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1" r:id="rId2"/>
    <p:sldId id="371" r:id="rId3"/>
    <p:sldId id="292" r:id="rId4"/>
    <p:sldId id="293" r:id="rId5"/>
    <p:sldId id="369" r:id="rId6"/>
    <p:sldId id="294" r:id="rId7"/>
    <p:sldId id="37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70" r:id="rId17"/>
    <p:sldId id="304" r:id="rId18"/>
    <p:sldId id="379" r:id="rId19"/>
    <p:sldId id="305" r:id="rId20"/>
    <p:sldId id="306" r:id="rId21"/>
    <p:sldId id="307" r:id="rId22"/>
    <p:sldId id="308" r:id="rId23"/>
    <p:sldId id="287" r:id="rId24"/>
    <p:sldId id="288" r:id="rId25"/>
    <p:sldId id="289" r:id="rId26"/>
    <p:sldId id="309" r:id="rId27"/>
    <p:sldId id="310" r:id="rId28"/>
    <p:sldId id="311" r:id="rId29"/>
    <p:sldId id="312" r:id="rId30"/>
    <p:sldId id="313" r:id="rId31"/>
    <p:sldId id="315" r:id="rId32"/>
    <p:sldId id="439" r:id="rId33"/>
    <p:sldId id="316" r:id="rId34"/>
    <p:sldId id="372" r:id="rId35"/>
    <p:sldId id="322" r:id="rId36"/>
    <p:sldId id="323" r:id="rId37"/>
    <p:sldId id="324" r:id="rId38"/>
    <p:sldId id="377" r:id="rId39"/>
    <p:sldId id="378" r:id="rId40"/>
    <p:sldId id="376" r:id="rId41"/>
    <p:sldId id="380" r:id="rId42"/>
  </p:sldIdLst>
  <p:sldSz cx="9144000" cy="6858000" type="screen4x3"/>
  <p:notesSz cx="6858000" cy="96234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3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00CC"/>
    <a:srgbClr val="FF9900"/>
    <a:srgbClr val="A50021"/>
    <a:srgbClr val="FF33CC"/>
    <a:srgbClr val="333399"/>
    <a:srgbClr val="CC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1" autoAdjust="0"/>
    <p:restoredTop sz="90525" autoAdjust="0"/>
  </p:normalViewPr>
  <p:slideViewPr>
    <p:cSldViewPr>
      <p:cViewPr varScale="1">
        <p:scale>
          <a:sx n="139" d="100"/>
          <a:sy n="139" d="100"/>
        </p:scale>
        <p:origin x="165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5074"/>
    </p:cViewPr>
  </p:sorterViewPr>
  <p:notesViewPr>
    <p:cSldViewPr>
      <p:cViewPr varScale="1">
        <p:scale>
          <a:sx n="36" d="100"/>
          <a:sy n="36" d="100"/>
        </p:scale>
        <p:origin x="-1488" y="-72"/>
      </p:cViewPr>
      <p:guideLst>
        <p:guide orient="horz" pos="303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image" Target="../media/image5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5" Type="http://schemas.openxmlformats.org/officeDocument/2006/relationships/image" Target="../media/image56.emf"/><Relationship Id="rId4" Type="http://schemas.openxmlformats.org/officeDocument/2006/relationships/image" Target="../media/image55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60.wmf"/><Relationship Id="rId7" Type="http://schemas.openxmlformats.org/officeDocument/2006/relationships/image" Target="../media/image64.e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emf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3" Type="http://schemas.openxmlformats.org/officeDocument/2006/relationships/image" Target="../media/image68.wmf"/><Relationship Id="rId7" Type="http://schemas.openxmlformats.org/officeDocument/2006/relationships/image" Target="../media/image72.e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Relationship Id="rId9" Type="http://schemas.openxmlformats.org/officeDocument/2006/relationships/image" Target="../media/image74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image" Target="../media/image77.emf"/><Relationship Id="rId7" Type="http://schemas.openxmlformats.org/officeDocument/2006/relationships/image" Target="../media/image81.emf"/><Relationship Id="rId12" Type="http://schemas.openxmlformats.org/officeDocument/2006/relationships/image" Target="../media/image86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Relationship Id="rId6" Type="http://schemas.openxmlformats.org/officeDocument/2006/relationships/image" Target="../media/image80.emf"/><Relationship Id="rId11" Type="http://schemas.openxmlformats.org/officeDocument/2006/relationships/image" Target="../media/image85.emf"/><Relationship Id="rId5" Type="http://schemas.openxmlformats.org/officeDocument/2006/relationships/image" Target="../media/image79.emf"/><Relationship Id="rId10" Type="http://schemas.openxmlformats.org/officeDocument/2006/relationships/image" Target="../media/image84.emf"/><Relationship Id="rId4" Type="http://schemas.openxmlformats.org/officeDocument/2006/relationships/image" Target="../media/image78.emf"/><Relationship Id="rId9" Type="http://schemas.openxmlformats.org/officeDocument/2006/relationships/image" Target="../media/image83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79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3" Type="http://schemas.openxmlformats.org/officeDocument/2006/relationships/image" Target="../media/image90.wmf"/><Relationship Id="rId7" Type="http://schemas.openxmlformats.org/officeDocument/2006/relationships/image" Target="../media/image66.wmf"/><Relationship Id="rId2" Type="http://schemas.openxmlformats.org/officeDocument/2006/relationships/image" Target="../media/image68.wmf"/><Relationship Id="rId1" Type="http://schemas.openxmlformats.org/officeDocument/2006/relationships/image" Target="../media/image89.wmf"/><Relationship Id="rId6" Type="http://schemas.openxmlformats.org/officeDocument/2006/relationships/image" Target="../media/image92.wmf"/><Relationship Id="rId5" Type="http://schemas.openxmlformats.org/officeDocument/2006/relationships/image" Target="../media/image67.wmf"/><Relationship Id="rId4" Type="http://schemas.openxmlformats.org/officeDocument/2006/relationships/image" Target="../media/image91.emf"/><Relationship Id="rId9" Type="http://schemas.openxmlformats.org/officeDocument/2006/relationships/image" Target="../media/image94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image" Target="../media/image115.wmf"/><Relationship Id="rId18" Type="http://schemas.openxmlformats.org/officeDocument/2006/relationships/image" Target="../media/image120.wmf"/><Relationship Id="rId3" Type="http://schemas.openxmlformats.org/officeDocument/2006/relationships/image" Target="../media/image105.wmf"/><Relationship Id="rId7" Type="http://schemas.openxmlformats.org/officeDocument/2006/relationships/image" Target="../media/image109.wmf"/><Relationship Id="rId12" Type="http://schemas.openxmlformats.org/officeDocument/2006/relationships/image" Target="../media/image114.wmf"/><Relationship Id="rId17" Type="http://schemas.openxmlformats.org/officeDocument/2006/relationships/image" Target="../media/image119.wmf"/><Relationship Id="rId2" Type="http://schemas.openxmlformats.org/officeDocument/2006/relationships/image" Target="../media/image104.wmf"/><Relationship Id="rId16" Type="http://schemas.openxmlformats.org/officeDocument/2006/relationships/image" Target="../media/image118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11" Type="http://schemas.openxmlformats.org/officeDocument/2006/relationships/image" Target="../media/image113.wmf"/><Relationship Id="rId5" Type="http://schemas.openxmlformats.org/officeDocument/2006/relationships/image" Target="../media/image107.wmf"/><Relationship Id="rId15" Type="http://schemas.openxmlformats.org/officeDocument/2006/relationships/image" Target="../media/image117.wmf"/><Relationship Id="rId10" Type="http://schemas.openxmlformats.org/officeDocument/2006/relationships/image" Target="../media/image112.wmf"/><Relationship Id="rId19" Type="http://schemas.openxmlformats.org/officeDocument/2006/relationships/image" Target="../media/image121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Relationship Id="rId14" Type="http://schemas.openxmlformats.org/officeDocument/2006/relationships/image" Target="../media/image116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4.wmf"/><Relationship Id="rId7" Type="http://schemas.openxmlformats.org/officeDocument/2006/relationships/image" Target="../media/image128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11" Type="http://schemas.openxmlformats.org/officeDocument/2006/relationships/image" Target="../media/image132.wmf"/><Relationship Id="rId5" Type="http://schemas.openxmlformats.org/officeDocument/2006/relationships/image" Target="../media/image126.wmf"/><Relationship Id="rId10" Type="http://schemas.openxmlformats.org/officeDocument/2006/relationships/image" Target="../media/image131.wmf"/><Relationship Id="rId4" Type="http://schemas.openxmlformats.org/officeDocument/2006/relationships/image" Target="../media/image125.wmf"/><Relationship Id="rId9" Type="http://schemas.openxmlformats.org/officeDocument/2006/relationships/image" Target="../media/image1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13" Type="http://schemas.openxmlformats.org/officeDocument/2006/relationships/image" Target="../media/image145.wmf"/><Relationship Id="rId3" Type="http://schemas.openxmlformats.org/officeDocument/2006/relationships/image" Target="../media/image135.wmf"/><Relationship Id="rId7" Type="http://schemas.openxmlformats.org/officeDocument/2006/relationships/image" Target="../media/image139.wmf"/><Relationship Id="rId12" Type="http://schemas.openxmlformats.org/officeDocument/2006/relationships/image" Target="../media/image144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11" Type="http://schemas.openxmlformats.org/officeDocument/2006/relationships/image" Target="../media/image143.wmf"/><Relationship Id="rId5" Type="http://schemas.openxmlformats.org/officeDocument/2006/relationships/image" Target="../media/image137.wmf"/><Relationship Id="rId10" Type="http://schemas.openxmlformats.org/officeDocument/2006/relationships/image" Target="../media/image142.wmf"/><Relationship Id="rId4" Type="http://schemas.openxmlformats.org/officeDocument/2006/relationships/image" Target="../media/image136.wmf"/><Relationship Id="rId9" Type="http://schemas.openxmlformats.org/officeDocument/2006/relationships/image" Target="../media/image141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image" Target="../media/image153.wmf"/><Relationship Id="rId3" Type="http://schemas.openxmlformats.org/officeDocument/2006/relationships/image" Target="../media/image143.wmf"/><Relationship Id="rId7" Type="http://schemas.openxmlformats.org/officeDocument/2006/relationships/image" Target="../media/image149.wmf"/><Relationship Id="rId12" Type="http://schemas.openxmlformats.org/officeDocument/2006/relationships/image" Target="../media/image152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48.wmf"/><Relationship Id="rId11" Type="http://schemas.openxmlformats.org/officeDocument/2006/relationships/image" Target="../media/image151.wmf"/><Relationship Id="rId5" Type="http://schemas.openxmlformats.org/officeDocument/2006/relationships/image" Target="../media/image147.wmf"/><Relationship Id="rId10" Type="http://schemas.openxmlformats.org/officeDocument/2006/relationships/image" Target="../media/image150.wmf"/><Relationship Id="rId4" Type="http://schemas.openxmlformats.org/officeDocument/2006/relationships/image" Target="../media/image146.wmf"/><Relationship Id="rId9" Type="http://schemas.openxmlformats.org/officeDocument/2006/relationships/image" Target="../media/image144.wmf"/><Relationship Id="rId14" Type="http://schemas.openxmlformats.org/officeDocument/2006/relationships/image" Target="../media/image15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3" Type="http://schemas.openxmlformats.org/officeDocument/2006/relationships/image" Target="../media/image156.wmf"/><Relationship Id="rId7" Type="http://schemas.openxmlformats.org/officeDocument/2006/relationships/image" Target="../media/image145.wmf"/><Relationship Id="rId2" Type="http://schemas.openxmlformats.org/officeDocument/2006/relationships/image" Target="../media/image154.wmf"/><Relationship Id="rId1" Type="http://schemas.openxmlformats.org/officeDocument/2006/relationships/image" Target="../media/image155.wmf"/><Relationship Id="rId6" Type="http://schemas.openxmlformats.org/officeDocument/2006/relationships/image" Target="../media/image134.wmf"/><Relationship Id="rId5" Type="http://schemas.openxmlformats.org/officeDocument/2006/relationships/image" Target="../media/image133.wmf"/><Relationship Id="rId10" Type="http://schemas.openxmlformats.org/officeDocument/2006/relationships/image" Target="../media/image151.wmf"/><Relationship Id="rId4" Type="http://schemas.openxmlformats.org/officeDocument/2006/relationships/image" Target="../media/image157.wmf"/><Relationship Id="rId9" Type="http://schemas.openxmlformats.org/officeDocument/2006/relationships/image" Target="../media/image150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Relationship Id="rId4" Type="http://schemas.openxmlformats.org/officeDocument/2006/relationships/image" Target="../media/image16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emf"/><Relationship Id="rId1" Type="http://schemas.openxmlformats.org/officeDocument/2006/relationships/image" Target="../media/image172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61.wmf"/><Relationship Id="rId4" Type="http://schemas.openxmlformats.org/officeDocument/2006/relationships/image" Target="../media/image18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wmf"/><Relationship Id="rId3" Type="http://schemas.openxmlformats.org/officeDocument/2006/relationships/image" Target="../media/image188.wmf"/><Relationship Id="rId7" Type="http://schemas.openxmlformats.org/officeDocument/2006/relationships/image" Target="../media/image192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11" Type="http://schemas.openxmlformats.org/officeDocument/2006/relationships/image" Target="../media/image196.emf"/><Relationship Id="rId5" Type="http://schemas.openxmlformats.org/officeDocument/2006/relationships/image" Target="../media/image190.wmf"/><Relationship Id="rId10" Type="http://schemas.openxmlformats.org/officeDocument/2006/relationships/image" Target="../media/image195.wmf"/><Relationship Id="rId4" Type="http://schemas.openxmlformats.org/officeDocument/2006/relationships/image" Target="../media/image189.wmf"/><Relationship Id="rId9" Type="http://schemas.openxmlformats.org/officeDocument/2006/relationships/image" Target="../media/image19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7" Type="http://schemas.openxmlformats.org/officeDocument/2006/relationships/image" Target="../media/image201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3" Type="http://schemas.openxmlformats.org/officeDocument/2006/relationships/image" Target="../media/image201.wmf"/><Relationship Id="rId7" Type="http://schemas.openxmlformats.org/officeDocument/2006/relationships/image" Target="../media/image210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09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Relationship Id="rId9" Type="http://schemas.openxmlformats.org/officeDocument/2006/relationships/image" Target="../media/image212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image" Target="../media/image215.wmf"/><Relationship Id="rId7" Type="http://schemas.openxmlformats.org/officeDocument/2006/relationships/image" Target="../media/image219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image" Target="../media/image223.wmf"/><Relationship Id="rId7" Type="http://schemas.openxmlformats.org/officeDocument/2006/relationships/image" Target="../media/image227.wmf"/><Relationship Id="rId12" Type="http://schemas.openxmlformats.org/officeDocument/2006/relationships/image" Target="../media/image232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11" Type="http://schemas.openxmlformats.org/officeDocument/2006/relationships/image" Target="../media/image231.wmf"/><Relationship Id="rId5" Type="http://schemas.openxmlformats.org/officeDocument/2006/relationships/image" Target="../media/image225.wmf"/><Relationship Id="rId10" Type="http://schemas.openxmlformats.org/officeDocument/2006/relationships/image" Target="../media/image230.wmf"/><Relationship Id="rId4" Type="http://schemas.openxmlformats.org/officeDocument/2006/relationships/image" Target="../media/image224.wmf"/><Relationship Id="rId9" Type="http://schemas.openxmlformats.org/officeDocument/2006/relationships/image" Target="../media/image229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3" Type="http://schemas.openxmlformats.org/officeDocument/2006/relationships/image" Target="../media/image233.wmf"/><Relationship Id="rId7" Type="http://schemas.openxmlformats.org/officeDocument/2006/relationships/image" Target="../media/image237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Relationship Id="rId6" Type="http://schemas.openxmlformats.org/officeDocument/2006/relationships/image" Target="../media/image236.wmf"/><Relationship Id="rId11" Type="http://schemas.openxmlformats.org/officeDocument/2006/relationships/image" Target="../media/image241.wmf"/><Relationship Id="rId5" Type="http://schemas.openxmlformats.org/officeDocument/2006/relationships/image" Target="../media/image235.wmf"/><Relationship Id="rId10" Type="http://schemas.openxmlformats.org/officeDocument/2006/relationships/image" Target="../media/image240.wmf"/><Relationship Id="rId4" Type="http://schemas.openxmlformats.org/officeDocument/2006/relationships/image" Target="../media/image234.wmf"/><Relationship Id="rId9" Type="http://schemas.openxmlformats.org/officeDocument/2006/relationships/image" Target="../media/image23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image" Target="../media/image8.emf"/><Relationship Id="rId1" Type="http://schemas.openxmlformats.org/officeDocument/2006/relationships/image" Target="../media/image71.emf"/><Relationship Id="rId5" Type="http://schemas.openxmlformats.org/officeDocument/2006/relationships/image" Target="../media/image242.wmf"/><Relationship Id="rId4" Type="http://schemas.openxmlformats.org/officeDocument/2006/relationships/image" Target="../media/image16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w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image" Target="../media/image41.emf"/><Relationship Id="rId3" Type="http://schemas.openxmlformats.org/officeDocument/2006/relationships/image" Target="../media/image31.wmf"/><Relationship Id="rId7" Type="http://schemas.openxmlformats.org/officeDocument/2006/relationships/image" Target="../media/image35.emf"/><Relationship Id="rId12" Type="http://schemas.openxmlformats.org/officeDocument/2006/relationships/image" Target="../media/image40.wmf"/><Relationship Id="rId2" Type="http://schemas.openxmlformats.org/officeDocument/2006/relationships/image" Target="../media/image30.wmf"/><Relationship Id="rId1" Type="http://schemas.openxmlformats.org/officeDocument/2006/relationships/image" Target="../media/image29.e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emf"/><Relationship Id="rId10" Type="http://schemas.openxmlformats.org/officeDocument/2006/relationships/image" Target="../media/image38.wmf"/><Relationship Id="rId4" Type="http://schemas.openxmlformats.org/officeDocument/2006/relationships/image" Target="../media/image32.emf"/><Relationship Id="rId9" Type="http://schemas.openxmlformats.org/officeDocument/2006/relationships/image" Target="../media/image37.emf"/><Relationship Id="rId14" Type="http://schemas.openxmlformats.org/officeDocument/2006/relationships/image" Target="../media/image42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8.emf"/><Relationship Id="rId3" Type="http://schemas.openxmlformats.org/officeDocument/2006/relationships/image" Target="../media/image44.emf"/><Relationship Id="rId7" Type="http://schemas.openxmlformats.org/officeDocument/2006/relationships/image" Target="../media/image31.wmf"/><Relationship Id="rId12" Type="http://schemas.openxmlformats.org/officeDocument/2006/relationships/image" Target="../media/image47.emf"/><Relationship Id="rId2" Type="http://schemas.openxmlformats.org/officeDocument/2006/relationships/image" Target="../media/image14.wmf"/><Relationship Id="rId1" Type="http://schemas.openxmlformats.org/officeDocument/2006/relationships/image" Target="../media/image43.wmf"/><Relationship Id="rId6" Type="http://schemas.openxmlformats.org/officeDocument/2006/relationships/image" Target="../media/image30.wmf"/><Relationship Id="rId11" Type="http://schemas.openxmlformats.org/officeDocument/2006/relationships/image" Target="../media/image46.emf"/><Relationship Id="rId5" Type="http://schemas.openxmlformats.org/officeDocument/2006/relationships/image" Target="../media/image39.wmf"/><Relationship Id="rId10" Type="http://schemas.openxmlformats.org/officeDocument/2006/relationships/image" Target="../media/image45.emf"/><Relationship Id="rId4" Type="http://schemas.openxmlformats.org/officeDocument/2006/relationships/image" Target="../media/image38.wmf"/><Relationship Id="rId9" Type="http://schemas.openxmlformats.org/officeDocument/2006/relationships/image" Target="../media/image34.wmf"/><Relationship Id="rId14" Type="http://schemas.openxmlformats.org/officeDocument/2006/relationships/image" Target="../media/image4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952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3938" y="722313"/>
            <a:ext cx="4811712" cy="3608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0413"/>
            <a:ext cx="5029200" cy="433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solidFill>
                  <a:schemeClr val="tx2"/>
                </a:solidFill>
                <a:sym typeface="Monotype Sorts" pitchFamily="2" charset="2"/>
              </a:rPr>
              <a:t> </a:t>
            </a:r>
            <a:r>
              <a:rPr lang="zh-CN" altLang="en-US" b="1" dirty="0">
                <a:solidFill>
                  <a:srgbClr val="6600CC"/>
                </a:solidFill>
              </a:rPr>
              <a:t>动生电动势  </a:t>
            </a:r>
            <a:r>
              <a:rPr lang="en-US" altLang="zh-CN" b="1" i="1" dirty="0">
                <a:solidFill>
                  <a:srgbClr val="6600CC"/>
                </a:solidFill>
              </a:rPr>
              <a:t>motional </a:t>
            </a:r>
            <a:r>
              <a:rPr lang="en-US" altLang="zh-CN" b="1" i="1" dirty="0" err="1">
                <a:solidFill>
                  <a:srgbClr val="6600CC"/>
                </a:solidFill>
              </a:rPr>
              <a:t>emf</a:t>
            </a:r>
            <a:endParaRPr lang="en-US" altLang="zh-CN" b="1" i="1" dirty="0">
              <a:solidFill>
                <a:srgbClr val="6600CC"/>
              </a:solidFill>
            </a:endParaRPr>
          </a:p>
          <a:p>
            <a:r>
              <a:rPr lang="en-US" altLang="zh-CN" b="1" i="1" dirty="0">
                <a:solidFill>
                  <a:schemeClr val="tx2"/>
                </a:solidFill>
              </a:rPr>
              <a:t>       </a:t>
            </a:r>
            <a:r>
              <a:rPr lang="en-US" altLang="zh-CN" b="1" dirty="0">
                <a:solidFill>
                  <a:schemeClr val="tx2"/>
                </a:solidFill>
              </a:rPr>
              <a:t>Motional </a:t>
            </a:r>
            <a:r>
              <a:rPr lang="en-US" altLang="zh-CN" b="1" dirty="0" err="1">
                <a:solidFill>
                  <a:schemeClr val="tx2"/>
                </a:solidFill>
              </a:rPr>
              <a:t>emf</a:t>
            </a:r>
            <a:r>
              <a:rPr lang="en-US" altLang="zh-CN" b="1" dirty="0">
                <a:solidFill>
                  <a:schemeClr val="tx2"/>
                </a:solidFill>
              </a:rPr>
              <a:t> is any </a:t>
            </a:r>
            <a:r>
              <a:rPr lang="en-US" altLang="zh-CN" b="1" dirty="0" err="1">
                <a:solidFill>
                  <a:schemeClr val="tx2"/>
                </a:solidFill>
              </a:rPr>
              <a:t>emf</a:t>
            </a:r>
            <a:r>
              <a:rPr lang="en-US" altLang="zh-CN" b="1" dirty="0">
                <a:solidFill>
                  <a:schemeClr val="tx2"/>
                </a:solidFill>
              </a:rPr>
              <a:t> induced by the relative motion of a magnetic field and a current path.</a:t>
            </a:r>
          </a:p>
          <a:p>
            <a:r>
              <a:rPr lang="en-US" altLang="zh-CN" b="1" dirty="0">
                <a:solidFill>
                  <a:schemeClr val="tx2"/>
                </a:solidFill>
                <a:sym typeface="Monotype Sorts" pitchFamily="2" charset="2"/>
              </a:rPr>
              <a:t> </a:t>
            </a:r>
            <a:r>
              <a:rPr lang="zh-CN" altLang="en-US" b="1" dirty="0">
                <a:solidFill>
                  <a:srgbClr val="6600CC"/>
                </a:solidFill>
              </a:rPr>
              <a:t>感生电动势  </a:t>
            </a:r>
            <a:r>
              <a:rPr lang="en-US" altLang="zh-CN" b="1" i="1" dirty="0">
                <a:solidFill>
                  <a:srgbClr val="6600CC"/>
                </a:solidFill>
              </a:rPr>
              <a:t>inductance</a:t>
            </a:r>
            <a:endParaRPr lang="en-US" altLang="zh-CN" b="1" i="1" dirty="0">
              <a:solidFill>
                <a:schemeClr val="tx2"/>
              </a:solidFill>
            </a:endParaRPr>
          </a:p>
          <a:p>
            <a:r>
              <a:rPr lang="en-US" altLang="zh-CN" b="1" dirty="0">
                <a:solidFill>
                  <a:schemeClr val="tx2"/>
                </a:solidFill>
              </a:rPr>
              <a:t>An </a:t>
            </a:r>
            <a:r>
              <a:rPr lang="en-US" altLang="zh-CN" b="1" dirty="0" err="1">
                <a:solidFill>
                  <a:schemeClr val="tx2"/>
                </a:solidFill>
              </a:rPr>
              <a:t>emf</a:t>
            </a:r>
            <a:r>
              <a:rPr lang="en-US" altLang="zh-CN" b="1" dirty="0">
                <a:solidFill>
                  <a:schemeClr val="tx2"/>
                </a:solidFill>
              </a:rPr>
              <a:t> is induced in a stationary circuit  whenever the magnetic flux through the circuit varies with time.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9013" y="685800"/>
            <a:ext cx="4878387" cy="36591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9013" y="685800"/>
            <a:ext cx="4878387" cy="36591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9013" y="685800"/>
            <a:ext cx="4878387" cy="36591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9013" y="685800"/>
            <a:ext cx="4878387" cy="36591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3938" y="722313"/>
            <a:ext cx="4811712" cy="3608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0413"/>
            <a:ext cx="5029200" cy="433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8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3938" y="722313"/>
            <a:ext cx="4811712" cy="3608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0413"/>
            <a:ext cx="5029200" cy="433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zh-CN" sz="28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3938" y="722313"/>
            <a:ext cx="4811712" cy="3608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0413"/>
            <a:ext cx="5029200" cy="433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9013" y="685800"/>
            <a:ext cx="4878387" cy="36591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023938" y="722313"/>
            <a:ext cx="4811712" cy="36083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0413"/>
            <a:ext cx="5029200" cy="43307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9013" y="685800"/>
            <a:ext cx="4878387" cy="36591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9013" y="685800"/>
            <a:ext cx="4878387" cy="36591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89013" y="685800"/>
            <a:ext cx="4878387" cy="3659188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572000"/>
            <a:ext cx="5029200" cy="434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5A8976-2BDD-456F-B035-B890461482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07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4A965-86BC-4A66-BB0C-4FD8F28113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222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693E66-5784-41BF-B7AF-8785ACDBEA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8422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7C696-704B-49BD-9F81-DCF3D673EF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82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368F3B-958E-41BA-9037-D335511EF9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23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457C8-69B9-4348-9482-AD1EDE632A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66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641ED-1098-45E4-B6D7-CA32BDD6AA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455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080D0-B825-4319-A09B-153FFB724D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38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CDA7C9-4898-49E6-BDA0-56A5067599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29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35FC5-F6E8-4225-8AF6-31ECAC0FE6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144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34151-E36C-4635-AFE6-BFF971B54D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764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C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pPr>
              <a:defRPr/>
            </a:pPr>
            <a:fld id="{83CFF0CC-8AF1-4300-8474-AC6488BE1A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defTabSz="7620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762000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762000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6.emf"/><Relationship Id="rId26" Type="http://schemas.openxmlformats.org/officeDocument/2006/relationships/image" Target="../media/image40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e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emf"/><Relationship Id="rId20" Type="http://schemas.openxmlformats.org/officeDocument/2006/relationships/image" Target="../media/image37.emf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9.wmf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41.emf"/><Relationship Id="rId10" Type="http://schemas.openxmlformats.org/officeDocument/2006/relationships/image" Target="../media/image32.e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29.e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4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31.wmf"/><Relationship Id="rId26" Type="http://schemas.openxmlformats.org/officeDocument/2006/relationships/image" Target="../media/image46.e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.wmf"/><Relationship Id="rId20" Type="http://schemas.openxmlformats.org/officeDocument/2006/relationships/image" Target="../media/image40.wmf"/><Relationship Id="rId29" Type="http://schemas.openxmlformats.org/officeDocument/2006/relationships/oleObject" Target="../embeddings/oleObject56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45.emf"/><Relationship Id="rId32" Type="http://schemas.openxmlformats.org/officeDocument/2006/relationships/image" Target="../media/image49.e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47.emf"/><Relationship Id="rId10" Type="http://schemas.openxmlformats.org/officeDocument/2006/relationships/image" Target="../media/image44.emf"/><Relationship Id="rId19" Type="http://schemas.openxmlformats.org/officeDocument/2006/relationships/oleObject" Target="../embeddings/oleObject51.bin"/><Relationship Id="rId31" Type="http://schemas.openxmlformats.org/officeDocument/2006/relationships/oleObject" Target="../embeddings/oleObject57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9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55.bin"/><Relationship Id="rId30" Type="http://schemas.openxmlformats.org/officeDocument/2006/relationships/image" Target="../media/image4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50.emf"/><Relationship Id="rId4" Type="http://schemas.openxmlformats.org/officeDocument/2006/relationships/oleObject" Target="../embeddings/oleObject5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55.emf"/><Relationship Id="rId4" Type="http://schemas.openxmlformats.org/officeDocument/2006/relationships/image" Target="../media/image52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5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65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2.e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e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10" Type="http://schemas.openxmlformats.org/officeDocument/2006/relationships/image" Target="../media/image61.e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6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73.e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0.e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2.emf"/><Relationship Id="rId20" Type="http://schemas.openxmlformats.org/officeDocument/2006/relationships/image" Target="../media/image74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69.emf"/><Relationship Id="rId19" Type="http://schemas.openxmlformats.org/officeDocument/2006/relationships/oleObject" Target="../embeddings/oleObject82.bin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82.emf"/><Relationship Id="rId26" Type="http://schemas.openxmlformats.org/officeDocument/2006/relationships/image" Target="../media/image86.e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79.emf"/><Relationship Id="rId17" Type="http://schemas.openxmlformats.org/officeDocument/2006/relationships/oleObject" Target="../embeddings/oleObject90.bin"/><Relationship Id="rId25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emf"/><Relationship Id="rId20" Type="http://schemas.openxmlformats.org/officeDocument/2006/relationships/image" Target="../media/image83.e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6.emf"/><Relationship Id="rId11" Type="http://schemas.openxmlformats.org/officeDocument/2006/relationships/oleObject" Target="../embeddings/oleObject87.bin"/><Relationship Id="rId24" Type="http://schemas.openxmlformats.org/officeDocument/2006/relationships/image" Target="../media/image85.emf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10" Type="http://schemas.openxmlformats.org/officeDocument/2006/relationships/image" Target="../media/image78.emf"/><Relationship Id="rId19" Type="http://schemas.openxmlformats.org/officeDocument/2006/relationships/oleObject" Target="../embeddings/oleObject91.bin"/><Relationship Id="rId4" Type="http://schemas.openxmlformats.org/officeDocument/2006/relationships/image" Target="../media/image75.e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0.emf"/><Relationship Id="rId22" Type="http://schemas.openxmlformats.org/officeDocument/2006/relationships/image" Target="../media/image8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7" Type="http://schemas.openxmlformats.org/officeDocument/2006/relationships/image" Target="../media/image8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5.bin"/><Relationship Id="rId5" Type="http://schemas.openxmlformats.org/officeDocument/2006/relationships/image" Target="../media/image79.emf"/><Relationship Id="rId4" Type="http://schemas.openxmlformats.org/officeDocument/2006/relationships/oleObject" Target="../embeddings/oleObject8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101.bin"/><Relationship Id="rId18" Type="http://schemas.openxmlformats.org/officeDocument/2006/relationships/oleObject" Target="../embeddings/oleObject104.bin"/><Relationship Id="rId3" Type="http://schemas.openxmlformats.org/officeDocument/2006/relationships/oleObject" Target="../embeddings/oleObject96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67.wmf"/><Relationship Id="rId17" Type="http://schemas.openxmlformats.org/officeDocument/2006/relationships/image" Target="../media/image66.wmf"/><Relationship Id="rId25" Type="http://schemas.openxmlformats.org/officeDocument/2006/relationships/image" Target="../media/image9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3.bin"/><Relationship Id="rId20" Type="http://schemas.openxmlformats.org/officeDocument/2006/relationships/oleObject" Target="../embeddings/oleObject10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100.bin"/><Relationship Id="rId24" Type="http://schemas.openxmlformats.org/officeDocument/2006/relationships/oleObject" Target="../embeddings/oleObject109.bin"/><Relationship Id="rId5" Type="http://schemas.openxmlformats.org/officeDocument/2006/relationships/oleObject" Target="../embeddings/oleObject97.bin"/><Relationship Id="rId15" Type="http://schemas.openxmlformats.org/officeDocument/2006/relationships/image" Target="../media/image92.wmf"/><Relationship Id="rId23" Type="http://schemas.openxmlformats.org/officeDocument/2006/relationships/image" Target="../media/image93.emf"/><Relationship Id="rId10" Type="http://schemas.openxmlformats.org/officeDocument/2006/relationships/image" Target="../media/image91.e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9.bin"/><Relationship Id="rId14" Type="http://schemas.openxmlformats.org/officeDocument/2006/relationships/oleObject" Target="../embeddings/oleObject102.bin"/><Relationship Id="rId22" Type="http://schemas.openxmlformats.org/officeDocument/2006/relationships/oleObject" Target="../embeddings/oleObject10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15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110.bin"/><Relationship Id="rId7" Type="http://schemas.openxmlformats.org/officeDocument/2006/relationships/oleObject" Target="../embeddings/oleObject112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114.bin"/><Relationship Id="rId5" Type="http://schemas.openxmlformats.org/officeDocument/2006/relationships/oleObject" Target="../embeddings/oleObject111.bin"/><Relationship Id="rId15" Type="http://schemas.openxmlformats.org/officeDocument/2006/relationships/oleObject" Target="../embeddings/oleObject116.bin"/><Relationship Id="rId10" Type="http://schemas.openxmlformats.org/officeDocument/2006/relationships/image" Target="../media/image98.wmf"/><Relationship Id="rId4" Type="http://schemas.openxmlformats.org/officeDocument/2006/relationships/image" Target="../media/image95.emf"/><Relationship Id="rId9" Type="http://schemas.openxmlformats.org/officeDocument/2006/relationships/oleObject" Target="../embeddings/oleObject113.bin"/><Relationship Id="rId14" Type="http://schemas.openxmlformats.org/officeDocument/2006/relationships/image" Target="../media/image100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10.wmf"/><Relationship Id="rId26" Type="http://schemas.openxmlformats.org/officeDocument/2006/relationships/image" Target="../media/image114.wmf"/><Relationship Id="rId39" Type="http://schemas.openxmlformats.org/officeDocument/2006/relationships/image" Target="../media/image120.wmf"/><Relationship Id="rId21" Type="http://schemas.openxmlformats.org/officeDocument/2006/relationships/oleObject" Target="../embeddings/oleObject127.bin"/><Relationship Id="rId34" Type="http://schemas.openxmlformats.org/officeDocument/2006/relationships/image" Target="../media/image118.wmf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9.wmf"/><Relationship Id="rId20" Type="http://schemas.openxmlformats.org/officeDocument/2006/relationships/image" Target="../media/image111.wmf"/><Relationship Id="rId29" Type="http://schemas.openxmlformats.org/officeDocument/2006/relationships/oleObject" Target="../embeddings/oleObject131.bin"/><Relationship Id="rId41" Type="http://schemas.openxmlformats.org/officeDocument/2006/relationships/image" Target="../media/image12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22.bin"/><Relationship Id="rId24" Type="http://schemas.openxmlformats.org/officeDocument/2006/relationships/image" Target="../media/image113.wmf"/><Relationship Id="rId32" Type="http://schemas.openxmlformats.org/officeDocument/2006/relationships/image" Target="../media/image117.wmf"/><Relationship Id="rId37" Type="http://schemas.openxmlformats.org/officeDocument/2006/relationships/image" Target="../media/image119.wmf"/><Relationship Id="rId40" Type="http://schemas.openxmlformats.org/officeDocument/2006/relationships/oleObject" Target="../embeddings/oleObject137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8.bin"/><Relationship Id="rId28" Type="http://schemas.openxmlformats.org/officeDocument/2006/relationships/image" Target="../media/image115.wmf"/><Relationship Id="rId36" Type="http://schemas.openxmlformats.org/officeDocument/2006/relationships/oleObject" Target="../embeddings/oleObject135.bin"/><Relationship Id="rId10" Type="http://schemas.openxmlformats.org/officeDocument/2006/relationships/image" Target="../media/image106.wmf"/><Relationship Id="rId19" Type="http://schemas.openxmlformats.org/officeDocument/2006/relationships/oleObject" Target="../embeddings/oleObject126.bin"/><Relationship Id="rId31" Type="http://schemas.openxmlformats.org/officeDocument/2006/relationships/oleObject" Target="../embeddings/oleObject132.bin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08.wmf"/><Relationship Id="rId22" Type="http://schemas.openxmlformats.org/officeDocument/2006/relationships/image" Target="../media/image112.wmf"/><Relationship Id="rId27" Type="http://schemas.openxmlformats.org/officeDocument/2006/relationships/oleObject" Target="../embeddings/oleObject130.bin"/><Relationship Id="rId30" Type="http://schemas.openxmlformats.org/officeDocument/2006/relationships/image" Target="../media/image116.wmf"/><Relationship Id="rId35" Type="http://schemas.openxmlformats.org/officeDocument/2006/relationships/oleObject" Target="../embeddings/oleObject134.bin"/><Relationship Id="rId8" Type="http://schemas.openxmlformats.org/officeDocument/2006/relationships/image" Target="../media/image105.wmf"/><Relationship Id="rId3" Type="http://schemas.openxmlformats.org/officeDocument/2006/relationships/oleObject" Target="../embeddings/oleObject118.bin"/><Relationship Id="rId12" Type="http://schemas.openxmlformats.org/officeDocument/2006/relationships/image" Target="../media/image107.wmf"/><Relationship Id="rId17" Type="http://schemas.openxmlformats.org/officeDocument/2006/relationships/oleObject" Target="../embeddings/oleObject125.bin"/><Relationship Id="rId25" Type="http://schemas.openxmlformats.org/officeDocument/2006/relationships/oleObject" Target="../embeddings/oleObject129.bin"/><Relationship Id="rId33" Type="http://schemas.openxmlformats.org/officeDocument/2006/relationships/oleObject" Target="../embeddings/oleObject133.bin"/><Relationship Id="rId38" Type="http://schemas.openxmlformats.org/officeDocument/2006/relationships/oleObject" Target="../embeddings/oleObject13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image" Target="../media/image126.wmf"/><Relationship Id="rId18" Type="http://schemas.openxmlformats.org/officeDocument/2006/relationships/oleObject" Target="../embeddings/oleObject146.bin"/><Relationship Id="rId3" Type="http://schemas.openxmlformats.org/officeDocument/2006/relationships/oleObject" Target="../embeddings/oleObject138.bin"/><Relationship Id="rId21" Type="http://schemas.openxmlformats.org/officeDocument/2006/relationships/image" Target="../media/image130.wmf"/><Relationship Id="rId7" Type="http://schemas.openxmlformats.org/officeDocument/2006/relationships/oleObject" Target="../embeddings/oleObject140.bin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128.wmf"/><Relationship Id="rId25" Type="http://schemas.openxmlformats.org/officeDocument/2006/relationships/image" Target="../media/image1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5.bin"/><Relationship Id="rId20" Type="http://schemas.openxmlformats.org/officeDocument/2006/relationships/oleObject" Target="../embeddings/oleObject147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3.wmf"/><Relationship Id="rId11" Type="http://schemas.openxmlformats.org/officeDocument/2006/relationships/image" Target="../media/image125.wmf"/><Relationship Id="rId24" Type="http://schemas.openxmlformats.org/officeDocument/2006/relationships/oleObject" Target="../embeddings/oleObject149.bin"/><Relationship Id="rId5" Type="http://schemas.openxmlformats.org/officeDocument/2006/relationships/oleObject" Target="../embeddings/oleObject139.bin"/><Relationship Id="rId15" Type="http://schemas.openxmlformats.org/officeDocument/2006/relationships/image" Target="../media/image127.wmf"/><Relationship Id="rId23" Type="http://schemas.openxmlformats.org/officeDocument/2006/relationships/image" Target="../media/image131.wmf"/><Relationship Id="rId10" Type="http://schemas.openxmlformats.org/officeDocument/2006/relationships/oleObject" Target="../embeddings/oleObject142.bin"/><Relationship Id="rId19" Type="http://schemas.openxmlformats.org/officeDocument/2006/relationships/image" Target="../media/image129.wmf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41.bin"/><Relationship Id="rId14" Type="http://schemas.openxmlformats.org/officeDocument/2006/relationships/oleObject" Target="../embeddings/oleObject144.bin"/><Relationship Id="rId22" Type="http://schemas.openxmlformats.org/officeDocument/2006/relationships/oleObject" Target="../embeddings/oleObject14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137.wmf"/><Relationship Id="rId18" Type="http://schemas.openxmlformats.org/officeDocument/2006/relationships/oleObject" Target="../embeddings/oleObject158.bin"/><Relationship Id="rId26" Type="http://schemas.openxmlformats.org/officeDocument/2006/relationships/oleObject" Target="../embeddings/oleObject163.bin"/><Relationship Id="rId3" Type="http://schemas.openxmlformats.org/officeDocument/2006/relationships/oleObject" Target="../embeddings/oleObject150.bin"/><Relationship Id="rId21" Type="http://schemas.openxmlformats.org/officeDocument/2006/relationships/image" Target="../media/image141.wmf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139.wmf"/><Relationship Id="rId25" Type="http://schemas.openxmlformats.org/officeDocument/2006/relationships/oleObject" Target="../embeddings/oleObject16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7.bin"/><Relationship Id="rId20" Type="http://schemas.openxmlformats.org/officeDocument/2006/relationships/oleObject" Target="../embeddings/oleObject159.bin"/><Relationship Id="rId29" Type="http://schemas.openxmlformats.org/officeDocument/2006/relationships/image" Target="../media/image144.wmf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36.wmf"/><Relationship Id="rId24" Type="http://schemas.openxmlformats.org/officeDocument/2006/relationships/oleObject" Target="../embeddings/oleObject161.bin"/><Relationship Id="rId5" Type="http://schemas.openxmlformats.org/officeDocument/2006/relationships/oleObject" Target="../embeddings/oleObject151.bin"/><Relationship Id="rId15" Type="http://schemas.openxmlformats.org/officeDocument/2006/relationships/image" Target="../media/image138.wmf"/><Relationship Id="rId23" Type="http://schemas.openxmlformats.org/officeDocument/2006/relationships/image" Target="../media/image142.wmf"/><Relationship Id="rId28" Type="http://schemas.openxmlformats.org/officeDocument/2006/relationships/oleObject" Target="../embeddings/oleObject164.bin"/><Relationship Id="rId10" Type="http://schemas.openxmlformats.org/officeDocument/2006/relationships/oleObject" Target="../embeddings/oleObject154.bin"/><Relationship Id="rId19" Type="http://schemas.openxmlformats.org/officeDocument/2006/relationships/image" Target="../media/image140.wmf"/><Relationship Id="rId31" Type="http://schemas.openxmlformats.org/officeDocument/2006/relationships/image" Target="../media/image145.wmf"/><Relationship Id="rId4" Type="http://schemas.openxmlformats.org/officeDocument/2006/relationships/image" Target="../media/image133.wmf"/><Relationship Id="rId9" Type="http://schemas.openxmlformats.org/officeDocument/2006/relationships/image" Target="../media/image135.wmf"/><Relationship Id="rId14" Type="http://schemas.openxmlformats.org/officeDocument/2006/relationships/oleObject" Target="../embeddings/oleObject156.bin"/><Relationship Id="rId22" Type="http://schemas.openxmlformats.org/officeDocument/2006/relationships/oleObject" Target="../embeddings/oleObject160.bin"/><Relationship Id="rId27" Type="http://schemas.openxmlformats.org/officeDocument/2006/relationships/image" Target="../media/image143.wmf"/><Relationship Id="rId30" Type="http://schemas.openxmlformats.org/officeDocument/2006/relationships/oleObject" Target="../embeddings/oleObject165.bin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49.wmf"/><Relationship Id="rId26" Type="http://schemas.openxmlformats.org/officeDocument/2006/relationships/image" Target="../media/image151.wmf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74.bin"/><Relationship Id="rId25" Type="http://schemas.openxmlformats.org/officeDocument/2006/relationships/oleObject" Target="../embeddings/oleObject178.bin"/><Relationship Id="rId33" Type="http://schemas.openxmlformats.org/officeDocument/2006/relationships/image" Target="../media/image1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8.wmf"/><Relationship Id="rId20" Type="http://schemas.openxmlformats.org/officeDocument/2006/relationships/image" Target="../media/image145.wmf"/><Relationship Id="rId29" Type="http://schemas.openxmlformats.org/officeDocument/2006/relationships/image" Target="../media/image152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71.bin"/><Relationship Id="rId24" Type="http://schemas.openxmlformats.org/officeDocument/2006/relationships/image" Target="../media/image150.wmf"/><Relationship Id="rId32" Type="http://schemas.openxmlformats.org/officeDocument/2006/relationships/oleObject" Target="../embeddings/oleObject182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3.bin"/><Relationship Id="rId23" Type="http://schemas.openxmlformats.org/officeDocument/2006/relationships/oleObject" Target="../embeddings/oleObject177.bin"/><Relationship Id="rId28" Type="http://schemas.openxmlformats.org/officeDocument/2006/relationships/oleObject" Target="../embeddings/oleObject180.bin"/><Relationship Id="rId10" Type="http://schemas.openxmlformats.org/officeDocument/2006/relationships/image" Target="../media/image143.wmf"/><Relationship Id="rId19" Type="http://schemas.openxmlformats.org/officeDocument/2006/relationships/oleObject" Target="../embeddings/oleObject175.bin"/><Relationship Id="rId31" Type="http://schemas.openxmlformats.org/officeDocument/2006/relationships/image" Target="../media/image153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47.wmf"/><Relationship Id="rId22" Type="http://schemas.openxmlformats.org/officeDocument/2006/relationships/image" Target="../media/image144.wmf"/><Relationship Id="rId27" Type="http://schemas.openxmlformats.org/officeDocument/2006/relationships/oleObject" Target="../embeddings/oleObject179.bin"/><Relationship Id="rId30" Type="http://schemas.openxmlformats.org/officeDocument/2006/relationships/oleObject" Target="../embeddings/oleObject181.bin"/><Relationship Id="rId8" Type="http://schemas.openxmlformats.org/officeDocument/2006/relationships/oleObject" Target="../embeddings/oleObject16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44.w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2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5.wmf"/><Relationship Id="rId20" Type="http://schemas.openxmlformats.org/officeDocument/2006/relationships/image" Target="../media/image150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87.bin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23" Type="http://schemas.openxmlformats.org/officeDocument/2006/relationships/oleObject" Target="../embeddings/oleObject193.bin"/><Relationship Id="rId10" Type="http://schemas.openxmlformats.org/officeDocument/2006/relationships/image" Target="../media/image157.wmf"/><Relationship Id="rId19" Type="http://schemas.openxmlformats.org/officeDocument/2006/relationships/oleObject" Target="../embeddings/oleObject191.bin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34.wmf"/><Relationship Id="rId22" Type="http://schemas.openxmlformats.org/officeDocument/2006/relationships/image" Target="../media/image15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95.bin"/><Relationship Id="rId11" Type="http://schemas.openxmlformats.org/officeDocument/2006/relationships/image" Target="../media/image161.wmf"/><Relationship Id="rId5" Type="http://schemas.openxmlformats.org/officeDocument/2006/relationships/image" Target="../media/image158.emf"/><Relationship Id="rId10" Type="http://schemas.openxmlformats.org/officeDocument/2006/relationships/oleObject" Target="../embeddings/oleObject197.bin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60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98.bin"/><Relationship Id="rId4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00.bin"/><Relationship Id="rId5" Type="http://schemas.openxmlformats.org/officeDocument/2006/relationships/image" Target="../media/image163.emf"/><Relationship Id="rId4" Type="http://schemas.openxmlformats.org/officeDocument/2006/relationships/oleObject" Target="../embeddings/oleObject199.bin"/><Relationship Id="rId9" Type="http://schemas.openxmlformats.org/officeDocument/2006/relationships/image" Target="../media/image16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13" Type="http://schemas.openxmlformats.org/officeDocument/2006/relationships/image" Target="../media/image169.wmf"/><Relationship Id="rId18" Type="http://schemas.openxmlformats.org/officeDocument/2006/relationships/oleObject" Target="../embeddings/oleObject210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7.wmf"/><Relationship Id="rId12" Type="http://schemas.openxmlformats.org/officeDocument/2006/relationships/oleObject" Target="../embeddings/oleObject207.bin"/><Relationship Id="rId17" Type="http://schemas.openxmlformats.org/officeDocument/2006/relationships/image" Target="../media/image17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9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168.wmf"/><Relationship Id="rId5" Type="http://schemas.openxmlformats.org/officeDocument/2006/relationships/image" Target="../media/image166.wmf"/><Relationship Id="rId15" Type="http://schemas.openxmlformats.org/officeDocument/2006/relationships/image" Target="../media/image170.wmf"/><Relationship Id="rId10" Type="http://schemas.openxmlformats.org/officeDocument/2006/relationships/oleObject" Target="../embeddings/oleObject206.bin"/><Relationship Id="rId19" Type="http://schemas.openxmlformats.org/officeDocument/2006/relationships/oleObject" Target="../embeddings/oleObject211.bin"/><Relationship Id="rId4" Type="http://schemas.openxmlformats.org/officeDocument/2006/relationships/oleObject" Target="../embeddings/oleObject202.bin"/><Relationship Id="rId9" Type="http://schemas.openxmlformats.org/officeDocument/2006/relationships/oleObject" Target="../embeddings/oleObject205.bin"/><Relationship Id="rId14" Type="http://schemas.openxmlformats.org/officeDocument/2006/relationships/oleObject" Target="../embeddings/oleObject20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13.bin"/><Relationship Id="rId5" Type="http://schemas.openxmlformats.org/officeDocument/2006/relationships/image" Target="../media/image172.emf"/><Relationship Id="rId4" Type="http://schemas.openxmlformats.org/officeDocument/2006/relationships/oleObject" Target="../embeddings/oleObject212.bin"/><Relationship Id="rId9" Type="http://schemas.openxmlformats.org/officeDocument/2006/relationships/image" Target="../media/image17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7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16.bin"/><Relationship Id="rId5" Type="http://schemas.openxmlformats.org/officeDocument/2006/relationships/image" Target="../media/image175.emf"/><Relationship Id="rId4" Type="http://schemas.openxmlformats.org/officeDocument/2006/relationships/oleObject" Target="../embeddings/oleObject215.bin"/><Relationship Id="rId9" Type="http://schemas.openxmlformats.org/officeDocument/2006/relationships/image" Target="../media/image17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image" Target="../media/image185.png"/><Relationship Id="rId3" Type="http://schemas.openxmlformats.org/officeDocument/2006/relationships/image" Target="../media/image181.png"/><Relationship Id="rId7" Type="http://schemas.openxmlformats.org/officeDocument/2006/relationships/image" Target="../media/image183.png"/><Relationship Id="rId12" Type="http://schemas.openxmlformats.org/officeDocument/2006/relationships/image" Target="../media/image17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219.bin"/><Relationship Id="rId5" Type="http://schemas.openxmlformats.org/officeDocument/2006/relationships/oleObject" Target="../embeddings/oleObject197.bin"/><Relationship Id="rId15" Type="http://schemas.openxmlformats.org/officeDocument/2006/relationships/image" Target="../media/image180.wmf"/><Relationship Id="rId10" Type="http://schemas.openxmlformats.org/officeDocument/2006/relationships/image" Target="../media/image184.png"/><Relationship Id="rId4" Type="http://schemas.openxmlformats.org/officeDocument/2006/relationships/image" Target="../media/image182.png"/><Relationship Id="rId9" Type="http://schemas.openxmlformats.org/officeDocument/2006/relationships/image" Target="../media/image178.wmf"/><Relationship Id="rId14" Type="http://schemas.openxmlformats.org/officeDocument/2006/relationships/oleObject" Target="../embeddings/oleObject22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image" Target="../media/image190.wmf"/><Relationship Id="rId18" Type="http://schemas.openxmlformats.org/officeDocument/2006/relationships/oleObject" Target="../embeddings/oleObject228.bin"/><Relationship Id="rId26" Type="http://schemas.openxmlformats.org/officeDocument/2006/relationships/image" Target="../media/image196.emf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194.wmf"/><Relationship Id="rId7" Type="http://schemas.openxmlformats.org/officeDocument/2006/relationships/image" Target="../media/image187.wmf"/><Relationship Id="rId12" Type="http://schemas.openxmlformats.org/officeDocument/2006/relationships/oleObject" Target="../embeddings/oleObject225.bin"/><Relationship Id="rId17" Type="http://schemas.openxmlformats.org/officeDocument/2006/relationships/image" Target="../media/image192.wmf"/><Relationship Id="rId25" Type="http://schemas.openxmlformats.org/officeDocument/2006/relationships/oleObject" Target="../embeddings/oleObject23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7.bin"/><Relationship Id="rId20" Type="http://schemas.openxmlformats.org/officeDocument/2006/relationships/oleObject" Target="../embeddings/oleObject229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189.wmf"/><Relationship Id="rId24" Type="http://schemas.openxmlformats.org/officeDocument/2006/relationships/image" Target="../media/image195.wmf"/><Relationship Id="rId5" Type="http://schemas.openxmlformats.org/officeDocument/2006/relationships/image" Target="../media/image186.wmf"/><Relationship Id="rId15" Type="http://schemas.openxmlformats.org/officeDocument/2006/relationships/image" Target="../media/image191.wmf"/><Relationship Id="rId23" Type="http://schemas.openxmlformats.org/officeDocument/2006/relationships/oleObject" Target="../embeddings/oleObject231.bin"/><Relationship Id="rId10" Type="http://schemas.openxmlformats.org/officeDocument/2006/relationships/oleObject" Target="../embeddings/oleObject224.bin"/><Relationship Id="rId19" Type="http://schemas.openxmlformats.org/officeDocument/2006/relationships/image" Target="../media/image193.wmf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188.wmf"/><Relationship Id="rId14" Type="http://schemas.openxmlformats.org/officeDocument/2006/relationships/oleObject" Target="../embeddings/oleObject226.bin"/><Relationship Id="rId22" Type="http://schemas.openxmlformats.org/officeDocument/2006/relationships/oleObject" Target="../embeddings/oleObject230.bin"/><Relationship Id="rId27" Type="http://schemas.openxmlformats.org/officeDocument/2006/relationships/oleObject" Target="../embeddings/oleObject23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0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0" Type="http://schemas.openxmlformats.org/officeDocument/2006/relationships/image" Target="../media/image200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37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1.bin"/><Relationship Id="rId13" Type="http://schemas.openxmlformats.org/officeDocument/2006/relationships/image" Target="../media/image199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203.wmf"/><Relationship Id="rId12" Type="http://schemas.openxmlformats.org/officeDocument/2006/relationships/oleObject" Target="../embeddings/oleObject243.bin"/><Relationship Id="rId17" Type="http://schemas.openxmlformats.org/officeDocument/2006/relationships/image" Target="../media/image20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5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40.bin"/><Relationship Id="rId11" Type="http://schemas.openxmlformats.org/officeDocument/2006/relationships/image" Target="../media/image198.wmf"/><Relationship Id="rId5" Type="http://schemas.openxmlformats.org/officeDocument/2006/relationships/image" Target="../media/image202.wmf"/><Relationship Id="rId15" Type="http://schemas.openxmlformats.org/officeDocument/2006/relationships/image" Target="../media/image200.wmf"/><Relationship Id="rId10" Type="http://schemas.openxmlformats.org/officeDocument/2006/relationships/oleObject" Target="../embeddings/oleObject242.bin"/><Relationship Id="rId4" Type="http://schemas.openxmlformats.org/officeDocument/2006/relationships/oleObject" Target="../embeddings/oleObject239.bin"/><Relationship Id="rId9" Type="http://schemas.openxmlformats.org/officeDocument/2006/relationships/image" Target="../media/image204.wmf"/><Relationship Id="rId14" Type="http://schemas.openxmlformats.org/officeDocument/2006/relationships/oleObject" Target="../embeddings/oleObject244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13" Type="http://schemas.openxmlformats.org/officeDocument/2006/relationships/image" Target="../media/image208.wmf"/><Relationship Id="rId18" Type="http://schemas.openxmlformats.org/officeDocument/2006/relationships/oleObject" Target="../embeddings/oleObject253.bin"/><Relationship Id="rId3" Type="http://schemas.openxmlformats.org/officeDocument/2006/relationships/notesSlide" Target="../notesSlides/notesSlide10.xml"/><Relationship Id="rId21" Type="http://schemas.openxmlformats.org/officeDocument/2006/relationships/image" Target="../media/image212.wmf"/><Relationship Id="rId7" Type="http://schemas.openxmlformats.org/officeDocument/2006/relationships/image" Target="../media/image206.wmf"/><Relationship Id="rId12" Type="http://schemas.openxmlformats.org/officeDocument/2006/relationships/oleObject" Target="../embeddings/oleObject250.bin"/><Relationship Id="rId17" Type="http://schemas.openxmlformats.org/officeDocument/2006/relationships/image" Target="../media/image21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2.bin"/><Relationship Id="rId20" Type="http://schemas.openxmlformats.org/officeDocument/2006/relationships/oleObject" Target="../embeddings/oleObject254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47.bin"/><Relationship Id="rId11" Type="http://schemas.openxmlformats.org/officeDocument/2006/relationships/image" Target="../media/image207.wmf"/><Relationship Id="rId5" Type="http://schemas.openxmlformats.org/officeDocument/2006/relationships/image" Target="../media/image205.wmf"/><Relationship Id="rId15" Type="http://schemas.openxmlformats.org/officeDocument/2006/relationships/image" Target="../media/image209.wmf"/><Relationship Id="rId10" Type="http://schemas.openxmlformats.org/officeDocument/2006/relationships/oleObject" Target="../embeddings/oleObject249.bin"/><Relationship Id="rId19" Type="http://schemas.openxmlformats.org/officeDocument/2006/relationships/image" Target="../media/image211.wmf"/><Relationship Id="rId4" Type="http://schemas.openxmlformats.org/officeDocument/2006/relationships/oleObject" Target="../embeddings/oleObject246.bin"/><Relationship Id="rId9" Type="http://schemas.openxmlformats.org/officeDocument/2006/relationships/image" Target="../media/image201.wmf"/><Relationship Id="rId14" Type="http://schemas.openxmlformats.org/officeDocument/2006/relationships/oleObject" Target="../embeddings/oleObject25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13" Type="http://schemas.openxmlformats.org/officeDocument/2006/relationships/image" Target="../media/image217.wmf"/><Relationship Id="rId18" Type="http://schemas.openxmlformats.org/officeDocument/2006/relationships/oleObject" Target="../embeddings/oleObject262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14.wmf"/><Relationship Id="rId12" Type="http://schemas.openxmlformats.org/officeDocument/2006/relationships/oleObject" Target="../embeddings/oleObject259.bin"/><Relationship Id="rId17" Type="http://schemas.openxmlformats.org/officeDocument/2006/relationships/image" Target="../media/image21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1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56.bin"/><Relationship Id="rId11" Type="http://schemas.openxmlformats.org/officeDocument/2006/relationships/image" Target="../media/image216.wmf"/><Relationship Id="rId5" Type="http://schemas.openxmlformats.org/officeDocument/2006/relationships/image" Target="../media/image213.wmf"/><Relationship Id="rId15" Type="http://schemas.openxmlformats.org/officeDocument/2006/relationships/image" Target="../media/image218.wmf"/><Relationship Id="rId10" Type="http://schemas.openxmlformats.org/officeDocument/2006/relationships/oleObject" Target="../embeddings/oleObject258.bin"/><Relationship Id="rId19" Type="http://schemas.openxmlformats.org/officeDocument/2006/relationships/image" Target="../media/image220.wmf"/><Relationship Id="rId4" Type="http://schemas.openxmlformats.org/officeDocument/2006/relationships/oleObject" Target="../embeddings/oleObject255.bin"/><Relationship Id="rId9" Type="http://schemas.openxmlformats.org/officeDocument/2006/relationships/image" Target="../media/image215.wmf"/><Relationship Id="rId14" Type="http://schemas.openxmlformats.org/officeDocument/2006/relationships/oleObject" Target="../embeddings/oleObject260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13" Type="http://schemas.openxmlformats.org/officeDocument/2006/relationships/image" Target="../media/image225.wmf"/><Relationship Id="rId18" Type="http://schemas.openxmlformats.org/officeDocument/2006/relationships/oleObject" Target="../embeddings/oleObject270.bin"/><Relationship Id="rId26" Type="http://schemas.openxmlformats.org/officeDocument/2006/relationships/oleObject" Target="../embeddings/oleObject274.bin"/><Relationship Id="rId3" Type="http://schemas.openxmlformats.org/officeDocument/2006/relationships/notesSlide" Target="../notesSlides/notesSlide12.xml"/><Relationship Id="rId21" Type="http://schemas.openxmlformats.org/officeDocument/2006/relationships/image" Target="../media/image229.wmf"/><Relationship Id="rId7" Type="http://schemas.openxmlformats.org/officeDocument/2006/relationships/image" Target="../media/image222.wmf"/><Relationship Id="rId12" Type="http://schemas.openxmlformats.org/officeDocument/2006/relationships/oleObject" Target="../embeddings/oleObject267.bin"/><Relationship Id="rId17" Type="http://schemas.openxmlformats.org/officeDocument/2006/relationships/image" Target="../media/image227.wmf"/><Relationship Id="rId25" Type="http://schemas.openxmlformats.org/officeDocument/2006/relationships/image" Target="../media/image23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9.bin"/><Relationship Id="rId20" Type="http://schemas.openxmlformats.org/officeDocument/2006/relationships/oleObject" Target="../embeddings/oleObject271.bin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24.wmf"/><Relationship Id="rId24" Type="http://schemas.openxmlformats.org/officeDocument/2006/relationships/oleObject" Target="../embeddings/oleObject273.bin"/><Relationship Id="rId5" Type="http://schemas.openxmlformats.org/officeDocument/2006/relationships/image" Target="../media/image221.wmf"/><Relationship Id="rId15" Type="http://schemas.openxmlformats.org/officeDocument/2006/relationships/image" Target="../media/image226.wmf"/><Relationship Id="rId23" Type="http://schemas.openxmlformats.org/officeDocument/2006/relationships/image" Target="../media/image230.wmf"/><Relationship Id="rId10" Type="http://schemas.openxmlformats.org/officeDocument/2006/relationships/oleObject" Target="../embeddings/oleObject266.bin"/><Relationship Id="rId19" Type="http://schemas.openxmlformats.org/officeDocument/2006/relationships/image" Target="../media/image228.wmf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23.wmf"/><Relationship Id="rId14" Type="http://schemas.openxmlformats.org/officeDocument/2006/relationships/oleObject" Target="../embeddings/oleObject268.bin"/><Relationship Id="rId22" Type="http://schemas.openxmlformats.org/officeDocument/2006/relationships/oleObject" Target="../embeddings/oleObject272.bin"/><Relationship Id="rId27" Type="http://schemas.openxmlformats.org/officeDocument/2006/relationships/image" Target="../media/image23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13" Type="http://schemas.openxmlformats.org/officeDocument/2006/relationships/image" Target="../media/image235.wmf"/><Relationship Id="rId18" Type="http://schemas.openxmlformats.org/officeDocument/2006/relationships/oleObject" Target="../embeddings/oleObject282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239.wmf"/><Relationship Id="rId7" Type="http://schemas.openxmlformats.org/officeDocument/2006/relationships/image" Target="../media/image231.wmf"/><Relationship Id="rId12" Type="http://schemas.openxmlformats.org/officeDocument/2006/relationships/oleObject" Target="../embeddings/oleObject279.bin"/><Relationship Id="rId17" Type="http://schemas.openxmlformats.org/officeDocument/2006/relationships/image" Target="../media/image237.wmf"/><Relationship Id="rId25" Type="http://schemas.openxmlformats.org/officeDocument/2006/relationships/image" Target="../media/image2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1.bin"/><Relationship Id="rId20" Type="http://schemas.openxmlformats.org/officeDocument/2006/relationships/oleObject" Target="../embeddings/oleObject283.bin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76.bin"/><Relationship Id="rId11" Type="http://schemas.openxmlformats.org/officeDocument/2006/relationships/image" Target="../media/image234.wmf"/><Relationship Id="rId24" Type="http://schemas.openxmlformats.org/officeDocument/2006/relationships/oleObject" Target="../embeddings/oleObject285.bin"/><Relationship Id="rId5" Type="http://schemas.openxmlformats.org/officeDocument/2006/relationships/image" Target="../media/image230.wmf"/><Relationship Id="rId15" Type="http://schemas.openxmlformats.org/officeDocument/2006/relationships/image" Target="../media/image236.wmf"/><Relationship Id="rId23" Type="http://schemas.openxmlformats.org/officeDocument/2006/relationships/image" Target="../media/image240.wmf"/><Relationship Id="rId10" Type="http://schemas.openxmlformats.org/officeDocument/2006/relationships/oleObject" Target="../embeddings/oleObject278.bin"/><Relationship Id="rId19" Type="http://schemas.openxmlformats.org/officeDocument/2006/relationships/image" Target="../media/image238.wmf"/><Relationship Id="rId4" Type="http://schemas.openxmlformats.org/officeDocument/2006/relationships/oleObject" Target="../embeddings/oleObject275.bin"/><Relationship Id="rId9" Type="http://schemas.openxmlformats.org/officeDocument/2006/relationships/image" Target="../media/image233.wmf"/><Relationship Id="rId14" Type="http://schemas.openxmlformats.org/officeDocument/2006/relationships/oleObject" Target="../embeddings/oleObject280.bin"/><Relationship Id="rId22" Type="http://schemas.openxmlformats.org/officeDocument/2006/relationships/oleObject" Target="../embeddings/oleObject284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emf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24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290.bin"/><Relationship Id="rId5" Type="http://schemas.openxmlformats.org/officeDocument/2006/relationships/oleObject" Target="../embeddings/oleObject287.bin"/><Relationship Id="rId10" Type="http://schemas.openxmlformats.org/officeDocument/2006/relationships/image" Target="../media/image160.emf"/><Relationship Id="rId4" Type="http://schemas.openxmlformats.org/officeDocument/2006/relationships/image" Target="../media/image71.emf"/><Relationship Id="rId9" Type="http://schemas.openxmlformats.org/officeDocument/2006/relationships/oleObject" Target="../embeddings/oleObject289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17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13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1000" y="1757363"/>
            <a:ext cx="8534400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133350"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2"/>
                </a:solidFill>
              </a:rPr>
              <a:t>4.1 </a:t>
            </a:r>
            <a:r>
              <a:rPr lang="zh-CN" altLang="en-US" sz="3600" dirty="0">
                <a:solidFill>
                  <a:schemeClr val="accent2"/>
                </a:solidFill>
              </a:rPr>
              <a:t>法拉第电磁感应定律</a:t>
            </a:r>
            <a:r>
              <a:rPr lang="zh-CN" altLang="en-US" sz="3600" dirty="0">
                <a:solidFill>
                  <a:srgbClr val="CC3300"/>
                </a:solidFill>
              </a:rPr>
              <a:t>（</a:t>
            </a:r>
            <a:r>
              <a:rPr lang="en-US" altLang="zh-CN" sz="3600" dirty="0">
                <a:solidFill>
                  <a:srgbClr val="CC3300"/>
                </a:solidFill>
              </a:rPr>
              <a:t>0.5</a:t>
            </a:r>
            <a:r>
              <a:rPr lang="zh-CN" altLang="en-US" sz="3600" dirty="0">
                <a:solidFill>
                  <a:srgbClr val="CC3300"/>
                </a:solidFill>
              </a:rPr>
              <a:t>学时）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2"/>
                </a:solidFill>
              </a:rPr>
              <a:t>4.2 </a:t>
            </a:r>
            <a:r>
              <a:rPr lang="zh-CN" altLang="en-US" sz="3600" dirty="0">
                <a:solidFill>
                  <a:schemeClr val="accent2"/>
                </a:solidFill>
              </a:rPr>
              <a:t>动生和感生电动势</a:t>
            </a:r>
            <a:r>
              <a:rPr lang="zh-CN" altLang="en-US" sz="3600" dirty="0">
                <a:solidFill>
                  <a:srgbClr val="CC3300"/>
                </a:solidFill>
              </a:rPr>
              <a:t>（</a:t>
            </a:r>
            <a:r>
              <a:rPr lang="en-US" altLang="zh-CN" sz="3600" dirty="0">
                <a:solidFill>
                  <a:srgbClr val="CC3300"/>
                </a:solidFill>
              </a:rPr>
              <a:t>1.5</a:t>
            </a:r>
            <a:r>
              <a:rPr lang="zh-CN" altLang="en-US" sz="3600" dirty="0">
                <a:solidFill>
                  <a:srgbClr val="CC3300"/>
                </a:solidFill>
              </a:rPr>
              <a:t>学时）</a:t>
            </a: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2"/>
                </a:solidFill>
              </a:rPr>
              <a:t>4.3 </a:t>
            </a:r>
            <a:r>
              <a:rPr lang="zh-CN" altLang="en-US" sz="3600" dirty="0">
                <a:solidFill>
                  <a:schemeClr val="accent2"/>
                </a:solidFill>
              </a:rPr>
              <a:t>自感与互感</a:t>
            </a:r>
            <a:r>
              <a:rPr lang="zh-CN" altLang="en-US" sz="3600" dirty="0">
                <a:solidFill>
                  <a:srgbClr val="CC3300"/>
                </a:solidFill>
              </a:rPr>
              <a:t>（</a:t>
            </a:r>
            <a:r>
              <a:rPr lang="en-US" altLang="zh-CN" sz="3600" dirty="0">
                <a:solidFill>
                  <a:srgbClr val="CC3300"/>
                </a:solidFill>
              </a:rPr>
              <a:t>1.5</a:t>
            </a:r>
            <a:r>
              <a:rPr lang="zh-CN" altLang="en-US" sz="3600" dirty="0">
                <a:solidFill>
                  <a:srgbClr val="CC3300"/>
                </a:solidFill>
              </a:rPr>
              <a:t>学时）</a:t>
            </a:r>
            <a:endParaRPr lang="zh-CN" altLang="en-US" sz="36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2"/>
                </a:solidFill>
              </a:rPr>
              <a:t>4.4 </a:t>
            </a:r>
            <a:r>
              <a:rPr lang="zh-CN" altLang="en-US" sz="3600" dirty="0">
                <a:solidFill>
                  <a:schemeClr val="accent2"/>
                </a:solidFill>
              </a:rPr>
              <a:t>磁场的能量</a:t>
            </a:r>
            <a:r>
              <a:rPr lang="zh-CN" altLang="en-US" sz="3600" dirty="0">
                <a:solidFill>
                  <a:srgbClr val="CC3300"/>
                </a:solidFill>
              </a:rPr>
              <a:t>（</a:t>
            </a:r>
            <a:r>
              <a:rPr lang="en-US" altLang="zh-CN" sz="3600" dirty="0">
                <a:solidFill>
                  <a:srgbClr val="CC3300"/>
                </a:solidFill>
              </a:rPr>
              <a:t>0.5</a:t>
            </a:r>
            <a:r>
              <a:rPr lang="zh-CN" altLang="en-US" sz="3600" dirty="0">
                <a:solidFill>
                  <a:srgbClr val="CC3300"/>
                </a:solidFill>
              </a:rPr>
              <a:t>学时）</a:t>
            </a:r>
            <a:endParaRPr lang="zh-CN" altLang="en-US" sz="3600" dirty="0">
              <a:solidFill>
                <a:schemeClr val="accent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chemeClr val="accent2"/>
                </a:solidFill>
              </a:rPr>
              <a:t>4.5 </a:t>
            </a:r>
            <a:r>
              <a:rPr lang="zh-CN" altLang="en-US" sz="3600" dirty="0">
                <a:solidFill>
                  <a:schemeClr val="accent2"/>
                </a:solidFill>
              </a:rPr>
              <a:t>麦克斯韦方程组和电磁场</a:t>
            </a:r>
            <a:r>
              <a:rPr lang="zh-CN" altLang="en-US" sz="3600" dirty="0">
                <a:solidFill>
                  <a:srgbClr val="CC3300"/>
                </a:solidFill>
              </a:rPr>
              <a:t>（</a:t>
            </a:r>
            <a:r>
              <a:rPr lang="en-US" altLang="zh-CN" sz="3600" dirty="0">
                <a:solidFill>
                  <a:srgbClr val="CC3300"/>
                </a:solidFill>
              </a:rPr>
              <a:t>2</a:t>
            </a:r>
            <a:r>
              <a:rPr lang="zh-CN" altLang="en-US" sz="3600" dirty="0">
                <a:solidFill>
                  <a:srgbClr val="CC3300"/>
                </a:solidFill>
              </a:rPr>
              <a:t>学时）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36513" y="512763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40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</a:t>
            </a:r>
            <a:r>
              <a:rPr lang="en-US" altLang="zh-CN" sz="40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zh-CN" altLang="en-US" sz="40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章  电磁感应和电磁场（</a:t>
            </a:r>
            <a:r>
              <a:rPr lang="en-US" altLang="zh-CN" sz="40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  <a:r>
              <a:rPr lang="zh-CN" altLang="en-US" sz="40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学时）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4925" y="1265238"/>
            <a:ext cx="9144000" cy="76200"/>
          </a:xfrm>
          <a:prstGeom prst="rect">
            <a:avLst/>
          </a:prstGeom>
          <a:solidFill>
            <a:srgbClr val="FFCC66"/>
          </a:solidFill>
          <a:ln w="9525">
            <a:solidFill>
              <a:srgbClr val="FFCC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5" name="Text Box 21"/>
          <p:cNvSpPr txBox="1">
            <a:spLocks noChangeArrowheads="1"/>
          </p:cNvSpPr>
          <p:nvPr/>
        </p:nvSpPr>
        <p:spPr bwMode="auto">
          <a:xfrm>
            <a:off x="611188" y="3573463"/>
            <a:ext cx="80549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accent2"/>
                </a:solidFill>
              </a:rPr>
              <a:t>根据磁场方向确定</a:t>
            </a:r>
            <a:r>
              <a:rPr lang="en-US" altLang="zh-CN" sz="3200">
                <a:solidFill>
                  <a:schemeClr val="accent2"/>
                </a:solidFill>
              </a:rPr>
              <a:t>L</a:t>
            </a:r>
            <a:r>
              <a:rPr lang="zh-CN" altLang="en-US" sz="3200">
                <a:solidFill>
                  <a:schemeClr val="accent2"/>
                </a:solidFill>
              </a:rPr>
              <a:t>绕行方向，即电流方向</a:t>
            </a:r>
            <a:endParaRPr lang="zh-CN" altLang="en-US" sz="3200"/>
          </a:p>
        </p:txBody>
      </p:sp>
      <p:graphicFrame>
        <p:nvGraphicFramePr>
          <p:cNvPr id="47126" name="Object 22"/>
          <p:cNvGraphicFramePr>
            <a:graphicFrameLocks noChangeAspect="1"/>
          </p:cNvGraphicFramePr>
          <p:nvPr/>
        </p:nvGraphicFramePr>
        <p:xfrm>
          <a:off x="900113" y="5232400"/>
          <a:ext cx="6207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9" name="Equation" r:id="rId3" imgW="609532" imgH="400042" progId="Equation.3">
                  <p:embed/>
                </p:oleObj>
              </mc:Choice>
              <mc:Fallback>
                <p:oleObj name="Equation" r:id="rId3" imgW="609532" imgH="400042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232400"/>
                        <a:ext cx="62071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7" name="Object 23"/>
          <p:cNvGraphicFramePr>
            <a:graphicFrameLocks noChangeAspect="1"/>
          </p:cNvGraphicFramePr>
          <p:nvPr/>
        </p:nvGraphicFramePr>
        <p:xfrm>
          <a:off x="2341563" y="5232400"/>
          <a:ext cx="5461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0" name="Equation" r:id="rId5" imgW="533341" imgH="400042" progId="Equation.3">
                  <p:embed/>
                </p:oleObj>
              </mc:Choice>
              <mc:Fallback>
                <p:oleObj name="Equation" r:id="rId5" imgW="533341" imgH="400042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5232400"/>
                        <a:ext cx="5461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9" name="Object 25"/>
          <p:cNvGraphicFramePr>
            <a:graphicFrameLocks noChangeAspect="1"/>
          </p:cNvGraphicFramePr>
          <p:nvPr/>
        </p:nvGraphicFramePr>
        <p:xfrm>
          <a:off x="3636963" y="5016500"/>
          <a:ext cx="1117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1" name="公式" r:id="rId7" imgW="1104778" imgH="876204" progId="Equation.3">
                  <p:embed/>
                </p:oleObj>
              </mc:Choice>
              <mc:Fallback>
                <p:oleObj name="公式" r:id="rId7" imgW="1104778" imgH="876204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963" y="5016500"/>
                        <a:ext cx="1117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0" name="Object 26"/>
          <p:cNvGraphicFramePr>
            <a:graphicFrameLocks noChangeAspect="1"/>
          </p:cNvGraphicFramePr>
          <p:nvPr/>
        </p:nvGraphicFramePr>
        <p:xfrm>
          <a:off x="5292725" y="5016500"/>
          <a:ext cx="1968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32" name="Equation" r:id="rId9" imgW="1962068" imgH="876204" progId="Equation.3">
                  <p:embed/>
                </p:oleObj>
              </mc:Choice>
              <mc:Fallback>
                <p:oleObj name="Equation" r:id="rId9" imgW="1962068" imgH="876204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016500"/>
                        <a:ext cx="1968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057400" y="1236663"/>
            <a:ext cx="1290638" cy="2047875"/>
            <a:chOff x="1292" y="240"/>
            <a:chExt cx="1104" cy="1680"/>
          </a:xfrm>
        </p:grpSpPr>
        <p:sp>
          <p:nvSpPr>
            <p:cNvPr id="7181" name="Rectangle 28"/>
            <p:cNvSpPr>
              <a:spLocks noChangeArrowheads="1"/>
            </p:cNvSpPr>
            <p:nvPr/>
          </p:nvSpPr>
          <p:spPr bwMode="auto">
            <a:xfrm>
              <a:off x="1292" y="528"/>
              <a:ext cx="192" cy="91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82" name="Line 29"/>
            <p:cNvSpPr>
              <a:spLocks noChangeShapeType="1"/>
            </p:cNvSpPr>
            <p:nvPr/>
          </p:nvSpPr>
          <p:spPr bwMode="auto">
            <a:xfrm flipH="1">
              <a:off x="1484" y="81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Line 30"/>
            <p:cNvSpPr>
              <a:spLocks noChangeShapeType="1"/>
            </p:cNvSpPr>
            <p:nvPr/>
          </p:nvSpPr>
          <p:spPr bwMode="auto">
            <a:xfrm flipV="1">
              <a:off x="1772" y="240"/>
              <a:ext cx="0" cy="57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Line 31"/>
            <p:cNvSpPr>
              <a:spLocks noChangeShapeType="1"/>
            </p:cNvSpPr>
            <p:nvPr/>
          </p:nvSpPr>
          <p:spPr bwMode="auto">
            <a:xfrm>
              <a:off x="1772" y="240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Line 32"/>
            <p:cNvSpPr>
              <a:spLocks noChangeShapeType="1"/>
            </p:cNvSpPr>
            <p:nvPr/>
          </p:nvSpPr>
          <p:spPr bwMode="auto">
            <a:xfrm>
              <a:off x="2396" y="240"/>
              <a:ext cx="0" cy="15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6" name="Line 33"/>
            <p:cNvSpPr>
              <a:spLocks noChangeShapeType="1"/>
            </p:cNvSpPr>
            <p:nvPr/>
          </p:nvSpPr>
          <p:spPr bwMode="auto">
            <a:xfrm>
              <a:off x="1388" y="1440"/>
              <a:ext cx="0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7" name="Line 34"/>
            <p:cNvSpPr>
              <a:spLocks noChangeShapeType="1"/>
            </p:cNvSpPr>
            <p:nvPr/>
          </p:nvSpPr>
          <p:spPr bwMode="auto">
            <a:xfrm>
              <a:off x="1388" y="1776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35"/>
            <p:cNvSpPr>
              <a:spLocks noChangeShapeType="1"/>
            </p:cNvSpPr>
            <p:nvPr/>
          </p:nvSpPr>
          <p:spPr bwMode="auto">
            <a:xfrm>
              <a:off x="1772" y="1632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36"/>
            <p:cNvSpPr>
              <a:spLocks noChangeShapeType="1"/>
            </p:cNvSpPr>
            <p:nvPr/>
          </p:nvSpPr>
          <p:spPr bwMode="auto">
            <a:xfrm>
              <a:off x="1676" y="1680"/>
              <a:ext cx="0" cy="19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Line 37"/>
            <p:cNvSpPr>
              <a:spLocks noChangeShapeType="1"/>
            </p:cNvSpPr>
            <p:nvPr/>
          </p:nvSpPr>
          <p:spPr bwMode="auto">
            <a:xfrm>
              <a:off x="1772" y="1776"/>
              <a:ext cx="62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Line 38"/>
            <p:cNvSpPr>
              <a:spLocks noChangeShapeType="1"/>
            </p:cNvSpPr>
            <p:nvPr/>
          </p:nvSpPr>
          <p:spPr bwMode="auto">
            <a:xfrm flipV="1">
              <a:off x="2396" y="816"/>
              <a:ext cx="0" cy="33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2" name="Text Box 40"/>
            <p:cNvSpPr txBox="1">
              <a:spLocks noChangeArrowheads="1"/>
            </p:cNvSpPr>
            <p:nvPr/>
          </p:nvSpPr>
          <p:spPr bwMode="auto">
            <a:xfrm>
              <a:off x="2194" y="890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7193" name="Line 41"/>
            <p:cNvSpPr>
              <a:spLocks noChangeShapeType="1"/>
            </p:cNvSpPr>
            <p:nvPr/>
          </p:nvSpPr>
          <p:spPr bwMode="auto">
            <a:xfrm flipV="1">
              <a:off x="1584" y="960"/>
              <a:ext cx="0" cy="33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53" name="Text Box 49"/>
          <p:cNvSpPr txBox="1">
            <a:spLocks noChangeArrowheads="1"/>
          </p:cNvSpPr>
          <p:nvPr/>
        </p:nvSpPr>
        <p:spPr bwMode="auto">
          <a:xfrm>
            <a:off x="709613" y="260350"/>
            <a:ext cx="6940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rgbClr val="009900"/>
                </a:solidFill>
              </a:rPr>
              <a:t>思考题：</a:t>
            </a:r>
            <a:r>
              <a:rPr lang="zh-CN" altLang="en-US" sz="2800">
                <a:solidFill>
                  <a:schemeClr val="accent2"/>
                </a:solidFill>
              </a:rPr>
              <a:t>电阻变大，方线圈中电动势方向？</a:t>
            </a:r>
          </a:p>
        </p:txBody>
      </p:sp>
      <p:grpSp>
        <p:nvGrpSpPr>
          <p:cNvPr id="3" name="组合 61"/>
          <p:cNvGrpSpPr>
            <a:grpSpLocks/>
          </p:cNvGrpSpPr>
          <p:nvPr/>
        </p:nvGrpSpPr>
        <p:grpSpPr bwMode="auto">
          <a:xfrm>
            <a:off x="611188" y="4224338"/>
            <a:ext cx="8054975" cy="584200"/>
            <a:chOff x="611560" y="4653136"/>
            <a:chExt cx="8054280" cy="584775"/>
          </a:xfrm>
        </p:grpSpPr>
        <p:graphicFrame>
          <p:nvGraphicFramePr>
            <p:cNvPr id="7174" name="Object 24"/>
            <p:cNvGraphicFramePr>
              <a:graphicFrameLocks noChangeAspect="1"/>
            </p:cNvGraphicFramePr>
            <p:nvPr/>
          </p:nvGraphicFramePr>
          <p:xfrm>
            <a:off x="2915816" y="4797152"/>
            <a:ext cx="9017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33" name="公式" r:id="rId11" imgW="895386" imgH="323920" progId="Equation.3">
                    <p:embed/>
                  </p:oleObj>
                </mc:Choice>
                <mc:Fallback>
                  <p:oleObj name="公式" r:id="rId11" imgW="895386" imgH="32392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4797152"/>
                          <a:ext cx="901700" cy="330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Text Box 21"/>
            <p:cNvSpPr txBox="1">
              <a:spLocks noChangeArrowheads="1"/>
            </p:cNvSpPr>
            <p:nvPr/>
          </p:nvSpPr>
          <p:spPr bwMode="auto">
            <a:xfrm>
              <a:off x="611560" y="4653136"/>
              <a:ext cx="8054280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3200"/>
                <a:t>对应的磁通</a:t>
              </a:r>
            </a:p>
          </p:txBody>
        </p:sp>
      </p:grpSp>
      <p:sp>
        <p:nvSpPr>
          <p:cNvPr id="89" name="TextBox 88"/>
          <p:cNvSpPr txBox="1">
            <a:spLocks noChangeArrowheads="1"/>
          </p:cNvSpPr>
          <p:nvPr/>
        </p:nvSpPr>
        <p:spPr bwMode="auto">
          <a:xfrm>
            <a:off x="1331640" y="6092824"/>
            <a:ext cx="6769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电动势沿着绕行方向，阻碍电流的变小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9752" y="2101072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R</a:t>
            </a:r>
            <a:endParaRPr lang="zh-CN" alt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7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7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7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5" grpId="0" autoUpdateAnimBg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8820150" cy="1630363"/>
          </a:xfrm>
          <a:prstGeom prst="rect">
            <a:avLst/>
          </a:prstGeom>
          <a:solidFill>
            <a:srgbClr val="FF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宋体" pitchFamily="2" charset="-122"/>
              </a:rPr>
              <a:t>1</a:t>
            </a: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：直导线中通交流电，置于磁导率为 </a:t>
            </a:r>
            <a:r>
              <a:rPr lang="zh-CN" altLang="en-US" sz="2800" i="1">
                <a:solidFill>
                  <a:schemeClr val="accent2"/>
                </a:solidFill>
                <a:sym typeface="Symbol" pitchFamily="18" charset="2"/>
              </a:rPr>
              <a:t></a:t>
            </a:r>
            <a:r>
              <a:rPr lang="zh-CN" altLang="en-US" sz="280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zh-CN" altLang="en-US" sz="2800" i="1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  <a:sym typeface="Symbol" pitchFamily="18" charset="2"/>
              </a:rPr>
              <a:t>的</a:t>
            </a: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介质中。</a:t>
            </a:r>
          </a:p>
          <a:p>
            <a:pPr>
              <a:lnSpc>
                <a:spcPct val="120000"/>
              </a:lnSpc>
            </a:pPr>
            <a:endParaRPr lang="zh-CN" altLang="en-US" sz="2800">
              <a:solidFill>
                <a:schemeClr val="accent2"/>
              </a:solidFill>
              <a:latin typeface="宋体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求</a:t>
            </a:r>
            <a:r>
              <a:rPr lang="en-US" altLang="zh-CN" sz="2800">
                <a:solidFill>
                  <a:schemeClr val="accent2"/>
                </a:solidFill>
                <a:latin typeface="宋体" pitchFamily="2" charset="-122"/>
              </a:rPr>
              <a:t>:</a:t>
            </a: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与其共面的 </a:t>
            </a:r>
            <a:r>
              <a:rPr lang="en-US" altLang="zh-CN" sz="2800" i="1">
                <a:solidFill>
                  <a:schemeClr val="accent2"/>
                </a:solidFill>
              </a:rPr>
              <a:t>N </a:t>
            </a: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匝矩形回路中感应电动势。</a:t>
            </a:r>
          </a:p>
        </p:txBody>
      </p:sp>
      <p:graphicFrame>
        <p:nvGraphicFramePr>
          <p:cNvPr id="48131" name="Object 3"/>
          <p:cNvGraphicFramePr>
            <a:graphicFrameLocks/>
          </p:cNvGraphicFramePr>
          <p:nvPr/>
        </p:nvGraphicFramePr>
        <p:xfrm>
          <a:off x="304800" y="4370388"/>
          <a:ext cx="321786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9" name="公式" r:id="rId3" imgW="1200152" imgH="371429" progId="Equation.3">
                  <p:embed/>
                </p:oleObj>
              </mc:Choice>
              <mc:Fallback>
                <p:oleObj name="公式" r:id="rId3" imgW="1200152" imgH="371429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70388"/>
                        <a:ext cx="3217863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05600" y="3300413"/>
            <a:ext cx="2438400" cy="601662"/>
            <a:chOff x="2064" y="2880"/>
            <a:chExt cx="1536" cy="379"/>
          </a:xfrm>
        </p:grpSpPr>
        <p:sp>
          <p:nvSpPr>
            <p:cNvPr id="8240" name="Line 5"/>
            <p:cNvSpPr>
              <a:spLocks noChangeShapeType="1"/>
            </p:cNvSpPr>
            <p:nvPr/>
          </p:nvSpPr>
          <p:spPr bwMode="auto">
            <a:xfrm>
              <a:off x="2208" y="2880"/>
              <a:ext cx="120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7" name="Object 6"/>
            <p:cNvGraphicFramePr>
              <a:graphicFrameLocks noChangeAspect="1"/>
            </p:cNvGraphicFramePr>
            <p:nvPr/>
          </p:nvGraphicFramePr>
          <p:xfrm>
            <a:off x="2064" y="2880"/>
            <a:ext cx="1536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0" name="公式" r:id="rId5" imgW="342603" imgH="164957" progId="Equation.3">
                    <p:embed/>
                  </p:oleObj>
                </mc:Choice>
                <mc:Fallback>
                  <p:oleObj name="公式" r:id="rId5" imgW="342603" imgH="16495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880"/>
                          <a:ext cx="1536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710488" y="1600200"/>
            <a:ext cx="711200" cy="1219200"/>
            <a:chOff x="4752" y="3216"/>
            <a:chExt cx="448" cy="720"/>
          </a:xfrm>
        </p:grpSpPr>
        <p:sp>
          <p:nvSpPr>
            <p:cNvPr id="8239" name="Rectangle 8" descr="深色上对角线"/>
            <p:cNvSpPr>
              <a:spLocks noChangeArrowheads="1"/>
            </p:cNvSpPr>
            <p:nvPr/>
          </p:nvSpPr>
          <p:spPr bwMode="auto">
            <a:xfrm>
              <a:off x="4752" y="3216"/>
              <a:ext cx="96" cy="720"/>
            </a:xfrm>
            <a:prstGeom prst="rect">
              <a:avLst/>
            </a:prstGeom>
            <a:pattFill prst="dkUpDiag">
              <a:fgClr>
                <a:schemeClr val="accent2"/>
              </a:fgClr>
              <a:bgClr>
                <a:schemeClr val="bg1"/>
              </a:bgClr>
            </a:patt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8206" name="Object 9"/>
            <p:cNvGraphicFramePr>
              <a:graphicFrameLocks noChangeAspect="1"/>
            </p:cNvGraphicFramePr>
            <p:nvPr/>
          </p:nvGraphicFramePr>
          <p:xfrm>
            <a:off x="4848" y="3408"/>
            <a:ext cx="352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1" name="公式" r:id="rId7" imgW="202936" imgH="177569" progId="Equation.3">
                    <p:embed/>
                  </p:oleObj>
                </mc:Choice>
                <mc:Fallback>
                  <p:oleObj name="公式" r:id="rId7" imgW="202936" imgH="177569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408"/>
                          <a:ext cx="352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3505200" y="4141788"/>
          <a:ext cx="23463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2" name="公式" r:id="rId9" imgW="971577" imgH="457267" progId="Equation.3">
                  <p:embed/>
                </p:oleObj>
              </mc:Choice>
              <mc:Fallback>
                <p:oleObj name="公式" r:id="rId9" imgW="971577" imgH="45726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41788"/>
                        <a:ext cx="2346325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/>
          <p:cNvGraphicFramePr>
            <a:graphicFrameLocks noChangeAspect="1"/>
          </p:cNvGraphicFramePr>
          <p:nvPr/>
        </p:nvGraphicFramePr>
        <p:xfrm>
          <a:off x="5795963" y="4192588"/>
          <a:ext cx="252888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3" name="公式" r:id="rId11" imgW="1047769" imgH="400042" progId="Equation.3">
                  <p:embed/>
                </p:oleObj>
              </mc:Choice>
              <mc:Fallback>
                <p:oleObj name="公式" r:id="rId11" imgW="1047769" imgH="400042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192588"/>
                        <a:ext cx="2528887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7999413" y="979488"/>
            <a:ext cx="614362" cy="609600"/>
            <a:chOff x="3552" y="3696"/>
            <a:chExt cx="387" cy="384"/>
          </a:xfrm>
        </p:grpSpPr>
        <p:sp>
          <p:nvSpPr>
            <p:cNvPr id="8238" name="Line 15"/>
            <p:cNvSpPr>
              <a:spLocks noChangeShapeType="1"/>
            </p:cNvSpPr>
            <p:nvPr/>
          </p:nvSpPr>
          <p:spPr bwMode="auto">
            <a:xfrm>
              <a:off x="3552" y="4080"/>
              <a:ext cx="24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05" name="Object 16"/>
            <p:cNvGraphicFramePr>
              <a:graphicFrameLocks/>
            </p:cNvGraphicFramePr>
            <p:nvPr/>
          </p:nvGraphicFramePr>
          <p:xfrm>
            <a:off x="3600" y="3696"/>
            <a:ext cx="33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4" name="Equation" r:id="rId13" imgW="152268" imgH="152268" progId="Equation.2">
                    <p:embed/>
                  </p:oleObj>
                </mc:Choice>
                <mc:Fallback>
                  <p:oleObj name="Equation" r:id="rId13" imgW="152268" imgH="152268" progId="Equation.2">
                    <p:embed/>
                    <p:pic>
                      <p:nvPicPr>
                        <p:cNvPr id="0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696"/>
                          <a:ext cx="33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45" name="AutoShape 17"/>
          <p:cNvSpPr>
            <a:spLocks noChangeArrowheads="1"/>
          </p:cNvSpPr>
          <p:nvPr/>
        </p:nvSpPr>
        <p:spPr bwMode="auto">
          <a:xfrm>
            <a:off x="7885113" y="1670050"/>
            <a:ext cx="360362" cy="361950"/>
          </a:xfrm>
          <a:prstGeom prst="flowChartSummingJunction">
            <a:avLst/>
          </a:prstGeom>
          <a:solidFill>
            <a:schemeClr val="bg1"/>
          </a:solidFill>
          <a:ln w="28575">
            <a:solidFill>
              <a:srgbClr val="CC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228600" y="1676400"/>
            <a:ext cx="5927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解：</a:t>
            </a:r>
            <a:r>
              <a:rPr lang="zh-CN" altLang="en-US" sz="2800">
                <a:solidFill>
                  <a:srgbClr val="009900"/>
                </a:solidFill>
                <a:latin typeface="宋体" pitchFamily="2" charset="-122"/>
              </a:rPr>
              <a:t>设当</a:t>
            </a:r>
            <a:r>
              <a:rPr lang="en-US" altLang="zh-CN" sz="2800" i="1">
                <a:solidFill>
                  <a:srgbClr val="009900"/>
                </a:solidFill>
                <a:latin typeface="宋体" pitchFamily="2" charset="-122"/>
              </a:rPr>
              <a:t>I </a:t>
            </a:r>
            <a:r>
              <a:rPr lang="en-US" altLang="zh-CN" sz="2800">
                <a:solidFill>
                  <a:srgbClr val="009900"/>
                </a:solidFill>
                <a:latin typeface="宋体" pitchFamily="2" charset="-122"/>
                <a:sym typeface="Symbol" pitchFamily="18" charset="2"/>
              </a:rPr>
              <a:t> </a:t>
            </a:r>
            <a:r>
              <a:rPr lang="en-US" altLang="zh-CN" sz="2800">
                <a:solidFill>
                  <a:srgbClr val="009900"/>
                </a:solidFill>
                <a:latin typeface="宋体" pitchFamily="2" charset="-122"/>
              </a:rPr>
              <a:t>0 </a:t>
            </a:r>
            <a:r>
              <a:rPr lang="zh-CN" altLang="en-US" sz="2800">
                <a:solidFill>
                  <a:srgbClr val="009900"/>
                </a:solidFill>
                <a:latin typeface="宋体" pitchFamily="2" charset="-122"/>
              </a:rPr>
              <a:t>时，电流方向如图。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827088" y="2205038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rgbClr val="009900"/>
                </a:solidFill>
              </a:rPr>
              <a:t>建坐标系，</a:t>
            </a:r>
            <a:r>
              <a:rPr lang="zh-CN" altLang="en-US" sz="2800">
                <a:solidFill>
                  <a:srgbClr val="009900"/>
                </a:solidFill>
                <a:latin typeface="宋体" pitchFamily="2" charset="-122"/>
              </a:rPr>
              <a:t>设回路</a:t>
            </a:r>
            <a:r>
              <a:rPr lang="en-US" altLang="zh-CN" sz="2800" i="1">
                <a:solidFill>
                  <a:srgbClr val="009900"/>
                </a:solidFill>
              </a:rPr>
              <a:t>L</a:t>
            </a:r>
            <a:r>
              <a:rPr lang="zh-CN" altLang="en-US" sz="2800">
                <a:solidFill>
                  <a:srgbClr val="009900"/>
                </a:solidFill>
                <a:latin typeface="宋体" pitchFamily="2" charset="-122"/>
              </a:rPr>
              <a:t>方向如图</a:t>
            </a:r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250825" y="2708275"/>
            <a:ext cx="2498725" cy="530225"/>
            <a:chOff x="144" y="1824"/>
            <a:chExt cx="1574" cy="334"/>
          </a:xfrm>
        </p:grpSpPr>
        <p:sp>
          <p:nvSpPr>
            <p:cNvPr id="8237" name="Text Box 21"/>
            <p:cNvSpPr txBox="1">
              <a:spLocks noChangeArrowheads="1"/>
            </p:cNvSpPr>
            <p:nvPr/>
          </p:nvSpPr>
          <p:spPr bwMode="auto">
            <a:xfrm>
              <a:off x="144" y="1824"/>
              <a:ext cx="1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009900"/>
                  </a:solidFill>
                </a:rPr>
                <a:t>任取一面元</a:t>
              </a:r>
            </a:p>
          </p:txBody>
        </p:sp>
        <p:graphicFrame>
          <p:nvGraphicFramePr>
            <p:cNvPr id="8204" name="Object 22"/>
            <p:cNvGraphicFramePr>
              <a:graphicFrameLocks noChangeAspect="1"/>
            </p:cNvGraphicFramePr>
            <p:nvPr/>
          </p:nvGraphicFramePr>
          <p:xfrm>
            <a:off x="1338" y="1842"/>
            <a:ext cx="38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5" name="公式" r:id="rId15" imgW="190479" imgH="171408" progId="Equation.3">
                    <p:embed/>
                  </p:oleObj>
                </mc:Choice>
                <mc:Fallback>
                  <p:oleObj name="公式" r:id="rId15" imgW="190479" imgH="171408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842"/>
                          <a:ext cx="38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092575" y="3633788"/>
            <a:ext cx="1851025" cy="431800"/>
            <a:chOff x="2517" y="1888"/>
            <a:chExt cx="1166" cy="272"/>
          </a:xfrm>
        </p:grpSpPr>
        <p:sp>
          <p:nvSpPr>
            <p:cNvPr id="8236" name="AutoShape 24"/>
            <p:cNvSpPr>
              <a:spLocks noChangeArrowheads="1"/>
            </p:cNvSpPr>
            <p:nvPr/>
          </p:nvSpPr>
          <p:spPr bwMode="auto">
            <a:xfrm>
              <a:off x="2517" y="1888"/>
              <a:ext cx="1166" cy="272"/>
            </a:xfrm>
            <a:prstGeom prst="wedgeRoundRectCallout">
              <a:avLst>
                <a:gd name="adj1" fmla="val 94681"/>
                <a:gd name="adj2" fmla="val 106250"/>
                <a:gd name="adj3" fmla="val 16667"/>
              </a:avLst>
            </a:prstGeom>
            <a:solidFill>
              <a:srgbClr val="FFFF00"/>
            </a:solidFill>
            <a:ln w="9525">
              <a:solidFill>
                <a:srgbClr val="0099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endParaRPr lang="zh-CN" altLang="zh-CN" sz="2800"/>
            </a:p>
          </p:txBody>
        </p:sp>
        <p:graphicFrame>
          <p:nvGraphicFramePr>
            <p:cNvPr id="8203" name="Object 25"/>
            <p:cNvGraphicFramePr>
              <a:graphicFrameLocks/>
            </p:cNvGraphicFramePr>
            <p:nvPr/>
          </p:nvGraphicFramePr>
          <p:xfrm>
            <a:off x="2562" y="1888"/>
            <a:ext cx="10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" name="公式" r:id="rId17" imgW="800011" imgH="219186" progId="Equation.3">
                    <p:embed/>
                  </p:oleObj>
                </mc:Choice>
                <mc:Fallback>
                  <p:oleObj name="公式" r:id="rId17" imgW="800011" imgH="219186" progId="Equation.3">
                    <p:embed/>
                    <p:pic>
                      <p:nvPicPr>
                        <p:cNvPr id="0" name="Object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888"/>
                          <a:ext cx="10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E1E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17" name="Rectangle 27"/>
          <p:cNvSpPr>
            <a:spLocks noChangeArrowheads="1"/>
          </p:cNvSpPr>
          <p:nvPr/>
        </p:nvSpPr>
        <p:spPr bwMode="auto">
          <a:xfrm>
            <a:off x="685800" y="609600"/>
            <a:ext cx="6659563" cy="576263"/>
          </a:xfrm>
          <a:prstGeom prst="rect">
            <a:avLst/>
          </a:prstGeom>
          <a:solidFill>
            <a:srgbClr val="FFE1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218" name="Text Box 29"/>
          <p:cNvSpPr txBox="1">
            <a:spLocks noChangeArrowheads="1"/>
          </p:cNvSpPr>
          <p:nvPr/>
        </p:nvSpPr>
        <p:spPr bwMode="auto">
          <a:xfrm>
            <a:off x="685800" y="473075"/>
            <a:ext cx="958850" cy="519113"/>
          </a:xfrm>
          <a:prstGeom prst="rect">
            <a:avLst/>
          </a:prstGeom>
          <a:solidFill>
            <a:srgbClr val="FFE1E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已知</a:t>
            </a:r>
          </a:p>
        </p:txBody>
      </p:sp>
      <p:grpSp>
        <p:nvGrpSpPr>
          <p:cNvPr id="8219" name="Group 49"/>
          <p:cNvGrpSpPr>
            <a:grpSpLocks/>
          </p:cNvGrpSpPr>
          <p:nvPr/>
        </p:nvGrpSpPr>
        <p:grpSpPr bwMode="auto">
          <a:xfrm>
            <a:off x="1600200" y="457200"/>
            <a:ext cx="6477000" cy="636588"/>
            <a:chOff x="991" y="336"/>
            <a:chExt cx="4080" cy="401"/>
          </a:xfrm>
        </p:grpSpPr>
        <p:graphicFrame>
          <p:nvGraphicFramePr>
            <p:cNvPr id="8202" name="Object 28"/>
            <p:cNvGraphicFramePr>
              <a:graphicFrameLocks/>
            </p:cNvGraphicFramePr>
            <p:nvPr/>
          </p:nvGraphicFramePr>
          <p:xfrm>
            <a:off x="991" y="384"/>
            <a:ext cx="1353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7" name="公式" r:id="rId19" imgW="800011" imgH="219186" progId="Equation.3">
                    <p:embed/>
                  </p:oleObj>
                </mc:Choice>
                <mc:Fallback>
                  <p:oleObj name="公式" r:id="rId19" imgW="800011" imgH="219186" progId="Equation.3">
                    <p:embed/>
                    <p:pic>
                      <p:nvPicPr>
                        <p:cNvPr id="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1" y="384"/>
                          <a:ext cx="1353" cy="353"/>
                        </a:xfrm>
                        <a:prstGeom prst="rect">
                          <a:avLst/>
                        </a:prstGeom>
                        <a:solidFill>
                          <a:srgbClr val="FFE1E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5" name="Text Box 30"/>
            <p:cNvSpPr txBox="1">
              <a:spLocks noChangeArrowheads="1"/>
            </p:cNvSpPr>
            <p:nvPr/>
          </p:nvSpPr>
          <p:spPr bwMode="auto">
            <a:xfrm>
              <a:off x="2448" y="336"/>
              <a:ext cx="2623" cy="327"/>
            </a:xfrm>
            <a:prstGeom prst="rect">
              <a:avLst/>
            </a:prstGeom>
            <a:solidFill>
              <a:srgbClr val="FF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accent2"/>
                  </a:solidFill>
                </a:rPr>
                <a:t>（</a:t>
              </a:r>
              <a:r>
                <a:rPr lang="en-US" altLang="zh-CN" sz="2800" i="1">
                  <a:solidFill>
                    <a:schemeClr val="accent2"/>
                  </a:solidFill>
                </a:rPr>
                <a:t>I</a:t>
              </a:r>
              <a:r>
                <a:rPr lang="en-US" altLang="zh-CN" sz="2800" i="1" baseline="-25000">
                  <a:solidFill>
                    <a:schemeClr val="accent2"/>
                  </a:solidFill>
                </a:rPr>
                <a:t>0 </a:t>
              </a:r>
              <a:r>
                <a:rPr lang="zh-CN" altLang="en-US" sz="2800">
                  <a:solidFill>
                    <a:schemeClr val="accent2"/>
                  </a:solidFill>
                  <a:latin typeface="宋体" pitchFamily="2" charset="-122"/>
                </a:rPr>
                <a:t>和</a:t>
              </a:r>
              <a:r>
                <a:rPr lang="zh-CN" altLang="en-US" sz="2800" i="1">
                  <a:solidFill>
                    <a:schemeClr val="accent2"/>
                  </a:solidFill>
                  <a:sym typeface="Symbol" pitchFamily="18" charset="2"/>
                </a:rPr>
                <a:t>  </a:t>
              </a:r>
              <a:r>
                <a:rPr lang="zh-CN" altLang="en-US" sz="2800">
                  <a:solidFill>
                    <a:schemeClr val="accent2"/>
                  </a:solidFill>
                  <a:latin typeface="宋体" pitchFamily="2" charset="-122"/>
                  <a:sym typeface="Symbol" pitchFamily="18" charset="2"/>
                </a:rPr>
                <a:t>是正常数</a:t>
              </a:r>
              <a:r>
                <a:rPr lang="en-US" altLang="zh-CN" sz="2800">
                  <a:solidFill>
                    <a:schemeClr val="accent2"/>
                  </a:solidFill>
                  <a:latin typeface="宋体" pitchFamily="2" charset="-122"/>
                  <a:sym typeface="Symbol" pitchFamily="18" charset="2"/>
                </a:rPr>
                <a:t>)</a:t>
              </a:r>
              <a:r>
                <a:rPr lang="zh-CN" altLang="en-US" sz="2800">
                  <a:solidFill>
                    <a:schemeClr val="accent2"/>
                  </a:solidFill>
                  <a:latin typeface="宋体" pitchFamily="2" charset="-122"/>
                  <a:sym typeface="Symbol" pitchFamily="18" charset="2"/>
                </a:rPr>
                <a:t>。</a:t>
              </a:r>
              <a:endParaRPr lang="zh-CN" altLang="en-US" sz="2800">
                <a:solidFill>
                  <a:schemeClr val="accent2"/>
                </a:solidFill>
                <a:latin typeface="宋体" pitchFamily="2" charset="-122"/>
              </a:endParaRP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7086600" y="539750"/>
            <a:ext cx="1830388" cy="3200400"/>
            <a:chOff x="4416" y="912"/>
            <a:chExt cx="1153" cy="1968"/>
          </a:xfrm>
        </p:grpSpPr>
        <p:grpSp>
          <p:nvGrpSpPr>
            <p:cNvPr id="8224" name="Group 32"/>
            <p:cNvGrpSpPr>
              <a:grpSpLocks/>
            </p:cNvGrpSpPr>
            <p:nvPr/>
          </p:nvGrpSpPr>
          <p:grpSpPr bwMode="auto">
            <a:xfrm>
              <a:off x="4704" y="2352"/>
              <a:ext cx="624" cy="192"/>
              <a:chOff x="4704" y="2880"/>
              <a:chExt cx="624" cy="192"/>
            </a:xfrm>
          </p:grpSpPr>
          <p:sp>
            <p:nvSpPr>
              <p:cNvPr id="8233" name="Line 33"/>
              <p:cNvSpPr>
                <a:spLocks noChangeShapeType="1"/>
              </p:cNvSpPr>
              <p:nvPr/>
            </p:nvSpPr>
            <p:spPr bwMode="auto">
              <a:xfrm>
                <a:off x="4704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4" name="Line 34"/>
              <p:cNvSpPr>
                <a:spLocks noChangeShapeType="1"/>
              </p:cNvSpPr>
              <p:nvPr/>
            </p:nvSpPr>
            <p:spPr bwMode="auto">
              <a:xfrm>
                <a:off x="5328" y="2880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225" name="Group 35"/>
            <p:cNvGrpSpPr>
              <a:grpSpLocks/>
            </p:cNvGrpSpPr>
            <p:nvPr/>
          </p:nvGrpSpPr>
          <p:grpSpPr bwMode="auto">
            <a:xfrm>
              <a:off x="4416" y="912"/>
              <a:ext cx="1153" cy="1968"/>
              <a:chOff x="4416" y="1152"/>
              <a:chExt cx="1153" cy="2352"/>
            </a:xfrm>
          </p:grpSpPr>
          <p:sp>
            <p:nvSpPr>
              <p:cNvPr id="8229" name="Line 36"/>
              <p:cNvSpPr>
                <a:spLocks noChangeShapeType="1"/>
              </p:cNvSpPr>
              <p:nvPr/>
            </p:nvSpPr>
            <p:spPr bwMode="auto">
              <a:xfrm>
                <a:off x="4416" y="1584"/>
                <a:ext cx="0" cy="15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0" name="Rectangle 37"/>
              <p:cNvSpPr>
                <a:spLocks noChangeArrowheads="1"/>
              </p:cNvSpPr>
              <p:nvPr/>
            </p:nvSpPr>
            <p:spPr bwMode="auto">
              <a:xfrm>
                <a:off x="4708" y="1924"/>
                <a:ext cx="616" cy="90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8201" name="Object 38"/>
              <p:cNvGraphicFramePr>
                <a:graphicFrameLocks/>
              </p:cNvGraphicFramePr>
              <p:nvPr/>
            </p:nvGraphicFramePr>
            <p:xfrm>
              <a:off x="5345" y="2105"/>
              <a:ext cx="224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118" name="Equation" r:id="rId21" imgW="88707" imgH="164742" progId="Equation.2">
                      <p:embed/>
                    </p:oleObj>
                  </mc:Choice>
                  <mc:Fallback>
                    <p:oleObj name="Equation" r:id="rId21" imgW="88707" imgH="164742" progId="Equation.2">
                      <p:embed/>
                      <p:pic>
                        <p:nvPicPr>
                          <p:cNvPr id="0" name="Object 3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45" y="2105"/>
                            <a:ext cx="224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31" name="Line 39"/>
              <p:cNvSpPr>
                <a:spLocks noChangeShapeType="1"/>
              </p:cNvSpPr>
              <p:nvPr/>
            </p:nvSpPr>
            <p:spPr bwMode="auto">
              <a:xfrm flipV="1">
                <a:off x="4416" y="1152"/>
                <a:ext cx="0" cy="5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32" name="Line 40"/>
              <p:cNvSpPr>
                <a:spLocks noChangeShapeType="1"/>
              </p:cNvSpPr>
              <p:nvPr/>
            </p:nvSpPr>
            <p:spPr bwMode="auto">
              <a:xfrm>
                <a:off x="4416" y="2976"/>
                <a:ext cx="0" cy="528"/>
              </a:xfrm>
              <a:prstGeom prst="line">
                <a:avLst/>
              </a:prstGeom>
              <a:noFill/>
              <a:ln w="28575" cap="rnd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8200" name="Object 41"/>
            <p:cNvGraphicFramePr>
              <a:graphicFrameLocks noChangeAspect="1"/>
            </p:cNvGraphicFramePr>
            <p:nvPr/>
          </p:nvGraphicFramePr>
          <p:xfrm>
            <a:off x="4464" y="2304"/>
            <a:ext cx="644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9" name="公式" r:id="rId23" imgW="368140" imgH="203112" progId="Equation.3">
                    <p:embed/>
                  </p:oleObj>
                </mc:Choice>
                <mc:Fallback>
                  <p:oleObj name="公式" r:id="rId23" imgW="368140" imgH="203112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304"/>
                          <a:ext cx="644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6" name="Line 42"/>
            <p:cNvSpPr>
              <a:spLocks noChangeShapeType="1"/>
            </p:cNvSpPr>
            <p:nvPr/>
          </p:nvSpPr>
          <p:spPr bwMode="auto">
            <a:xfrm>
              <a:off x="4416" y="2496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7" name="Line 43"/>
            <p:cNvSpPr>
              <a:spLocks noChangeShapeType="1"/>
            </p:cNvSpPr>
            <p:nvPr/>
          </p:nvSpPr>
          <p:spPr bwMode="auto">
            <a:xfrm>
              <a:off x="4656" y="2496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8" name="Line 44"/>
            <p:cNvSpPr>
              <a:spLocks noChangeShapeType="1"/>
            </p:cNvSpPr>
            <p:nvPr/>
          </p:nvSpPr>
          <p:spPr bwMode="auto">
            <a:xfrm>
              <a:off x="5136" y="2496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45"/>
          <p:cNvGrpSpPr>
            <a:grpSpLocks/>
          </p:cNvGrpSpPr>
          <p:nvPr/>
        </p:nvGrpSpPr>
        <p:grpSpPr bwMode="auto">
          <a:xfrm>
            <a:off x="6705600" y="1606550"/>
            <a:ext cx="381000" cy="538163"/>
            <a:chOff x="3408" y="2880"/>
            <a:chExt cx="240" cy="339"/>
          </a:xfrm>
        </p:grpSpPr>
        <p:sp>
          <p:nvSpPr>
            <p:cNvPr id="8223" name="Line 46"/>
            <p:cNvSpPr>
              <a:spLocks noChangeShapeType="1"/>
            </p:cNvSpPr>
            <p:nvPr/>
          </p:nvSpPr>
          <p:spPr bwMode="auto">
            <a:xfrm>
              <a:off x="3648" y="2880"/>
              <a:ext cx="0" cy="336"/>
            </a:xfrm>
            <a:prstGeom prst="line">
              <a:avLst/>
            </a:prstGeom>
            <a:noFill/>
            <a:ln w="57150">
              <a:solidFill>
                <a:srgbClr val="FF0066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199" name="Object 47"/>
            <p:cNvGraphicFramePr>
              <a:graphicFrameLocks/>
            </p:cNvGraphicFramePr>
            <p:nvPr/>
          </p:nvGraphicFramePr>
          <p:xfrm>
            <a:off x="3408" y="2928"/>
            <a:ext cx="23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0" name="Equation" r:id="rId25" imgW="126835" imgH="152202" progId="Equation.2">
                    <p:embed/>
                  </p:oleObj>
                </mc:Choice>
                <mc:Fallback>
                  <p:oleObj name="Equation" r:id="rId25" imgW="126835" imgH="152202" progId="Equation.2">
                    <p:embed/>
                    <p:pic>
                      <p:nvPicPr>
                        <p:cNvPr id="0" name="Object 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928"/>
                          <a:ext cx="23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76" name="Object 48"/>
          <p:cNvGraphicFramePr>
            <a:graphicFrameLocks/>
          </p:cNvGraphicFramePr>
          <p:nvPr/>
        </p:nvGraphicFramePr>
        <p:xfrm>
          <a:off x="304800" y="3168650"/>
          <a:ext cx="35560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1" name="公式" r:id="rId27" imgW="1323896" imgH="400042" progId="Equation.3">
                  <p:embed/>
                </p:oleObj>
              </mc:Choice>
              <mc:Fallback>
                <p:oleObj name="公式" r:id="rId27" imgW="1323896" imgH="400042" progId="Equation.3">
                  <p:embed/>
                  <p:pic>
                    <p:nvPicPr>
                      <p:cNvPr id="0" name="Object 48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168650"/>
                        <a:ext cx="35560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2" name="Text Box 50"/>
          <p:cNvSpPr txBox="1">
            <a:spLocks noChangeArrowheads="1"/>
          </p:cNvSpPr>
          <p:nvPr/>
        </p:nvSpPr>
        <p:spPr bwMode="auto">
          <a:xfrm>
            <a:off x="914400" y="55626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3300"/>
                </a:solidFill>
              </a:rPr>
              <a:t>忽略自感</a:t>
            </a:r>
          </a:p>
        </p:txBody>
      </p:sp>
      <p:graphicFrame>
        <p:nvGraphicFramePr>
          <p:cNvPr id="48179" name="Object 51"/>
          <p:cNvGraphicFramePr>
            <a:graphicFrameLocks/>
          </p:cNvGraphicFramePr>
          <p:nvPr/>
        </p:nvGraphicFramePr>
        <p:xfrm>
          <a:off x="3429000" y="5410200"/>
          <a:ext cx="49657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" name="Equation" r:id="rId29" imgW="1714580" imgH="380876" progId="Equation.DSMT4">
                  <p:embed/>
                </p:oleObj>
              </mc:Choice>
              <mc:Fallback>
                <p:oleObj name="Equation" r:id="rId29" imgW="1714580" imgH="380876" progId="Equation.DSMT4">
                  <p:embed/>
                  <p:pic>
                    <p:nvPicPr>
                      <p:cNvPr id="0" name="Objec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10200"/>
                        <a:ext cx="49657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8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8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nimBg="1" autoUpdateAnimBg="0"/>
      <p:bldP spid="48145" grpId="0" animBg="1"/>
      <p:bldP spid="48146" grpId="0" autoUpdateAnimBg="0"/>
      <p:bldP spid="48147" grpId="0" autoUpdateAnimBg="0"/>
      <p:bldP spid="82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91325" y="4191000"/>
            <a:ext cx="1285875" cy="838200"/>
            <a:chOff x="2016" y="1344"/>
            <a:chExt cx="810" cy="528"/>
          </a:xfrm>
        </p:grpSpPr>
        <p:graphicFrame>
          <p:nvGraphicFramePr>
            <p:cNvPr id="9233" name="Object 5"/>
            <p:cNvGraphicFramePr>
              <a:graphicFrameLocks/>
            </p:cNvGraphicFramePr>
            <p:nvPr/>
          </p:nvGraphicFramePr>
          <p:xfrm>
            <a:off x="2016" y="1344"/>
            <a:ext cx="81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2" name="公式" r:id="rId3" imgW="317362" imgH="228501" progId="Equation.3">
                    <p:embed/>
                  </p:oleObj>
                </mc:Choice>
                <mc:Fallback>
                  <p:oleObj name="公式" r:id="rId3" imgW="317362" imgH="228501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344"/>
                          <a:ext cx="81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5" name="Text Box 6"/>
            <p:cNvSpPr txBox="1">
              <a:spLocks noChangeArrowheads="1"/>
            </p:cNvSpPr>
            <p:nvPr/>
          </p:nvSpPr>
          <p:spPr bwMode="auto">
            <a:xfrm>
              <a:off x="2304" y="1440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宋体" pitchFamily="2" charset="-122"/>
                </a:rPr>
                <a:t>&gt;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007350" y="4273550"/>
            <a:ext cx="901700" cy="825500"/>
            <a:chOff x="3072" y="1296"/>
            <a:chExt cx="568" cy="520"/>
          </a:xfrm>
        </p:grpSpPr>
        <p:grpSp>
          <p:nvGrpSpPr>
            <p:cNvPr id="9262" name="Group 8"/>
            <p:cNvGrpSpPr>
              <a:grpSpLocks/>
            </p:cNvGrpSpPr>
            <p:nvPr/>
          </p:nvGrpSpPr>
          <p:grpSpPr bwMode="auto">
            <a:xfrm>
              <a:off x="3312" y="1296"/>
              <a:ext cx="328" cy="520"/>
              <a:chOff x="3312" y="1296"/>
              <a:chExt cx="328" cy="520"/>
            </a:xfrm>
          </p:grpSpPr>
          <p:sp>
            <p:nvSpPr>
              <p:cNvPr id="9263" name="Rectangle 9"/>
              <p:cNvSpPr>
                <a:spLocks noChangeArrowheads="1"/>
              </p:cNvSpPr>
              <p:nvPr/>
            </p:nvSpPr>
            <p:spPr bwMode="auto">
              <a:xfrm>
                <a:off x="3312" y="1296"/>
                <a:ext cx="328" cy="52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64" name="Line 10"/>
              <p:cNvSpPr>
                <a:spLocks noChangeShapeType="1"/>
              </p:cNvSpPr>
              <p:nvPr/>
            </p:nvSpPr>
            <p:spPr bwMode="auto">
              <a:xfrm>
                <a:off x="3360" y="129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9232" name="Object 11"/>
            <p:cNvGraphicFramePr>
              <a:graphicFrameLocks noChangeAspect="1"/>
            </p:cNvGraphicFramePr>
            <p:nvPr/>
          </p:nvGraphicFramePr>
          <p:xfrm>
            <a:off x="3072" y="1344"/>
            <a:ext cx="26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3" name="公式" r:id="rId5" imgW="152334" imgH="228501" progId="Equation.3">
                    <p:embed/>
                  </p:oleObj>
                </mc:Choice>
                <mc:Fallback>
                  <p:oleObj name="公式" r:id="rId5" imgW="152334" imgH="22850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344"/>
                          <a:ext cx="26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781800" y="5448300"/>
            <a:ext cx="1143000" cy="800100"/>
            <a:chOff x="1968" y="2112"/>
            <a:chExt cx="624" cy="504"/>
          </a:xfrm>
        </p:grpSpPr>
        <p:graphicFrame>
          <p:nvGraphicFramePr>
            <p:cNvPr id="9231" name="Object 13"/>
            <p:cNvGraphicFramePr>
              <a:graphicFrameLocks noChangeAspect="1"/>
            </p:cNvGraphicFramePr>
            <p:nvPr/>
          </p:nvGraphicFramePr>
          <p:xfrm>
            <a:off x="1968" y="2112"/>
            <a:ext cx="333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4" name="公式" r:id="rId7" imgW="152334" imgH="228501" progId="Equation.3">
                    <p:embed/>
                  </p:oleObj>
                </mc:Choice>
                <mc:Fallback>
                  <p:oleObj name="公式" r:id="rId7" imgW="152334" imgH="228501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112"/>
                          <a:ext cx="333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61" name="Text Box 14"/>
            <p:cNvSpPr txBox="1">
              <a:spLocks noChangeArrowheads="1"/>
            </p:cNvSpPr>
            <p:nvPr/>
          </p:nvSpPr>
          <p:spPr bwMode="auto">
            <a:xfrm>
              <a:off x="2208" y="2160"/>
              <a:ext cx="3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宋体" pitchFamily="2" charset="-122"/>
                </a:rPr>
                <a:t>&lt;0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8007350" y="5416550"/>
            <a:ext cx="984250" cy="831850"/>
            <a:chOff x="3072" y="2352"/>
            <a:chExt cx="620" cy="524"/>
          </a:xfrm>
        </p:grpSpPr>
        <p:sp>
          <p:nvSpPr>
            <p:cNvPr id="9259" name="Rectangle 16"/>
            <p:cNvSpPr>
              <a:spLocks noChangeArrowheads="1"/>
            </p:cNvSpPr>
            <p:nvPr/>
          </p:nvSpPr>
          <p:spPr bwMode="auto">
            <a:xfrm>
              <a:off x="3364" y="2356"/>
              <a:ext cx="328" cy="5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60" name="Line 17"/>
            <p:cNvSpPr>
              <a:spLocks noChangeShapeType="1"/>
            </p:cNvSpPr>
            <p:nvPr/>
          </p:nvSpPr>
          <p:spPr bwMode="auto">
            <a:xfrm>
              <a:off x="3408" y="2352"/>
              <a:ext cx="24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230" name="Object 18"/>
            <p:cNvGraphicFramePr>
              <a:graphicFrameLocks noChangeAspect="1"/>
            </p:cNvGraphicFramePr>
            <p:nvPr/>
          </p:nvGraphicFramePr>
          <p:xfrm>
            <a:off x="3072" y="2400"/>
            <a:ext cx="26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25" name="公式" r:id="rId8" imgW="152334" imgH="228501" progId="Equation.3">
                    <p:embed/>
                  </p:oleObj>
                </mc:Choice>
                <mc:Fallback>
                  <p:oleObj name="公式" r:id="rId8" imgW="152334" imgH="228501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400"/>
                          <a:ext cx="26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8" name="Object 19"/>
          <p:cNvGraphicFramePr>
            <a:graphicFrameLocks/>
          </p:cNvGraphicFramePr>
          <p:nvPr/>
        </p:nvGraphicFramePr>
        <p:xfrm>
          <a:off x="0" y="1676400"/>
          <a:ext cx="6858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Equation" r:id="rId9" imgW="2619422" imgH="380876" progId="Equation.DSMT4">
                  <p:embed/>
                </p:oleObj>
              </mc:Choice>
              <mc:Fallback>
                <p:oleObj name="Equation" r:id="rId9" imgW="2619422" imgH="380876" progId="Equation.DSMT4">
                  <p:embed/>
                  <p:pic>
                    <p:nvPicPr>
                      <p:cNvPr id="0" name="Object 1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676400"/>
                        <a:ext cx="6858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8" name="Group 20"/>
          <p:cNvGrpSpPr>
            <a:grpSpLocks/>
          </p:cNvGrpSpPr>
          <p:nvPr/>
        </p:nvGrpSpPr>
        <p:grpSpPr bwMode="auto">
          <a:xfrm>
            <a:off x="6934200" y="228600"/>
            <a:ext cx="2514600" cy="3649663"/>
            <a:chOff x="3888" y="48"/>
            <a:chExt cx="1584" cy="2299"/>
          </a:xfrm>
        </p:grpSpPr>
        <p:grpSp>
          <p:nvGrpSpPr>
            <p:cNvPr id="9239" name="Group 21"/>
            <p:cNvGrpSpPr>
              <a:grpSpLocks/>
            </p:cNvGrpSpPr>
            <p:nvPr/>
          </p:nvGrpSpPr>
          <p:grpSpPr bwMode="auto">
            <a:xfrm>
              <a:off x="4128" y="48"/>
              <a:ext cx="1153" cy="2016"/>
              <a:chOff x="4416" y="912"/>
              <a:chExt cx="1153" cy="1968"/>
            </a:xfrm>
          </p:grpSpPr>
          <p:grpSp>
            <p:nvGrpSpPr>
              <p:cNvPr id="9248" name="Group 22"/>
              <p:cNvGrpSpPr>
                <a:grpSpLocks/>
              </p:cNvGrpSpPr>
              <p:nvPr/>
            </p:nvGrpSpPr>
            <p:grpSpPr bwMode="auto">
              <a:xfrm>
                <a:off x="4704" y="2352"/>
                <a:ext cx="624" cy="192"/>
                <a:chOff x="4704" y="2880"/>
                <a:chExt cx="624" cy="192"/>
              </a:xfrm>
            </p:grpSpPr>
            <p:sp>
              <p:nvSpPr>
                <p:cNvPr id="9257" name="Line 23"/>
                <p:cNvSpPr>
                  <a:spLocks noChangeShapeType="1"/>
                </p:cNvSpPr>
                <p:nvPr/>
              </p:nvSpPr>
              <p:spPr bwMode="auto">
                <a:xfrm>
                  <a:off x="4704" y="2880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8" name="Line 24"/>
                <p:cNvSpPr>
                  <a:spLocks noChangeShapeType="1"/>
                </p:cNvSpPr>
                <p:nvPr/>
              </p:nvSpPr>
              <p:spPr bwMode="auto">
                <a:xfrm>
                  <a:off x="5328" y="2880"/>
                  <a:ext cx="0" cy="192"/>
                </a:xfrm>
                <a:prstGeom prst="line">
                  <a:avLst/>
                </a:prstGeom>
                <a:noFill/>
                <a:ln w="12700">
                  <a:solidFill>
                    <a:schemeClr val="accent2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249" name="Group 25"/>
              <p:cNvGrpSpPr>
                <a:grpSpLocks/>
              </p:cNvGrpSpPr>
              <p:nvPr/>
            </p:nvGrpSpPr>
            <p:grpSpPr bwMode="auto">
              <a:xfrm>
                <a:off x="4416" y="912"/>
                <a:ext cx="1153" cy="1968"/>
                <a:chOff x="4416" y="1152"/>
                <a:chExt cx="1153" cy="2352"/>
              </a:xfrm>
            </p:grpSpPr>
            <p:sp>
              <p:nvSpPr>
                <p:cNvPr id="9253" name="Line 26"/>
                <p:cNvSpPr>
                  <a:spLocks noChangeShapeType="1"/>
                </p:cNvSpPr>
                <p:nvPr/>
              </p:nvSpPr>
              <p:spPr bwMode="auto">
                <a:xfrm>
                  <a:off x="4416" y="1584"/>
                  <a:ext cx="0" cy="158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4" name="Rectangle 27"/>
                <p:cNvSpPr>
                  <a:spLocks noChangeArrowheads="1"/>
                </p:cNvSpPr>
                <p:nvPr/>
              </p:nvSpPr>
              <p:spPr bwMode="auto">
                <a:xfrm>
                  <a:off x="4708" y="1924"/>
                  <a:ext cx="616" cy="90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graphicFrame>
              <p:nvGraphicFramePr>
                <p:cNvPr id="9229" name="Object 28"/>
                <p:cNvGraphicFramePr>
                  <a:graphicFrameLocks/>
                </p:cNvGraphicFramePr>
                <p:nvPr/>
              </p:nvGraphicFramePr>
              <p:xfrm>
                <a:off x="5345" y="2105"/>
                <a:ext cx="224" cy="43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2727" name="Equation" r:id="rId11" imgW="88707" imgH="164742" progId="Equation.2">
                        <p:embed/>
                      </p:oleObj>
                    </mc:Choice>
                    <mc:Fallback>
                      <p:oleObj name="Equation" r:id="rId11" imgW="88707" imgH="164742" progId="Equation.2">
                        <p:embed/>
                        <p:pic>
                          <p:nvPicPr>
                            <p:cNvPr id="0" name="Object 28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45" y="2105"/>
                              <a:ext cx="224" cy="43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9255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416" y="1152"/>
                  <a:ext cx="0" cy="57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56" name="Line 30"/>
                <p:cNvSpPr>
                  <a:spLocks noChangeShapeType="1"/>
                </p:cNvSpPr>
                <p:nvPr/>
              </p:nvSpPr>
              <p:spPr bwMode="auto">
                <a:xfrm>
                  <a:off x="4416" y="2976"/>
                  <a:ext cx="0" cy="528"/>
                </a:xfrm>
                <a:prstGeom prst="line">
                  <a:avLst/>
                </a:prstGeom>
                <a:noFill/>
                <a:ln w="12700" cap="rnd">
                  <a:solidFill>
                    <a:schemeClr val="tx1"/>
                  </a:solidFill>
                  <a:prstDash val="sysDot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9228" name="Object 31"/>
              <p:cNvGraphicFramePr>
                <a:graphicFrameLocks noChangeAspect="1"/>
              </p:cNvGraphicFramePr>
              <p:nvPr/>
            </p:nvGraphicFramePr>
            <p:xfrm>
              <a:off x="4464" y="2304"/>
              <a:ext cx="644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28" name="公式" r:id="rId13" imgW="368140" imgH="203112" progId="Equation.3">
                      <p:embed/>
                    </p:oleObj>
                  </mc:Choice>
                  <mc:Fallback>
                    <p:oleObj name="公式" r:id="rId13" imgW="368140" imgH="203112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2304"/>
                            <a:ext cx="644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50" name="Line 32"/>
              <p:cNvSpPr>
                <a:spLocks noChangeShapeType="1"/>
              </p:cNvSpPr>
              <p:nvPr/>
            </p:nvSpPr>
            <p:spPr bwMode="auto">
              <a:xfrm>
                <a:off x="4416" y="2496"/>
                <a:ext cx="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1" name="Line 33"/>
              <p:cNvSpPr>
                <a:spLocks noChangeShapeType="1"/>
              </p:cNvSpPr>
              <p:nvPr/>
            </p:nvSpPr>
            <p:spPr bwMode="auto">
              <a:xfrm>
                <a:off x="4656" y="249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2" name="Line 34"/>
              <p:cNvSpPr>
                <a:spLocks noChangeShapeType="1"/>
              </p:cNvSpPr>
              <p:nvPr/>
            </p:nvSpPr>
            <p:spPr bwMode="auto">
              <a:xfrm>
                <a:off x="5136" y="249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40" name="Group 35"/>
            <p:cNvGrpSpPr>
              <a:grpSpLocks/>
            </p:cNvGrpSpPr>
            <p:nvPr/>
          </p:nvGrpSpPr>
          <p:grpSpPr bwMode="auto">
            <a:xfrm>
              <a:off x="3936" y="1968"/>
              <a:ext cx="1536" cy="379"/>
              <a:chOff x="2064" y="2880"/>
              <a:chExt cx="1536" cy="379"/>
            </a:xfrm>
          </p:grpSpPr>
          <p:sp>
            <p:nvSpPr>
              <p:cNvPr id="9247" name="Line 36"/>
              <p:cNvSpPr>
                <a:spLocks noChangeShapeType="1"/>
              </p:cNvSpPr>
              <p:nvPr/>
            </p:nvSpPr>
            <p:spPr bwMode="auto">
              <a:xfrm>
                <a:off x="2208" y="2880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7" name="Object 37"/>
              <p:cNvGraphicFramePr>
                <a:graphicFrameLocks noChangeAspect="1"/>
              </p:cNvGraphicFramePr>
              <p:nvPr/>
            </p:nvGraphicFramePr>
            <p:xfrm>
              <a:off x="2064" y="2880"/>
              <a:ext cx="1536" cy="3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29" name="公式" r:id="rId15" imgW="342603" imgH="164957" progId="Equation.3">
                      <p:embed/>
                    </p:oleObj>
                  </mc:Choice>
                  <mc:Fallback>
                    <p:oleObj name="公式" r:id="rId15" imgW="342603" imgH="164957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2880"/>
                            <a:ext cx="1536" cy="3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41" name="Group 38"/>
            <p:cNvGrpSpPr>
              <a:grpSpLocks/>
            </p:cNvGrpSpPr>
            <p:nvPr/>
          </p:nvGrpSpPr>
          <p:grpSpPr bwMode="auto">
            <a:xfrm>
              <a:off x="4512" y="720"/>
              <a:ext cx="448" cy="768"/>
              <a:chOff x="4752" y="3216"/>
              <a:chExt cx="448" cy="720"/>
            </a:xfrm>
          </p:grpSpPr>
          <p:sp>
            <p:nvSpPr>
              <p:cNvPr id="9246" name="Rectangle 39" descr="浅色上对角线"/>
              <p:cNvSpPr>
                <a:spLocks noChangeArrowheads="1"/>
              </p:cNvSpPr>
              <p:nvPr/>
            </p:nvSpPr>
            <p:spPr bwMode="auto">
              <a:xfrm>
                <a:off x="4752" y="3216"/>
                <a:ext cx="96" cy="720"/>
              </a:xfrm>
              <a:prstGeom prst="rect">
                <a:avLst/>
              </a:prstGeom>
              <a:pattFill prst="ltUpDiag">
                <a:fgClr>
                  <a:schemeClr val="accent2"/>
                </a:fgClr>
                <a:bgClr>
                  <a:schemeClr val="bg1"/>
                </a:bgClr>
              </a:pattFill>
              <a:ln w="127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9226" name="Object 40"/>
              <p:cNvGraphicFramePr>
                <a:graphicFrameLocks noChangeAspect="1"/>
              </p:cNvGraphicFramePr>
              <p:nvPr/>
            </p:nvGraphicFramePr>
            <p:xfrm>
              <a:off x="4848" y="3408"/>
              <a:ext cx="352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30" name="公式" r:id="rId17" imgW="202936" imgH="177569" progId="Equation.3">
                      <p:embed/>
                    </p:oleObj>
                  </mc:Choice>
                  <mc:Fallback>
                    <p:oleObj name="公式" r:id="rId17" imgW="202936" imgH="177569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3408"/>
                            <a:ext cx="352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42" name="Group 41"/>
            <p:cNvGrpSpPr>
              <a:grpSpLocks/>
            </p:cNvGrpSpPr>
            <p:nvPr/>
          </p:nvGrpSpPr>
          <p:grpSpPr bwMode="auto">
            <a:xfrm>
              <a:off x="3888" y="720"/>
              <a:ext cx="240" cy="339"/>
              <a:chOff x="3408" y="2880"/>
              <a:chExt cx="240" cy="339"/>
            </a:xfrm>
          </p:grpSpPr>
          <p:sp>
            <p:nvSpPr>
              <p:cNvPr id="9245" name="Line 42"/>
              <p:cNvSpPr>
                <a:spLocks noChangeShapeType="1"/>
              </p:cNvSpPr>
              <p:nvPr/>
            </p:nvSpPr>
            <p:spPr bwMode="auto">
              <a:xfrm>
                <a:off x="3648" y="2880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5" name="Object 43"/>
              <p:cNvGraphicFramePr>
                <a:graphicFrameLocks/>
              </p:cNvGraphicFramePr>
              <p:nvPr/>
            </p:nvGraphicFramePr>
            <p:xfrm>
              <a:off x="3408" y="2928"/>
              <a:ext cx="239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31" name="Equation" r:id="rId19" imgW="126835" imgH="152202" progId="Equation.2">
                      <p:embed/>
                    </p:oleObj>
                  </mc:Choice>
                  <mc:Fallback>
                    <p:oleObj name="Equation" r:id="rId19" imgW="126835" imgH="152202" progId="Equation.2">
                      <p:embed/>
                      <p:pic>
                        <p:nvPicPr>
                          <p:cNvPr id="0" name="Object 4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2928"/>
                            <a:ext cx="239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43" name="Group 44"/>
            <p:cNvGrpSpPr>
              <a:grpSpLocks/>
            </p:cNvGrpSpPr>
            <p:nvPr/>
          </p:nvGrpSpPr>
          <p:grpSpPr bwMode="auto">
            <a:xfrm>
              <a:off x="4704" y="336"/>
              <a:ext cx="387" cy="384"/>
              <a:chOff x="3552" y="3696"/>
              <a:chExt cx="387" cy="384"/>
            </a:xfrm>
          </p:grpSpPr>
          <p:sp>
            <p:nvSpPr>
              <p:cNvPr id="9244" name="Line 45"/>
              <p:cNvSpPr>
                <a:spLocks noChangeShapeType="1"/>
              </p:cNvSpPr>
              <p:nvPr/>
            </p:nvSpPr>
            <p:spPr bwMode="auto">
              <a:xfrm>
                <a:off x="3552" y="408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66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4" name="Object 46"/>
              <p:cNvGraphicFramePr>
                <a:graphicFrameLocks/>
              </p:cNvGraphicFramePr>
              <p:nvPr/>
            </p:nvGraphicFramePr>
            <p:xfrm>
              <a:off x="3600" y="3696"/>
              <a:ext cx="339" cy="3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32" name="Equation" r:id="rId21" imgW="152268" imgH="152268" progId="Equation.2">
                      <p:embed/>
                    </p:oleObj>
                  </mc:Choice>
                  <mc:Fallback>
                    <p:oleObj name="Equation" r:id="rId21" imgW="152268" imgH="152268" progId="Equation.2">
                      <p:embed/>
                      <p:pic>
                        <p:nvPicPr>
                          <p:cNvPr id="0" name="Object 4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3696"/>
                            <a:ext cx="339" cy="3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49200" name="Object 48"/>
          <p:cNvGraphicFramePr>
            <a:graphicFrameLocks/>
          </p:cNvGraphicFramePr>
          <p:nvPr/>
        </p:nvGraphicFramePr>
        <p:xfrm>
          <a:off x="0" y="404813"/>
          <a:ext cx="54403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3" name="Equation" r:id="rId23" imgW="1885876" imgH="380876" progId="Equation.DSMT4">
                  <p:embed/>
                </p:oleObj>
              </mc:Choice>
              <mc:Fallback>
                <p:oleObj name="Equation" r:id="rId23" imgW="1885876" imgH="380876" progId="Equation.DSMT4">
                  <p:embed/>
                  <p:pic>
                    <p:nvPicPr>
                      <p:cNvPr id="0" name="Object 48"/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4813"/>
                        <a:ext cx="54403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1" name="Object 49"/>
          <p:cNvGraphicFramePr>
            <a:graphicFrameLocks/>
          </p:cNvGraphicFramePr>
          <p:nvPr/>
        </p:nvGraphicFramePr>
        <p:xfrm>
          <a:off x="152400" y="2971800"/>
          <a:ext cx="62484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4" name="Equation" r:id="rId25" imgW="1590566" imgH="219186" progId="Equation.DSMT4">
                  <p:embed/>
                </p:oleObj>
              </mc:Choice>
              <mc:Fallback>
                <p:oleObj name="Equation" r:id="rId25" imgW="1590566" imgH="219186" progId="Equation.DSMT4">
                  <p:embed/>
                  <p:pic>
                    <p:nvPicPr>
                      <p:cNvPr id="0" name="Object 49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971800"/>
                        <a:ext cx="62484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2" name="Object 50"/>
          <p:cNvGraphicFramePr>
            <a:graphicFrameLocks/>
          </p:cNvGraphicFramePr>
          <p:nvPr/>
        </p:nvGraphicFramePr>
        <p:xfrm>
          <a:off x="152400" y="3962400"/>
          <a:ext cx="63246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5" name="Equation" r:id="rId27" imgW="1819141" imgH="219186" progId="Equation.DSMT4">
                  <p:embed/>
                </p:oleObj>
              </mc:Choice>
              <mc:Fallback>
                <p:oleObj name="Equation" r:id="rId27" imgW="1819141" imgH="219186" progId="Equation.DSMT4">
                  <p:embed/>
                  <p:pic>
                    <p:nvPicPr>
                      <p:cNvPr id="0" name="Object 50"/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962400"/>
                        <a:ext cx="63246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3" name="Object 51"/>
          <p:cNvGraphicFramePr>
            <a:graphicFrameLocks/>
          </p:cNvGraphicFramePr>
          <p:nvPr/>
        </p:nvGraphicFramePr>
        <p:xfrm>
          <a:off x="152400" y="4953000"/>
          <a:ext cx="6400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6" name="Equation" r:id="rId29" imgW="1819141" imgH="219186" progId="Equation.DSMT4">
                  <p:embed/>
                </p:oleObj>
              </mc:Choice>
              <mc:Fallback>
                <p:oleObj name="Equation" r:id="rId29" imgW="1819141" imgH="219186" progId="Equation.DSMT4">
                  <p:embed/>
                  <p:pic>
                    <p:nvPicPr>
                      <p:cNvPr id="0" name="Objec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953000"/>
                        <a:ext cx="64008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04" name="Object 52"/>
          <p:cNvGraphicFramePr>
            <a:graphicFrameLocks/>
          </p:cNvGraphicFramePr>
          <p:nvPr/>
        </p:nvGraphicFramePr>
        <p:xfrm>
          <a:off x="152400" y="5867400"/>
          <a:ext cx="6400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7" name="Equation" r:id="rId31" imgW="1628662" imgH="219186" progId="Equation.DSMT4">
                  <p:embed/>
                </p:oleObj>
              </mc:Choice>
              <mc:Fallback>
                <p:oleObj name="Equation" r:id="rId31" imgW="1628662" imgH="219186" progId="Equation.DSMT4">
                  <p:embed/>
                  <p:pic>
                    <p:nvPicPr>
                      <p:cNvPr id="0" name="Object 52"/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5867400"/>
                        <a:ext cx="640080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533400" y="3840163"/>
            <a:ext cx="40386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5000"/>
              </a:spcBef>
            </a:pPr>
            <a:r>
              <a:rPr lang="zh-CN" altLang="en-US" sz="3200">
                <a:solidFill>
                  <a:srgbClr val="009900"/>
                </a:solidFill>
              </a:rPr>
              <a:t>导线 </a:t>
            </a:r>
            <a:r>
              <a:rPr lang="en-US" altLang="zh-CN" sz="3200" i="1">
                <a:solidFill>
                  <a:srgbClr val="009900"/>
                </a:solidFill>
              </a:rPr>
              <a:t>ab</a:t>
            </a:r>
            <a:r>
              <a:rPr lang="zh-CN" altLang="en-US" sz="3200">
                <a:solidFill>
                  <a:srgbClr val="009900"/>
                </a:solidFill>
              </a:rPr>
              <a:t>在磁场中运动</a:t>
            </a:r>
          </a:p>
          <a:p>
            <a:pPr>
              <a:spcBef>
                <a:spcPct val="25000"/>
              </a:spcBef>
            </a:pPr>
            <a:r>
              <a:rPr lang="zh-CN" altLang="en-US" sz="3200">
                <a:solidFill>
                  <a:srgbClr val="009900"/>
                </a:solidFill>
              </a:rPr>
              <a:t>电动势怎么计算？</a:t>
            </a:r>
          </a:p>
        </p:txBody>
      </p:sp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09600" y="1676400"/>
            <a:ext cx="8077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rgbClr val="CC3300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zh-CN" altLang="en-US" sz="3200" dirty="0">
                <a:solidFill>
                  <a:schemeClr val="accent2"/>
                </a:solidFill>
                <a:latin typeface="宋体" pitchFamily="2" charset="-122"/>
              </a:rPr>
              <a:t>导体（包括部分或整个导体回路，或者一段孤立导体）在稳恒磁场中运动时，所产生的感应电动势（</a:t>
            </a:r>
            <a:r>
              <a:rPr lang="zh-CN" altLang="en-US" sz="3200" dirty="0">
                <a:solidFill>
                  <a:srgbClr val="FF0000"/>
                </a:solidFill>
                <a:latin typeface="宋体" pitchFamily="2" charset="-122"/>
              </a:rPr>
              <a:t>切割磁力线</a:t>
            </a:r>
            <a:r>
              <a:rPr lang="zh-CN" altLang="en-US" sz="3200" dirty="0">
                <a:solidFill>
                  <a:schemeClr val="accent2"/>
                </a:solidFill>
                <a:latin typeface="宋体" pitchFamily="2" charset="-122"/>
              </a:rPr>
              <a:t>）。</a:t>
            </a:r>
            <a:endParaRPr lang="zh-CN" altLang="en-US" sz="3200" b="0" dirty="0"/>
          </a:p>
        </p:txBody>
      </p:sp>
      <p:sp>
        <p:nvSpPr>
          <p:cNvPr id="10246" name="Text Box 16"/>
          <p:cNvSpPr txBox="1">
            <a:spLocks noChangeArrowheads="1"/>
          </p:cNvSpPr>
          <p:nvPr/>
        </p:nvSpPr>
        <p:spPr bwMode="auto">
          <a:xfrm>
            <a:off x="323850" y="981075"/>
            <a:ext cx="302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>
                <a:solidFill>
                  <a:schemeClr val="accent2"/>
                </a:solidFill>
                <a:latin typeface="宋体" pitchFamily="2" charset="-122"/>
              </a:rPr>
              <a:t>一、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动生电动势</a:t>
            </a:r>
            <a:endParaRPr lang="en-US" altLang="zh-CN" sz="3200">
              <a:solidFill>
                <a:srgbClr val="CC3300"/>
              </a:solidFill>
              <a:latin typeface="宋体" pitchFamily="2" charset="-122"/>
            </a:endParaRPr>
          </a:p>
        </p:txBody>
      </p: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4876800" y="3200400"/>
            <a:ext cx="3994150" cy="2652713"/>
            <a:chOff x="3072" y="2016"/>
            <a:chExt cx="2516" cy="1671"/>
          </a:xfrm>
        </p:grpSpPr>
        <p:grpSp>
          <p:nvGrpSpPr>
            <p:cNvPr id="10252" name="Group 17"/>
            <p:cNvGrpSpPr>
              <a:grpSpLocks/>
            </p:cNvGrpSpPr>
            <p:nvPr/>
          </p:nvGrpSpPr>
          <p:grpSpPr bwMode="auto">
            <a:xfrm>
              <a:off x="3072" y="2016"/>
              <a:ext cx="2516" cy="1200"/>
              <a:chOff x="2956" y="1296"/>
              <a:chExt cx="2516" cy="1200"/>
            </a:xfrm>
          </p:grpSpPr>
          <p:sp>
            <p:nvSpPr>
              <p:cNvPr id="10254" name="Line 18"/>
              <p:cNvSpPr>
                <a:spLocks noChangeShapeType="1"/>
              </p:cNvSpPr>
              <p:nvPr/>
            </p:nvSpPr>
            <p:spPr bwMode="auto">
              <a:xfrm>
                <a:off x="3148" y="1605"/>
                <a:ext cx="168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5" name="Line 19"/>
              <p:cNvSpPr>
                <a:spLocks noChangeShapeType="1"/>
              </p:cNvSpPr>
              <p:nvPr/>
            </p:nvSpPr>
            <p:spPr bwMode="auto">
              <a:xfrm>
                <a:off x="3148" y="1612"/>
                <a:ext cx="0" cy="65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6" name="Line 20"/>
              <p:cNvSpPr>
                <a:spLocks noChangeShapeType="1"/>
              </p:cNvSpPr>
              <p:nvPr/>
            </p:nvSpPr>
            <p:spPr bwMode="auto">
              <a:xfrm>
                <a:off x="3148" y="2277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7" name="Line 21"/>
              <p:cNvSpPr>
                <a:spLocks noChangeShapeType="1"/>
              </p:cNvSpPr>
              <p:nvPr/>
            </p:nvSpPr>
            <p:spPr bwMode="auto">
              <a:xfrm>
                <a:off x="4012" y="1605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8" name="Line 22"/>
              <p:cNvSpPr>
                <a:spLocks noChangeShapeType="1"/>
              </p:cNvSpPr>
              <p:nvPr/>
            </p:nvSpPr>
            <p:spPr bwMode="auto">
              <a:xfrm>
                <a:off x="4012" y="1941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59" name="Rectangle 23"/>
              <p:cNvSpPr>
                <a:spLocks noChangeArrowheads="1"/>
              </p:cNvSpPr>
              <p:nvPr/>
            </p:nvSpPr>
            <p:spPr bwMode="auto">
              <a:xfrm>
                <a:off x="3964" y="2246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accent2"/>
                    </a:solidFill>
                  </a:rPr>
                  <a:t>a</a:t>
                </a:r>
              </a:p>
            </p:txBody>
          </p:sp>
          <p:sp>
            <p:nvSpPr>
              <p:cNvPr id="10260" name="Rectangle 24"/>
              <p:cNvSpPr>
                <a:spLocks noChangeArrowheads="1"/>
              </p:cNvSpPr>
              <p:nvPr/>
            </p:nvSpPr>
            <p:spPr bwMode="auto">
              <a:xfrm>
                <a:off x="3964" y="1392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accent2"/>
                    </a:solidFill>
                  </a:rPr>
                  <a:t>b</a:t>
                </a:r>
              </a:p>
            </p:txBody>
          </p:sp>
          <p:grpSp>
            <p:nvGrpSpPr>
              <p:cNvPr id="10261" name="Group 25"/>
              <p:cNvGrpSpPr>
                <a:grpSpLocks/>
              </p:cNvGrpSpPr>
              <p:nvPr/>
            </p:nvGrpSpPr>
            <p:grpSpPr bwMode="auto">
              <a:xfrm>
                <a:off x="5088" y="1296"/>
                <a:ext cx="384" cy="1200"/>
                <a:chOff x="5088" y="1248"/>
                <a:chExt cx="384" cy="1200"/>
              </a:xfrm>
            </p:grpSpPr>
            <p:sp>
              <p:nvSpPr>
                <p:cNvPr id="10335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5088" y="1248"/>
                  <a:ext cx="384" cy="9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620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>
                      <a:solidFill>
                        <a:schemeClr val="accent2"/>
                      </a:solidFill>
                    </a:rPr>
                    <a:t>均匀磁场</a:t>
                  </a:r>
                </a:p>
              </p:txBody>
            </p:sp>
            <p:graphicFrame>
              <p:nvGraphicFramePr>
                <p:cNvPr id="10243" name="Object 27"/>
                <p:cNvGraphicFramePr>
                  <a:graphicFrameLocks noChangeAspect="1"/>
                </p:cNvGraphicFramePr>
                <p:nvPr/>
              </p:nvGraphicFramePr>
              <p:xfrm>
                <a:off x="5136" y="2208"/>
                <a:ext cx="200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460" name="Equation" r:id="rId4" imgW="304766" imgH="371429" progId="Equation.3">
                        <p:embed/>
                      </p:oleObj>
                    </mc:Choice>
                    <mc:Fallback>
                      <p:oleObj name="Equation" r:id="rId4" imgW="304766" imgH="371429" progId="Equation.3">
                        <p:embed/>
                        <p:pic>
                          <p:nvPicPr>
                            <p:cNvPr id="0" name="Object 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36" y="2208"/>
                              <a:ext cx="200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0242" name="Object 28"/>
              <p:cNvGraphicFramePr>
                <a:graphicFrameLocks noChangeAspect="1"/>
              </p:cNvGraphicFramePr>
              <p:nvPr/>
            </p:nvGraphicFramePr>
            <p:xfrm>
              <a:off x="4444" y="186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61" name="Equation" r:id="rId6" imgW="228575" imgH="304755" progId="Equation.3">
                      <p:embed/>
                    </p:oleObj>
                  </mc:Choice>
                  <mc:Fallback>
                    <p:oleObj name="Equation" r:id="rId6" imgW="228575" imgH="304755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4" y="186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2" name="Text Box 29"/>
              <p:cNvSpPr txBox="1">
                <a:spLocks noChangeArrowheads="1"/>
              </p:cNvSpPr>
              <p:nvPr/>
            </p:nvSpPr>
            <p:spPr bwMode="auto">
              <a:xfrm>
                <a:off x="2956" y="1814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solidFill>
                      <a:schemeClr val="accent2"/>
                    </a:solidFill>
                  </a:rPr>
                  <a:t>l</a:t>
                </a:r>
              </a:p>
            </p:txBody>
          </p:sp>
          <p:grpSp>
            <p:nvGrpSpPr>
              <p:cNvPr id="10263" name="Group 30"/>
              <p:cNvGrpSpPr>
                <a:grpSpLocks/>
              </p:cNvGrpSpPr>
              <p:nvPr/>
            </p:nvGrpSpPr>
            <p:grpSpPr bwMode="auto">
              <a:xfrm>
                <a:off x="3196" y="1430"/>
                <a:ext cx="116" cy="116"/>
                <a:chOff x="4262" y="2774"/>
                <a:chExt cx="116" cy="116"/>
              </a:xfrm>
            </p:grpSpPr>
            <p:sp>
              <p:nvSpPr>
                <p:cNvPr id="10333" name="Line 31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4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64" name="Group 33"/>
              <p:cNvGrpSpPr>
                <a:grpSpLocks/>
              </p:cNvGrpSpPr>
              <p:nvPr/>
            </p:nvGrpSpPr>
            <p:grpSpPr bwMode="auto">
              <a:xfrm>
                <a:off x="3532" y="1430"/>
                <a:ext cx="116" cy="116"/>
                <a:chOff x="4262" y="2774"/>
                <a:chExt cx="116" cy="116"/>
              </a:xfrm>
            </p:grpSpPr>
            <p:sp>
              <p:nvSpPr>
                <p:cNvPr id="10331" name="Line 34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2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65" name="Group 36"/>
              <p:cNvGrpSpPr>
                <a:grpSpLocks/>
              </p:cNvGrpSpPr>
              <p:nvPr/>
            </p:nvGrpSpPr>
            <p:grpSpPr bwMode="auto">
              <a:xfrm>
                <a:off x="3868" y="1430"/>
                <a:ext cx="116" cy="116"/>
                <a:chOff x="4262" y="2774"/>
                <a:chExt cx="116" cy="116"/>
              </a:xfrm>
            </p:grpSpPr>
            <p:sp>
              <p:nvSpPr>
                <p:cNvPr id="10329" name="Line 37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30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66" name="Group 39"/>
              <p:cNvGrpSpPr>
                <a:grpSpLocks/>
              </p:cNvGrpSpPr>
              <p:nvPr/>
            </p:nvGrpSpPr>
            <p:grpSpPr bwMode="auto">
              <a:xfrm>
                <a:off x="4204" y="1430"/>
                <a:ext cx="116" cy="116"/>
                <a:chOff x="4262" y="2774"/>
                <a:chExt cx="116" cy="116"/>
              </a:xfrm>
            </p:grpSpPr>
            <p:sp>
              <p:nvSpPr>
                <p:cNvPr id="10327" name="Line 40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28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67" name="Group 42"/>
              <p:cNvGrpSpPr>
                <a:grpSpLocks/>
              </p:cNvGrpSpPr>
              <p:nvPr/>
            </p:nvGrpSpPr>
            <p:grpSpPr bwMode="auto">
              <a:xfrm>
                <a:off x="3196" y="1746"/>
                <a:ext cx="116" cy="116"/>
                <a:chOff x="4262" y="2774"/>
                <a:chExt cx="116" cy="116"/>
              </a:xfrm>
            </p:grpSpPr>
            <p:sp>
              <p:nvSpPr>
                <p:cNvPr id="10325" name="Line 43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26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68" name="Group 45"/>
              <p:cNvGrpSpPr>
                <a:grpSpLocks/>
              </p:cNvGrpSpPr>
              <p:nvPr/>
            </p:nvGrpSpPr>
            <p:grpSpPr bwMode="auto">
              <a:xfrm>
                <a:off x="3532" y="1746"/>
                <a:ext cx="116" cy="116"/>
                <a:chOff x="4262" y="2774"/>
                <a:chExt cx="116" cy="116"/>
              </a:xfrm>
            </p:grpSpPr>
            <p:sp>
              <p:nvSpPr>
                <p:cNvPr id="10323" name="Line 46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24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69" name="Group 48"/>
              <p:cNvGrpSpPr>
                <a:grpSpLocks/>
              </p:cNvGrpSpPr>
              <p:nvPr/>
            </p:nvGrpSpPr>
            <p:grpSpPr bwMode="auto">
              <a:xfrm>
                <a:off x="3868" y="1746"/>
                <a:ext cx="116" cy="116"/>
                <a:chOff x="4262" y="2774"/>
                <a:chExt cx="116" cy="116"/>
              </a:xfrm>
            </p:grpSpPr>
            <p:sp>
              <p:nvSpPr>
                <p:cNvPr id="10321" name="Line 49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22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0" name="Group 51"/>
              <p:cNvGrpSpPr>
                <a:grpSpLocks/>
              </p:cNvGrpSpPr>
              <p:nvPr/>
            </p:nvGrpSpPr>
            <p:grpSpPr bwMode="auto">
              <a:xfrm>
                <a:off x="4204" y="1746"/>
                <a:ext cx="116" cy="116"/>
                <a:chOff x="4262" y="2774"/>
                <a:chExt cx="116" cy="116"/>
              </a:xfrm>
            </p:grpSpPr>
            <p:sp>
              <p:nvSpPr>
                <p:cNvPr id="10319" name="Line 52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20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1" name="Group 54"/>
              <p:cNvGrpSpPr>
                <a:grpSpLocks/>
              </p:cNvGrpSpPr>
              <p:nvPr/>
            </p:nvGrpSpPr>
            <p:grpSpPr bwMode="auto">
              <a:xfrm>
                <a:off x="3196" y="2034"/>
                <a:ext cx="116" cy="116"/>
                <a:chOff x="4262" y="2774"/>
                <a:chExt cx="116" cy="116"/>
              </a:xfrm>
            </p:grpSpPr>
            <p:sp>
              <p:nvSpPr>
                <p:cNvPr id="10317" name="Line 55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8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2" name="Group 57"/>
              <p:cNvGrpSpPr>
                <a:grpSpLocks/>
              </p:cNvGrpSpPr>
              <p:nvPr/>
            </p:nvGrpSpPr>
            <p:grpSpPr bwMode="auto">
              <a:xfrm>
                <a:off x="3532" y="2034"/>
                <a:ext cx="116" cy="116"/>
                <a:chOff x="4262" y="2774"/>
                <a:chExt cx="116" cy="116"/>
              </a:xfrm>
            </p:grpSpPr>
            <p:sp>
              <p:nvSpPr>
                <p:cNvPr id="10315" name="Line 58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6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3" name="Group 60"/>
              <p:cNvGrpSpPr>
                <a:grpSpLocks/>
              </p:cNvGrpSpPr>
              <p:nvPr/>
            </p:nvGrpSpPr>
            <p:grpSpPr bwMode="auto">
              <a:xfrm>
                <a:off x="3868" y="2034"/>
                <a:ext cx="116" cy="116"/>
                <a:chOff x="4262" y="2774"/>
                <a:chExt cx="116" cy="116"/>
              </a:xfrm>
            </p:grpSpPr>
            <p:sp>
              <p:nvSpPr>
                <p:cNvPr id="10313" name="Line 61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4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4" name="Group 63"/>
              <p:cNvGrpSpPr>
                <a:grpSpLocks/>
              </p:cNvGrpSpPr>
              <p:nvPr/>
            </p:nvGrpSpPr>
            <p:grpSpPr bwMode="auto">
              <a:xfrm>
                <a:off x="4204" y="2034"/>
                <a:ext cx="116" cy="116"/>
                <a:chOff x="4262" y="2774"/>
                <a:chExt cx="116" cy="116"/>
              </a:xfrm>
            </p:grpSpPr>
            <p:sp>
              <p:nvSpPr>
                <p:cNvPr id="10311" name="Line 64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2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5" name="Group 66"/>
              <p:cNvGrpSpPr>
                <a:grpSpLocks/>
              </p:cNvGrpSpPr>
              <p:nvPr/>
            </p:nvGrpSpPr>
            <p:grpSpPr bwMode="auto">
              <a:xfrm>
                <a:off x="3196" y="2342"/>
                <a:ext cx="116" cy="116"/>
                <a:chOff x="4262" y="2774"/>
                <a:chExt cx="116" cy="116"/>
              </a:xfrm>
            </p:grpSpPr>
            <p:sp>
              <p:nvSpPr>
                <p:cNvPr id="10309" name="Line 67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10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6" name="Group 69"/>
              <p:cNvGrpSpPr>
                <a:grpSpLocks/>
              </p:cNvGrpSpPr>
              <p:nvPr/>
            </p:nvGrpSpPr>
            <p:grpSpPr bwMode="auto">
              <a:xfrm>
                <a:off x="3532" y="2342"/>
                <a:ext cx="116" cy="116"/>
                <a:chOff x="4262" y="2774"/>
                <a:chExt cx="116" cy="116"/>
              </a:xfrm>
            </p:grpSpPr>
            <p:sp>
              <p:nvSpPr>
                <p:cNvPr id="10307" name="Line 70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8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7" name="Group 72"/>
              <p:cNvGrpSpPr>
                <a:grpSpLocks/>
              </p:cNvGrpSpPr>
              <p:nvPr/>
            </p:nvGrpSpPr>
            <p:grpSpPr bwMode="auto">
              <a:xfrm>
                <a:off x="3868" y="2342"/>
                <a:ext cx="116" cy="116"/>
                <a:chOff x="4262" y="2774"/>
                <a:chExt cx="116" cy="116"/>
              </a:xfrm>
            </p:grpSpPr>
            <p:sp>
              <p:nvSpPr>
                <p:cNvPr id="10305" name="Line 73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6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8" name="Group 75"/>
              <p:cNvGrpSpPr>
                <a:grpSpLocks/>
              </p:cNvGrpSpPr>
              <p:nvPr/>
            </p:nvGrpSpPr>
            <p:grpSpPr bwMode="auto">
              <a:xfrm>
                <a:off x="4204" y="2342"/>
                <a:ext cx="116" cy="116"/>
                <a:chOff x="4262" y="2774"/>
                <a:chExt cx="116" cy="116"/>
              </a:xfrm>
            </p:grpSpPr>
            <p:sp>
              <p:nvSpPr>
                <p:cNvPr id="10303" name="Line 76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4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79" name="Group 78"/>
              <p:cNvGrpSpPr>
                <a:grpSpLocks/>
              </p:cNvGrpSpPr>
              <p:nvPr/>
            </p:nvGrpSpPr>
            <p:grpSpPr bwMode="auto">
              <a:xfrm>
                <a:off x="4492" y="1420"/>
                <a:ext cx="116" cy="116"/>
                <a:chOff x="4262" y="2774"/>
                <a:chExt cx="116" cy="116"/>
              </a:xfrm>
            </p:grpSpPr>
            <p:sp>
              <p:nvSpPr>
                <p:cNvPr id="10301" name="Line 79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2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80" name="Group 81"/>
              <p:cNvGrpSpPr>
                <a:grpSpLocks/>
              </p:cNvGrpSpPr>
              <p:nvPr/>
            </p:nvGrpSpPr>
            <p:grpSpPr bwMode="auto">
              <a:xfrm>
                <a:off x="4828" y="1420"/>
                <a:ext cx="116" cy="116"/>
                <a:chOff x="4262" y="2774"/>
                <a:chExt cx="116" cy="116"/>
              </a:xfrm>
            </p:grpSpPr>
            <p:sp>
              <p:nvSpPr>
                <p:cNvPr id="10299" name="Line 82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300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81" name="Group 84"/>
              <p:cNvGrpSpPr>
                <a:grpSpLocks/>
              </p:cNvGrpSpPr>
              <p:nvPr/>
            </p:nvGrpSpPr>
            <p:grpSpPr bwMode="auto">
              <a:xfrm>
                <a:off x="4492" y="1736"/>
                <a:ext cx="116" cy="116"/>
                <a:chOff x="4262" y="2774"/>
                <a:chExt cx="116" cy="116"/>
              </a:xfrm>
            </p:grpSpPr>
            <p:sp>
              <p:nvSpPr>
                <p:cNvPr id="10297" name="Line 85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8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82" name="Group 87"/>
              <p:cNvGrpSpPr>
                <a:grpSpLocks/>
              </p:cNvGrpSpPr>
              <p:nvPr/>
            </p:nvGrpSpPr>
            <p:grpSpPr bwMode="auto">
              <a:xfrm>
                <a:off x="4828" y="1736"/>
                <a:ext cx="116" cy="116"/>
                <a:chOff x="4262" y="2774"/>
                <a:chExt cx="116" cy="116"/>
              </a:xfrm>
            </p:grpSpPr>
            <p:sp>
              <p:nvSpPr>
                <p:cNvPr id="10295" name="Line 88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6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83" name="Group 90"/>
              <p:cNvGrpSpPr>
                <a:grpSpLocks/>
              </p:cNvGrpSpPr>
              <p:nvPr/>
            </p:nvGrpSpPr>
            <p:grpSpPr bwMode="auto">
              <a:xfrm>
                <a:off x="4492" y="2024"/>
                <a:ext cx="116" cy="116"/>
                <a:chOff x="4262" y="2774"/>
                <a:chExt cx="116" cy="116"/>
              </a:xfrm>
            </p:grpSpPr>
            <p:sp>
              <p:nvSpPr>
                <p:cNvPr id="10293" name="Line 91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4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84" name="Group 93"/>
              <p:cNvGrpSpPr>
                <a:grpSpLocks/>
              </p:cNvGrpSpPr>
              <p:nvPr/>
            </p:nvGrpSpPr>
            <p:grpSpPr bwMode="auto">
              <a:xfrm>
                <a:off x="4828" y="2024"/>
                <a:ext cx="116" cy="116"/>
                <a:chOff x="4262" y="2774"/>
                <a:chExt cx="116" cy="116"/>
              </a:xfrm>
            </p:grpSpPr>
            <p:sp>
              <p:nvSpPr>
                <p:cNvPr id="10291" name="Line 94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2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85" name="Group 96"/>
              <p:cNvGrpSpPr>
                <a:grpSpLocks/>
              </p:cNvGrpSpPr>
              <p:nvPr/>
            </p:nvGrpSpPr>
            <p:grpSpPr bwMode="auto">
              <a:xfrm>
                <a:off x="4492" y="2332"/>
                <a:ext cx="116" cy="116"/>
                <a:chOff x="4262" y="2774"/>
                <a:chExt cx="116" cy="116"/>
              </a:xfrm>
            </p:grpSpPr>
            <p:sp>
              <p:nvSpPr>
                <p:cNvPr id="10289" name="Line 97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90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286" name="Group 99"/>
              <p:cNvGrpSpPr>
                <a:grpSpLocks/>
              </p:cNvGrpSpPr>
              <p:nvPr/>
            </p:nvGrpSpPr>
            <p:grpSpPr bwMode="auto">
              <a:xfrm>
                <a:off x="4828" y="2332"/>
                <a:ext cx="116" cy="116"/>
                <a:chOff x="4262" y="2774"/>
                <a:chExt cx="116" cy="116"/>
              </a:xfrm>
            </p:grpSpPr>
            <p:sp>
              <p:nvSpPr>
                <p:cNvPr id="10287" name="Line 100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288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253" name="Text Box 102"/>
            <p:cNvSpPr txBox="1">
              <a:spLocks noChangeArrowheads="1"/>
            </p:cNvSpPr>
            <p:nvPr/>
          </p:nvSpPr>
          <p:spPr bwMode="auto">
            <a:xfrm>
              <a:off x="3744" y="3360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3300"/>
                </a:buClr>
                <a:buFont typeface="Wingdings" pitchFamily="2" charset="2"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宋体" pitchFamily="2" charset="-122"/>
                </a:rPr>
                <a:t>典型装置</a:t>
              </a:r>
              <a:endParaRPr lang="zh-CN" altLang="en-US" sz="2800">
                <a:solidFill>
                  <a:schemeClr val="accent2"/>
                </a:solidFill>
              </a:endParaRPr>
            </a:p>
          </p:txBody>
        </p:sp>
      </p:grpSp>
      <p:sp>
        <p:nvSpPr>
          <p:cNvPr id="50282" name="Rectangle 106"/>
          <p:cNvSpPr>
            <a:spLocks noChangeArrowheads="1"/>
          </p:cNvSpPr>
          <p:nvPr/>
        </p:nvSpPr>
        <p:spPr bwMode="auto">
          <a:xfrm>
            <a:off x="0" y="871538"/>
            <a:ext cx="9144000" cy="76200"/>
          </a:xfrm>
          <a:prstGeom prst="rect">
            <a:avLst/>
          </a:prstGeom>
          <a:gradFill rotWithShape="1">
            <a:gsLst>
              <a:gs pos="0">
                <a:srgbClr val="FF6600">
                  <a:alpha val="32001"/>
                </a:srgbClr>
              </a:gs>
              <a:gs pos="50000">
                <a:srgbClr val="CC3300"/>
              </a:gs>
              <a:gs pos="100000">
                <a:srgbClr val="FF6600">
                  <a:alpha val="32001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0283" name="Text Box 107"/>
          <p:cNvSpPr txBox="1">
            <a:spLocks noChangeArrowheads="1"/>
          </p:cNvSpPr>
          <p:nvPr/>
        </p:nvSpPr>
        <p:spPr bwMode="auto">
          <a:xfrm>
            <a:off x="1889125" y="185738"/>
            <a:ext cx="6067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6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§4.2.1  </a:t>
            </a:r>
            <a:r>
              <a:rPr lang="zh-CN" altLang="en-US" sz="36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动生电动势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1" grpId="0" autoUpdateAnimBg="0"/>
      <p:bldP spid="5018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179388" y="1412875"/>
            <a:ext cx="454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右手螺旋设回路</a:t>
            </a:r>
            <a:r>
              <a:rPr lang="en-US" altLang="zh-CN" sz="2800" i="1">
                <a:solidFill>
                  <a:schemeClr val="accent2"/>
                </a:solidFill>
              </a:rPr>
              <a:t>L</a:t>
            </a: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正向如图</a:t>
            </a:r>
          </a:p>
        </p:txBody>
      </p:sp>
      <p:sp>
        <p:nvSpPr>
          <p:cNvPr id="52314" name="Text Box 90"/>
          <p:cNvSpPr txBox="1">
            <a:spLocks noChangeArrowheads="1"/>
          </p:cNvSpPr>
          <p:nvPr/>
        </p:nvSpPr>
        <p:spPr bwMode="auto">
          <a:xfrm>
            <a:off x="304800" y="334963"/>
            <a:ext cx="4264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32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.</a:t>
            </a:r>
            <a:r>
              <a:rPr lang="zh-CN" altLang="en-US" sz="32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法拉第电磁感应定律</a:t>
            </a:r>
            <a:endParaRPr lang="en-US" sz="320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4398963" y="914400"/>
            <a:ext cx="4548187" cy="2438400"/>
            <a:chOff x="2771" y="576"/>
            <a:chExt cx="2865" cy="1536"/>
          </a:xfrm>
        </p:grpSpPr>
        <p:sp>
          <p:nvSpPr>
            <p:cNvPr id="11280" name="Rectangle 2"/>
            <p:cNvSpPr>
              <a:spLocks noChangeArrowheads="1"/>
            </p:cNvSpPr>
            <p:nvPr/>
          </p:nvSpPr>
          <p:spPr bwMode="auto">
            <a:xfrm>
              <a:off x="3456" y="576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accent2"/>
                  </a:solidFill>
                  <a:latin typeface="宋体" pitchFamily="2" charset="-122"/>
                </a:rPr>
                <a:t>建坐标如图</a:t>
              </a:r>
            </a:p>
          </p:txBody>
        </p:sp>
        <p:grpSp>
          <p:nvGrpSpPr>
            <p:cNvPr id="11281" name="Group 5"/>
            <p:cNvGrpSpPr>
              <a:grpSpLocks/>
            </p:cNvGrpSpPr>
            <p:nvPr/>
          </p:nvGrpSpPr>
          <p:grpSpPr bwMode="auto">
            <a:xfrm>
              <a:off x="3120" y="912"/>
              <a:ext cx="2516" cy="1200"/>
              <a:chOff x="2956" y="1296"/>
              <a:chExt cx="2516" cy="1200"/>
            </a:xfrm>
          </p:grpSpPr>
          <p:sp>
            <p:nvSpPr>
              <p:cNvPr id="11289" name="Line 6"/>
              <p:cNvSpPr>
                <a:spLocks noChangeShapeType="1"/>
              </p:cNvSpPr>
              <p:nvPr/>
            </p:nvSpPr>
            <p:spPr bwMode="auto">
              <a:xfrm>
                <a:off x="3148" y="1605"/>
                <a:ext cx="1680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0" name="Line 7"/>
              <p:cNvSpPr>
                <a:spLocks noChangeShapeType="1"/>
              </p:cNvSpPr>
              <p:nvPr/>
            </p:nvSpPr>
            <p:spPr bwMode="auto">
              <a:xfrm>
                <a:off x="3148" y="1612"/>
                <a:ext cx="0" cy="658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1" name="Line 8"/>
              <p:cNvSpPr>
                <a:spLocks noChangeShapeType="1"/>
              </p:cNvSpPr>
              <p:nvPr/>
            </p:nvSpPr>
            <p:spPr bwMode="auto">
              <a:xfrm>
                <a:off x="3148" y="2277"/>
                <a:ext cx="1728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2" name="Line 9"/>
              <p:cNvSpPr>
                <a:spLocks noChangeShapeType="1"/>
              </p:cNvSpPr>
              <p:nvPr/>
            </p:nvSpPr>
            <p:spPr bwMode="auto">
              <a:xfrm>
                <a:off x="4012" y="1605"/>
                <a:ext cx="0" cy="67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3" name="Line 10"/>
              <p:cNvSpPr>
                <a:spLocks noChangeShapeType="1"/>
              </p:cNvSpPr>
              <p:nvPr/>
            </p:nvSpPr>
            <p:spPr bwMode="auto">
              <a:xfrm>
                <a:off x="4012" y="1941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294" name="Rectangle 11"/>
              <p:cNvSpPr>
                <a:spLocks noChangeArrowheads="1"/>
              </p:cNvSpPr>
              <p:nvPr/>
            </p:nvSpPr>
            <p:spPr bwMode="auto">
              <a:xfrm>
                <a:off x="3964" y="2246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accent2"/>
                    </a:solidFill>
                  </a:rPr>
                  <a:t>a</a:t>
                </a:r>
              </a:p>
            </p:txBody>
          </p:sp>
          <p:sp>
            <p:nvSpPr>
              <p:cNvPr id="11295" name="Rectangle 12"/>
              <p:cNvSpPr>
                <a:spLocks noChangeArrowheads="1"/>
              </p:cNvSpPr>
              <p:nvPr/>
            </p:nvSpPr>
            <p:spPr bwMode="auto">
              <a:xfrm>
                <a:off x="3964" y="1392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accent2"/>
                    </a:solidFill>
                  </a:rPr>
                  <a:t>b</a:t>
                </a:r>
              </a:p>
            </p:txBody>
          </p:sp>
          <p:grpSp>
            <p:nvGrpSpPr>
              <p:cNvPr id="11296" name="Group 13"/>
              <p:cNvGrpSpPr>
                <a:grpSpLocks/>
              </p:cNvGrpSpPr>
              <p:nvPr/>
            </p:nvGrpSpPr>
            <p:grpSpPr bwMode="auto">
              <a:xfrm>
                <a:off x="5088" y="1296"/>
                <a:ext cx="384" cy="1200"/>
                <a:chOff x="5088" y="1248"/>
                <a:chExt cx="384" cy="1200"/>
              </a:xfrm>
            </p:grpSpPr>
            <p:sp>
              <p:nvSpPr>
                <p:cNvPr id="1137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088" y="1248"/>
                  <a:ext cx="384" cy="9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620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>
                      <a:solidFill>
                        <a:schemeClr val="accent2"/>
                      </a:solidFill>
                    </a:rPr>
                    <a:t>均匀磁场</a:t>
                  </a:r>
                </a:p>
              </p:txBody>
            </p:sp>
            <p:graphicFrame>
              <p:nvGraphicFramePr>
                <p:cNvPr id="11271" name="Object 15"/>
                <p:cNvGraphicFramePr>
                  <a:graphicFrameLocks noChangeAspect="1"/>
                </p:cNvGraphicFramePr>
                <p:nvPr/>
              </p:nvGraphicFramePr>
              <p:xfrm>
                <a:off x="5136" y="2208"/>
                <a:ext cx="200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67" name="Equation" r:id="rId3" imgW="304766" imgH="371429" progId="Equation.3">
                        <p:embed/>
                      </p:oleObj>
                    </mc:Choice>
                    <mc:Fallback>
                      <p:oleObj name="Equation" r:id="rId3" imgW="304766" imgH="371429" progId="Equation.3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36" y="2208"/>
                              <a:ext cx="200" cy="24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1270" name="Object 16"/>
              <p:cNvGraphicFramePr>
                <a:graphicFrameLocks noChangeAspect="1"/>
              </p:cNvGraphicFramePr>
              <p:nvPr/>
            </p:nvGraphicFramePr>
            <p:xfrm>
              <a:off x="4444" y="186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68" name="Equation" r:id="rId5" imgW="228575" imgH="304755" progId="Equation.3">
                      <p:embed/>
                    </p:oleObj>
                  </mc:Choice>
                  <mc:Fallback>
                    <p:oleObj name="Equation" r:id="rId5" imgW="228575" imgH="304755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4" y="186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97" name="Text Box 17"/>
              <p:cNvSpPr txBox="1">
                <a:spLocks noChangeArrowheads="1"/>
              </p:cNvSpPr>
              <p:nvPr/>
            </p:nvSpPr>
            <p:spPr bwMode="auto">
              <a:xfrm>
                <a:off x="2956" y="1814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solidFill>
                      <a:schemeClr val="accent2"/>
                    </a:solidFill>
                  </a:rPr>
                  <a:t>l</a:t>
                </a:r>
              </a:p>
            </p:txBody>
          </p:sp>
          <p:grpSp>
            <p:nvGrpSpPr>
              <p:cNvPr id="11298" name="Group 18"/>
              <p:cNvGrpSpPr>
                <a:grpSpLocks/>
              </p:cNvGrpSpPr>
              <p:nvPr/>
            </p:nvGrpSpPr>
            <p:grpSpPr bwMode="auto">
              <a:xfrm>
                <a:off x="3196" y="1430"/>
                <a:ext cx="116" cy="116"/>
                <a:chOff x="4262" y="2774"/>
                <a:chExt cx="116" cy="116"/>
              </a:xfrm>
            </p:grpSpPr>
            <p:sp>
              <p:nvSpPr>
                <p:cNvPr id="11368" name="Line 19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9" name="Line 20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299" name="Group 21"/>
              <p:cNvGrpSpPr>
                <a:grpSpLocks/>
              </p:cNvGrpSpPr>
              <p:nvPr/>
            </p:nvGrpSpPr>
            <p:grpSpPr bwMode="auto">
              <a:xfrm>
                <a:off x="3532" y="1430"/>
                <a:ext cx="116" cy="116"/>
                <a:chOff x="4262" y="2774"/>
                <a:chExt cx="116" cy="116"/>
              </a:xfrm>
            </p:grpSpPr>
            <p:sp>
              <p:nvSpPr>
                <p:cNvPr id="11366" name="Line 22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7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0" name="Group 24"/>
              <p:cNvGrpSpPr>
                <a:grpSpLocks/>
              </p:cNvGrpSpPr>
              <p:nvPr/>
            </p:nvGrpSpPr>
            <p:grpSpPr bwMode="auto">
              <a:xfrm>
                <a:off x="3868" y="1430"/>
                <a:ext cx="116" cy="116"/>
                <a:chOff x="4262" y="2774"/>
                <a:chExt cx="116" cy="116"/>
              </a:xfrm>
            </p:grpSpPr>
            <p:sp>
              <p:nvSpPr>
                <p:cNvPr id="11364" name="Line 25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5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1" name="Group 27"/>
              <p:cNvGrpSpPr>
                <a:grpSpLocks/>
              </p:cNvGrpSpPr>
              <p:nvPr/>
            </p:nvGrpSpPr>
            <p:grpSpPr bwMode="auto">
              <a:xfrm>
                <a:off x="4204" y="1430"/>
                <a:ext cx="116" cy="116"/>
                <a:chOff x="4262" y="2774"/>
                <a:chExt cx="116" cy="116"/>
              </a:xfrm>
            </p:grpSpPr>
            <p:sp>
              <p:nvSpPr>
                <p:cNvPr id="11362" name="Line 28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3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2" name="Group 30"/>
              <p:cNvGrpSpPr>
                <a:grpSpLocks/>
              </p:cNvGrpSpPr>
              <p:nvPr/>
            </p:nvGrpSpPr>
            <p:grpSpPr bwMode="auto">
              <a:xfrm>
                <a:off x="3196" y="1746"/>
                <a:ext cx="116" cy="116"/>
                <a:chOff x="4262" y="2774"/>
                <a:chExt cx="116" cy="116"/>
              </a:xfrm>
            </p:grpSpPr>
            <p:sp>
              <p:nvSpPr>
                <p:cNvPr id="11360" name="Line 31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61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3" name="Group 33"/>
              <p:cNvGrpSpPr>
                <a:grpSpLocks/>
              </p:cNvGrpSpPr>
              <p:nvPr/>
            </p:nvGrpSpPr>
            <p:grpSpPr bwMode="auto">
              <a:xfrm>
                <a:off x="3532" y="1746"/>
                <a:ext cx="116" cy="116"/>
                <a:chOff x="4262" y="2774"/>
                <a:chExt cx="116" cy="116"/>
              </a:xfrm>
            </p:grpSpPr>
            <p:sp>
              <p:nvSpPr>
                <p:cNvPr id="11358" name="Line 34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59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4" name="Group 36"/>
              <p:cNvGrpSpPr>
                <a:grpSpLocks/>
              </p:cNvGrpSpPr>
              <p:nvPr/>
            </p:nvGrpSpPr>
            <p:grpSpPr bwMode="auto">
              <a:xfrm>
                <a:off x="3868" y="1746"/>
                <a:ext cx="116" cy="116"/>
                <a:chOff x="4262" y="2774"/>
                <a:chExt cx="116" cy="116"/>
              </a:xfrm>
            </p:grpSpPr>
            <p:sp>
              <p:nvSpPr>
                <p:cNvPr id="11356" name="Line 37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57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5" name="Group 39"/>
              <p:cNvGrpSpPr>
                <a:grpSpLocks/>
              </p:cNvGrpSpPr>
              <p:nvPr/>
            </p:nvGrpSpPr>
            <p:grpSpPr bwMode="auto">
              <a:xfrm>
                <a:off x="4204" y="1746"/>
                <a:ext cx="116" cy="116"/>
                <a:chOff x="4262" y="2774"/>
                <a:chExt cx="116" cy="116"/>
              </a:xfrm>
            </p:grpSpPr>
            <p:sp>
              <p:nvSpPr>
                <p:cNvPr id="11354" name="Line 40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55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6" name="Group 42"/>
              <p:cNvGrpSpPr>
                <a:grpSpLocks/>
              </p:cNvGrpSpPr>
              <p:nvPr/>
            </p:nvGrpSpPr>
            <p:grpSpPr bwMode="auto">
              <a:xfrm>
                <a:off x="3196" y="2034"/>
                <a:ext cx="116" cy="116"/>
                <a:chOff x="4262" y="2774"/>
                <a:chExt cx="116" cy="116"/>
              </a:xfrm>
            </p:grpSpPr>
            <p:sp>
              <p:nvSpPr>
                <p:cNvPr id="11352" name="Line 43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5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7" name="Group 45"/>
              <p:cNvGrpSpPr>
                <a:grpSpLocks/>
              </p:cNvGrpSpPr>
              <p:nvPr/>
            </p:nvGrpSpPr>
            <p:grpSpPr bwMode="auto">
              <a:xfrm>
                <a:off x="3532" y="2034"/>
                <a:ext cx="116" cy="116"/>
                <a:chOff x="4262" y="2774"/>
                <a:chExt cx="116" cy="116"/>
              </a:xfrm>
            </p:grpSpPr>
            <p:sp>
              <p:nvSpPr>
                <p:cNvPr id="11350" name="Line 46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51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8" name="Group 48"/>
              <p:cNvGrpSpPr>
                <a:grpSpLocks/>
              </p:cNvGrpSpPr>
              <p:nvPr/>
            </p:nvGrpSpPr>
            <p:grpSpPr bwMode="auto">
              <a:xfrm>
                <a:off x="3868" y="2034"/>
                <a:ext cx="116" cy="116"/>
                <a:chOff x="4262" y="2774"/>
                <a:chExt cx="116" cy="116"/>
              </a:xfrm>
            </p:grpSpPr>
            <p:sp>
              <p:nvSpPr>
                <p:cNvPr id="11348" name="Line 49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9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09" name="Group 51"/>
              <p:cNvGrpSpPr>
                <a:grpSpLocks/>
              </p:cNvGrpSpPr>
              <p:nvPr/>
            </p:nvGrpSpPr>
            <p:grpSpPr bwMode="auto">
              <a:xfrm>
                <a:off x="4204" y="2034"/>
                <a:ext cx="116" cy="116"/>
                <a:chOff x="4262" y="2774"/>
                <a:chExt cx="116" cy="116"/>
              </a:xfrm>
            </p:grpSpPr>
            <p:sp>
              <p:nvSpPr>
                <p:cNvPr id="11346" name="Line 52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7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0" name="Group 54"/>
              <p:cNvGrpSpPr>
                <a:grpSpLocks/>
              </p:cNvGrpSpPr>
              <p:nvPr/>
            </p:nvGrpSpPr>
            <p:grpSpPr bwMode="auto">
              <a:xfrm>
                <a:off x="3196" y="2342"/>
                <a:ext cx="116" cy="116"/>
                <a:chOff x="4262" y="2774"/>
                <a:chExt cx="116" cy="116"/>
              </a:xfrm>
            </p:grpSpPr>
            <p:sp>
              <p:nvSpPr>
                <p:cNvPr id="11344" name="Line 55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5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1" name="Group 57"/>
              <p:cNvGrpSpPr>
                <a:grpSpLocks/>
              </p:cNvGrpSpPr>
              <p:nvPr/>
            </p:nvGrpSpPr>
            <p:grpSpPr bwMode="auto">
              <a:xfrm>
                <a:off x="3532" y="2342"/>
                <a:ext cx="116" cy="116"/>
                <a:chOff x="4262" y="2774"/>
                <a:chExt cx="116" cy="116"/>
              </a:xfrm>
            </p:grpSpPr>
            <p:sp>
              <p:nvSpPr>
                <p:cNvPr id="11342" name="Line 58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3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2" name="Group 60"/>
              <p:cNvGrpSpPr>
                <a:grpSpLocks/>
              </p:cNvGrpSpPr>
              <p:nvPr/>
            </p:nvGrpSpPr>
            <p:grpSpPr bwMode="auto">
              <a:xfrm>
                <a:off x="3868" y="2342"/>
                <a:ext cx="116" cy="116"/>
                <a:chOff x="4262" y="2774"/>
                <a:chExt cx="116" cy="116"/>
              </a:xfrm>
            </p:grpSpPr>
            <p:sp>
              <p:nvSpPr>
                <p:cNvPr id="11340" name="Line 61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41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3" name="Group 63"/>
              <p:cNvGrpSpPr>
                <a:grpSpLocks/>
              </p:cNvGrpSpPr>
              <p:nvPr/>
            </p:nvGrpSpPr>
            <p:grpSpPr bwMode="auto">
              <a:xfrm>
                <a:off x="4204" y="2342"/>
                <a:ext cx="116" cy="116"/>
                <a:chOff x="4262" y="2774"/>
                <a:chExt cx="116" cy="116"/>
              </a:xfrm>
            </p:grpSpPr>
            <p:sp>
              <p:nvSpPr>
                <p:cNvPr id="11338" name="Line 64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39" name="Line 65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4" name="Group 66"/>
              <p:cNvGrpSpPr>
                <a:grpSpLocks/>
              </p:cNvGrpSpPr>
              <p:nvPr/>
            </p:nvGrpSpPr>
            <p:grpSpPr bwMode="auto">
              <a:xfrm>
                <a:off x="4492" y="1420"/>
                <a:ext cx="116" cy="116"/>
                <a:chOff x="4262" y="2774"/>
                <a:chExt cx="116" cy="116"/>
              </a:xfrm>
            </p:grpSpPr>
            <p:sp>
              <p:nvSpPr>
                <p:cNvPr id="11336" name="Line 67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37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5" name="Group 69"/>
              <p:cNvGrpSpPr>
                <a:grpSpLocks/>
              </p:cNvGrpSpPr>
              <p:nvPr/>
            </p:nvGrpSpPr>
            <p:grpSpPr bwMode="auto">
              <a:xfrm>
                <a:off x="4828" y="1420"/>
                <a:ext cx="116" cy="116"/>
                <a:chOff x="4262" y="2774"/>
                <a:chExt cx="116" cy="116"/>
              </a:xfrm>
            </p:grpSpPr>
            <p:sp>
              <p:nvSpPr>
                <p:cNvPr id="11334" name="Line 70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35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6" name="Group 72"/>
              <p:cNvGrpSpPr>
                <a:grpSpLocks/>
              </p:cNvGrpSpPr>
              <p:nvPr/>
            </p:nvGrpSpPr>
            <p:grpSpPr bwMode="auto">
              <a:xfrm>
                <a:off x="4492" y="1736"/>
                <a:ext cx="116" cy="116"/>
                <a:chOff x="4262" y="2774"/>
                <a:chExt cx="116" cy="116"/>
              </a:xfrm>
            </p:grpSpPr>
            <p:sp>
              <p:nvSpPr>
                <p:cNvPr id="11332" name="Line 73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33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7" name="Group 75"/>
              <p:cNvGrpSpPr>
                <a:grpSpLocks/>
              </p:cNvGrpSpPr>
              <p:nvPr/>
            </p:nvGrpSpPr>
            <p:grpSpPr bwMode="auto">
              <a:xfrm>
                <a:off x="4828" y="1736"/>
                <a:ext cx="116" cy="116"/>
                <a:chOff x="4262" y="2774"/>
                <a:chExt cx="116" cy="116"/>
              </a:xfrm>
            </p:grpSpPr>
            <p:sp>
              <p:nvSpPr>
                <p:cNvPr id="11330" name="Line 76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31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8" name="Group 78"/>
              <p:cNvGrpSpPr>
                <a:grpSpLocks/>
              </p:cNvGrpSpPr>
              <p:nvPr/>
            </p:nvGrpSpPr>
            <p:grpSpPr bwMode="auto">
              <a:xfrm>
                <a:off x="4492" y="2024"/>
                <a:ext cx="116" cy="116"/>
                <a:chOff x="4262" y="2774"/>
                <a:chExt cx="116" cy="116"/>
              </a:xfrm>
            </p:grpSpPr>
            <p:sp>
              <p:nvSpPr>
                <p:cNvPr id="11328" name="Line 79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29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19" name="Group 81"/>
              <p:cNvGrpSpPr>
                <a:grpSpLocks/>
              </p:cNvGrpSpPr>
              <p:nvPr/>
            </p:nvGrpSpPr>
            <p:grpSpPr bwMode="auto">
              <a:xfrm>
                <a:off x="4828" y="2024"/>
                <a:ext cx="116" cy="116"/>
                <a:chOff x="4262" y="2774"/>
                <a:chExt cx="116" cy="116"/>
              </a:xfrm>
            </p:grpSpPr>
            <p:sp>
              <p:nvSpPr>
                <p:cNvPr id="11326" name="Line 82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27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20" name="Group 84"/>
              <p:cNvGrpSpPr>
                <a:grpSpLocks/>
              </p:cNvGrpSpPr>
              <p:nvPr/>
            </p:nvGrpSpPr>
            <p:grpSpPr bwMode="auto">
              <a:xfrm>
                <a:off x="4492" y="2332"/>
                <a:ext cx="116" cy="116"/>
                <a:chOff x="4262" y="2774"/>
                <a:chExt cx="116" cy="116"/>
              </a:xfrm>
            </p:grpSpPr>
            <p:sp>
              <p:nvSpPr>
                <p:cNvPr id="11324" name="Line 85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25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21" name="Group 87"/>
              <p:cNvGrpSpPr>
                <a:grpSpLocks/>
              </p:cNvGrpSpPr>
              <p:nvPr/>
            </p:nvGrpSpPr>
            <p:grpSpPr bwMode="auto">
              <a:xfrm>
                <a:off x="4828" y="2332"/>
                <a:ext cx="116" cy="116"/>
                <a:chOff x="4262" y="2774"/>
                <a:chExt cx="116" cy="116"/>
              </a:xfrm>
            </p:grpSpPr>
            <p:sp>
              <p:nvSpPr>
                <p:cNvPr id="11322" name="Line 88"/>
                <p:cNvSpPr>
                  <a:spLocks noChangeShapeType="1"/>
                </p:cNvSpPr>
                <p:nvPr/>
              </p:nvSpPr>
              <p:spPr bwMode="auto">
                <a:xfrm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23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4262" y="2774"/>
                  <a:ext cx="116" cy="11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282" name="Group 91"/>
            <p:cNvGrpSpPr>
              <a:grpSpLocks/>
            </p:cNvGrpSpPr>
            <p:nvPr/>
          </p:nvGrpSpPr>
          <p:grpSpPr bwMode="auto">
            <a:xfrm>
              <a:off x="3072" y="1689"/>
              <a:ext cx="2208" cy="375"/>
              <a:chOff x="2928" y="1392"/>
              <a:chExt cx="2208" cy="375"/>
            </a:xfrm>
          </p:grpSpPr>
          <p:sp>
            <p:nvSpPr>
              <p:cNvPr id="11286" name="Text Box 92"/>
              <p:cNvSpPr txBox="1">
                <a:spLocks noChangeArrowheads="1"/>
              </p:cNvSpPr>
              <p:nvPr/>
            </p:nvSpPr>
            <p:spPr bwMode="auto">
              <a:xfrm>
                <a:off x="2928" y="1440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800">
                    <a:solidFill>
                      <a:schemeClr val="accent2"/>
                    </a:solidFill>
                  </a:rPr>
                  <a:t>0</a:t>
                </a:r>
              </a:p>
            </p:txBody>
          </p:sp>
          <p:sp>
            <p:nvSpPr>
              <p:cNvPr id="11287" name="Line 93"/>
              <p:cNvSpPr>
                <a:spLocks noChangeShapeType="1"/>
              </p:cNvSpPr>
              <p:nvPr/>
            </p:nvSpPr>
            <p:spPr bwMode="auto">
              <a:xfrm>
                <a:off x="4704" y="1607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8" name="Text Box 94"/>
              <p:cNvSpPr txBox="1">
                <a:spLocks noChangeArrowheads="1"/>
              </p:cNvSpPr>
              <p:nvPr/>
            </p:nvSpPr>
            <p:spPr bwMode="auto">
              <a:xfrm>
                <a:off x="4908" y="139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800" i="1">
                    <a:solidFill>
                      <a:schemeClr val="accent2"/>
                    </a:solidFill>
                  </a:rPr>
                  <a:t>x</a:t>
                </a:r>
              </a:p>
            </p:txBody>
          </p:sp>
        </p:grpSp>
        <p:grpSp>
          <p:nvGrpSpPr>
            <p:cNvPr id="11283" name="Group 95"/>
            <p:cNvGrpSpPr>
              <a:grpSpLocks/>
            </p:cNvGrpSpPr>
            <p:nvPr/>
          </p:nvGrpSpPr>
          <p:grpSpPr bwMode="auto">
            <a:xfrm>
              <a:off x="2771" y="1392"/>
              <a:ext cx="253" cy="375"/>
              <a:chOff x="2627" y="1056"/>
              <a:chExt cx="253" cy="375"/>
            </a:xfrm>
          </p:grpSpPr>
          <p:sp>
            <p:nvSpPr>
              <p:cNvPr id="11284" name="Line 96"/>
              <p:cNvSpPr>
                <a:spLocks noChangeShapeType="1"/>
              </p:cNvSpPr>
              <p:nvPr/>
            </p:nvSpPr>
            <p:spPr bwMode="auto">
              <a:xfrm flipV="1">
                <a:off x="2880" y="1056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5" name="Text Box 97"/>
              <p:cNvSpPr txBox="1">
                <a:spLocks noChangeArrowheads="1"/>
              </p:cNvSpPr>
              <p:nvPr/>
            </p:nvSpPr>
            <p:spPr bwMode="auto">
              <a:xfrm>
                <a:off x="2627" y="1104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800" i="1">
                    <a:solidFill>
                      <a:schemeClr val="accent2"/>
                    </a:solidFill>
                  </a:rPr>
                  <a:t>L</a:t>
                </a:r>
              </a:p>
            </p:txBody>
          </p:sp>
        </p:grpSp>
      </p:grpSp>
      <p:grpSp>
        <p:nvGrpSpPr>
          <p:cNvPr id="31" name="Group 114"/>
          <p:cNvGrpSpPr>
            <a:grpSpLocks/>
          </p:cNvGrpSpPr>
          <p:nvPr/>
        </p:nvGrpSpPr>
        <p:grpSpPr bwMode="auto">
          <a:xfrm>
            <a:off x="609600" y="2362200"/>
            <a:ext cx="2946400" cy="2209800"/>
            <a:chOff x="384" y="1488"/>
            <a:chExt cx="1856" cy="1392"/>
          </a:xfrm>
        </p:grpSpPr>
        <p:graphicFrame>
          <p:nvGraphicFramePr>
            <p:cNvPr id="11266" name="Object 98"/>
            <p:cNvGraphicFramePr>
              <a:graphicFrameLocks noChangeAspect="1"/>
            </p:cNvGraphicFramePr>
            <p:nvPr/>
          </p:nvGraphicFramePr>
          <p:xfrm>
            <a:off x="624" y="1488"/>
            <a:ext cx="108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9" name="Equation" r:id="rId7" imgW="1704854" imgH="400042" progId="Equation.3">
                    <p:embed/>
                  </p:oleObj>
                </mc:Choice>
                <mc:Fallback>
                  <p:oleObj name="Equation" r:id="rId7" imgW="1704854" imgH="400042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488"/>
                          <a:ext cx="108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" name="Object 99"/>
            <p:cNvGraphicFramePr>
              <a:graphicFrameLocks noChangeAspect="1"/>
            </p:cNvGraphicFramePr>
            <p:nvPr/>
          </p:nvGraphicFramePr>
          <p:xfrm>
            <a:off x="384" y="1872"/>
            <a:ext cx="88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0" name="Equation" r:id="rId9" imgW="1390631" imgH="876204" progId="Equation.3">
                    <p:embed/>
                  </p:oleObj>
                </mc:Choice>
                <mc:Fallback>
                  <p:oleObj name="Equation" r:id="rId9" imgW="1390631" imgH="876204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872"/>
                          <a:ext cx="880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8" name="Object 100"/>
            <p:cNvGraphicFramePr>
              <a:graphicFrameLocks noChangeAspect="1"/>
            </p:cNvGraphicFramePr>
            <p:nvPr/>
          </p:nvGraphicFramePr>
          <p:xfrm>
            <a:off x="1344" y="1872"/>
            <a:ext cx="89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1" name="Equation" r:id="rId11" imgW="1409814" imgH="876204" progId="Equation.3">
                    <p:embed/>
                  </p:oleObj>
                </mc:Choice>
                <mc:Fallback>
                  <p:oleObj name="Equation" r:id="rId11" imgW="1409814" imgH="876204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72"/>
                          <a:ext cx="896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9" name="Object 101"/>
            <p:cNvGraphicFramePr>
              <a:graphicFrameLocks noChangeAspect="1"/>
            </p:cNvGraphicFramePr>
            <p:nvPr/>
          </p:nvGraphicFramePr>
          <p:xfrm>
            <a:off x="576" y="2672"/>
            <a:ext cx="7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2" name="Equation" r:id="rId13" imgW="1123961" imgH="323920" progId="Equation.3">
                    <p:embed/>
                  </p:oleObj>
                </mc:Choice>
                <mc:Fallback>
                  <p:oleObj name="Equation" r:id="rId13" imgW="1123961" imgH="323920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672"/>
                          <a:ext cx="71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36" name="Group 116"/>
          <p:cNvGrpSpPr>
            <a:grpSpLocks/>
          </p:cNvGrpSpPr>
          <p:nvPr/>
        </p:nvGrpSpPr>
        <p:grpSpPr bwMode="auto">
          <a:xfrm>
            <a:off x="457200" y="4876800"/>
            <a:ext cx="7924800" cy="1597025"/>
            <a:chOff x="288" y="3072"/>
            <a:chExt cx="4992" cy="1006"/>
          </a:xfrm>
        </p:grpSpPr>
        <p:sp>
          <p:nvSpPr>
            <p:cNvPr id="11278" name="Text Box 4"/>
            <p:cNvSpPr txBox="1">
              <a:spLocks noChangeArrowheads="1"/>
            </p:cNvSpPr>
            <p:nvPr/>
          </p:nvSpPr>
          <p:spPr bwMode="auto">
            <a:xfrm>
              <a:off x="288" y="3072"/>
              <a:ext cx="499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accent2"/>
                  </a:solidFill>
                </a:rPr>
                <a:t>负号说明</a:t>
              </a:r>
              <a:r>
                <a:rPr lang="zh-CN" altLang="en-US" sz="2800">
                  <a:solidFill>
                    <a:srgbClr val="990000"/>
                  </a:solidFill>
                </a:rPr>
                <a:t>电动势方向</a:t>
              </a:r>
              <a:r>
                <a:rPr lang="zh-CN" altLang="en-US" sz="2800">
                  <a:solidFill>
                    <a:schemeClr val="accent2"/>
                  </a:solidFill>
                </a:rPr>
                <a:t>与所设方向相反，</a:t>
              </a:r>
              <a:r>
                <a:rPr lang="en-US" altLang="zh-CN" sz="2800" i="1">
                  <a:solidFill>
                    <a:schemeClr val="accent2"/>
                  </a:solidFill>
                </a:rPr>
                <a:t>b</a:t>
              </a:r>
              <a:r>
                <a:rPr lang="zh-CN" altLang="en-US" sz="2800">
                  <a:solidFill>
                    <a:schemeClr val="accent2"/>
                  </a:solidFill>
                </a:rPr>
                <a:t>点电势高</a:t>
              </a:r>
              <a:r>
                <a:rPr lang="en-US" altLang="zh-CN" sz="2800">
                  <a:solidFill>
                    <a:schemeClr val="accent2"/>
                  </a:solidFill>
                </a:rPr>
                <a:t>(</a:t>
              </a:r>
              <a:r>
                <a:rPr lang="zh-CN" altLang="en-US" sz="2800">
                  <a:solidFill>
                    <a:schemeClr val="accent2"/>
                  </a:solidFill>
                </a:rPr>
                <a:t>相当于正极</a:t>
              </a:r>
              <a:r>
                <a:rPr lang="en-US" altLang="zh-CN" sz="2800">
                  <a:solidFill>
                    <a:schemeClr val="accent2"/>
                  </a:solidFill>
                </a:rPr>
                <a:t>)</a:t>
              </a:r>
              <a:r>
                <a:rPr lang="zh-CN" altLang="en-US" sz="2800">
                  <a:solidFill>
                    <a:schemeClr val="accent2"/>
                  </a:solidFill>
                </a:rPr>
                <a:t>，</a:t>
              </a:r>
              <a:r>
                <a:rPr lang="en-US" altLang="zh-CN" sz="2800" i="1">
                  <a:solidFill>
                    <a:schemeClr val="accent2"/>
                  </a:solidFill>
                </a:rPr>
                <a:t>a</a:t>
              </a:r>
              <a:r>
                <a:rPr lang="zh-CN" altLang="en-US" sz="2800">
                  <a:solidFill>
                    <a:schemeClr val="accent2"/>
                  </a:solidFill>
                </a:rPr>
                <a:t>点电势低</a:t>
              </a:r>
              <a:r>
                <a:rPr lang="en-US" altLang="zh-CN" sz="2800">
                  <a:solidFill>
                    <a:schemeClr val="accent2"/>
                  </a:solidFill>
                </a:rPr>
                <a:t>(</a:t>
              </a:r>
              <a:r>
                <a:rPr lang="zh-CN" altLang="en-US" sz="2800">
                  <a:solidFill>
                    <a:schemeClr val="accent2"/>
                  </a:solidFill>
                </a:rPr>
                <a:t>相当于负极</a:t>
              </a:r>
              <a:r>
                <a:rPr lang="en-US" altLang="zh-CN" sz="2800">
                  <a:solidFill>
                    <a:schemeClr val="accent2"/>
                  </a:solidFill>
                </a:rPr>
                <a:t>)</a:t>
              </a:r>
              <a:r>
                <a:rPr lang="zh-CN" altLang="en-US" sz="2800">
                  <a:solidFill>
                    <a:schemeClr val="accent2"/>
                  </a:solidFill>
                </a:rPr>
                <a:t>。</a:t>
              </a:r>
            </a:p>
          </p:txBody>
        </p:sp>
        <p:sp>
          <p:nvSpPr>
            <p:cNvPr id="11279" name="Text Box 112"/>
            <p:cNvSpPr txBox="1">
              <a:spLocks noChangeArrowheads="1"/>
            </p:cNvSpPr>
            <p:nvPr/>
          </p:nvSpPr>
          <p:spPr bwMode="auto">
            <a:xfrm>
              <a:off x="1008" y="3748"/>
              <a:ext cx="332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FF0000"/>
                  </a:solidFill>
                </a:rPr>
                <a:t>电源内部，低电势流向高电势</a:t>
              </a:r>
            </a:p>
          </p:txBody>
        </p:sp>
      </p:grpSp>
      <p:sp>
        <p:nvSpPr>
          <p:cNvPr id="52339" name="Line 115"/>
          <p:cNvSpPr>
            <a:spLocks noChangeShapeType="1"/>
          </p:cNvSpPr>
          <p:nvPr/>
        </p:nvSpPr>
        <p:spPr bwMode="auto">
          <a:xfrm flipH="1" flipV="1">
            <a:off x="6629400" y="2057400"/>
            <a:ext cx="0" cy="533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autoUpdateAnimBg="0"/>
      <p:bldP spid="523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5562600" y="747713"/>
            <a:ext cx="3090863" cy="2286000"/>
            <a:chOff x="3504" y="144"/>
            <a:chExt cx="1947" cy="1440"/>
          </a:xfrm>
        </p:grpSpPr>
        <p:sp>
          <p:nvSpPr>
            <p:cNvPr id="12318" name="Text Box 9"/>
            <p:cNvSpPr txBox="1">
              <a:spLocks noChangeArrowheads="1"/>
            </p:cNvSpPr>
            <p:nvPr/>
          </p:nvSpPr>
          <p:spPr bwMode="auto">
            <a:xfrm>
              <a:off x="3504" y="414"/>
              <a:ext cx="1652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b="0"/>
                <a:t>××××××××</a:t>
              </a:r>
            </a:p>
            <a:p>
              <a:r>
                <a:rPr lang="en-US" altLang="zh-CN" b="0"/>
                <a:t>××××××××</a:t>
              </a:r>
            </a:p>
            <a:p>
              <a:r>
                <a:rPr lang="en-US" altLang="zh-CN" b="0"/>
                <a:t>××××××××</a:t>
              </a:r>
            </a:p>
            <a:p>
              <a:r>
                <a:rPr lang="en-US" altLang="zh-CN" b="0"/>
                <a:t>××××××××</a:t>
              </a:r>
            </a:p>
          </p:txBody>
        </p:sp>
        <p:sp>
          <p:nvSpPr>
            <p:cNvPr id="12319" name="Line 10"/>
            <p:cNvSpPr>
              <a:spLocks noChangeShapeType="1"/>
            </p:cNvSpPr>
            <p:nvPr/>
          </p:nvSpPr>
          <p:spPr bwMode="auto">
            <a:xfrm>
              <a:off x="3792" y="624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0" name="Line 11"/>
            <p:cNvSpPr>
              <a:spLocks noChangeShapeType="1"/>
            </p:cNvSpPr>
            <p:nvPr/>
          </p:nvSpPr>
          <p:spPr bwMode="auto">
            <a:xfrm>
              <a:off x="3792" y="1152"/>
              <a:ext cx="11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1" name="Line 12"/>
            <p:cNvSpPr>
              <a:spLocks noChangeShapeType="1"/>
            </p:cNvSpPr>
            <p:nvPr/>
          </p:nvSpPr>
          <p:spPr bwMode="auto">
            <a:xfrm>
              <a:off x="3792" y="624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2" name="Rectangle 13"/>
            <p:cNvSpPr>
              <a:spLocks noChangeArrowheads="1"/>
            </p:cNvSpPr>
            <p:nvPr/>
          </p:nvSpPr>
          <p:spPr bwMode="auto">
            <a:xfrm>
              <a:off x="4464" y="288"/>
              <a:ext cx="192" cy="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23" name="Line 14"/>
            <p:cNvSpPr>
              <a:spLocks noChangeShapeType="1"/>
            </p:cNvSpPr>
            <p:nvPr/>
          </p:nvSpPr>
          <p:spPr bwMode="auto">
            <a:xfrm>
              <a:off x="4752" y="384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4" name="Text Box 15"/>
            <p:cNvSpPr txBox="1">
              <a:spLocks noChangeArrowheads="1"/>
            </p:cNvSpPr>
            <p:nvPr/>
          </p:nvSpPr>
          <p:spPr bwMode="auto">
            <a:xfrm>
              <a:off x="4176" y="1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/>
                <a:t>a</a:t>
              </a:r>
            </a:p>
          </p:txBody>
        </p:sp>
        <p:sp>
          <p:nvSpPr>
            <p:cNvPr id="12325" name="Text Box 16"/>
            <p:cNvSpPr txBox="1">
              <a:spLocks noChangeArrowheads="1"/>
            </p:cNvSpPr>
            <p:nvPr/>
          </p:nvSpPr>
          <p:spPr bwMode="auto">
            <a:xfrm>
              <a:off x="4224" y="1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/>
                <a:t>b</a:t>
              </a:r>
            </a:p>
          </p:txBody>
        </p:sp>
        <p:graphicFrame>
          <p:nvGraphicFramePr>
            <p:cNvPr id="12295" name="Object 17"/>
            <p:cNvGraphicFramePr>
              <a:graphicFrameLocks noChangeAspect="1"/>
            </p:cNvGraphicFramePr>
            <p:nvPr/>
          </p:nvGraphicFramePr>
          <p:xfrm>
            <a:off x="3840" y="144"/>
            <a:ext cx="25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3" name="公式" r:id="rId3" imgW="164957" imgH="190335" progId="Equation.3">
                    <p:embed/>
                  </p:oleObj>
                </mc:Choice>
                <mc:Fallback>
                  <p:oleObj name="公式" r:id="rId3" imgW="164957" imgH="19033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44"/>
                          <a:ext cx="258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6" name="Object 23"/>
            <p:cNvGraphicFramePr>
              <a:graphicFrameLocks noChangeAspect="1"/>
            </p:cNvGraphicFramePr>
            <p:nvPr/>
          </p:nvGraphicFramePr>
          <p:xfrm>
            <a:off x="5280" y="240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4" name="公式" r:id="rId5" imgW="126725" imgH="177415" progId="Equation.3">
                    <p:embed/>
                  </p:oleObj>
                </mc:Choice>
                <mc:Fallback>
                  <p:oleObj name="公式" r:id="rId5" imgW="126725" imgH="177415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40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6" name="Line 25"/>
            <p:cNvSpPr>
              <a:spLocks noChangeShapeType="1"/>
            </p:cNvSpPr>
            <p:nvPr/>
          </p:nvSpPr>
          <p:spPr bwMode="auto">
            <a:xfrm flipH="1" flipV="1">
              <a:off x="4560" y="576"/>
              <a:ext cx="0" cy="336"/>
            </a:xfrm>
            <a:prstGeom prst="line">
              <a:avLst/>
            </a:prstGeom>
            <a:noFill/>
            <a:ln w="57150">
              <a:solidFill>
                <a:srgbClr val="6666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7" name="Object 26"/>
            <p:cNvGraphicFramePr>
              <a:graphicFrameLocks noChangeAspect="1"/>
            </p:cNvGraphicFramePr>
            <p:nvPr/>
          </p:nvGraphicFramePr>
          <p:xfrm>
            <a:off x="4416" y="912"/>
            <a:ext cx="30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5" name="公式" r:id="rId7" imgW="228600" imgH="241300" progId="Equation.3">
                    <p:embed/>
                  </p:oleObj>
                </mc:Choice>
                <mc:Fallback>
                  <p:oleObj name="公式" r:id="rId7" imgW="228600" imgH="2413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912"/>
                          <a:ext cx="30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8"/>
          <p:cNvGrpSpPr>
            <a:grpSpLocks/>
          </p:cNvGrpSpPr>
          <p:nvPr/>
        </p:nvGrpSpPr>
        <p:grpSpPr bwMode="auto">
          <a:xfrm>
            <a:off x="457200" y="2438400"/>
            <a:ext cx="4648200" cy="1025525"/>
            <a:chOff x="240" y="1056"/>
            <a:chExt cx="2928" cy="646"/>
          </a:xfrm>
        </p:grpSpPr>
        <p:sp>
          <p:nvSpPr>
            <p:cNvPr id="12317" name="Text Box 28"/>
            <p:cNvSpPr txBox="1">
              <a:spLocks noChangeArrowheads="1"/>
            </p:cNvSpPr>
            <p:nvPr/>
          </p:nvSpPr>
          <p:spPr bwMode="auto">
            <a:xfrm>
              <a:off x="240" y="1209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800">
                  <a:solidFill>
                    <a:schemeClr val="accent2"/>
                  </a:solidFill>
                </a:rPr>
                <a:t>非静电场强</a:t>
              </a:r>
            </a:p>
          </p:txBody>
        </p:sp>
        <p:graphicFrame>
          <p:nvGraphicFramePr>
            <p:cNvPr id="12293" name="Object 29"/>
            <p:cNvGraphicFramePr>
              <a:graphicFrameLocks noChangeAspect="1"/>
            </p:cNvGraphicFramePr>
            <p:nvPr/>
          </p:nvGraphicFramePr>
          <p:xfrm>
            <a:off x="1563" y="1056"/>
            <a:ext cx="810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6" name="Equation" r:id="rId9" imgW="561980" imgH="447550" progId="Equation.DSMT4">
                    <p:embed/>
                  </p:oleObj>
                </mc:Choice>
                <mc:Fallback>
                  <p:oleObj name="Equation" r:id="rId9" imgW="561980" imgH="44755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" y="1056"/>
                          <a:ext cx="810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30"/>
            <p:cNvGraphicFramePr>
              <a:graphicFrameLocks noChangeAspect="1"/>
            </p:cNvGraphicFramePr>
            <p:nvPr/>
          </p:nvGraphicFramePr>
          <p:xfrm>
            <a:off x="2371" y="1166"/>
            <a:ext cx="79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7" name="Equation" r:id="rId11" imgW="476332" imgH="190573" progId="Equation.DSMT4">
                    <p:embed/>
                  </p:oleObj>
                </mc:Choice>
                <mc:Fallback>
                  <p:oleObj name="Equation" r:id="rId11" imgW="476332" imgH="190573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1" y="1166"/>
                          <a:ext cx="797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609600" y="3733800"/>
            <a:ext cx="5502275" cy="1104900"/>
            <a:chOff x="144" y="1680"/>
            <a:chExt cx="3466" cy="696"/>
          </a:xfrm>
        </p:grpSpPr>
        <p:graphicFrame>
          <p:nvGraphicFramePr>
            <p:cNvPr id="12292" name="Object 31"/>
            <p:cNvGraphicFramePr>
              <a:graphicFrameLocks noChangeAspect="1"/>
            </p:cNvGraphicFramePr>
            <p:nvPr/>
          </p:nvGraphicFramePr>
          <p:xfrm>
            <a:off x="144" y="1680"/>
            <a:ext cx="2510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28" name="公式" r:id="rId13" imgW="1695397" imgH="457267" progId="Equation.3">
                    <p:embed/>
                  </p:oleObj>
                </mc:Choice>
                <mc:Fallback>
                  <p:oleObj name="公式" r:id="rId13" imgW="1695397" imgH="457267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680"/>
                          <a:ext cx="2510" cy="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6" name="Text Box 32"/>
            <p:cNvSpPr txBox="1">
              <a:spLocks noChangeArrowheads="1"/>
            </p:cNvSpPr>
            <p:nvPr/>
          </p:nvSpPr>
          <p:spPr bwMode="auto">
            <a:xfrm>
              <a:off x="2640" y="1872"/>
              <a:ext cx="9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 i="1">
                  <a:solidFill>
                    <a:schemeClr val="accent2"/>
                  </a:solidFill>
                </a:rPr>
                <a:t>= vBl</a:t>
              </a:r>
            </a:p>
          </p:txBody>
        </p:sp>
      </p:grpSp>
      <p:sp>
        <p:nvSpPr>
          <p:cNvPr id="53294" name="Text Box 46"/>
          <p:cNvSpPr txBox="1">
            <a:spLocks noChangeArrowheads="1"/>
          </p:cNvSpPr>
          <p:nvPr/>
        </p:nvSpPr>
        <p:spPr bwMode="auto">
          <a:xfrm>
            <a:off x="609600" y="701675"/>
            <a:ext cx="3786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32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32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.</a:t>
            </a:r>
            <a:r>
              <a:rPr lang="zh-CN" altLang="en-US" sz="3200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由电动势定义求</a:t>
            </a:r>
            <a:r>
              <a:rPr lang="zh-CN" altLang="en-US" sz="3200" i="1">
                <a:solidFill>
                  <a:srgbClr val="008000"/>
                </a:solidFill>
                <a:sym typeface="Symbol" pitchFamily="18" charset="2"/>
              </a:rPr>
              <a:t> </a:t>
            </a:r>
            <a:r>
              <a:rPr lang="en-US" altLang="zh-CN" baseline="-25000">
                <a:solidFill>
                  <a:srgbClr val="008000"/>
                </a:solidFill>
                <a:sym typeface="Symbol" pitchFamily="18" charset="2"/>
              </a:rPr>
              <a:t>i</a:t>
            </a:r>
            <a:endParaRPr lang="en-US" sz="3200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</a:endParaRPr>
          </a:p>
        </p:txBody>
      </p:sp>
      <p:grpSp>
        <p:nvGrpSpPr>
          <p:cNvPr id="5" name="Group 71"/>
          <p:cNvGrpSpPr>
            <a:grpSpLocks/>
          </p:cNvGrpSpPr>
          <p:nvPr/>
        </p:nvGrpSpPr>
        <p:grpSpPr bwMode="auto">
          <a:xfrm>
            <a:off x="5943600" y="3657600"/>
            <a:ext cx="2895600" cy="2193925"/>
            <a:chOff x="3936" y="2938"/>
            <a:chExt cx="1824" cy="1382"/>
          </a:xfrm>
        </p:grpSpPr>
        <p:grpSp>
          <p:nvGrpSpPr>
            <p:cNvPr id="12307" name="Group 48"/>
            <p:cNvGrpSpPr>
              <a:grpSpLocks/>
            </p:cNvGrpSpPr>
            <p:nvPr/>
          </p:nvGrpSpPr>
          <p:grpSpPr bwMode="auto">
            <a:xfrm>
              <a:off x="5003" y="2938"/>
              <a:ext cx="757" cy="1382"/>
              <a:chOff x="4723" y="2794"/>
              <a:chExt cx="757" cy="1382"/>
            </a:xfrm>
          </p:grpSpPr>
          <p:sp>
            <p:nvSpPr>
              <p:cNvPr id="12309" name="Line 49"/>
              <p:cNvSpPr>
                <a:spLocks noChangeShapeType="1"/>
              </p:cNvSpPr>
              <p:nvPr/>
            </p:nvSpPr>
            <p:spPr bwMode="auto">
              <a:xfrm>
                <a:off x="4723" y="3526"/>
                <a:ext cx="41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0" name="Line 50"/>
              <p:cNvSpPr>
                <a:spLocks noChangeShapeType="1"/>
              </p:cNvSpPr>
              <p:nvPr/>
            </p:nvSpPr>
            <p:spPr bwMode="auto">
              <a:xfrm>
                <a:off x="4800" y="3622"/>
                <a:ext cx="26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1" name="Line 51"/>
              <p:cNvSpPr>
                <a:spLocks noChangeShapeType="1"/>
              </p:cNvSpPr>
              <p:nvPr/>
            </p:nvSpPr>
            <p:spPr bwMode="auto">
              <a:xfrm>
                <a:off x="4944" y="3046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2" name="Line 52"/>
              <p:cNvSpPr>
                <a:spLocks noChangeShapeType="1"/>
              </p:cNvSpPr>
              <p:nvPr/>
            </p:nvSpPr>
            <p:spPr bwMode="auto">
              <a:xfrm>
                <a:off x="4944" y="3622"/>
                <a:ext cx="0" cy="43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3" name="Rectangle 53"/>
              <p:cNvSpPr>
                <a:spLocks noChangeArrowheads="1"/>
              </p:cNvSpPr>
              <p:nvPr/>
            </p:nvSpPr>
            <p:spPr bwMode="auto">
              <a:xfrm>
                <a:off x="4896" y="3946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accent2"/>
                    </a:solidFill>
                  </a:rPr>
                  <a:t>a</a:t>
                </a:r>
              </a:p>
            </p:txBody>
          </p:sp>
          <p:sp>
            <p:nvSpPr>
              <p:cNvPr id="12314" name="Rectangle 54"/>
              <p:cNvSpPr>
                <a:spLocks noChangeArrowheads="1"/>
              </p:cNvSpPr>
              <p:nvPr/>
            </p:nvSpPr>
            <p:spPr bwMode="auto">
              <a:xfrm>
                <a:off x="4896" y="2794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accent2"/>
                    </a:solidFill>
                  </a:rPr>
                  <a:t>b</a:t>
                </a:r>
              </a:p>
            </p:txBody>
          </p:sp>
          <p:sp>
            <p:nvSpPr>
              <p:cNvPr id="12315" name="Line 55"/>
              <p:cNvSpPr>
                <a:spLocks noChangeShapeType="1"/>
              </p:cNvSpPr>
              <p:nvPr/>
            </p:nvSpPr>
            <p:spPr bwMode="auto">
              <a:xfrm>
                <a:off x="5280" y="3382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 type="stealth" w="med" len="lg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291" name="Object 56"/>
              <p:cNvGraphicFramePr>
                <a:graphicFrameLocks noChangeAspect="1"/>
              </p:cNvGraphicFramePr>
              <p:nvPr/>
            </p:nvGraphicFramePr>
            <p:xfrm>
              <a:off x="5328" y="3552"/>
              <a:ext cx="152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829" name="Equation" r:id="rId15" imgW="228575" imgH="247529" progId="Equation.3">
                      <p:embed/>
                    </p:oleObj>
                  </mc:Choice>
                  <mc:Fallback>
                    <p:oleObj name="Equation" r:id="rId15" imgW="228575" imgH="247529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3552"/>
                            <a:ext cx="152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08" name="Text Box 58"/>
            <p:cNvSpPr txBox="1">
              <a:spLocks noChangeArrowheads="1"/>
            </p:cNvSpPr>
            <p:nvPr/>
          </p:nvSpPr>
          <p:spPr bwMode="auto">
            <a:xfrm>
              <a:off x="3936" y="3456"/>
              <a:ext cx="13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/>
                <a:t>b</a:t>
              </a:r>
              <a:r>
                <a:rPr lang="zh-CN" altLang="en-US" sz="3200"/>
                <a:t>高</a:t>
              </a:r>
              <a:r>
                <a:rPr lang="en-US" altLang="zh-CN" sz="3200"/>
                <a:t>a</a:t>
              </a:r>
              <a:r>
                <a:rPr lang="zh-CN" altLang="en-US" sz="3200"/>
                <a:t>低</a:t>
              </a:r>
            </a:p>
          </p:txBody>
        </p:sp>
      </p:grpSp>
      <p:sp>
        <p:nvSpPr>
          <p:cNvPr id="53327" name="Text Box 79"/>
          <p:cNvSpPr txBox="1">
            <a:spLocks noChangeArrowheads="1"/>
          </p:cNvSpPr>
          <p:nvPr/>
        </p:nvSpPr>
        <p:spPr bwMode="auto">
          <a:xfrm>
            <a:off x="320080" y="5437028"/>
            <a:ext cx="7071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非静电场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电池内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从低电势指向高电势， 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高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低</a:t>
            </a:r>
          </a:p>
        </p:txBody>
      </p:sp>
      <p:sp>
        <p:nvSpPr>
          <p:cNvPr id="53328" name="Rectangle 80"/>
          <p:cNvSpPr>
            <a:spLocks noChangeArrowheads="1"/>
          </p:cNvSpPr>
          <p:nvPr/>
        </p:nvSpPr>
        <p:spPr bwMode="auto">
          <a:xfrm>
            <a:off x="2057400" y="6096000"/>
            <a:ext cx="3248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和感应定律的结果相同</a:t>
            </a:r>
          </a:p>
        </p:txBody>
      </p: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533400" y="1600200"/>
            <a:ext cx="3749675" cy="604838"/>
            <a:chOff x="192" y="1056"/>
            <a:chExt cx="2362" cy="381"/>
          </a:xfrm>
        </p:grpSpPr>
        <p:graphicFrame>
          <p:nvGraphicFramePr>
            <p:cNvPr id="12290" name="Object 27"/>
            <p:cNvGraphicFramePr>
              <a:graphicFrameLocks noChangeAspect="1"/>
            </p:cNvGraphicFramePr>
            <p:nvPr/>
          </p:nvGraphicFramePr>
          <p:xfrm>
            <a:off x="1344" y="1056"/>
            <a:ext cx="1210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30" name="Equation" r:id="rId17" imgW="752459" imgH="228634" progId="Equation.DSMT4">
                    <p:embed/>
                  </p:oleObj>
                </mc:Choice>
                <mc:Fallback>
                  <p:oleObj name="Equation" r:id="rId17" imgW="752459" imgH="228634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056"/>
                          <a:ext cx="1210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Text Box 81"/>
            <p:cNvSpPr txBox="1">
              <a:spLocks noChangeArrowheads="1"/>
            </p:cNvSpPr>
            <p:nvPr/>
          </p:nvSpPr>
          <p:spPr bwMode="auto">
            <a:xfrm>
              <a:off x="192" y="1065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accent2"/>
                  </a:solidFill>
                </a:rPr>
                <a:t>非静电力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27" grpId="0" autoUpdateAnimBg="0"/>
      <p:bldP spid="5332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4" name="Text Box 8"/>
          <p:cNvSpPr txBox="1">
            <a:spLocks noChangeArrowheads="1"/>
          </p:cNvSpPr>
          <p:nvPr/>
        </p:nvSpPr>
        <p:spPr bwMode="auto">
          <a:xfrm>
            <a:off x="441325" y="457200"/>
            <a:ext cx="58959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>
              <a:defRPr/>
            </a:pPr>
            <a:r>
              <a:rPr lang="zh-CN" altLang="en-US" sz="3200">
                <a:solidFill>
                  <a:srgbClr val="008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二、动生电动势的一般计算公式</a:t>
            </a:r>
          </a:p>
        </p:txBody>
      </p:sp>
      <p:grpSp>
        <p:nvGrpSpPr>
          <p:cNvPr id="13324" name="Group 18"/>
          <p:cNvGrpSpPr>
            <a:grpSpLocks/>
          </p:cNvGrpSpPr>
          <p:nvPr/>
        </p:nvGrpSpPr>
        <p:grpSpPr bwMode="auto">
          <a:xfrm>
            <a:off x="5486400" y="1524000"/>
            <a:ext cx="3048000" cy="2555875"/>
            <a:chOff x="3456" y="1414"/>
            <a:chExt cx="1920" cy="1610"/>
          </a:xfrm>
        </p:grpSpPr>
        <p:grpSp>
          <p:nvGrpSpPr>
            <p:cNvPr id="13338" name="Group 2"/>
            <p:cNvGrpSpPr>
              <a:grpSpLocks/>
            </p:cNvGrpSpPr>
            <p:nvPr/>
          </p:nvGrpSpPr>
          <p:grpSpPr bwMode="auto">
            <a:xfrm>
              <a:off x="3456" y="1414"/>
              <a:ext cx="1920" cy="1610"/>
              <a:chOff x="3792" y="1776"/>
              <a:chExt cx="1920" cy="1610"/>
            </a:xfrm>
          </p:grpSpPr>
          <p:sp>
            <p:nvSpPr>
              <p:cNvPr id="13343" name="Freeform 3"/>
              <p:cNvSpPr>
                <a:spLocks/>
              </p:cNvSpPr>
              <p:nvPr/>
            </p:nvSpPr>
            <p:spPr bwMode="auto">
              <a:xfrm>
                <a:off x="4176" y="2064"/>
                <a:ext cx="816" cy="1200"/>
              </a:xfrm>
              <a:custGeom>
                <a:avLst/>
                <a:gdLst>
                  <a:gd name="T0" fmla="*/ 816 w 816"/>
                  <a:gd name="T1" fmla="*/ 0 h 1200"/>
                  <a:gd name="T2" fmla="*/ 432 w 816"/>
                  <a:gd name="T3" fmla="*/ 240 h 1200"/>
                  <a:gd name="T4" fmla="*/ 288 w 816"/>
                  <a:gd name="T5" fmla="*/ 912 h 1200"/>
                  <a:gd name="T6" fmla="*/ 0 w 816"/>
                  <a:gd name="T7" fmla="*/ 1200 h 12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16"/>
                  <a:gd name="T13" fmla="*/ 0 h 1200"/>
                  <a:gd name="T14" fmla="*/ 816 w 816"/>
                  <a:gd name="T15" fmla="*/ 1200 h 12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16" h="1200">
                    <a:moveTo>
                      <a:pt x="816" y="0"/>
                    </a:moveTo>
                    <a:cubicBezTo>
                      <a:pt x="752" y="38"/>
                      <a:pt x="520" y="88"/>
                      <a:pt x="432" y="240"/>
                    </a:cubicBezTo>
                    <a:cubicBezTo>
                      <a:pt x="344" y="392"/>
                      <a:pt x="360" y="752"/>
                      <a:pt x="288" y="912"/>
                    </a:cubicBezTo>
                    <a:cubicBezTo>
                      <a:pt x="216" y="1072"/>
                      <a:pt x="48" y="1152"/>
                      <a:pt x="0" y="1200"/>
                    </a:cubicBezTo>
                  </a:path>
                </a:pathLst>
              </a:custGeom>
              <a:noFill/>
              <a:ln w="76200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4" name="Line 4"/>
              <p:cNvSpPr>
                <a:spLocks noChangeShapeType="1"/>
              </p:cNvSpPr>
              <p:nvPr/>
            </p:nvSpPr>
            <p:spPr bwMode="auto">
              <a:xfrm flipV="1">
                <a:off x="3792" y="2304"/>
                <a:ext cx="1632" cy="72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5" name="Text Box 5"/>
              <p:cNvSpPr txBox="1">
                <a:spLocks noChangeArrowheads="1"/>
              </p:cNvSpPr>
              <p:nvPr/>
            </p:nvSpPr>
            <p:spPr bwMode="auto">
              <a:xfrm>
                <a:off x="3974" y="309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/>
                  <a:t>a</a:t>
                </a:r>
              </a:p>
            </p:txBody>
          </p:sp>
          <p:sp>
            <p:nvSpPr>
              <p:cNvPr id="13346" name="Text Box 6"/>
              <p:cNvSpPr txBox="1">
                <a:spLocks noChangeArrowheads="1"/>
              </p:cNvSpPr>
              <p:nvPr/>
            </p:nvSpPr>
            <p:spPr bwMode="auto">
              <a:xfrm>
                <a:off x="4848" y="182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/>
                  <a:t>b</a:t>
                </a:r>
              </a:p>
            </p:txBody>
          </p:sp>
          <p:graphicFrame>
            <p:nvGraphicFramePr>
              <p:cNvPr id="13322" name="Object 8"/>
              <p:cNvGraphicFramePr>
                <a:graphicFrameLocks noChangeAspect="1"/>
              </p:cNvGraphicFramePr>
              <p:nvPr/>
            </p:nvGraphicFramePr>
            <p:xfrm>
              <a:off x="5261" y="1776"/>
              <a:ext cx="451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05" name="公式" r:id="rId3" imgW="342751" imgH="228501" progId="Equation.3">
                      <p:embed/>
                    </p:oleObj>
                  </mc:Choice>
                  <mc:Fallback>
                    <p:oleObj name="公式" r:id="rId3" imgW="342751" imgH="228501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61" y="1776"/>
                            <a:ext cx="451" cy="3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39" name="Group 9"/>
            <p:cNvGrpSpPr>
              <a:grpSpLocks/>
            </p:cNvGrpSpPr>
            <p:nvPr/>
          </p:nvGrpSpPr>
          <p:grpSpPr bwMode="auto">
            <a:xfrm>
              <a:off x="3825" y="1942"/>
              <a:ext cx="399" cy="384"/>
              <a:chOff x="4161" y="2304"/>
              <a:chExt cx="399" cy="384"/>
            </a:xfrm>
          </p:grpSpPr>
          <p:sp>
            <p:nvSpPr>
              <p:cNvPr id="13342" name="Line 10"/>
              <p:cNvSpPr>
                <a:spLocks noChangeShapeType="1"/>
              </p:cNvSpPr>
              <p:nvPr/>
            </p:nvSpPr>
            <p:spPr bwMode="auto">
              <a:xfrm flipV="1">
                <a:off x="4512" y="2448"/>
                <a:ext cx="48" cy="240"/>
              </a:xfrm>
              <a:prstGeom prst="line">
                <a:avLst/>
              </a:prstGeom>
              <a:noFill/>
              <a:ln w="76200">
                <a:solidFill>
                  <a:srgbClr val="CC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21" name="Object 7"/>
              <p:cNvGraphicFramePr>
                <a:graphicFrameLocks noChangeAspect="1"/>
              </p:cNvGraphicFramePr>
              <p:nvPr/>
            </p:nvGraphicFramePr>
            <p:xfrm>
              <a:off x="4161" y="2304"/>
              <a:ext cx="257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06" name="公式" r:id="rId5" imgW="190417" imgH="203112" progId="Equation.3">
                      <p:embed/>
                    </p:oleObj>
                  </mc:Choice>
                  <mc:Fallback>
                    <p:oleObj name="公式" r:id="rId5" imgW="190417" imgH="203112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61" y="2304"/>
                            <a:ext cx="257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40" name="Group 12"/>
            <p:cNvGrpSpPr>
              <a:grpSpLocks/>
            </p:cNvGrpSpPr>
            <p:nvPr/>
          </p:nvGrpSpPr>
          <p:grpSpPr bwMode="auto">
            <a:xfrm>
              <a:off x="4176" y="2326"/>
              <a:ext cx="645" cy="495"/>
              <a:chOff x="4512" y="2688"/>
              <a:chExt cx="645" cy="495"/>
            </a:xfrm>
          </p:grpSpPr>
          <p:sp>
            <p:nvSpPr>
              <p:cNvPr id="13341" name="Line 13"/>
              <p:cNvSpPr>
                <a:spLocks noChangeShapeType="1"/>
              </p:cNvSpPr>
              <p:nvPr/>
            </p:nvSpPr>
            <p:spPr bwMode="auto">
              <a:xfrm>
                <a:off x="4512" y="2688"/>
                <a:ext cx="384" cy="336"/>
              </a:xfrm>
              <a:prstGeom prst="line">
                <a:avLst/>
              </a:prstGeom>
              <a:noFill/>
              <a:ln w="57150">
                <a:solidFill>
                  <a:srgbClr val="666633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20" name="Object 6"/>
              <p:cNvGraphicFramePr>
                <a:graphicFrameLocks noChangeAspect="1"/>
              </p:cNvGraphicFramePr>
              <p:nvPr/>
            </p:nvGraphicFramePr>
            <p:xfrm>
              <a:off x="4988" y="2946"/>
              <a:ext cx="169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07" name="公式" r:id="rId7" imgW="126725" imgH="177415" progId="Equation.3">
                      <p:embed/>
                    </p:oleObj>
                  </mc:Choice>
                  <mc:Fallback>
                    <p:oleObj name="公式" r:id="rId7" imgW="126725" imgH="177415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88" y="2946"/>
                            <a:ext cx="169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65888" name="Object 0"/>
          <p:cNvGraphicFramePr>
            <a:graphicFrameLocks noChangeAspect="1"/>
          </p:cNvGraphicFramePr>
          <p:nvPr/>
        </p:nvGraphicFramePr>
        <p:xfrm>
          <a:off x="990600" y="1295400"/>
          <a:ext cx="26035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08" name="Equation" r:id="rId9" imgW="1028586" imgH="457267" progId="Equation.DSMT4">
                  <p:embed/>
                </p:oleObj>
              </mc:Choice>
              <mc:Fallback>
                <p:oleObj name="Equation" r:id="rId9" imgW="1028586" imgH="457267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295400"/>
                        <a:ext cx="2603500" cy="10525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CC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447800" y="4097338"/>
            <a:ext cx="7467600" cy="950912"/>
            <a:chOff x="1056" y="261"/>
            <a:chExt cx="4704" cy="599"/>
          </a:xfrm>
        </p:grpSpPr>
        <p:sp>
          <p:nvSpPr>
            <p:cNvPr id="13337" name="Rectangle 20"/>
            <p:cNvSpPr>
              <a:spLocks noChangeArrowheads="1"/>
            </p:cNvSpPr>
            <p:nvPr/>
          </p:nvSpPr>
          <p:spPr bwMode="auto">
            <a:xfrm>
              <a:off x="1056" y="384"/>
              <a:ext cx="47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chemeClr val="accent2"/>
                  </a:solidFill>
                  <a:sym typeface="Monotype Sorts" pitchFamily="2" charset="2"/>
                </a:rPr>
                <a:t>1</a:t>
              </a:r>
              <a:r>
                <a:rPr lang="en-US" altLang="zh-CN" sz="2800">
                  <a:solidFill>
                    <a:schemeClr val="accent2"/>
                  </a:solidFill>
                  <a:latin typeface="宋体" pitchFamily="2" charset="-122"/>
                  <a:sym typeface="Monotype Sorts" pitchFamily="2" charset="2"/>
                </a:rPr>
                <a:t>.</a:t>
              </a:r>
              <a:r>
                <a:rPr lang="en-US" altLang="zh-CN" sz="2800">
                  <a:solidFill>
                    <a:schemeClr val="accent2"/>
                  </a:solidFill>
                  <a:latin typeface="宋体" pitchFamily="2" charset="-122"/>
                </a:rPr>
                <a:t>          </a:t>
              </a:r>
              <a:r>
                <a:rPr lang="zh-CN" altLang="en-US" sz="2800">
                  <a:solidFill>
                    <a:schemeClr val="accent2"/>
                  </a:solidFill>
                  <a:latin typeface="宋体" pitchFamily="2" charset="-122"/>
                </a:rPr>
                <a:t>适用于一切产生电动势的回路；</a:t>
              </a:r>
            </a:p>
          </p:txBody>
        </p:sp>
        <p:graphicFrame>
          <p:nvGraphicFramePr>
            <p:cNvPr id="13319" name="Object 5"/>
            <p:cNvGraphicFramePr>
              <a:graphicFrameLocks noChangeAspect="1"/>
            </p:cNvGraphicFramePr>
            <p:nvPr/>
          </p:nvGraphicFramePr>
          <p:xfrm>
            <a:off x="1355" y="261"/>
            <a:ext cx="1081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09" name="Equation" r:id="rId11" imgW="590620" imgH="380876" progId="Equation.3">
                    <p:embed/>
                  </p:oleObj>
                </mc:Choice>
                <mc:Fallback>
                  <p:oleObj name="Equation" r:id="rId11" imgW="590620" imgH="380876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5" y="261"/>
                          <a:ext cx="1081" cy="599"/>
                        </a:xfrm>
                        <a:prstGeom prst="rect">
                          <a:avLst/>
                        </a:prstGeom>
                        <a:solidFill>
                          <a:srgbClr val="FFFFDD"/>
                        </a:solidFill>
                        <a:ln w="9525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1219200" y="5105400"/>
            <a:ext cx="8991600" cy="736600"/>
            <a:chOff x="240" y="912"/>
            <a:chExt cx="5664" cy="464"/>
          </a:xfrm>
        </p:grpSpPr>
        <p:sp>
          <p:nvSpPr>
            <p:cNvPr id="13336" name="Text Box 23"/>
            <p:cNvSpPr txBox="1">
              <a:spLocks noChangeArrowheads="1"/>
            </p:cNvSpPr>
            <p:nvPr/>
          </p:nvSpPr>
          <p:spPr bwMode="auto">
            <a:xfrm>
              <a:off x="240" y="960"/>
              <a:ext cx="56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chemeClr val="accent2"/>
                  </a:solidFill>
                  <a:latin typeface="宋体" pitchFamily="2" charset="-122"/>
                  <a:sym typeface="Monotype Sorts" pitchFamily="2" charset="2"/>
                </a:rPr>
                <a:t> </a:t>
              </a:r>
              <a:r>
                <a:rPr lang="en-US" altLang="zh-CN" sz="2800">
                  <a:solidFill>
                    <a:schemeClr val="accent2"/>
                  </a:solidFill>
                  <a:sym typeface="Monotype Sorts" pitchFamily="2" charset="2"/>
                </a:rPr>
                <a:t>2</a:t>
              </a:r>
              <a:r>
                <a:rPr lang="en-US" altLang="zh-CN" sz="2800">
                  <a:solidFill>
                    <a:schemeClr val="accent2"/>
                  </a:solidFill>
                  <a:latin typeface="宋体" pitchFamily="2" charset="-122"/>
                  <a:sym typeface="Monotype Sorts" pitchFamily="2" charset="2"/>
                </a:rPr>
                <a:t>.                </a:t>
              </a:r>
              <a:r>
                <a:rPr lang="zh-CN" altLang="en-US" sz="2800">
                  <a:solidFill>
                    <a:schemeClr val="accent2"/>
                  </a:solidFill>
                  <a:latin typeface="宋体" pitchFamily="2" charset="-122"/>
                  <a:sym typeface="Monotype Sorts" pitchFamily="2" charset="2"/>
                </a:rPr>
                <a:t>适用于切割磁力线的导体。</a:t>
              </a:r>
            </a:p>
          </p:txBody>
        </p:sp>
        <p:graphicFrame>
          <p:nvGraphicFramePr>
            <p:cNvPr id="13318" name="Object 4"/>
            <p:cNvGraphicFramePr>
              <a:graphicFrameLocks noChangeAspect="1"/>
            </p:cNvGraphicFramePr>
            <p:nvPr/>
          </p:nvGraphicFramePr>
          <p:xfrm>
            <a:off x="672" y="912"/>
            <a:ext cx="1744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10" name="Equation" r:id="rId13" imgW="2762349" imgH="723962" progId="Equation.3">
                    <p:embed/>
                  </p:oleObj>
                </mc:Choice>
                <mc:Fallback>
                  <p:oleObj name="Equation" r:id="rId13" imgW="2762349" imgH="72396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912"/>
                          <a:ext cx="1744" cy="464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9525">
                          <a:solidFill>
                            <a:srgbClr val="FFFF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76200" y="4038600"/>
            <a:ext cx="1371600" cy="1066800"/>
            <a:chOff x="480" y="240"/>
            <a:chExt cx="864" cy="672"/>
          </a:xfrm>
        </p:grpSpPr>
        <p:sp>
          <p:nvSpPr>
            <p:cNvPr id="13334" name="AutoShape 26"/>
            <p:cNvSpPr>
              <a:spLocks noChangeArrowheads="1"/>
            </p:cNvSpPr>
            <p:nvPr/>
          </p:nvSpPr>
          <p:spPr bwMode="auto">
            <a:xfrm>
              <a:off x="480" y="240"/>
              <a:ext cx="864" cy="672"/>
            </a:xfrm>
            <a:prstGeom prst="irregularSeal1">
              <a:avLst/>
            </a:prstGeom>
            <a:solidFill>
              <a:srgbClr val="FF9900"/>
            </a:solidFill>
            <a:ln w="12699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335" name="Text Box 27"/>
            <p:cNvSpPr txBox="1">
              <a:spLocks noChangeArrowheads="1"/>
            </p:cNvSpPr>
            <p:nvPr/>
          </p:nvSpPr>
          <p:spPr bwMode="auto">
            <a:xfrm>
              <a:off x="624" y="384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accent2"/>
                  </a:solidFill>
                  <a:latin typeface="宋体" pitchFamily="2" charset="-122"/>
                </a:rPr>
                <a:t>注意</a:t>
              </a:r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1371600" y="5991225"/>
            <a:ext cx="5486400" cy="1019175"/>
            <a:chOff x="720" y="3774"/>
            <a:chExt cx="3456" cy="642"/>
          </a:xfrm>
        </p:grpSpPr>
        <p:graphicFrame>
          <p:nvGraphicFramePr>
            <p:cNvPr id="13316" name="Object 2"/>
            <p:cNvGraphicFramePr>
              <a:graphicFrameLocks/>
            </p:cNvGraphicFramePr>
            <p:nvPr/>
          </p:nvGraphicFramePr>
          <p:xfrm>
            <a:off x="1094" y="3840"/>
            <a:ext cx="173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11" name="公式" r:id="rId15" imgW="1019130" imgH="247529" progId="Equation.3">
                    <p:embed/>
                  </p:oleObj>
                </mc:Choice>
                <mc:Fallback>
                  <p:oleObj name="公式" r:id="rId15" imgW="1019130" imgH="247529" progId="Equation.3">
                    <p:embed/>
                    <p:pic>
                      <p:nvPicPr>
                        <p:cNvPr id="0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" y="3840"/>
                          <a:ext cx="173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3" name="Text Box 30"/>
            <p:cNvSpPr txBox="1">
              <a:spLocks noChangeArrowheads="1"/>
            </p:cNvSpPr>
            <p:nvPr/>
          </p:nvSpPr>
          <p:spPr bwMode="auto">
            <a:xfrm>
              <a:off x="720" y="3897"/>
              <a:ext cx="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solidFill>
                    <a:schemeClr val="accent2"/>
                  </a:solidFill>
                  <a:sym typeface="Monotype Sorts" pitchFamily="2" charset="2"/>
                </a:rPr>
                <a:t>3.</a:t>
              </a:r>
              <a:endParaRPr lang="en-US" altLang="zh-CN" sz="280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13317" name="Object 3"/>
            <p:cNvGraphicFramePr>
              <a:graphicFrameLocks/>
            </p:cNvGraphicFramePr>
            <p:nvPr/>
          </p:nvGraphicFramePr>
          <p:xfrm>
            <a:off x="3120" y="3774"/>
            <a:ext cx="1056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12" name="Equation" r:id="rId17" imgW="628715" imgH="400042" progId="Equation.DSMT4">
                    <p:embed/>
                  </p:oleObj>
                </mc:Choice>
                <mc:Fallback>
                  <p:oleObj name="Equation" r:id="rId17" imgW="628715" imgH="400042" progId="Equation.DSMT4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774"/>
                          <a:ext cx="1056" cy="6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36"/>
          <p:cNvGrpSpPr>
            <a:grpSpLocks/>
          </p:cNvGrpSpPr>
          <p:nvPr/>
        </p:nvGrpSpPr>
        <p:grpSpPr bwMode="auto">
          <a:xfrm>
            <a:off x="304800" y="2498725"/>
            <a:ext cx="5105400" cy="1539875"/>
            <a:chOff x="192" y="1574"/>
            <a:chExt cx="3216" cy="970"/>
          </a:xfrm>
        </p:grpSpPr>
        <p:grpSp>
          <p:nvGrpSpPr>
            <p:cNvPr id="13330" name="Group 34"/>
            <p:cNvGrpSpPr>
              <a:grpSpLocks/>
            </p:cNvGrpSpPr>
            <p:nvPr/>
          </p:nvGrpSpPr>
          <p:grpSpPr bwMode="auto">
            <a:xfrm>
              <a:off x="192" y="1574"/>
              <a:ext cx="3123" cy="970"/>
              <a:chOff x="158" y="1536"/>
              <a:chExt cx="3123" cy="970"/>
            </a:xfrm>
          </p:grpSpPr>
          <p:sp>
            <p:nvSpPr>
              <p:cNvPr id="13332" name="Text Box 16"/>
              <p:cNvSpPr txBox="1">
                <a:spLocks noChangeArrowheads="1"/>
              </p:cNvSpPr>
              <p:nvPr/>
            </p:nvSpPr>
            <p:spPr bwMode="auto">
              <a:xfrm>
                <a:off x="240" y="1536"/>
                <a:ext cx="30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sz="2800">
                    <a:solidFill>
                      <a:schemeClr val="accent2"/>
                    </a:solidFill>
                  </a:rPr>
                  <a:t>若整个导体回路均处于磁场中</a:t>
                </a:r>
              </a:p>
            </p:txBody>
          </p:sp>
          <p:graphicFrame>
            <p:nvGraphicFramePr>
              <p:cNvPr id="13315" name="Object 1"/>
              <p:cNvGraphicFramePr>
                <a:graphicFrameLocks noChangeAspect="1"/>
              </p:cNvGraphicFramePr>
              <p:nvPr/>
            </p:nvGraphicFramePr>
            <p:xfrm>
              <a:off x="158" y="1968"/>
              <a:ext cx="1680" cy="5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913" name="Equation" r:id="rId19" imgW="1057225" imgH="371429" progId="Equation.DSMT4">
                      <p:embed/>
                    </p:oleObj>
                  </mc:Choice>
                  <mc:Fallback>
                    <p:oleObj name="Equation" r:id="rId19" imgW="1057225" imgH="371429" progId="Equation.DSMT4">
                      <p:embed/>
                      <p:pic>
                        <p:nvPicPr>
                          <p:cNvPr id="0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" y="1968"/>
                            <a:ext cx="1680" cy="5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CC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31" name="Text Box 32"/>
            <p:cNvSpPr txBox="1">
              <a:spLocks noChangeArrowheads="1"/>
            </p:cNvSpPr>
            <p:nvPr/>
          </p:nvSpPr>
          <p:spPr bwMode="auto">
            <a:xfrm>
              <a:off x="1872" y="2016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注意点积的符号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5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5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777038" y="2217738"/>
            <a:ext cx="425450" cy="585787"/>
            <a:chOff x="4144" y="2456"/>
            <a:chExt cx="268" cy="369"/>
          </a:xfrm>
        </p:grpSpPr>
        <p:sp>
          <p:nvSpPr>
            <p:cNvPr id="14417" name="Freeform 12"/>
            <p:cNvSpPr>
              <a:spLocks/>
            </p:cNvSpPr>
            <p:nvPr/>
          </p:nvSpPr>
          <p:spPr bwMode="auto">
            <a:xfrm>
              <a:off x="4244" y="2600"/>
              <a:ext cx="168" cy="225"/>
            </a:xfrm>
            <a:custGeom>
              <a:avLst/>
              <a:gdLst>
                <a:gd name="T0" fmla="*/ 0 w 168"/>
                <a:gd name="T1" fmla="*/ 0 h 225"/>
                <a:gd name="T2" fmla="*/ 168 w 168"/>
                <a:gd name="T3" fmla="*/ 225 h 225"/>
                <a:gd name="T4" fmla="*/ 0 60000 65536"/>
                <a:gd name="T5" fmla="*/ 0 60000 65536"/>
                <a:gd name="T6" fmla="*/ 0 w 168"/>
                <a:gd name="T7" fmla="*/ 0 h 225"/>
                <a:gd name="T8" fmla="*/ 168 w 168"/>
                <a:gd name="T9" fmla="*/ 225 h 2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8" h="225">
                  <a:moveTo>
                    <a:pt x="0" y="0"/>
                  </a:moveTo>
                  <a:lnTo>
                    <a:pt x="168" y="225"/>
                  </a:ln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9" name="Object 13"/>
            <p:cNvGraphicFramePr>
              <a:graphicFrameLocks noChangeAspect="1"/>
            </p:cNvGraphicFramePr>
            <p:nvPr/>
          </p:nvGraphicFramePr>
          <p:xfrm>
            <a:off x="4144" y="2456"/>
            <a:ext cx="15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2" name="Equation" r:id="rId3" imgW="228575" imgH="304755" progId="Equation.3">
                    <p:embed/>
                  </p:oleObj>
                </mc:Choice>
                <mc:Fallback>
                  <p:oleObj name="Equation" r:id="rId3" imgW="228575" imgH="30475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4" y="2456"/>
                          <a:ext cx="15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257925" y="1912938"/>
            <a:ext cx="2352675" cy="1676400"/>
            <a:chOff x="3817" y="2264"/>
            <a:chExt cx="1482" cy="1056"/>
          </a:xfrm>
        </p:grpSpPr>
        <p:grpSp>
          <p:nvGrpSpPr>
            <p:cNvPr id="14365" name="Group 15"/>
            <p:cNvGrpSpPr>
              <a:grpSpLocks/>
            </p:cNvGrpSpPr>
            <p:nvPr/>
          </p:nvGrpSpPr>
          <p:grpSpPr bwMode="auto">
            <a:xfrm>
              <a:off x="3908" y="2292"/>
              <a:ext cx="116" cy="116"/>
              <a:chOff x="4262" y="2774"/>
              <a:chExt cx="116" cy="116"/>
            </a:xfrm>
          </p:grpSpPr>
          <p:sp>
            <p:nvSpPr>
              <p:cNvPr id="14415" name="Line 16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6" name="Line 17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66" name="Group 18"/>
            <p:cNvGrpSpPr>
              <a:grpSpLocks/>
            </p:cNvGrpSpPr>
            <p:nvPr/>
          </p:nvGrpSpPr>
          <p:grpSpPr bwMode="auto">
            <a:xfrm>
              <a:off x="4244" y="2292"/>
              <a:ext cx="116" cy="116"/>
              <a:chOff x="4262" y="2774"/>
              <a:chExt cx="116" cy="116"/>
            </a:xfrm>
          </p:grpSpPr>
          <p:sp>
            <p:nvSpPr>
              <p:cNvPr id="14413" name="Line 19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4" name="Line 20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67" name="Group 21"/>
            <p:cNvGrpSpPr>
              <a:grpSpLocks/>
            </p:cNvGrpSpPr>
            <p:nvPr/>
          </p:nvGrpSpPr>
          <p:grpSpPr bwMode="auto">
            <a:xfrm>
              <a:off x="4580" y="2292"/>
              <a:ext cx="116" cy="116"/>
              <a:chOff x="4262" y="2774"/>
              <a:chExt cx="116" cy="116"/>
            </a:xfrm>
          </p:grpSpPr>
          <p:sp>
            <p:nvSpPr>
              <p:cNvPr id="14411" name="Line 22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2" name="Line 23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68" name="Group 24"/>
            <p:cNvGrpSpPr>
              <a:grpSpLocks/>
            </p:cNvGrpSpPr>
            <p:nvPr/>
          </p:nvGrpSpPr>
          <p:grpSpPr bwMode="auto">
            <a:xfrm>
              <a:off x="4916" y="2292"/>
              <a:ext cx="116" cy="116"/>
              <a:chOff x="4262" y="2774"/>
              <a:chExt cx="116" cy="116"/>
            </a:xfrm>
          </p:grpSpPr>
          <p:sp>
            <p:nvSpPr>
              <p:cNvPr id="14409" name="Line 25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10" name="Line 26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69" name="Group 27"/>
            <p:cNvGrpSpPr>
              <a:grpSpLocks/>
            </p:cNvGrpSpPr>
            <p:nvPr/>
          </p:nvGrpSpPr>
          <p:grpSpPr bwMode="auto">
            <a:xfrm>
              <a:off x="3908" y="2608"/>
              <a:ext cx="116" cy="116"/>
              <a:chOff x="4262" y="2774"/>
              <a:chExt cx="116" cy="116"/>
            </a:xfrm>
          </p:grpSpPr>
          <p:sp>
            <p:nvSpPr>
              <p:cNvPr id="14407" name="Line 28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8" name="Line 29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70" name="Group 30"/>
            <p:cNvGrpSpPr>
              <a:grpSpLocks/>
            </p:cNvGrpSpPr>
            <p:nvPr/>
          </p:nvGrpSpPr>
          <p:grpSpPr bwMode="auto">
            <a:xfrm>
              <a:off x="4244" y="2608"/>
              <a:ext cx="116" cy="116"/>
              <a:chOff x="4262" y="2774"/>
              <a:chExt cx="116" cy="116"/>
            </a:xfrm>
          </p:grpSpPr>
          <p:sp>
            <p:nvSpPr>
              <p:cNvPr id="14405" name="Line 31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6" name="Line 32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71" name="Group 33"/>
            <p:cNvGrpSpPr>
              <a:grpSpLocks/>
            </p:cNvGrpSpPr>
            <p:nvPr/>
          </p:nvGrpSpPr>
          <p:grpSpPr bwMode="auto">
            <a:xfrm>
              <a:off x="4580" y="2608"/>
              <a:ext cx="116" cy="116"/>
              <a:chOff x="4262" y="2774"/>
              <a:chExt cx="116" cy="116"/>
            </a:xfrm>
          </p:grpSpPr>
          <p:sp>
            <p:nvSpPr>
              <p:cNvPr id="14403" name="Line 34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4" name="Line 35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72" name="Group 36"/>
            <p:cNvGrpSpPr>
              <a:grpSpLocks/>
            </p:cNvGrpSpPr>
            <p:nvPr/>
          </p:nvGrpSpPr>
          <p:grpSpPr bwMode="auto">
            <a:xfrm>
              <a:off x="4916" y="2608"/>
              <a:ext cx="116" cy="116"/>
              <a:chOff x="4262" y="2774"/>
              <a:chExt cx="116" cy="116"/>
            </a:xfrm>
          </p:grpSpPr>
          <p:sp>
            <p:nvSpPr>
              <p:cNvPr id="14401" name="Line 37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2" name="Line 38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73" name="Group 39"/>
            <p:cNvGrpSpPr>
              <a:grpSpLocks/>
            </p:cNvGrpSpPr>
            <p:nvPr/>
          </p:nvGrpSpPr>
          <p:grpSpPr bwMode="auto">
            <a:xfrm>
              <a:off x="3908" y="2896"/>
              <a:ext cx="116" cy="116"/>
              <a:chOff x="4262" y="2774"/>
              <a:chExt cx="116" cy="116"/>
            </a:xfrm>
          </p:grpSpPr>
          <p:sp>
            <p:nvSpPr>
              <p:cNvPr id="14399" name="Line 40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400" name="Line 41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74" name="Group 42"/>
            <p:cNvGrpSpPr>
              <a:grpSpLocks/>
            </p:cNvGrpSpPr>
            <p:nvPr/>
          </p:nvGrpSpPr>
          <p:grpSpPr bwMode="auto">
            <a:xfrm>
              <a:off x="4244" y="2896"/>
              <a:ext cx="116" cy="116"/>
              <a:chOff x="4262" y="2774"/>
              <a:chExt cx="116" cy="116"/>
            </a:xfrm>
          </p:grpSpPr>
          <p:sp>
            <p:nvSpPr>
              <p:cNvPr id="14397" name="Line 43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8" name="Line 44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75" name="Group 45"/>
            <p:cNvGrpSpPr>
              <a:grpSpLocks/>
            </p:cNvGrpSpPr>
            <p:nvPr/>
          </p:nvGrpSpPr>
          <p:grpSpPr bwMode="auto">
            <a:xfrm>
              <a:off x="4580" y="2896"/>
              <a:ext cx="116" cy="116"/>
              <a:chOff x="4262" y="2774"/>
              <a:chExt cx="116" cy="116"/>
            </a:xfrm>
          </p:grpSpPr>
          <p:sp>
            <p:nvSpPr>
              <p:cNvPr id="14395" name="Line 46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6" name="Line 47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76" name="Group 48"/>
            <p:cNvGrpSpPr>
              <a:grpSpLocks/>
            </p:cNvGrpSpPr>
            <p:nvPr/>
          </p:nvGrpSpPr>
          <p:grpSpPr bwMode="auto">
            <a:xfrm>
              <a:off x="4916" y="2896"/>
              <a:ext cx="116" cy="116"/>
              <a:chOff x="4262" y="2774"/>
              <a:chExt cx="116" cy="116"/>
            </a:xfrm>
          </p:grpSpPr>
          <p:sp>
            <p:nvSpPr>
              <p:cNvPr id="14393" name="Line 49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4" name="Line 50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77" name="Group 51"/>
            <p:cNvGrpSpPr>
              <a:grpSpLocks/>
            </p:cNvGrpSpPr>
            <p:nvPr/>
          </p:nvGrpSpPr>
          <p:grpSpPr bwMode="auto">
            <a:xfrm>
              <a:off x="3908" y="3204"/>
              <a:ext cx="116" cy="116"/>
              <a:chOff x="4262" y="2774"/>
              <a:chExt cx="116" cy="116"/>
            </a:xfrm>
          </p:grpSpPr>
          <p:sp>
            <p:nvSpPr>
              <p:cNvPr id="14391" name="Line 52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2" name="Line 53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78" name="Group 54"/>
            <p:cNvGrpSpPr>
              <a:grpSpLocks/>
            </p:cNvGrpSpPr>
            <p:nvPr/>
          </p:nvGrpSpPr>
          <p:grpSpPr bwMode="auto">
            <a:xfrm>
              <a:off x="4244" y="3204"/>
              <a:ext cx="116" cy="116"/>
              <a:chOff x="4262" y="2774"/>
              <a:chExt cx="116" cy="116"/>
            </a:xfrm>
          </p:grpSpPr>
          <p:sp>
            <p:nvSpPr>
              <p:cNvPr id="14389" name="Line 55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90" name="Line 56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79" name="Group 57"/>
            <p:cNvGrpSpPr>
              <a:grpSpLocks/>
            </p:cNvGrpSpPr>
            <p:nvPr/>
          </p:nvGrpSpPr>
          <p:grpSpPr bwMode="auto">
            <a:xfrm>
              <a:off x="4580" y="3204"/>
              <a:ext cx="116" cy="116"/>
              <a:chOff x="4262" y="2774"/>
              <a:chExt cx="116" cy="116"/>
            </a:xfrm>
          </p:grpSpPr>
          <p:sp>
            <p:nvSpPr>
              <p:cNvPr id="14387" name="Line 58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8" name="Line 59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4380" name="Group 60"/>
            <p:cNvGrpSpPr>
              <a:grpSpLocks/>
            </p:cNvGrpSpPr>
            <p:nvPr/>
          </p:nvGrpSpPr>
          <p:grpSpPr bwMode="auto">
            <a:xfrm>
              <a:off x="4916" y="3204"/>
              <a:ext cx="116" cy="116"/>
              <a:chOff x="4262" y="2774"/>
              <a:chExt cx="116" cy="116"/>
            </a:xfrm>
          </p:grpSpPr>
          <p:sp>
            <p:nvSpPr>
              <p:cNvPr id="14385" name="Line 61"/>
              <p:cNvSpPr>
                <a:spLocks noChangeShapeType="1"/>
              </p:cNvSpPr>
              <p:nvPr/>
            </p:nvSpPr>
            <p:spPr bwMode="auto">
              <a:xfrm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6" name="Line 62"/>
              <p:cNvSpPr>
                <a:spLocks noChangeShapeType="1"/>
              </p:cNvSpPr>
              <p:nvPr/>
            </p:nvSpPr>
            <p:spPr bwMode="auto">
              <a:xfrm flipH="1">
                <a:off x="4262" y="2774"/>
                <a:ext cx="116" cy="11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381" name="Line 63"/>
            <p:cNvSpPr>
              <a:spLocks noChangeShapeType="1"/>
            </p:cNvSpPr>
            <p:nvPr/>
          </p:nvSpPr>
          <p:spPr bwMode="auto">
            <a:xfrm flipV="1">
              <a:off x="4061" y="2532"/>
              <a:ext cx="720" cy="576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7" name="Object 64"/>
            <p:cNvGraphicFramePr>
              <a:graphicFrameLocks noChangeAspect="1"/>
            </p:cNvGraphicFramePr>
            <p:nvPr/>
          </p:nvGraphicFramePr>
          <p:xfrm>
            <a:off x="5100" y="2676"/>
            <a:ext cx="1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3" name="Equation" r:id="rId5" imgW="304766" imgH="371429" progId="Equation.3">
                    <p:embed/>
                  </p:oleObj>
                </mc:Choice>
                <mc:Fallback>
                  <p:oleObj name="Equation" r:id="rId5" imgW="304766" imgH="371429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0" y="2676"/>
                          <a:ext cx="19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2" name="Freeform 65"/>
            <p:cNvSpPr>
              <a:spLocks/>
            </p:cNvSpPr>
            <p:nvPr/>
          </p:nvSpPr>
          <p:spPr bwMode="auto">
            <a:xfrm>
              <a:off x="4619" y="2417"/>
              <a:ext cx="135" cy="93"/>
            </a:xfrm>
            <a:custGeom>
              <a:avLst/>
              <a:gdLst>
                <a:gd name="T0" fmla="*/ 135 w 135"/>
                <a:gd name="T1" fmla="*/ 93 h 93"/>
                <a:gd name="T2" fmla="*/ 105 w 135"/>
                <a:gd name="T3" fmla="*/ 39 h 93"/>
                <a:gd name="T4" fmla="*/ 0 w 135"/>
                <a:gd name="T5" fmla="*/ 0 h 93"/>
                <a:gd name="T6" fmla="*/ 0 60000 65536"/>
                <a:gd name="T7" fmla="*/ 0 60000 65536"/>
                <a:gd name="T8" fmla="*/ 0 60000 65536"/>
                <a:gd name="T9" fmla="*/ 0 w 135"/>
                <a:gd name="T10" fmla="*/ 0 h 93"/>
                <a:gd name="T11" fmla="*/ 135 w 135"/>
                <a:gd name="T12" fmla="*/ 93 h 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35" h="93">
                  <a:moveTo>
                    <a:pt x="135" y="93"/>
                  </a:moveTo>
                  <a:cubicBezTo>
                    <a:pt x="131" y="84"/>
                    <a:pt x="127" y="55"/>
                    <a:pt x="105" y="39"/>
                  </a:cubicBezTo>
                  <a:cubicBezTo>
                    <a:pt x="83" y="23"/>
                    <a:pt x="22" y="8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8" name="Object 66"/>
            <p:cNvGraphicFramePr>
              <a:graphicFrameLocks noChangeAspect="1"/>
            </p:cNvGraphicFramePr>
            <p:nvPr/>
          </p:nvGraphicFramePr>
          <p:xfrm>
            <a:off x="4676" y="2264"/>
            <a:ext cx="19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4" name="Equation" r:id="rId7" imgW="295310" imgH="228634" progId="Equation.3">
                    <p:embed/>
                  </p:oleObj>
                </mc:Choice>
                <mc:Fallback>
                  <p:oleObj name="Equation" r:id="rId7" imgW="295310" imgH="228634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6" y="2264"/>
                          <a:ext cx="19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83" name="Text Box 67"/>
            <p:cNvSpPr txBox="1">
              <a:spLocks noChangeArrowheads="1"/>
            </p:cNvSpPr>
            <p:nvPr/>
          </p:nvSpPr>
          <p:spPr bwMode="auto">
            <a:xfrm>
              <a:off x="3817" y="293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accent2"/>
                  </a:solidFill>
                </a:rPr>
                <a:t>O</a:t>
              </a:r>
            </a:p>
          </p:txBody>
        </p:sp>
        <p:sp>
          <p:nvSpPr>
            <p:cNvPr id="14384" name="Text Box 68"/>
            <p:cNvSpPr txBox="1">
              <a:spLocks noChangeArrowheads="1"/>
            </p:cNvSpPr>
            <p:nvPr/>
          </p:nvSpPr>
          <p:spPr bwMode="auto">
            <a:xfrm>
              <a:off x="4777" y="2360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chemeClr val="accent2"/>
                  </a:solidFill>
                </a:rPr>
                <a:t>A</a:t>
              </a:r>
            </a:p>
          </p:txBody>
        </p:sp>
      </p:grpSp>
      <p:sp>
        <p:nvSpPr>
          <p:cNvPr id="54341" name="Text Box 69"/>
          <p:cNvSpPr txBox="1">
            <a:spLocks noChangeArrowheads="1"/>
          </p:cNvSpPr>
          <p:nvPr/>
        </p:nvSpPr>
        <p:spPr bwMode="auto">
          <a:xfrm>
            <a:off x="120650" y="609600"/>
            <a:ext cx="8915400" cy="579438"/>
          </a:xfrm>
          <a:prstGeom prst="rect">
            <a:avLst/>
          </a:prstGeom>
          <a:gradFill rotWithShape="1">
            <a:gsLst>
              <a:gs pos="0">
                <a:schemeClr val="hlink">
                  <a:alpha val="48000"/>
                </a:schemeClr>
              </a:gs>
              <a:gs pos="50000">
                <a:srgbClr val="FFFFFF"/>
              </a:gs>
              <a:gs pos="100000">
                <a:schemeClr val="hlink">
                  <a:alpha val="48000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lang="zh-CN" altLang="en-US" sz="3200">
                <a:solidFill>
                  <a:schemeClr val="accent2"/>
                </a:solidFill>
              </a:rPr>
              <a:t>例 </a:t>
            </a:r>
            <a:r>
              <a:rPr lang="en-US" altLang="zh-CN" sz="3200">
                <a:solidFill>
                  <a:schemeClr val="accent2"/>
                </a:solidFill>
              </a:rPr>
              <a:t>. </a:t>
            </a:r>
            <a:r>
              <a:rPr lang="zh-CN" altLang="en-US" sz="3200">
                <a:solidFill>
                  <a:schemeClr val="accent2"/>
                </a:solidFill>
              </a:rPr>
              <a:t>求长为</a:t>
            </a:r>
            <a:r>
              <a:rPr lang="en-US" altLang="zh-CN" sz="3200" i="1">
                <a:solidFill>
                  <a:schemeClr val="accent2"/>
                </a:solidFill>
              </a:rPr>
              <a:t>L</a:t>
            </a:r>
            <a:r>
              <a:rPr lang="zh-CN" altLang="en-US" sz="3200">
                <a:solidFill>
                  <a:schemeClr val="accent2"/>
                </a:solidFill>
              </a:rPr>
              <a:t>的直导线在磁场中转动时的电动势。</a:t>
            </a:r>
          </a:p>
        </p:txBody>
      </p:sp>
      <p:grpSp>
        <p:nvGrpSpPr>
          <p:cNvPr id="20" name="Group 70"/>
          <p:cNvGrpSpPr>
            <a:grpSpLocks/>
          </p:cNvGrpSpPr>
          <p:nvPr/>
        </p:nvGrpSpPr>
        <p:grpSpPr bwMode="auto">
          <a:xfrm>
            <a:off x="7197725" y="2562225"/>
            <a:ext cx="495300" cy="295275"/>
            <a:chOff x="4629" y="1296"/>
            <a:chExt cx="312" cy="186"/>
          </a:xfrm>
        </p:grpSpPr>
        <p:sp>
          <p:nvSpPr>
            <p:cNvPr id="14364" name="Freeform 71"/>
            <p:cNvSpPr>
              <a:spLocks/>
            </p:cNvSpPr>
            <p:nvPr/>
          </p:nvSpPr>
          <p:spPr bwMode="auto">
            <a:xfrm>
              <a:off x="4629" y="1350"/>
              <a:ext cx="129" cy="99"/>
            </a:xfrm>
            <a:custGeom>
              <a:avLst/>
              <a:gdLst>
                <a:gd name="T0" fmla="*/ 0 w 129"/>
                <a:gd name="T1" fmla="*/ 99 h 99"/>
                <a:gd name="T2" fmla="*/ 129 w 129"/>
                <a:gd name="T3" fmla="*/ 0 h 99"/>
                <a:gd name="T4" fmla="*/ 0 60000 65536"/>
                <a:gd name="T5" fmla="*/ 0 60000 65536"/>
                <a:gd name="T6" fmla="*/ 0 w 129"/>
                <a:gd name="T7" fmla="*/ 0 h 99"/>
                <a:gd name="T8" fmla="*/ 129 w 129"/>
                <a:gd name="T9" fmla="*/ 99 h 9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9" h="99">
                  <a:moveTo>
                    <a:pt x="0" y="99"/>
                  </a:moveTo>
                  <a:lnTo>
                    <a:pt x="129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6" name="Object 72"/>
            <p:cNvGraphicFramePr>
              <a:graphicFrameLocks noChangeAspect="1"/>
            </p:cNvGraphicFramePr>
            <p:nvPr/>
          </p:nvGraphicFramePr>
          <p:xfrm>
            <a:off x="4755" y="1296"/>
            <a:ext cx="186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5" name="Equation" r:id="rId9" imgW="400141" imgH="400042" progId="Equation.3">
                    <p:embed/>
                  </p:oleObj>
                </mc:Choice>
                <mc:Fallback>
                  <p:oleObj name="Equation" r:id="rId9" imgW="400141" imgH="400042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5" y="1296"/>
                          <a:ext cx="186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345" name="Text Box 73"/>
          <p:cNvSpPr txBox="1">
            <a:spLocks noChangeArrowheads="1"/>
          </p:cNvSpPr>
          <p:nvPr/>
        </p:nvSpPr>
        <p:spPr bwMode="auto">
          <a:xfrm>
            <a:off x="107950" y="14478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accent2"/>
                </a:solidFill>
              </a:rPr>
              <a:t>解：</a:t>
            </a:r>
          </a:p>
        </p:txBody>
      </p:sp>
      <p:graphicFrame>
        <p:nvGraphicFramePr>
          <p:cNvPr id="54346" name="Object 74"/>
          <p:cNvGraphicFramePr>
            <a:graphicFrameLocks noChangeAspect="1"/>
          </p:cNvGraphicFramePr>
          <p:nvPr/>
        </p:nvGraphicFramePr>
        <p:xfrm>
          <a:off x="1524000" y="1524000"/>
          <a:ext cx="2438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6" name="Equation" r:id="rId11" imgW="2428944" imgH="476163" progId="Equation.3">
                  <p:embed/>
                </p:oleObj>
              </mc:Choice>
              <mc:Fallback>
                <p:oleObj name="Equation" r:id="rId11" imgW="2428944" imgH="476163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524000"/>
                        <a:ext cx="2438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47" name="Object 75"/>
          <p:cNvGraphicFramePr>
            <a:graphicFrameLocks noChangeAspect="1"/>
          </p:cNvGraphicFramePr>
          <p:nvPr/>
        </p:nvGraphicFramePr>
        <p:xfrm>
          <a:off x="990600" y="2590800"/>
          <a:ext cx="939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7" name="Equation" r:id="rId13" imgW="933482" imgH="380876" progId="Equation.3">
                  <p:embed/>
                </p:oleObj>
              </mc:Choice>
              <mc:Fallback>
                <p:oleObj name="Equation" r:id="rId13" imgW="933482" imgH="380876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90800"/>
                        <a:ext cx="939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76"/>
          <p:cNvGrpSpPr>
            <a:grpSpLocks/>
          </p:cNvGrpSpPr>
          <p:nvPr/>
        </p:nvGrpSpPr>
        <p:grpSpPr bwMode="auto">
          <a:xfrm>
            <a:off x="2590800" y="2514600"/>
            <a:ext cx="2554288" cy="519113"/>
            <a:chOff x="1628" y="1040"/>
            <a:chExt cx="1609" cy="327"/>
          </a:xfrm>
        </p:grpSpPr>
        <p:sp>
          <p:nvSpPr>
            <p:cNvPr id="14363" name="Text Box 77"/>
            <p:cNvSpPr txBox="1">
              <a:spLocks noChangeArrowheads="1"/>
            </p:cNvSpPr>
            <p:nvPr/>
          </p:nvSpPr>
          <p:spPr bwMode="auto">
            <a:xfrm>
              <a:off x="2110" y="1040"/>
              <a:ext cx="11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</a:rPr>
                <a:t>与      反向</a:t>
              </a:r>
            </a:p>
          </p:txBody>
        </p:sp>
        <p:graphicFrame>
          <p:nvGraphicFramePr>
            <p:cNvPr id="14344" name="Object 78"/>
            <p:cNvGraphicFramePr>
              <a:graphicFrameLocks noChangeAspect="1"/>
            </p:cNvGraphicFramePr>
            <p:nvPr/>
          </p:nvGraphicFramePr>
          <p:xfrm>
            <a:off x="1628" y="1059"/>
            <a:ext cx="52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8" name="Equation" r:id="rId15" imgW="819194" imgH="380876" progId="Equation.3">
                    <p:embed/>
                  </p:oleObj>
                </mc:Choice>
                <mc:Fallback>
                  <p:oleObj name="Equation" r:id="rId15" imgW="819194" imgH="380876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" y="1059"/>
                          <a:ext cx="52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79"/>
            <p:cNvGraphicFramePr>
              <a:graphicFrameLocks noChangeAspect="1"/>
            </p:cNvGraphicFramePr>
            <p:nvPr/>
          </p:nvGraphicFramePr>
          <p:xfrm>
            <a:off x="2412" y="1059"/>
            <a:ext cx="25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9" name="Equation" r:id="rId17" imgW="400141" imgH="400042" progId="Equation.3">
                    <p:embed/>
                  </p:oleObj>
                </mc:Choice>
                <mc:Fallback>
                  <p:oleObj name="Equation" r:id="rId17" imgW="400141" imgH="400042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1059"/>
                          <a:ext cx="25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352" name="Object 80"/>
          <p:cNvGraphicFramePr>
            <a:graphicFrameLocks noChangeAspect="1"/>
          </p:cNvGraphicFramePr>
          <p:nvPr/>
        </p:nvGraphicFramePr>
        <p:xfrm>
          <a:off x="1295400" y="3557588"/>
          <a:ext cx="332740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0" name="Equation" r:id="rId19" imgW="3314603" imgH="323920" progId="Equation.3">
                  <p:embed/>
                </p:oleObj>
              </mc:Choice>
              <mc:Fallback>
                <p:oleObj name="Equation" r:id="rId19" imgW="3314603" imgH="32392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57588"/>
                        <a:ext cx="332740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353" name="Object 81"/>
          <p:cNvGraphicFramePr>
            <a:graphicFrameLocks noChangeAspect="1"/>
          </p:cNvGraphicFramePr>
          <p:nvPr/>
        </p:nvGraphicFramePr>
        <p:xfrm>
          <a:off x="838200" y="4267200"/>
          <a:ext cx="4787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1" name="Equation" r:id="rId21" imgW="4781425" imgH="866757" progId="Equation.3">
                  <p:embed/>
                </p:oleObj>
              </mc:Choice>
              <mc:Fallback>
                <p:oleObj name="Equation" r:id="rId21" imgW="4781425" imgH="866757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67200"/>
                        <a:ext cx="4787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56" name="Text Box 84"/>
          <p:cNvSpPr txBox="1">
            <a:spLocks noChangeArrowheads="1"/>
          </p:cNvSpPr>
          <p:nvPr/>
        </p:nvSpPr>
        <p:spPr bwMode="auto">
          <a:xfrm>
            <a:off x="701675" y="5378450"/>
            <a:ext cx="84423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负号表示非静电场方向与积分方向相反</a:t>
            </a:r>
            <a:r>
              <a:rPr lang="zh-CN" altLang="en-US" sz="2800" dirty="0">
                <a:solidFill>
                  <a:schemeClr val="accent2"/>
                </a:solidFill>
              </a:rPr>
              <a:t>，由</a:t>
            </a:r>
            <a:r>
              <a:rPr lang="en-US" altLang="zh-CN" sz="2800" dirty="0">
                <a:solidFill>
                  <a:schemeClr val="accent2"/>
                </a:solidFill>
              </a:rPr>
              <a:t>A</a:t>
            </a:r>
            <a:r>
              <a:rPr lang="zh-CN" altLang="en-US" sz="2800" dirty="0">
                <a:solidFill>
                  <a:schemeClr val="accent2"/>
                </a:solidFill>
              </a:rPr>
              <a:t>指向</a:t>
            </a:r>
            <a:r>
              <a:rPr lang="en-US" altLang="zh-CN" sz="2800" dirty="0">
                <a:solidFill>
                  <a:schemeClr val="accent2"/>
                </a:solidFill>
              </a:rPr>
              <a:t>O</a:t>
            </a:r>
            <a:r>
              <a:rPr lang="zh-CN" altLang="en-US" sz="2800" dirty="0">
                <a:solidFill>
                  <a:schemeClr val="accent2"/>
                </a:solidFill>
              </a:rPr>
              <a:t>，</a:t>
            </a:r>
          </a:p>
          <a:p>
            <a:pPr eaLnBrk="1" hangingPunct="1"/>
            <a:r>
              <a:rPr lang="zh-CN" altLang="en-US" sz="2800" dirty="0">
                <a:solidFill>
                  <a:schemeClr val="accent2"/>
                </a:solidFill>
              </a:rPr>
              <a:t>电动势：</a:t>
            </a:r>
            <a:r>
              <a:rPr lang="en-US" altLang="zh-CN" sz="2800" dirty="0">
                <a:solidFill>
                  <a:schemeClr val="accent2"/>
                </a:solidFill>
              </a:rPr>
              <a:t>A</a:t>
            </a:r>
            <a:r>
              <a:rPr lang="zh-CN" altLang="en-US" sz="2800" dirty="0">
                <a:solidFill>
                  <a:schemeClr val="accent2"/>
                </a:solidFill>
              </a:rPr>
              <a:t>低</a:t>
            </a:r>
            <a:r>
              <a:rPr lang="en-US" altLang="zh-CN" sz="2800" dirty="0">
                <a:solidFill>
                  <a:schemeClr val="accent2"/>
                </a:solidFill>
              </a:rPr>
              <a:t>O</a:t>
            </a:r>
            <a:r>
              <a:rPr lang="zh-CN" altLang="en-US" sz="2800" dirty="0">
                <a:solidFill>
                  <a:schemeClr val="accent2"/>
                </a:solidFill>
              </a:rPr>
              <a:t>高</a:t>
            </a:r>
          </a:p>
        </p:txBody>
      </p:sp>
      <p:grpSp>
        <p:nvGrpSpPr>
          <p:cNvPr id="22" name="Group 85"/>
          <p:cNvGrpSpPr>
            <a:grpSpLocks/>
          </p:cNvGrpSpPr>
          <p:nvPr/>
        </p:nvGrpSpPr>
        <p:grpSpPr bwMode="auto">
          <a:xfrm>
            <a:off x="6705600" y="2819400"/>
            <a:ext cx="685800" cy="633413"/>
            <a:chOff x="4308" y="1463"/>
            <a:chExt cx="432" cy="399"/>
          </a:xfrm>
        </p:grpSpPr>
        <p:sp>
          <p:nvSpPr>
            <p:cNvPr id="14360" name="Freeform 86"/>
            <p:cNvSpPr>
              <a:spLocks/>
            </p:cNvSpPr>
            <p:nvPr/>
          </p:nvSpPr>
          <p:spPr bwMode="auto">
            <a:xfrm>
              <a:off x="4308" y="1757"/>
              <a:ext cx="84" cy="105"/>
            </a:xfrm>
            <a:custGeom>
              <a:avLst/>
              <a:gdLst>
                <a:gd name="T0" fmla="*/ 0 w 84"/>
                <a:gd name="T1" fmla="*/ 0 h 105"/>
                <a:gd name="T2" fmla="*/ 84 w 84"/>
                <a:gd name="T3" fmla="*/ 105 h 105"/>
                <a:gd name="T4" fmla="*/ 0 60000 65536"/>
                <a:gd name="T5" fmla="*/ 0 60000 65536"/>
                <a:gd name="T6" fmla="*/ 0 w 84"/>
                <a:gd name="T7" fmla="*/ 0 h 105"/>
                <a:gd name="T8" fmla="*/ 84 w 84"/>
                <a:gd name="T9" fmla="*/ 105 h 1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4" h="105">
                  <a:moveTo>
                    <a:pt x="0" y="0"/>
                  </a:moveTo>
                  <a:lnTo>
                    <a:pt x="84" y="105"/>
                  </a:ln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1" name="Freeform 87"/>
            <p:cNvSpPr>
              <a:spLocks/>
            </p:cNvSpPr>
            <p:nvPr/>
          </p:nvSpPr>
          <p:spPr bwMode="auto">
            <a:xfrm>
              <a:off x="4656" y="1463"/>
              <a:ext cx="84" cy="105"/>
            </a:xfrm>
            <a:custGeom>
              <a:avLst/>
              <a:gdLst>
                <a:gd name="T0" fmla="*/ 0 w 84"/>
                <a:gd name="T1" fmla="*/ 0 h 105"/>
                <a:gd name="T2" fmla="*/ 84 w 84"/>
                <a:gd name="T3" fmla="*/ 105 h 105"/>
                <a:gd name="T4" fmla="*/ 0 60000 65536"/>
                <a:gd name="T5" fmla="*/ 0 60000 65536"/>
                <a:gd name="T6" fmla="*/ 0 w 84"/>
                <a:gd name="T7" fmla="*/ 0 h 105"/>
                <a:gd name="T8" fmla="*/ 84 w 84"/>
                <a:gd name="T9" fmla="*/ 105 h 10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4" h="105">
                  <a:moveTo>
                    <a:pt x="0" y="0"/>
                  </a:moveTo>
                  <a:lnTo>
                    <a:pt x="84" y="105"/>
                  </a:ln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2" name="Freeform 88"/>
            <p:cNvSpPr>
              <a:spLocks/>
            </p:cNvSpPr>
            <p:nvPr/>
          </p:nvSpPr>
          <p:spPr bwMode="auto">
            <a:xfrm>
              <a:off x="4338" y="1511"/>
              <a:ext cx="366" cy="282"/>
            </a:xfrm>
            <a:custGeom>
              <a:avLst/>
              <a:gdLst>
                <a:gd name="T0" fmla="*/ 0 w 366"/>
                <a:gd name="T1" fmla="*/ 282 h 282"/>
                <a:gd name="T2" fmla="*/ 366 w 366"/>
                <a:gd name="T3" fmla="*/ 0 h 282"/>
                <a:gd name="T4" fmla="*/ 0 60000 65536"/>
                <a:gd name="T5" fmla="*/ 0 60000 65536"/>
                <a:gd name="T6" fmla="*/ 0 w 366"/>
                <a:gd name="T7" fmla="*/ 0 h 282"/>
                <a:gd name="T8" fmla="*/ 366 w 366"/>
                <a:gd name="T9" fmla="*/ 282 h 28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82">
                  <a:moveTo>
                    <a:pt x="0" y="282"/>
                  </a:moveTo>
                  <a:lnTo>
                    <a:pt x="366" y="0"/>
                  </a:ln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43" name="Object 89"/>
            <p:cNvGraphicFramePr>
              <a:graphicFrameLocks noChangeAspect="1"/>
            </p:cNvGraphicFramePr>
            <p:nvPr/>
          </p:nvGraphicFramePr>
          <p:xfrm>
            <a:off x="4533" y="1673"/>
            <a:ext cx="75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2" name="Equation" r:id="rId23" imgW="152383" imgH="323920" progId="Equation.3">
                    <p:embed/>
                  </p:oleObj>
                </mc:Choice>
                <mc:Fallback>
                  <p:oleObj name="Equation" r:id="rId23" imgW="152383" imgH="323920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" y="1673"/>
                          <a:ext cx="75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90"/>
          <p:cNvGrpSpPr>
            <a:grpSpLocks/>
          </p:cNvGrpSpPr>
          <p:nvPr/>
        </p:nvGrpSpPr>
        <p:grpSpPr bwMode="auto">
          <a:xfrm>
            <a:off x="4841875" y="1676400"/>
            <a:ext cx="1524000" cy="404813"/>
            <a:chOff x="2925" y="2115"/>
            <a:chExt cx="960" cy="255"/>
          </a:xfrm>
        </p:grpSpPr>
        <p:sp>
          <p:nvSpPr>
            <p:cNvPr id="14359" name="AutoShape 91"/>
            <p:cNvSpPr>
              <a:spLocks noChangeArrowheads="1"/>
            </p:cNvSpPr>
            <p:nvPr/>
          </p:nvSpPr>
          <p:spPr bwMode="auto">
            <a:xfrm flipV="1">
              <a:off x="2925" y="2130"/>
              <a:ext cx="960" cy="240"/>
            </a:xfrm>
            <a:prstGeom prst="wedgeEllipseCallout">
              <a:avLst>
                <a:gd name="adj1" fmla="val 78019"/>
                <a:gd name="adj2" fmla="val -110000"/>
              </a:avLst>
            </a:prstGeom>
            <a:gradFill rotWithShape="1">
              <a:gsLst>
                <a:gs pos="0">
                  <a:srgbClr val="FFFFFF"/>
                </a:gs>
                <a:gs pos="100000">
                  <a:schemeClr val="hlink">
                    <a:alpha val="43999"/>
                  </a:schemeClr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rot="10800000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endParaRPr lang="zh-CN" altLang="zh-CN" sz="2800"/>
            </a:p>
          </p:txBody>
        </p:sp>
        <p:graphicFrame>
          <p:nvGraphicFramePr>
            <p:cNvPr id="14342" name="Object 92"/>
            <p:cNvGraphicFramePr>
              <a:graphicFrameLocks noChangeAspect="1"/>
            </p:cNvGraphicFramePr>
            <p:nvPr/>
          </p:nvGraphicFramePr>
          <p:xfrm>
            <a:off x="2986" y="2115"/>
            <a:ext cx="80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73" name="Equation" r:id="rId25" imgW="419054" imgH="171408" progId="Equation.3">
                    <p:embed/>
                  </p:oleObj>
                </mc:Choice>
                <mc:Fallback>
                  <p:oleObj name="Equation" r:id="rId25" imgW="419054" imgH="171408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6" y="2115"/>
                          <a:ext cx="80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41" grpId="0" animBg="1" autoUpdateAnimBg="0"/>
      <p:bldP spid="54345" grpId="0" autoUpdateAnimBg="0"/>
      <p:bldP spid="5435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4" t="28829" r="17021" b="56757"/>
          <a:stretch/>
        </p:blipFill>
        <p:spPr>
          <a:xfrm>
            <a:off x="755576" y="404664"/>
            <a:ext cx="7776858" cy="2592289"/>
          </a:xfrm>
          <a:prstGeom prst="rect">
            <a:avLst/>
          </a:prstGeom>
        </p:spPr>
      </p:pic>
      <p:graphicFrame>
        <p:nvGraphicFramePr>
          <p:cNvPr id="3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427355"/>
              </p:ext>
            </p:extLst>
          </p:nvPr>
        </p:nvGraphicFramePr>
        <p:xfrm>
          <a:off x="1353369" y="3210681"/>
          <a:ext cx="2438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Equation" r:id="rId4" imgW="2428944" imgH="476163" progId="Equation.3">
                  <p:embed/>
                </p:oleObj>
              </mc:Choice>
              <mc:Fallback>
                <p:oleObj name="Equation" r:id="rId4" imgW="2428944" imgH="476163" progId="Equation.3">
                  <p:embed/>
                  <p:pic>
                    <p:nvPicPr>
                      <p:cNvPr id="54346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369" y="3210681"/>
                        <a:ext cx="24384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291545"/>
              </p:ext>
            </p:extLst>
          </p:nvPr>
        </p:nvGraphicFramePr>
        <p:xfrm>
          <a:off x="1331640" y="3905423"/>
          <a:ext cx="4104456" cy="2405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Equation" r:id="rId6" imgW="1841400" imgH="1079280" progId="Equation.DSMT4">
                  <p:embed/>
                </p:oleObj>
              </mc:Choice>
              <mc:Fallback>
                <p:oleObj name="Equation" r:id="rId6" imgW="184140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1640" y="3905423"/>
                        <a:ext cx="4104456" cy="2405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652120" y="5661248"/>
            <a:ext cx="252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zh-CN" altLang="en-US" dirty="0">
                <a:solidFill>
                  <a:srgbClr val="FF0000"/>
                </a:solidFill>
              </a:rPr>
              <a:t>点电势低</a:t>
            </a:r>
          </a:p>
        </p:txBody>
      </p:sp>
    </p:spTree>
    <p:extLst>
      <p:ext uri="{BB962C8B-B14F-4D97-AF65-F5344CB8AC3E}">
        <p14:creationId xmlns:p14="http://schemas.microsoft.com/office/powerpoint/2010/main" val="184500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6" name="Text Box 6"/>
          <p:cNvSpPr txBox="1">
            <a:spLocks noChangeArrowheads="1"/>
          </p:cNvSpPr>
          <p:nvPr/>
        </p:nvSpPr>
        <p:spPr bwMode="auto">
          <a:xfrm>
            <a:off x="384175" y="115888"/>
            <a:ext cx="3028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>
                <a:solidFill>
                  <a:schemeClr val="accent2"/>
                </a:solidFill>
              </a:rPr>
              <a:t>一般的解题步骤</a:t>
            </a:r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468313" y="765175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>
                <a:solidFill>
                  <a:srgbClr val="333300"/>
                </a:solidFill>
              </a:rPr>
              <a:t>1  </a:t>
            </a:r>
            <a:r>
              <a:rPr lang="zh-CN" altLang="en-US" sz="2800">
                <a:solidFill>
                  <a:srgbClr val="333300"/>
                </a:solidFill>
              </a:rPr>
              <a:t>任取一线元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68313" y="1484313"/>
            <a:ext cx="3657600" cy="533400"/>
            <a:chOff x="336" y="2544"/>
            <a:chExt cx="2304" cy="336"/>
          </a:xfrm>
        </p:grpSpPr>
        <p:graphicFrame>
          <p:nvGraphicFramePr>
            <p:cNvPr id="15373" name="Object 29"/>
            <p:cNvGraphicFramePr>
              <a:graphicFrameLocks noChangeAspect="1"/>
            </p:cNvGraphicFramePr>
            <p:nvPr/>
          </p:nvGraphicFramePr>
          <p:xfrm>
            <a:off x="1184" y="2544"/>
            <a:ext cx="25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4" name="公式" r:id="rId3" imgW="190417" imgH="203112" progId="Equation.3">
                    <p:embed/>
                  </p:oleObj>
                </mc:Choice>
                <mc:Fallback>
                  <p:oleObj name="公式" r:id="rId3" imgW="190417" imgH="203112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4" y="2544"/>
                          <a:ext cx="25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5" name="Text Box 30"/>
            <p:cNvSpPr txBox="1">
              <a:spLocks noChangeArrowheads="1"/>
            </p:cNvSpPr>
            <p:nvPr/>
          </p:nvSpPr>
          <p:spPr bwMode="auto">
            <a:xfrm>
              <a:off x="336" y="2553"/>
              <a:ext cx="20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333300"/>
                  </a:solidFill>
                </a:rPr>
                <a:t>2  </a:t>
              </a:r>
              <a:r>
                <a:rPr lang="zh-CN" altLang="en-US" sz="2800">
                  <a:solidFill>
                    <a:srgbClr val="333300"/>
                  </a:solidFill>
                </a:rPr>
                <a:t>标出      处的     和</a:t>
              </a:r>
            </a:p>
          </p:txBody>
        </p:sp>
        <p:graphicFrame>
          <p:nvGraphicFramePr>
            <p:cNvPr id="15374" name="Object 31"/>
            <p:cNvGraphicFramePr>
              <a:graphicFrameLocks noChangeAspect="1"/>
            </p:cNvGraphicFramePr>
            <p:nvPr/>
          </p:nvGraphicFramePr>
          <p:xfrm>
            <a:off x="1943" y="2592"/>
            <a:ext cx="16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5" name="公式" r:id="rId5" imgW="126725" imgH="177415" progId="Equation.3">
                    <p:embed/>
                  </p:oleObj>
                </mc:Choice>
                <mc:Fallback>
                  <p:oleObj name="公式" r:id="rId5" imgW="126725" imgH="177415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3" y="2592"/>
                          <a:ext cx="16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5" name="Object 32"/>
            <p:cNvGraphicFramePr>
              <a:graphicFrameLocks noChangeAspect="1"/>
            </p:cNvGraphicFramePr>
            <p:nvPr/>
          </p:nvGraphicFramePr>
          <p:xfrm>
            <a:off x="2424" y="2569"/>
            <a:ext cx="21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6" name="公式" r:id="rId7" imgW="164957" imgH="190335" progId="Equation.3">
                    <p:embed/>
                  </p:oleObj>
                </mc:Choice>
                <mc:Fallback>
                  <p:oleObj name="公式" r:id="rId7" imgW="164957" imgH="190335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4" y="2569"/>
                          <a:ext cx="21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468313" y="2205038"/>
            <a:ext cx="3281362" cy="654050"/>
            <a:chOff x="237" y="1872"/>
            <a:chExt cx="2067" cy="412"/>
          </a:xfrm>
        </p:grpSpPr>
        <p:graphicFrame>
          <p:nvGraphicFramePr>
            <p:cNvPr id="15372" name="Object 34"/>
            <p:cNvGraphicFramePr>
              <a:graphicFrameLocks/>
            </p:cNvGraphicFramePr>
            <p:nvPr/>
          </p:nvGraphicFramePr>
          <p:xfrm>
            <a:off x="528" y="1872"/>
            <a:ext cx="1776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7" name="公式" r:id="rId9" imgW="1019130" imgH="247529" progId="Equation.3">
                    <p:embed/>
                  </p:oleObj>
                </mc:Choice>
                <mc:Fallback>
                  <p:oleObj name="公式" r:id="rId9" imgW="1019130" imgH="247529" progId="Equation.3">
                    <p:embed/>
                    <p:pic>
                      <p:nvPicPr>
                        <p:cNvPr id="0" name="Object 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872"/>
                          <a:ext cx="1776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14" name="Text Box 36"/>
            <p:cNvSpPr txBox="1">
              <a:spLocks noChangeArrowheads="1"/>
            </p:cNvSpPr>
            <p:nvPr/>
          </p:nvSpPr>
          <p:spPr bwMode="auto">
            <a:xfrm>
              <a:off x="237" y="1888"/>
              <a:ext cx="2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>
                  <a:solidFill>
                    <a:srgbClr val="333300"/>
                  </a:solidFill>
                </a:rPr>
                <a:t>3 </a:t>
              </a:r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5292725" y="53975"/>
            <a:ext cx="2727325" cy="3087688"/>
            <a:chOff x="2256" y="0"/>
            <a:chExt cx="1718" cy="1945"/>
          </a:xfrm>
        </p:grpSpPr>
        <p:grpSp>
          <p:nvGrpSpPr>
            <p:cNvPr id="15402" name="Group 7"/>
            <p:cNvGrpSpPr>
              <a:grpSpLocks/>
            </p:cNvGrpSpPr>
            <p:nvPr/>
          </p:nvGrpSpPr>
          <p:grpSpPr bwMode="auto">
            <a:xfrm>
              <a:off x="2256" y="0"/>
              <a:ext cx="1233" cy="1945"/>
              <a:chOff x="3971" y="1190"/>
              <a:chExt cx="1072" cy="1532"/>
            </a:xfrm>
          </p:grpSpPr>
          <p:sp>
            <p:nvSpPr>
              <p:cNvPr id="15411" name="Freeform 8"/>
              <p:cNvSpPr>
                <a:spLocks/>
              </p:cNvSpPr>
              <p:nvPr/>
            </p:nvSpPr>
            <p:spPr bwMode="auto">
              <a:xfrm>
                <a:off x="4173" y="1462"/>
                <a:ext cx="816" cy="1200"/>
              </a:xfrm>
              <a:custGeom>
                <a:avLst/>
                <a:gdLst>
                  <a:gd name="T0" fmla="*/ 816 w 816"/>
                  <a:gd name="T1" fmla="*/ 0 h 1200"/>
                  <a:gd name="T2" fmla="*/ 432 w 816"/>
                  <a:gd name="T3" fmla="*/ 240 h 1200"/>
                  <a:gd name="T4" fmla="*/ 288 w 816"/>
                  <a:gd name="T5" fmla="*/ 912 h 1200"/>
                  <a:gd name="T6" fmla="*/ 0 w 816"/>
                  <a:gd name="T7" fmla="*/ 1200 h 12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16"/>
                  <a:gd name="T13" fmla="*/ 0 h 1200"/>
                  <a:gd name="T14" fmla="*/ 816 w 816"/>
                  <a:gd name="T15" fmla="*/ 1200 h 12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16" h="1200">
                    <a:moveTo>
                      <a:pt x="816" y="0"/>
                    </a:moveTo>
                    <a:cubicBezTo>
                      <a:pt x="752" y="38"/>
                      <a:pt x="520" y="88"/>
                      <a:pt x="432" y="240"/>
                    </a:cubicBezTo>
                    <a:cubicBezTo>
                      <a:pt x="344" y="392"/>
                      <a:pt x="360" y="752"/>
                      <a:pt x="288" y="912"/>
                    </a:cubicBezTo>
                    <a:cubicBezTo>
                      <a:pt x="216" y="1072"/>
                      <a:pt x="48" y="1152"/>
                      <a:pt x="0" y="1200"/>
                    </a:cubicBezTo>
                  </a:path>
                </a:pathLst>
              </a:custGeom>
              <a:noFill/>
              <a:ln w="76200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2" name="Text Box 9"/>
              <p:cNvSpPr txBox="1">
                <a:spLocks noChangeArrowheads="1"/>
              </p:cNvSpPr>
              <p:nvPr/>
            </p:nvSpPr>
            <p:spPr bwMode="auto">
              <a:xfrm>
                <a:off x="3971" y="2464"/>
                <a:ext cx="198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800" i="1">
                    <a:solidFill>
                      <a:srgbClr val="333300"/>
                    </a:solidFill>
                  </a:rPr>
                  <a:t>a</a:t>
                </a:r>
              </a:p>
            </p:txBody>
          </p:sp>
          <p:sp>
            <p:nvSpPr>
              <p:cNvPr id="15413" name="Text Box 10"/>
              <p:cNvSpPr txBox="1">
                <a:spLocks noChangeArrowheads="1"/>
              </p:cNvSpPr>
              <p:nvPr/>
            </p:nvSpPr>
            <p:spPr bwMode="auto">
              <a:xfrm>
                <a:off x="4845" y="1190"/>
                <a:ext cx="198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800" i="1">
                    <a:solidFill>
                      <a:srgbClr val="333300"/>
                    </a:solidFill>
                  </a:rPr>
                  <a:t>b</a:t>
                </a:r>
              </a:p>
            </p:txBody>
          </p:sp>
        </p:grpSp>
        <p:sp>
          <p:nvSpPr>
            <p:cNvPr id="15403" name="Line 12"/>
            <p:cNvSpPr>
              <a:spLocks noChangeShapeType="1"/>
            </p:cNvSpPr>
            <p:nvPr/>
          </p:nvSpPr>
          <p:spPr bwMode="auto">
            <a:xfrm flipV="1">
              <a:off x="2880" y="1008"/>
              <a:ext cx="55" cy="305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8" name="Object 13"/>
            <p:cNvGraphicFramePr>
              <a:graphicFrameLocks noChangeAspect="1"/>
            </p:cNvGraphicFramePr>
            <p:nvPr/>
          </p:nvGraphicFramePr>
          <p:xfrm>
            <a:off x="2983" y="940"/>
            <a:ext cx="29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8" name="公式" r:id="rId11" imgW="190417" imgH="203112" progId="Equation.3">
                    <p:embed/>
                  </p:oleObj>
                </mc:Choice>
                <mc:Fallback>
                  <p:oleObj name="公式" r:id="rId11" imgW="190417" imgH="20311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3" y="940"/>
                          <a:ext cx="296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18"/>
            <p:cNvGraphicFramePr>
              <a:graphicFrameLocks noChangeAspect="1"/>
            </p:cNvGraphicFramePr>
            <p:nvPr/>
          </p:nvGraphicFramePr>
          <p:xfrm>
            <a:off x="2390" y="624"/>
            <a:ext cx="19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9" name="公式" r:id="rId13" imgW="126725" imgH="177415" progId="Equation.3">
                    <p:embed/>
                  </p:oleObj>
                </mc:Choice>
                <mc:Fallback>
                  <p:oleObj name="公式" r:id="rId13" imgW="126725" imgH="17741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" y="624"/>
                          <a:ext cx="19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4" name="Freeform 19"/>
            <p:cNvSpPr>
              <a:spLocks/>
            </p:cNvSpPr>
            <p:nvPr/>
          </p:nvSpPr>
          <p:spPr bwMode="auto">
            <a:xfrm>
              <a:off x="2630" y="672"/>
              <a:ext cx="231" cy="406"/>
            </a:xfrm>
            <a:custGeom>
              <a:avLst/>
              <a:gdLst>
                <a:gd name="T0" fmla="*/ 119 w 450"/>
                <a:gd name="T1" fmla="*/ 1018 h 162"/>
                <a:gd name="T2" fmla="*/ 0 w 450"/>
                <a:gd name="T3" fmla="*/ 0 h 162"/>
                <a:gd name="T4" fmla="*/ 0 60000 65536"/>
                <a:gd name="T5" fmla="*/ 0 60000 65536"/>
                <a:gd name="T6" fmla="*/ 0 w 450"/>
                <a:gd name="T7" fmla="*/ 0 h 162"/>
                <a:gd name="T8" fmla="*/ 450 w 450"/>
                <a:gd name="T9" fmla="*/ 162 h 1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0" h="162">
                  <a:moveTo>
                    <a:pt x="450" y="16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405" name="Group 23"/>
            <p:cNvGrpSpPr>
              <a:grpSpLocks/>
            </p:cNvGrpSpPr>
            <p:nvPr/>
          </p:nvGrpSpPr>
          <p:grpSpPr bwMode="auto">
            <a:xfrm>
              <a:off x="2870" y="528"/>
              <a:ext cx="1104" cy="549"/>
              <a:chOff x="4509" y="1632"/>
              <a:chExt cx="960" cy="432"/>
            </a:xfrm>
          </p:grpSpPr>
          <p:sp>
            <p:nvSpPr>
              <p:cNvPr id="15409" name="Freeform 24"/>
              <p:cNvSpPr>
                <a:spLocks/>
              </p:cNvSpPr>
              <p:nvPr/>
            </p:nvSpPr>
            <p:spPr bwMode="auto">
              <a:xfrm>
                <a:off x="4509" y="1800"/>
                <a:ext cx="462" cy="264"/>
              </a:xfrm>
              <a:custGeom>
                <a:avLst/>
                <a:gdLst>
                  <a:gd name="T0" fmla="*/ 0 w 462"/>
                  <a:gd name="T1" fmla="*/ 264 h 264"/>
                  <a:gd name="T2" fmla="*/ 462 w 462"/>
                  <a:gd name="T3" fmla="*/ 0 h 264"/>
                  <a:gd name="T4" fmla="*/ 0 60000 65536"/>
                  <a:gd name="T5" fmla="*/ 0 60000 65536"/>
                  <a:gd name="T6" fmla="*/ 0 w 462"/>
                  <a:gd name="T7" fmla="*/ 0 h 264"/>
                  <a:gd name="T8" fmla="*/ 462 w 462"/>
                  <a:gd name="T9" fmla="*/ 264 h 2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2" h="264">
                    <a:moveTo>
                      <a:pt x="0" y="264"/>
                    </a:moveTo>
                    <a:lnTo>
                      <a:pt x="462" y="0"/>
                    </a:lnTo>
                  </a:path>
                </a:pathLst>
              </a:custGeom>
              <a:noFill/>
              <a:ln w="57150" cap="flat" cmpd="sng">
                <a:solidFill>
                  <a:srgbClr val="990099"/>
                </a:solidFill>
                <a:prstDash val="solid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0" name="Text Box 25"/>
              <p:cNvSpPr txBox="1">
                <a:spLocks noChangeArrowheads="1"/>
              </p:cNvSpPr>
              <p:nvPr/>
            </p:nvSpPr>
            <p:spPr bwMode="auto">
              <a:xfrm>
                <a:off x="4512" y="1648"/>
                <a:ext cx="223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800" i="1">
                    <a:solidFill>
                      <a:srgbClr val="333300"/>
                    </a:solidFill>
                    <a:sym typeface="Symbol" pitchFamily="18" charset="2"/>
                  </a:rPr>
                  <a:t></a:t>
                </a:r>
                <a:endParaRPr lang="en-US" altLang="zh-CN" sz="2800" i="1">
                  <a:solidFill>
                    <a:srgbClr val="333300"/>
                  </a:solidFill>
                </a:endParaRPr>
              </a:p>
            </p:txBody>
          </p:sp>
          <p:graphicFrame>
            <p:nvGraphicFramePr>
              <p:cNvPr id="15371" name="Object 26"/>
              <p:cNvGraphicFramePr>
                <a:graphicFrameLocks noChangeAspect="1"/>
              </p:cNvGraphicFramePr>
              <p:nvPr/>
            </p:nvGraphicFramePr>
            <p:xfrm>
              <a:off x="4992" y="1632"/>
              <a:ext cx="477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90" name="公式" r:id="rId14" imgW="355292" imgH="203024" progId="Equation.3">
                      <p:embed/>
                    </p:oleObj>
                  </mc:Choice>
                  <mc:Fallback>
                    <p:oleObj name="公式" r:id="rId14" imgW="355292" imgH="203024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632"/>
                            <a:ext cx="477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406" name="Group 47"/>
            <p:cNvGrpSpPr>
              <a:grpSpLocks/>
            </p:cNvGrpSpPr>
            <p:nvPr/>
          </p:nvGrpSpPr>
          <p:grpSpPr bwMode="auto">
            <a:xfrm>
              <a:off x="3110" y="1296"/>
              <a:ext cx="807" cy="479"/>
              <a:chOff x="4464" y="1632"/>
              <a:chExt cx="807" cy="479"/>
            </a:xfrm>
          </p:grpSpPr>
          <p:graphicFrame>
            <p:nvGraphicFramePr>
              <p:cNvPr id="15370" name="Object 15"/>
              <p:cNvGraphicFramePr>
                <a:graphicFrameLocks noChangeAspect="1"/>
              </p:cNvGraphicFramePr>
              <p:nvPr/>
            </p:nvGraphicFramePr>
            <p:xfrm>
              <a:off x="4752" y="1728"/>
              <a:ext cx="519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91" name="公式" r:id="rId16" imgW="342751" imgH="228501" progId="Equation.3">
                      <p:embed/>
                    </p:oleObj>
                  </mc:Choice>
                  <mc:Fallback>
                    <p:oleObj name="公式" r:id="rId16" imgW="342751" imgH="228501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728"/>
                            <a:ext cx="519" cy="3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07" name="Oval 45"/>
              <p:cNvSpPr>
                <a:spLocks noChangeArrowheads="1"/>
              </p:cNvSpPr>
              <p:nvPr/>
            </p:nvSpPr>
            <p:spPr bwMode="auto">
              <a:xfrm>
                <a:off x="4464" y="1776"/>
                <a:ext cx="240" cy="24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408" name="Text Box 46"/>
              <p:cNvSpPr txBox="1">
                <a:spLocks noChangeArrowheads="1"/>
              </p:cNvSpPr>
              <p:nvPr/>
            </p:nvSpPr>
            <p:spPr bwMode="auto">
              <a:xfrm>
                <a:off x="4512" y="1632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3200"/>
                  <a:t>.</a:t>
                </a:r>
              </a:p>
            </p:txBody>
          </p:sp>
        </p:grpSp>
      </p:grpSp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6165850" y="2636838"/>
            <a:ext cx="2727325" cy="3087687"/>
            <a:chOff x="3984" y="768"/>
            <a:chExt cx="1718" cy="1945"/>
          </a:xfrm>
        </p:grpSpPr>
        <p:grpSp>
          <p:nvGrpSpPr>
            <p:cNvPr id="15390" name="Group 53"/>
            <p:cNvGrpSpPr>
              <a:grpSpLocks/>
            </p:cNvGrpSpPr>
            <p:nvPr/>
          </p:nvGrpSpPr>
          <p:grpSpPr bwMode="auto">
            <a:xfrm>
              <a:off x="3984" y="768"/>
              <a:ext cx="1233" cy="1945"/>
              <a:chOff x="3971" y="1190"/>
              <a:chExt cx="1072" cy="1532"/>
            </a:xfrm>
          </p:grpSpPr>
          <p:sp>
            <p:nvSpPr>
              <p:cNvPr id="15399" name="Freeform 54"/>
              <p:cNvSpPr>
                <a:spLocks/>
              </p:cNvSpPr>
              <p:nvPr/>
            </p:nvSpPr>
            <p:spPr bwMode="auto">
              <a:xfrm>
                <a:off x="4173" y="1462"/>
                <a:ext cx="816" cy="1200"/>
              </a:xfrm>
              <a:custGeom>
                <a:avLst/>
                <a:gdLst>
                  <a:gd name="T0" fmla="*/ 816 w 816"/>
                  <a:gd name="T1" fmla="*/ 0 h 1200"/>
                  <a:gd name="T2" fmla="*/ 432 w 816"/>
                  <a:gd name="T3" fmla="*/ 240 h 1200"/>
                  <a:gd name="T4" fmla="*/ 288 w 816"/>
                  <a:gd name="T5" fmla="*/ 912 h 1200"/>
                  <a:gd name="T6" fmla="*/ 0 w 816"/>
                  <a:gd name="T7" fmla="*/ 1200 h 12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16"/>
                  <a:gd name="T13" fmla="*/ 0 h 1200"/>
                  <a:gd name="T14" fmla="*/ 816 w 816"/>
                  <a:gd name="T15" fmla="*/ 1200 h 12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16" h="1200">
                    <a:moveTo>
                      <a:pt x="816" y="0"/>
                    </a:moveTo>
                    <a:cubicBezTo>
                      <a:pt x="752" y="38"/>
                      <a:pt x="520" y="88"/>
                      <a:pt x="432" y="240"/>
                    </a:cubicBezTo>
                    <a:cubicBezTo>
                      <a:pt x="344" y="392"/>
                      <a:pt x="360" y="752"/>
                      <a:pt x="288" y="912"/>
                    </a:cubicBezTo>
                    <a:cubicBezTo>
                      <a:pt x="216" y="1072"/>
                      <a:pt x="48" y="1152"/>
                      <a:pt x="0" y="1200"/>
                    </a:cubicBezTo>
                  </a:path>
                </a:pathLst>
              </a:custGeom>
              <a:noFill/>
              <a:ln w="76200" cap="flat" cmpd="sng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00" name="Text Box 55"/>
              <p:cNvSpPr txBox="1">
                <a:spLocks noChangeArrowheads="1"/>
              </p:cNvSpPr>
              <p:nvPr/>
            </p:nvSpPr>
            <p:spPr bwMode="auto">
              <a:xfrm>
                <a:off x="3971" y="2464"/>
                <a:ext cx="198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800" i="1">
                    <a:solidFill>
                      <a:srgbClr val="333300"/>
                    </a:solidFill>
                  </a:rPr>
                  <a:t>a</a:t>
                </a:r>
              </a:p>
            </p:txBody>
          </p:sp>
          <p:sp>
            <p:nvSpPr>
              <p:cNvPr id="15401" name="Text Box 56"/>
              <p:cNvSpPr txBox="1">
                <a:spLocks noChangeArrowheads="1"/>
              </p:cNvSpPr>
              <p:nvPr/>
            </p:nvSpPr>
            <p:spPr bwMode="auto">
              <a:xfrm>
                <a:off x="4845" y="1190"/>
                <a:ext cx="198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800" i="1">
                    <a:solidFill>
                      <a:srgbClr val="333300"/>
                    </a:solidFill>
                  </a:rPr>
                  <a:t>b</a:t>
                </a:r>
              </a:p>
            </p:txBody>
          </p:sp>
        </p:grpSp>
        <p:sp>
          <p:nvSpPr>
            <p:cNvPr id="15391" name="Line 58"/>
            <p:cNvSpPr>
              <a:spLocks noChangeShapeType="1"/>
            </p:cNvSpPr>
            <p:nvPr/>
          </p:nvSpPr>
          <p:spPr bwMode="auto">
            <a:xfrm flipH="1">
              <a:off x="4560" y="1824"/>
              <a:ext cx="48" cy="319"/>
            </a:xfrm>
            <a:prstGeom prst="line">
              <a:avLst/>
            </a:prstGeom>
            <a:noFill/>
            <a:ln w="76200">
              <a:solidFill>
                <a:srgbClr val="FF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64" name="Object 59"/>
            <p:cNvGraphicFramePr>
              <a:graphicFrameLocks noChangeAspect="1"/>
            </p:cNvGraphicFramePr>
            <p:nvPr/>
          </p:nvGraphicFramePr>
          <p:xfrm>
            <a:off x="4704" y="1728"/>
            <a:ext cx="29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92" name="公式" r:id="rId18" imgW="190417" imgH="203112" progId="Equation.3">
                    <p:embed/>
                  </p:oleObj>
                </mc:Choice>
                <mc:Fallback>
                  <p:oleObj name="公式" r:id="rId18" imgW="190417" imgH="203112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1728"/>
                          <a:ext cx="296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60"/>
            <p:cNvGraphicFramePr>
              <a:graphicFrameLocks noChangeAspect="1"/>
            </p:cNvGraphicFramePr>
            <p:nvPr/>
          </p:nvGraphicFramePr>
          <p:xfrm>
            <a:off x="4118" y="1392"/>
            <a:ext cx="19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93" name="公式" r:id="rId19" imgW="126725" imgH="177415" progId="Equation.3">
                    <p:embed/>
                  </p:oleObj>
                </mc:Choice>
                <mc:Fallback>
                  <p:oleObj name="公式" r:id="rId19" imgW="126725" imgH="177415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8" y="1392"/>
                          <a:ext cx="194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2" name="Freeform 61"/>
            <p:cNvSpPr>
              <a:spLocks/>
            </p:cNvSpPr>
            <p:nvPr/>
          </p:nvSpPr>
          <p:spPr bwMode="auto">
            <a:xfrm>
              <a:off x="4358" y="1440"/>
              <a:ext cx="231" cy="406"/>
            </a:xfrm>
            <a:custGeom>
              <a:avLst/>
              <a:gdLst>
                <a:gd name="T0" fmla="*/ 119 w 450"/>
                <a:gd name="T1" fmla="*/ 1018 h 162"/>
                <a:gd name="T2" fmla="*/ 0 w 450"/>
                <a:gd name="T3" fmla="*/ 0 h 162"/>
                <a:gd name="T4" fmla="*/ 0 60000 65536"/>
                <a:gd name="T5" fmla="*/ 0 60000 65536"/>
                <a:gd name="T6" fmla="*/ 0 w 450"/>
                <a:gd name="T7" fmla="*/ 0 h 162"/>
                <a:gd name="T8" fmla="*/ 450 w 450"/>
                <a:gd name="T9" fmla="*/ 162 h 16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0" h="162">
                  <a:moveTo>
                    <a:pt x="450" y="16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5393" name="Group 62"/>
            <p:cNvGrpSpPr>
              <a:grpSpLocks/>
            </p:cNvGrpSpPr>
            <p:nvPr/>
          </p:nvGrpSpPr>
          <p:grpSpPr bwMode="auto">
            <a:xfrm>
              <a:off x="4598" y="1296"/>
              <a:ext cx="1104" cy="549"/>
              <a:chOff x="4509" y="1632"/>
              <a:chExt cx="960" cy="432"/>
            </a:xfrm>
          </p:grpSpPr>
          <p:sp>
            <p:nvSpPr>
              <p:cNvPr id="15397" name="Freeform 63"/>
              <p:cNvSpPr>
                <a:spLocks/>
              </p:cNvSpPr>
              <p:nvPr/>
            </p:nvSpPr>
            <p:spPr bwMode="auto">
              <a:xfrm>
                <a:off x="4509" y="1800"/>
                <a:ext cx="462" cy="264"/>
              </a:xfrm>
              <a:custGeom>
                <a:avLst/>
                <a:gdLst>
                  <a:gd name="T0" fmla="*/ 0 w 462"/>
                  <a:gd name="T1" fmla="*/ 264 h 264"/>
                  <a:gd name="T2" fmla="*/ 462 w 462"/>
                  <a:gd name="T3" fmla="*/ 0 h 264"/>
                  <a:gd name="T4" fmla="*/ 0 60000 65536"/>
                  <a:gd name="T5" fmla="*/ 0 60000 65536"/>
                  <a:gd name="T6" fmla="*/ 0 w 462"/>
                  <a:gd name="T7" fmla="*/ 0 h 264"/>
                  <a:gd name="T8" fmla="*/ 462 w 462"/>
                  <a:gd name="T9" fmla="*/ 264 h 2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62" h="264">
                    <a:moveTo>
                      <a:pt x="0" y="264"/>
                    </a:moveTo>
                    <a:lnTo>
                      <a:pt x="462" y="0"/>
                    </a:lnTo>
                  </a:path>
                </a:pathLst>
              </a:custGeom>
              <a:noFill/>
              <a:ln w="57150" cap="flat" cmpd="sng">
                <a:solidFill>
                  <a:srgbClr val="990099"/>
                </a:solidFill>
                <a:prstDash val="solid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8" name="Text Box 64"/>
              <p:cNvSpPr txBox="1">
                <a:spLocks noChangeArrowheads="1"/>
              </p:cNvSpPr>
              <p:nvPr/>
            </p:nvSpPr>
            <p:spPr bwMode="auto">
              <a:xfrm>
                <a:off x="4512" y="1648"/>
                <a:ext cx="223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2800" i="1">
                    <a:solidFill>
                      <a:srgbClr val="333300"/>
                    </a:solidFill>
                    <a:sym typeface="Symbol" pitchFamily="18" charset="2"/>
                  </a:rPr>
                  <a:t></a:t>
                </a:r>
                <a:endParaRPr lang="en-US" altLang="zh-CN" sz="2800" i="1">
                  <a:solidFill>
                    <a:srgbClr val="333300"/>
                  </a:solidFill>
                </a:endParaRPr>
              </a:p>
            </p:txBody>
          </p:sp>
          <p:graphicFrame>
            <p:nvGraphicFramePr>
              <p:cNvPr id="15367" name="Object 65"/>
              <p:cNvGraphicFramePr>
                <a:graphicFrameLocks noChangeAspect="1"/>
              </p:cNvGraphicFramePr>
              <p:nvPr/>
            </p:nvGraphicFramePr>
            <p:xfrm>
              <a:off x="4992" y="1632"/>
              <a:ext cx="477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94" name="公式" r:id="rId20" imgW="355292" imgH="203024" progId="Equation.3">
                      <p:embed/>
                    </p:oleObj>
                  </mc:Choice>
                  <mc:Fallback>
                    <p:oleObj name="公式" r:id="rId20" imgW="355292" imgH="203024" progId="Equation.3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1632"/>
                            <a:ext cx="477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394" name="Group 66"/>
            <p:cNvGrpSpPr>
              <a:grpSpLocks/>
            </p:cNvGrpSpPr>
            <p:nvPr/>
          </p:nvGrpSpPr>
          <p:grpSpPr bwMode="auto">
            <a:xfrm>
              <a:off x="4838" y="2064"/>
              <a:ext cx="807" cy="479"/>
              <a:chOff x="4464" y="1632"/>
              <a:chExt cx="807" cy="479"/>
            </a:xfrm>
          </p:grpSpPr>
          <p:graphicFrame>
            <p:nvGraphicFramePr>
              <p:cNvPr id="15366" name="Object 67"/>
              <p:cNvGraphicFramePr>
                <a:graphicFrameLocks noChangeAspect="1"/>
              </p:cNvGraphicFramePr>
              <p:nvPr/>
            </p:nvGraphicFramePr>
            <p:xfrm>
              <a:off x="4752" y="1728"/>
              <a:ext cx="519" cy="3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295" name="公式" r:id="rId21" imgW="342751" imgH="228501" progId="Equation.3">
                      <p:embed/>
                    </p:oleObj>
                  </mc:Choice>
                  <mc:Fallback>
                    <p:oleObj name="公式" r:id="rId21" imgW="342751" imgH="228501" progId="Equation.3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728"/>
                            <a:ext cx="519" cy="3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5" name="Oval 68"/>
              <p:cNvSpPr>
                <a:spLocks noChangeArrowheads="1"/>
              </p:cNvSpPr>
              <p:nvPr/>
            </p:nvSpPr>
            <p:spPr bwMode="auto">
              <a:xfrm>
                <a:off x="4464" y="1776"/>
                <a:ext cx="240" cy="24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396" name="Text Box 69"/>
              <p:cNvSpPr txBox="1">
                <a:spLocks noChangeArrowheads="1"/>
              </p:cNvSpPr>
              <p:nvPr/>
            </p:nvSpPr>
            <p:spPr bwMode="auto">
              <a:xfrm>
                <a:off x="4512" y="1632"/>
                <a:ext cx="288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3200"/>
                  <a:t>.</a:t>
                </a:r>
              </a:p>
            </p:txBody>
          </p:sp>
        </p:grpSp>
      </p:grpSp>
      <p:grpSp>
        <p:nvGrpSpPr>
          <p:cNvPr id="12" name="Group 77"/>
          <p:cNvGrpSpPr>
            <a:grpSpLocks/>
          </p:cNvGrpSpPr>
          <p:nvPr/>
        </p:nvGrpSpPr>
        <p:grpSpPr bwMode="auto">
          <a:xfrm>
            <a:off x="1116013" y="2276475"/>
            <a:ext cx="4267200" cy="2241550"/>
            <a:chOff x="720" y="1632"/>
            <a:chExt cx="2688" cy="1412"/>
          </a:xfrm>
        </p:grpSpPr>
        <p:graphicFrame>
          <p:nvGraphicFramePr>
            <p:cNvPr id="15363" name="Object 35"/>
            <p:cNvGraphicFramePr>
              <a:graphicFrameLocks noChangeAspect="1"/>
            </p:cNvGraphicFramePr>
            <p:nvPr/>
          </p:nvGraphicFramePr>
          <p:xfrm>
            <a:off x="720" y="2400"/>
            <a:ext cx="2448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96" name="Equation" r:id="rId22" imgW="1133417" imgH="380876" progId="Equation.DSMT4">
                    <p:embed/>
                  </p:oleObj>
                </mc:Choice>
                <mc:Fallback>
                  <p:oleObj name="Equation" r:id="rId22" imgW="1133417" imgH="380876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400"/>
                          <a:ext cx="2448" cy="6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9" name="Line 74"/>
            <p:cNvSpPr>
              <a:spLocks noChangeShapeType="1"/>
            </p:cNvSpPr>
            <p:nvPr/>
          </p:nvSpPr>
          <p:spPr bwMode="auto">
            <a:xfrm flipV="1">
              <a:off x="2688" y="1632"/>
              <a:ext cx="720" cy="9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78"/>
          <p:cNvGrpSpPr>
            <a:grpSpLocks/>
          </p:cNvGrpSpPr>
          <p:nvPr/>
        </p:nvGrpSpPr>
        <p:grpSpPr bwMode="auto">
          <a:xfrm>
            <a:off x="1165225" y="4437063"/>
            <a:ext cx="5638800" cy="1022350"/>
            <a:chOff x="720" y="3168"/>
            <a:chExt cx="3552" cy="644"/>
          </a:xfrm>
        </p:grpSpPr>
        <p:graphicFrame>
          <p:nvGraphicFramePr>
            <p:cNvPr id="15362" name="Object 73"/>
            <p:cNvGraphicFramePr>
              <a:graphicFrameLocks noChangeAspect="1"/>
            </p:cNvGraphicFramePr>
            <p:nvPr/>
          </p:nvGraphicFramePr>
          <p:xfrm>
            <a:off x="720" y="3168"/>
            <a:ext cx="3128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97" name="Equation" r:id="rId24" imgW="1447910" imgH="380876" progId="Equation.DSMT4">
                    <p:embed/>
                  </p:oleObj>
                </mc:Choice>
                <mc:Fallback>
                  <p:oleObj name="Equation" r:id="rId24" imgW="1447910" imgH="380876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168"/>
                          <a:ext cx="3128" cy="6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8" name="Line 75"/>
            <p:cNvSpPr>
              <a:spLocks noChangeShapeType="1"/>
            </p:cNvSpPr>
            <p:nvPr/>
          </p:nvSpPr>
          <p:spPr bwMode="auto">
            <a:xfrm>
              <a:off x="3840" y="3504"/>
              <a:ext cx="432" cy="96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5384" name="Group 3"/>
          <p:cNvGrpSpPr>
            <a:grpSpLocks/>
          </p:cNvGrpSpPr>
          <p:nvPr/>
        </p:nvGrpSpPr>
        <p:grpSpPr bwMode="auto">
          <a:xfrm>
            <a:off x="0" y="2997200"/>
            <a:ext cx="8739188" cy="519113"/>
            <a:chOff x="199" y="2832"/>
            <a:chExt cx="5184" cy="327"/>
          </a:xfrm>
        </p:grpSpPr>
        <p:sp>
          <p:nvSpPr>
            <p:cNvPr id="15386" name="Text Box 4"/>
            <p:cNvSpPr txBox="1">
              <a:spLocks noChangeArrowheads="1"/>
            </p:cNvSpPr>
            <p:nvPr/>
          </p:nvSpPr>
          <p:spPr bwMode="auto">
            <a:xfrm>
              <a:off x="199" y="2832"/>
              <a:ext cx="7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 dirty="0">
                  <a:solidFill>
                    <a:srgbClr val="333300"/>
                  </a:solidFill>
                </a:rPr>
                <a:t>4  </a:t>
              </a:r>
              <a:r>
                <a:rPr lang="zh-CN" altLang="en-US" sz="2800" dirty="0">
                  <a:solidFill>
                    <a:srgbClr val="333300"/>
                  </a:solidFill>
                </a:rPr>
                <a:t>积分</a:t>
              </a:r>
            </a:p>
          </p:txBody>
        </p:sp>
        <p:sp>
          <p:nvSpPr>
            <p:cNvPr id="15387" name="Text Box 5"/>
            <p:cNvSpPr txBox="1">
              <a:spLocks noChangeArrowheads="1"/>
            </p:cNvSpPr>
            <p:nvPr/>
          </p:nvSpPr>
          <p:spPr bwMode="auto">
            <a:xfrm>
              <a:off x="1015" y="2832"/>
              <a:ext cx="43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333300"/>
                  </a:solidFill>
                </a:rPr>
                <a:t>非静电力和回路的相对方向</a:t>
              </a:r>
              <a:endParaRPr lang="zh-CN" altLang="en-US" sz="2800" i="1">
                <a:solidFill>
                  <a:srgbClr val="333300"/>
                </a:solidFill>
              </a:endParaRPr>
            </a:p>
          </p:txBody>
        </p:sp>
      </p:grpSp>
      <p:sp>
        <p:nvSpPr>
          <p:cNvPr id="163842" name="Text Box 2"/>
          <p:cNvSpPr txBox="1">
            <a:spLocks noChangeArrowheads="1"/>
          </p:cNvSpPr>
          <p:nvPr/>
        </p:nvSpPr>
        <p:spPr bwMode="auto">
          <a:xfrm>
            <a:off x="92075" y="5268913"/>
            <a:ext cx="8566150" cy="154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>
                <a:solidFill>
                  <a:srgbClr val="333300"/>
                </a:solidFill>
              </a:rPr>
              <a:t>5  </a:t>
            </a:r>
            <a:r>
              <a:rPr lang="zh-CN" altLang="en-US" sz="2800">
                <a:solidFill>
                  <a:srgbClr val="333300"/>
                </a:solidFill>
              </a:rPr>
              <a:t>电动势方向</a:t>
            </a:r>
          </a:p>
          <a:p>
            <a:pPr>
              <a:lnSpc>
                <a:spcPct val="140000"/>
              </a:lnSpc>
            </a:pPr>
            <a:r>
              <a:rPr lang="zh-CN" altLang="en-US" sz="2800">
                <a:solidFill>
                  <a:srgbClr val="333300"/>
                </a:solidFill>
              </a:rPr>
              <a:t>   </a:t>
            </a:r>
            <a:r>
              <a:rPr lang="en-US" altLang="zh-CN" sz="2800">
                <a:solidFill>
                  <a:srgbClr val="333300"/>
                </a:solidFill>
              </a:rPr>
              <a:t>ε&gt; 0, </a:t>
            </a:r>
            <a:r>
              <a:rPr lang="zh-CN" altLang="en-US" sz="2800">
                <a:solidFill>
                  <a:srgbClr val="333300"/>
                </a:solidFill>
              </a:rPr>
              <a:t>非静电力沿积分方向，电动势沿积分方向升高</a:t>
            </a:r>
          </a:p>
          <a:p>
            <a:r>
              <a:rPr lang="zh-CN" altLang="en-US" sz="2800">
                <a:solidFill>
                  <a:srgbClr val="333300"/>
                </a:solidFill>
              </a:rPr>
              <a:t>   </a:t>
            </a:r>
            <a:r>
              <a:rPr lang="en-US" altLang="zh-CN" sz="2800">
                <a:solidFill>
                  <a:srgbClr val="333300"/>
                </a:solidFill>
              </a:rPr>
              <a:t>ε&lt; 0 ,</a:t>
            </a:r>
            <a:r>
              <a:rPr lang="zh-CN" altLang="en-US" sz="2800">
                <a:solidFill>
                  <a:srgbClr val="333300"/>
                </a:solidFill>
              </a:rPr>
              <a:t>非静电力沿积分反向，电动势沿积分方向降低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23" grpId="0" autoUpdateAnimBg="0"/>
      <p:bldP spid="163842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47664" y="765174"/>
            <a:ext cx="501470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dirty="0">
                <a:latin typeface="+mj-lt"/>
                <a:ea typeface="+mn-ea"/>
              </a:rPr>
              <a:t>作业：</a:t>
            </a:r>
            <a:r>
              <a:rPr lang="en-US" altLang="zh-CN" sz="3600" dirty="0">
                <a:latin typeface="+mj-lt"/>
                <a:ea typeface="+mn-ea"/>
              </a:rPr>
              <a:t>9-10</a:t>
            </a:r>
            <a:r>
              <a:rPr lang="zh-CN" altLang="en-US" sz="3600" dirty="0">
                <a:latin typeface="+mj-lt"/>
                <a:ea typeface="+mn-ea"/>
              </a:rPr>
              <a:t>，</a:t>
            </a:r>
            <a:r>
              <a:rPr lang="en-US" altLang="zh-CN" sz="3600" dirty="0">
                <a:latin typeface="+mj-lt"/>
                <a:ea typeface="+mn-ea"/>
              </a:rPr>
              <a:t>9-11</a:t>
            </a:r>
            <a:r>
              <a:rPr lang="zh-CN" altLang="en-US" sz="3600" dirty="0">
                <a:latin typeface="+mj-lt"/>
                <a:ea typeface="+mn-ea"/>
              </a:rPr>
              <a:t>，</a:t>
            </a:r>
            <a:r>
              <a:rPr lang="en-US" altLang="zh-CN" sz="3600" dirty="0">
                <a:latin typeface="+mj-lt"/>
                <a:ea typeface="+mn-ea"/>
              </a:rPr>
              <a:t>9-13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304800" y="188913"/>
            <a:ext cx="8169275" cy="1117600"/>
          </a:xfrm>
          <a:prstGeom prst="rect">
            <a:avLst/>
          </a:prstGeom>
          <a:gradFill rotWithShape="1">
            <a:gsLst>
              <a:gs pos="0">
                <a:srgbClr val="FFCCCC">
                  <a:alpha val="50000"/>
                </a:srgbClr>
              </a:gs>
              <a:gs pos="50000">
                <a:srgbClr val="FFFFFF"/>
              </a:gs>
              <a:gs pos="100000">
                <a:srgbClr val="FFCCCC">
                  <a:alpha val="50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>
              <a:lnSpc>
                <a:spcPct val="120000"/>
              </a:lnSpc>
              <a:defRPr/>
            </a:pPr>
            <a:r>
              <a:rPr lang="zh-CN" altLang="en-US" sz="2800"/>
              <a:t>例</a:t>
            </a:r>
            <a:r>
              <a:rPr lang="en-US" altLang="zh-CN" sz="2800"/>
              <a:t>1</a:t>
            </a:r>
            <a:r>
              <a:rPr lang="zh-CN" altLang="en-US" sz="2800"/>
              <a:t>：半径为 </a:t>
            </a:r>
            <a:r>
              <a:rPr lang="en-US" altLang="zh-CN" sz="2800" i="1"/>
              <a:t>R </a:t>
            </a:r>
            <a:r>
              <a:rPr lang="zh-CN" altLang="en-US" sz="2800"/>
              <a:t>的铜盘，在均匀磁场中以角速度 </a:t>
            </a:r>
            <a:r>
              <a:rPr lang="en-US" altLang="zh-CN" sz="2800" i="1">
                <a:latin typeface="Symbol" pitchFamily="18" charset="2"/>
              </a:rPr>
              <a:t>w</a:t>
            </a:r>
            <a:r>
              <a:rPr lang="en-US" altLang="zh-CN" sz="2800">
                <a:latin typeface="宋体" pitchFamily="2" charset="-122"/>
              </a:rPr>
              <a:t> </a:t>
            </a:r>
            <a:r>
              <a:rPr lang="zh-CN" altLang="en-US" sz="2800"/>
              <a:t>转动，求盘上沿半径方向产生的感应电动势。</a:t>
            </a:r>
          </a:p>
        </p:txBody>
      </p:sp>
      <p:grpSp>
        <p:nvGrpSpPr>
          <p:cNvPr id="16397" name="Group 32"/>
          <p:cNvGrpSpPr>
            <a:grpSpLocks/>
          </p:cNvGrpSpPr>
          <p:nvPr/>
        </p:nvGrpSpPr>
        <p:grpSpPr bwMode="auto">
          <a:xfrm>
            <a:off x="4948238" y="2181225"/>
            <a:ext cx="3890962" cy="3152775"/>
            <a:chOff x="3275" y="1041"/>
            <a:chExt cx="2005" cy="1524"/>
          </a:xfrm>
        </p:grpSpPr>
        <p:sp>
          <p:nvSpPr>
            <p:cNvPr id="16406" name="Text Box 2"/>
            <p:cNvSpPr txBox="1">
              <a:spLocks noChangeArrowheads="1"/>
            </p:cNvSpPr>
            <p:nvPr/>
          </p:nvSpPr>
          <p:spPr bwMode="auto">
            <a:xfrm>
              <a:off x="3275" y="1227"/>
              <a:ext cx="139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800">
                  <a:solidFill>
                    <a:schemeClr val="bg2"/>
                  </a:solidFill>
                </a:rPr>
                <a:t>×    ×    ×    ×    ×    ×</a:t>
              </a:r>
            </a:p>
          </p:txBody>
        </p:sp>
        <p:sp>
          <p:nvSpPr>
            <p:cNvPr id="16407" name="Text Box 3"/>
            <p:cNvSpPr txBox="1">
              <a:spLocks noChangeArrowheads="1"/>
            </p:cNvSpPr>
            <p:nvPr/>
          </p:nvSpPr>
          <p:spPr bwMode="auto">
            <a:xfrm>
              <a:off x="3302" y="1611"/>
              <a:ext cx="139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800">
                  <a:solidFill>
                    <a:schemeClr val="bg2"/>
                  </a:solidFill>
                </a:rPr>
                <a:t>×    ×    ×    ×    ×    ×</a:t>
              </a:r>
            </a:p>
          </p:txBody>
        </p:sp>
        <p:sp>
          <p:nvSpPr>
            <p:cNvPr id="16408" name="Text Box 4"/>
            <p:cNvSpPr txBox="1">
              <a:spLocks noChangeArrowheads="1"/>
            </p:cNvSpPr>
            <p:nvPr/>
          </p:nvSpPr>
          <p:spPr bwMode="auto">
            <a:xfrm>
              <a:off x="3275" y="2004"/>
              <a:ext cx="1395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800">
                  <a:solidFill>
                    <a:schemeClr val="bg2"/>
                  </a:solidFill>
                </a:rPr>
                <a:t>×    ×    ×    ×    ×    ×</a:t>
              </a:r>
            </a:p>
          </p:txBody>
        </p:sp>
        <p:sp>
          <p:nvSpPr>
            <p:cNvPr id="16409" name="Text Box 5"/>
            <p:cNvSpPr txBox="1">
              <a:spLocks noChangeArrowheads="1"/>
            </p:cNvSpPr>
            <p:nvPr/>
          </p:nvSpPr>
          <p:spPr bwMode="auto">
            <a:xfrm>
              <a:off x="3293" y="2388"/>
              <a:ext cx="139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1800">
                  <a:solidFill>
                    <a:schemeClr val="bg2"/>
                  </a:solidFill>
                </a:rPr>
                <a:t>×    ×    ×    ×    ×    ×</a:t>
              </a:r>
            </a:p>
          </p:txBody>
        </p:sp>
        <p:sp>
          <p:nvSpPr>
            <p:cNvPr id="16410" name="Oval 7"/>
            <p:cNvSpPr>
              <a:spLocks noChangeArrowheads="1"/>
            </p:cNvSpPr>
            <p:nvPr/>
          </p:nvSpPr>
          <p:spPr bwMode="auto">
            <a:xfrm>
              <a:off x="3565" y="1501"/>
              <a:ext cx="803" cy="803"/>
            </a:xfrm>
            <a:prstGeom prst="ellipse">
              <a:avLst/>
            </a:prstGeom>
            <a:noFill/>
            <a:ln w="28575">
              <a:solidFill>
                <a:srgbClr val="66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11" name="Freeform 8"/>
            <p:cNvSpPr>
              <a:spLocks/>
            </p:cNvSpPr>
            <p:nvPr/>
          </p:nvSpPr>
          <p:spPr bwMode="auto">
            <a:xfrm>
              <a:off x="3937" y="1488"/>
              <a:ext cx="1231" cy="432"/>
            </a:xfrm>
            <a:custGeom>
              <a:avLst/>
              <a:gdLst>
                <a:gd name="T0" fmla="*/ 239 w 1231"/>
                <a:gd name="T1" fmla="*/ 0 h 432"/>
                <a:gd name="T2" fmla="*/ 1231 w 1231"/>
                <a:gd name="T3" fmla="*/ 0 h 432"/>
                <a:gd name="T4" fmla="*/ 1231 w 1231"/>
                <a:gd name="T5" fmla="*/ 432 h 432"/>
                <a:gd name="T6" fmla="*/ 0 w 1231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1"/>
                <a:gd name="T13" fmla="*/ 0 h 432"/>
                <a:gd name="T14" fmla="*/ 1231 w 1231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1" h="432">
                  <a:moveTo>
                    <a:pt x="239" y="0"/>
                  </a:moveTo>
                  <a:lnTo>
                    <a:pt x="1231" y="0"/>
                  </a:lnTo>
                  <a:lnTo>
                    <a:pt x="1231" y="432"/>
                  </a:lnTo>
                  <a:lnTo>
                    <a:pt x="0" y="432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2" name="Freeform 9"/>
            <p:cNvSpPr>
              <a:spLocks/>
            </p:cNvSpPr>
            <p:nvPr/>
          </p:nvSpPr>
          <p:spPr bwMode="auto">
            <a:xfrm>
              <a:off x="3840" y="1392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96 w 336"/>
                <a:gd name="T3" fmla="*/ 96 h 96"/>
                <a:gd name="T4" fmla="*/ 240 w 336"/>
                <a:gd name="T5" fmla="*/ 0 h 96"/>
                <a:gd name="T6" fmla="*/ 336 w 336"/>
                <a:gd name="T7" fmla="*/ 9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36"/>
                <a:gd name="T13" fmla="*/ 0 h 96"/>
                <a:gd name="T14" fmla="*/ 336 w 33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36" h="96">
                  <a:moveTo>
                    <a:pt x="0" y="0"/>
                  </a:moveTo>
                  <a:cubicBezTo>
                    <a:pt x="28" y="48"/>
                    <a:pt x="56" y="96"/>
                    <a:pt x="96" y="96"/>
                  </a:cubicBezTo>
                  <a:cubicBezTo>
                    <a:pt x="136" y="96"/>
                    <a:pt x="200" y="0"/>
                    <a:pt x="240" y="0"/>
                  </a:cubicBezTo>
                  <a:cubicBezTo>
                    <a:pt x="280" y="0"/>
                    <a:pt x="320" y="80"/>
                    <a:pt x="336" y="96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3" name="Oval 10"/>
            <p:cNvSpPr>
              <a:spLocks noChangeArrowheads="1"/>
            </p:cNvSpPr>
            <p:nvPr/>
          </p:nvSpPr>
          <p:spPr bwMode="auto">
            <a:xfrm>
              <a:off x="5040" y="1584"/>
              <a:ext cx="240" cy="24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414" name="Freeform 11"/>
            <p:cNvSpPr>
              <a:spLocks/>
            </p:cNvSpPr>
            <p:nvPr/>
          </p:nvSpPr>
          <p:spPr bwMode="auto">
            <a:xfrm>
              <a:off x="5164" y="1624"/>
              <a:ext cx="80" cy="80"/>
            </a:xfrm>
            <a:custGeom>
              <a:avLst/>
              <a:gdLst>
                <a:gd name="T0" fmla="*/ 0 w 80"/>
                <a:gd name="T1" fmla="*/ 80 h 80"/>
                <a:gd name="T2" fmla="*/ 80 w 80"/>
                <a:gd name="T3" fmla="*/ 0 h 80"/>
                <a:gd name="T4" fmla="*/ 0 60000 65536"/>
                <a:gd name="T5" fmla="*/ 0 60000 65536"/>
                <a:gd name="T6" fmla="*/ 0 w 80"/>
                <a:gd name="T7" fmla="*/ 0 h 80"/>
                <a:gd name="T8" fmla="*/ 80 w 80"/>
                <a:gd name="T9" fmla="*/ 80 h 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0" h="80">
                  <a:moveTo>
                    <a:pt x="0" y="80"/>
                  </a:moveTo>
                  <a:lnTo>
                    <a:pt x="80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5" name="Freeform 12"/>
            <p:cNvSpPr>
              <a:spLocks/>
            </p:cNvSpPr>
            <p:nvPr/>
          </p:nvSpPr>
          <p:spPr bwMode="auto">
            <a:xfrm>
              <a:off x="3932" y="2208"/>
              <a:ext cx="484" cy="179"/>
            </a:xfrm>
            <a:custGeom>
              <a:avLst/>
              <a:gdLst>
                <a:gd name="T0" fmla="*/ 484 w 484"/>
                <a:gd name="T1" fmla="*/ 0 h 179"/>
                <a:gd name="T2" fmla="*/ 327 w 484"/>
                <a:gd name="T3" fmla="*/ 151 h 179"/>
                <a:gd name="T4" fmla="*/ 0 w 484"/>
                <a:gd name="T5" fmla="*/ 169 h 179"/>
                <a:gd name="T6" fmla="*/ 0 60000 65536"/>
                <a:gd name="T7" fmla="*/ 0 60000 65536"/>
                <a:gd name="T8" fmla="*/ 0 60000 65536"/>
                <a:gd name="T9" fmla="*/ 0 w 484"/>
                <a:gd name="T10" fmla="*/ 0 h 179"/>
                <a:gd name="T11" fmla="*/ 484 w 484"/>
                <a:gd name="T12" fmla="*/ 179 h 17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4" h="179">
                  <a:moveTo>
                    <a:pt x="484" y="0"/>
                  </a:moveTo>
                  <a:cubicBezTo>
                    <a:pt x="458" y="25"/>
                    <a:pt x="408" y="123"/>
                    <a:pt x="327" y="151"/>
                  </a:cubicBezTo>
                  <a:cubicBezTo>
                    <a:pt x="246" y="179"/>
                    <a:pt x="68" y="165"/>
                    <a:pt x="0" y="169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6" name="Text Box 13"/>
            <p:cNvSpPr txBox="1">
              <a:spLocks noChangeArrowheads="1"/>
            </p:cNvSpPr>
            <p:nvPr/>
          </p:nvSpPr>
          <p:spPr bwMode="auto">
            <a:xfrm>
              <a:off x="3524" y="2241"/>
              <a:ext cx="5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>
                  <a:latin typeface="Symbol" pitchFamily="18" charset="2"/>
                </a:rPr>
                <a:t>w</a:t>
              </a:r>
            </a:p>
          </p:txBody>
        </p:sp>
        <p:sp>
          <p:nvSpPr>
            <p:cNvPr id="16417" name="Text Box 14"/>
            <p:cNvSpPr txBox="1">
              <a:spLocks noChangeArrowheads="1"/>
            </p:cNvSpPr>
            <p:nvPr/>
          </p:nvSpPr>
          <p:spPr bwMode="auto">
            <a:xfrm>
              <a:off x="3848" y="1905"/>
              <a:ext cx="20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/>
                <a:t>O</a:t>
              </a:r>
            </a:p>
          </p:txBody>
        </p:sp>
        <p:sp>
          <p:nvSpPr>
            <p:cNvPr id="16418" name="Text Box 15"/>
            <p:cNvSpPr txBox="1">
              <a:spLocks noChangeArrowheads="1"/>
            </p:cNvSpPr>
            <p:nvPr/>
          </p:nvSpPr>
          <p:spPr bwMode="auto">
            <a:xfrm>
              <a:off x="3867" y="1041"/>
              <a:ext cx="200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/>
                <a:t>A</a:t>
              </a:r>
            </a:p>
          </p:txBody>
        </p:sp>
        <p:sp>
          <p:nvSpPr>
            <p:cNvPr id="16419" name="Line 17"/>
            <p:cNvSpPr>
              <a:spLocks noChangeShapeType="1"/>
            </p:cNvSpPr>
            <p:nvPr/>
          </p:nvSpPr>
          <p:spPr bwMode="auto">
            <a:xfrm flipV="1">
              <a:off x="3936" y="1488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20" name="Line 18"/>
            <p:cNvSpPr>
              <a:spLocks noChangeShapeType="1"/>
            </p:cNvSpPr>
            <p:nvPr/>
          </p:nvSpPr>
          <p:spPr bwMode="auto">
            <a:xfrm flipV="1">
              <a:off x="3936" y="1584"/>
              <a:ext cx="0" cy="240"/>
            </a:xfrm>
            <a:prstGeom prst="line">
              <a:avLst/>
            </a:prstGeom>
            <a:noFill/>
            <a:ln w="38100">
              <a:solidFill>
                <a:srgbClr val="FF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2" name="Object 19"/>
            <p:cNvGraphicFramePr>
              <a:graphicFrameLocks noChangeAspect="1"/>
            </p:cNvGraphicFramePr>
            <p:nvPr/>
          </p:nvGraphicFramePr>
          <p:xfrm>
            <a:off x="3648" y="1569"/>
            <a:ext cx="24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8" name="公式" r:id="rId3" imgW="181022" imgH="190573" progId="Equation.3">
                    <p:embed/>
                  </p:oleObj>
                </mc:Choice>
                <mc:Fallback>
                  <p:oleObj name="公式" r:id="rId3" imgW="181022" imgH="190573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569"/>
                          <a:ext cx="24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21" name="Line 20"/>
            <p:cNvSpPr>
              <a:spLocks noChangeShapeType="1"/>
            </p:cNvSpPr>
            <p:nvPr/>
          </p:nvSpPr>
          <p:spPr bwMode="auto">
            <a:xfrm>
              <a:off x="3936" y="1776"/>
              <a:ext cx="2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3" name="Object 21"/>
            <p:cNvGraphicFramePr>
              <a:graphicFrameLocks noChangeAspect="1"/>
            </p:cNvGraphicFramePr>
            <p:nvPr/>
          </p:nvGraphicFramePr>
          <p:xfrm>
            <a:off x="4209" y="1745"/>
            <a:ext cx="159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9" name="公式" r:id="rId5" imgW="114287" imgH="171408" progId="Equation.3">
                    <p:embed/>
                  </p:oleObj>
                </mc:Choice>
                <mc:Fallback>
                  <p:oleObj name="公式" r:id="rId5" imgW="114287" imgH="171408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9" y="1745"/>
                          <a:ext cx="159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8" name="Group 37"/>
          <p:cNvGrpSpPr>
            <a:grpSpLocks/>
          </p:cNvGrpSpPr>
          <p:nvPr/>
        </p:nvGrpSpPr>
        <p:grpSpPr bwMode="auto">
          <a:xfrm>
            <a:off x="681038" y="3657600"/>
            <a:ext cx="3476625" cy="2154238"/>
            <a:chOff x="288" y="2304"/>
            <a:chExt cx="2190" cy="1357"/>
          </a:xfrm>
        </p:grpSpPr>
        <p:graphicFrame>
          <p:nvGraphicFramePr>
            <p:cNvPr id="16389" name="Object 25"/>
            <p:cNvGraphicFramePr>
              <a:graphicFrameLocks noChangeAspect="1"/>
            </p:cNvGraphicFramePr>
            <p:nvPr/>
          </p:nvGraphicFramePr>
          <p:xfrm>
            <a:off x="288" y="2304"/>
            <a:ext cx="1182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20" name="Equation" r:id="rId7" imgW="799753" imgH="469696" progId="Equation.DSMT4">
                    <p:embed/>
                  </p:oleObj>
                </mc:Choice>
                <mc:Fallback>
                  <p:oleObj name="Equation" r:id="rId7" imgW="799753" imgH="469696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304"/>
                          <a:ext cx="1182" cy="7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26"/>
            <p:cNvGraphicFramePr>
              <a:graphicFrameLocks noChangeAspect="1"/>
            </p:cNvGraphicFramePr>
            <p:nvPr/>
          </p:nvGraphicFramePr>
          <p:xfrm>
            <a:off x="1470" y="2341"/>
            <a:ext cx="100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21" name="Equation" r:id="rId9" imgW="698500" imgH="469900" progId="Equation.DSMT4">
                    <p:embed/>
                  </p:oleObj>
                </mc:Choice>
                <mc:Fallback>
                  <p:oleObj name="Equation" r:id="rId9" imgW="698500" imgH="46990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0" y="2341"/>
                          <a:ext cx="1008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1" name="Object 27"/>
            <p:cNvGraphicFramePr>
              <a:graphicFrameLocks noChangeAspect="1"/>
            </p:cNvGraphicFramePr>
            <p:nvPr/>
          </p:nvGraphicFramePr>
          <p:xfrm>
            <a:off x="528" y="3072"/>
            <a:ext cx="960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22" name="公式" r:id="rId11" imgW="672808" imgH="406224" progId="Equation.3">
                    <p:embed/>
                  </p:oleObj>
                </mc:Choice>
                <mc:Fallback>
                  <p:oleObj name="公式" r:id="rId11" imgW="672808" imgH="406224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072"/>
                          <a:ext cx="960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5" name="Text Box 28"/>
            <p:cNvSpPr txBox="1">
              <a:spLocks noChangeArrowheads="1"/>
            </p:cNvSpPr>
            <p:nvPr/>
          </p:nvSpPr>
          <p:spPr bwMode="auto">
            <a:xfrm>
              <a:off x="1488" y="3216"/>
              <a:ext cx="4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sz="2800"/>
                <a:t>&gt; 0</a:t>
              </a:r>
            </a:p>
          </p:txBody>
        </p:sp>
      </p:grpSp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1122363" y="6110288"/>
            <a:ext cx="6613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/>
              <a:t>感应电动势的方向沿半径方向向外，升高</a:t>
            </a:r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223838" y="3048000"/>
            <a:ext cx="464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/>
              <a:t>非静电力，沿半径向外</a:t>
            </a:r>
            <a:r>
              <a:rPr lang="en-US" altLang="zh-CN"/>
              <a:t>,</a:t>
            </a:r>
            <a:r>
              <a:rPr lang="zh-CN" altLang="en-US"/>
              <a:t>和</a:t>
            </a:r>
            <a:r>
              <a:rPr lang="en-US" altLang="zh-CN"/>
              <a:t>dl</a:t>
            </a:r>
            <a:r>
              <a:rPr lang="zh-CN" altLang="en-US"/>
              <a:t>同向</a:t>
            </a:r>
          </a:p>
        </p:txBody>
      </p:sp>
      <p:grpSp>
        <p:nvGrpSpPr>
          <p:cNvPr id="16401" name="Group 35"/>
          <p:cNvGrpSpPr>
            <a:grpSpLocks/>
          </p:cNvGrpSpPr>
          <p:nvPr/>
        </p:nvGrpSpPr>
        <p:grpSpPr bwMode="auto">
          <a:xfrm>
            <a:off x="304800" y="1447800"/>
            <a:ext cx="7010400" cy="1339850"/>
            <a:chOff x="48" y="912"/>
            <a:chExt cx="4416" cy="844"/>
          </a:xfrm>
        </p:grpSpPr>
        <p:grpSp>
          <p:nvGrpSpPr>
            <p:cNvPr id="16402" name="Group 33"/>
            <p:cNvGrpSpPr>
              <a:grpSpLocks/>
            </p:cNvGrpSpPr>
            <p:nvPr/>
          </p:nvGrpSpPr>
          <p:grpSpPr bwMode="auto">
            <a:xfrm>
              <a:off x="48" y="912"/>
              <a:ext cx="2337" cy="844"/>
              <a:chOff x="182" y="902"/>
              <a:chExt cx="2337" cy="844"/>
            </a:xfrm>
          </p:grpSpPr>
          <p:sp>
            <p:nvSpPr>
              <p:cNvPr id="16404" name="Text Box 16"/>
              <p:cNvSpPr txBox="1">
                <a:spLocks noChangeArrowheads="1"/>
              </p:cNvSpPr>
              <p:nvPr/>
            </p:nvSpPr>
            <p:spPr bwMode="auto">
              <a:xfrm>
                <a:off x="182" y="926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zh-CN" altLang="en-US" sz="2800"/>
                  <a:t>解：</a:t>
                </a:r>
              </a:p>
            </p:txBody>
          </p:sp>
          <p:graphicFrame>
            <p:nvGraphicFramePr>
              <p:cNvPr id="16386" name="Object 22"/>
              <p:cNvGraphicFramePr>
                <a:graphicFrameLocks noChangeAspect="1"/>
              </p:cNvGraphicFramePr>
              <p:nvPr/>
            </p:nvGraphicFramePr>
            <p:xfrm>
              <a:off x="672" y="902"/>
              <a:ext cx="1344" cy="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923" name="公式" r:id="rId13" imgW="1079032" imgH="253890" progId="Equation.3">
                      <p:embed/>
                    </p:oleObj>
                  </mc:Choice>
                  <mc:Fallback>
                    <p:oleObj name="公式" r:id="rId13" imgW="1079032" imgH="25389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902"/>
                            <a:ext cx="1344" cy="39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87" name="Object 23"/>
              <p:cNvGraphicFramePr>
                <a:graphicFrameLocks noChangeAspect="1"/>
              </p:cNvGraphicFramePr>
              <p:nvPr/>
            </p:nvGraphicFramePr>
            <p:xfrm>
              <a:off x="941" y="1450"/>
              <a:ext cx="732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924" name="Equation" r:id="rId15" imgW="482391" imgH="203112" progId="Equation.DSMT4">
                      <p:embed/>
                    </p:oleObj>
                  </mc:Choice>
                  <mc:Fallback>
                    <p:oleObj name="Equation" r:id="rId15" imgW="482391" imgH="203112" progId="Equation.DSMT4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1" y="1450"/>
                            <a:ext cx="732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88" name="Object 24"/>
              <p:cNvGraphicFramePr>
                <a:graphicFrameLocks noChangeAspect="1"/>
              </p:cNvGraphicFramePr>
              <p:nvPr/>
            </p:nvGraphicFramePr>
            <p:xfrm>
              <a:off x="1632" y="1440"/>
              <a:ext cx="887" cy="2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925" name="Equation" r:id="rId17" imgW="583947" imgH="203112" progId="Equation.DSMT4">
                      <p:embed/>
                    </p:oleObj>
                  </mc:Choice>
                  <mc:Fallback>
                    <p:oleObj name="Equation" r:id="rId17" imgW="583947" imgH="203112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1440"/>
                            <a:ext cx="887" cy="2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6403" name="Text Box 34"/>
            <p:cNvSpPr txBox="1">
              <a:spLocks noChangeArrowheads="1"/>
            </p:cNvSpPr>
            <p:nvPr/>
          </p:nvSpPr>
          <p:spPr bwMode="auto">
            <a:xfrm>
              <a:off x="2064" y="960"/>
              <a:ext cx="240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dl</a:t>
              </a:r>
              <a:r>
                <a:rPr lang="zh-CN" altLang="en-US"/>
                <a:t>方向：正常极轴正向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9" grpId="0" autoUpdateAnimBg="0"/>
      <p:bldP spid="5635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76200" y="152400"/>
            <a:ext cx="8915400" cy="1041400"/>
          </a:xfrm>
          <a:prstGeom prst="rect">
            <a:avLst/>
          </a:prstGeom>
          <a:gradFill rotWithShape="1">
            <a:gsLst>
              <a:gs pos="0">
                <a:srgbClr val="FFCCCC">
                  <a:alpha val="48000"/>
                </a:srgbClr>
              </a:gs>
              <a:gs pos="50000">
                <a:srgbClr val="FFFFFF"/>
              </a:gs>
              <a:gs pos="100000">
                <a:srgbClr val="FFCCCC">
                  <a:alpha val="48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762000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>
                <a:latin typeface="宋体" pitchFamily="2" charset="-122"/>
              </a:rPr>
              <a:t>例</a:t>
            </a:r>
            <a:r>
              <a:rPr lang="en-US" altLang="zh-CN">
                <a:latin typeface="宋体" pitchFamily="2" charset="-122"/>
              </a:rPr>
              <a:t>2 </a:t>
            </a:r>
            <a:r>
              <a:rPr lang="zh-CN" altLang="en-US">
                <a:latin typeface="宋体" pitchFamily="2" charset="-122"/>
              </a:rPr>
              <a:t>在空间均匀的磁场中</a:t>
            </a:r>
            <a:r>
              <a:rPr lang="en-US" altLang="zh-CN">
                <a:latin typeface="宋体" pitchFamily="2" charset="-122"/>
              </a:rPr>
              <a:t>,        ,</a:t>
            </a:r>
            <a:r>
              <a:rPr lang="zh-CN" altLang="en-US">
                <a:latin typeface="宋体" pitchFamily="2" charset="-122"/>
              </a:rPr>
              <a:t>导线 </a:t>
            </a:r>
            <a:r>
              <a:rPr lang="en-US" altLang="zh-CN" i="1"/>
              <a:t>ab </a:t>
            </a:r>
            <a:r>
              <a:rPr lang="zh-CN" altLang="en-US">
                <a:latin typeface="宋体" pitchFamily="2" charset="-122"/>
              </a:rPr>
              <a:t>绕 </a:t>
            </a:r>
            <a:r>
              <a:rPr lang="en-US" altLang="zh-CN" i="1"/>
              <a:t>Z </a:t>
            </a:r>
            <a:r>
              <a:rPr lang="zh-CN" altLang="en-US">
                <a:latin typeface="宋体" pitchFamily="2" charset="-122"/>
              </a:rPr>
              <a:t>轴以</a:t>
            </a:r>
            <a:r>
              <a:rPr lang="zh-CN" altLang="en-US" i="1">
                <a:sym typeface="Symbol" pitchFamily="18" charset="2"/>
              </a:rPr>
              <a:t></a:t>
            </a:r>
            <a:r>
              <a:rPr lang="zh-CN" altLang="en-US" i="1"/>
              <a:t> </a:t>
            </a:r>
            <a:r>
              <a:rPr lang="zh-CN" altLang="en-US">
                <a:latin typeface="宋体" pitchFamily="2" charset="-122"/>
              </a:rPr>
              <a:t>匀速旋转</a:t>
            </a:r>
            <a:r>
              <a:rPr lang="en-US" altLang="zh-CN">
                <a:latin typeface="宋体" pitchFamily="2" charset="-122"/>
              </a:rPr>
              <a:t>,</a:t>
            </a:r>
            <a:r>
              <a:rPr lang="zh-CN" altLang="en-US"/>
              <a:t>导线 </a:t>
            </a:r>
            <a:r>
              <a:rPr lang="en-US" altLang="zh-CN" i="1"/>
              <a:t>ab </a:t>
            </a:r>
            <a:r>
              <a:rPr lang="zh-CN" altLang="en-US"/>
              <a:t>与 </a:t>
            </a:r>
            <a:r>
              <a:rPr lang="en-US" altLang="zh-CN" i="1"/>
              <a:t>Z </a:t>
            </a:r>
            <a:r>
              <a:rPr lang="zh-CN" altLang="en-US"/>
              <a:t>轴夹角为</a:t>
            </a:r>
            <a:r>
              <a:rPr lang="zh-CN" altLang="en-US" i="1">
                <a:sym typeface="Symbol" pitchFamily="18" charset="2"/>
              </a:rPr>
              <a:t>  </a:t>
            </a:r>
            <a:r>
              <a:rPr lang="en-US" altLang="zh-CN" i="1">
                <a:sym typeface="Symbol" pitchFamily="18" charset="2"/>
              </a:rPr>
              <a:t>,</a:t>
            </a:r>
            <a:r>
              <a:rPr lang="zh-CN" altLang="en-US">
                <a:sym typeface="Symbol" pitchFamily="18" charset="2"/>
              </a:rPr>
              <a:t>设 </a:t>
            </a:r>
            <a:r>
              <a:rPr lang="en-US" altLang="zh-CN" i="1">
                <a:sym typeface="Symbol" pitchFamily="18" charset="2"/>
              </a:rPr>
              <a:t>ab = L  , </a:t>
            </a:r>
            <a:r>
              <a:rPr lang="zh-CN" altLang="en-US"/>
              <a:t>求：导线 </a:t>
            </a:r>
            <a:r>
              <a:rPr lang="en-US" altLang="zh-CN" i="1"/>
              <a:t>ab</a:t>
            </a:r>
            <a:r>
              <a:rPr lang="zh-CN" altLang="en-US"/>
              <a:t>中的电动势</a:t>
            </a:r>
            <a:r>
              <a:rPr lang="en-US" altLang="zh-CN"/>
              <a:t>.</a:t>
            </a:r>
          </a:p>
        </p:txBody>
      </p:sp>
      <p:graphicFrame>
        <p:nvGraphicFramePr>
          <p:cNvPr id="17410" name="Object 3"/>
          <p:cNvGraphicFramePr>
            <a:graphicFrameLocks/>
          </p:cNvGraphicFramePr>
          <p:nvPr/>
        </p:nvGraphicFramePr>
        <p:xfrm>
          <a:off x="3622675" y="246063"/>
          <a:ext cx="133032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9" name="Equation" r:id="rId3" imgW="494870" imgH="215713" progId="Equation.DSMT4">
                  <p:embed/>
                </p:oleObj>
              </mc:Choice>
              <mc:Fallback>
                <p:oleObj name="Equation" r:id="rId3" imgW="494870" imgH="215713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246063"/>
                        <a:ext cx="133032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52400" y="1371600"/>
            <a:ext cx="9144000" cy="549275"/>
            <a:chOff x="96" y="864"/>
            <a:chExt cx="5760" cy="346"/>
          </a:xfrm>
        </p:grpSpPr>
        <p:sp>
          <p:nvSpPr>
            <p:cNvPr id="17461" name="Rectangle 4"/>
            <p:cNvSpPr>
              <a:spLocks noChangeArrowheads="1"/>
            </p:cNvSpPr>
            <p:nvPr/>
          </p:nvSpPr>
          <p:spPr bwMode="auto">
            <a:xfrm>
              <a:off x="96" y="864"/>
              <a:ext cx="19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宋体" pitchFamily="2" charset="-122"/>
                </a:rPr>
                <a:t>解：取</a:t>
              </a:r>
            </a:p>
          </p:txBody>
        </p:sp>
        <p:sp>
          <p:nvSpPr>
            <p:cNvPr id="17462" name="Text Box 5"/>
            <p:cNvSpPr txBox="1">
              <a:spLocks noChangeArrowheads="1"/>
            </p:cNvSpPr>
            <p:nvPr/>
          </p:nvSpPr>
          <p:spPr bwMode="auto">
            <a:xfrm>
              <a:off x="144" y="922"/>
              <a:ext cx="57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/>
                <a:t>                ,  </a:t>
              </a:r>
              <a:r>
                <a:rPr lang="zh-CN" altLang="en-US"/>
                <a:t>方向，极轴向外，</a:t>
              </a:r>
              <a:r>
                <a:rPr lang="en-US" altLang="zh-CN"/>
                <a:t>z</a:t>
              </a:r>
              <a:r>
                <a:rPr lang="zh-CN" altLang="en-US"/>
                <a:t>轴向上，运动速度</a:t>
              </a:r>
              <a:r>
                <a:rPr lang="en-US" altLang="zh-CN"/>
                <a:t>v</a:t>
              </a:r>
              <a:r>
                <a:rPr lang="zh-CN" altLang="en-US"/>
                <a:t>，运动半径为</a:t>
              </a:r>
              <a:r>
                <a:rPr lang="zh-CN" altLang="en-US" i="1"/>
                <a:t> </a:t>
              </a:r>
              <a:r>
                <a:rPr lang="en-US" altLang="zh-CN" i="1"/>
                <a:t>r</a:t>
              </a:r>
              <a:endParaRPr lang="en-US" altLang="zh-CN"/>
            </a:p>
          </p:txBody>
        </p:sp>
        <p:graphicFrame>
          <p:nvGraphicFramePr>
            <p:cNvPr id="17429" name="Object 6"/>
            <p:cNvGraphicFramePr>
              <a:graphicFrameLocks noChangeAspect="1"/>
            </p:cNvGraphicFramePr>
            <p:nvPr/>
          </p:nvGraphicFramePr>
          <p:xfrm>
            <a:off x="768" y="912"/>
            <a:ext cx="211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0" name="Equation" r:id="rId5" imgW="190417" imgH="203112" progId="Equation.DSMT4">
                    <p:embed/>
                  </p:oleObj>
                </mc:Choice>
                <mc:Fallback>
                  <p:oleObj name="Equation" r:id="rId5" imgW="190417" imgH="203112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912"/>
                          <a:ext cx="211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54000" y="3733800"/>
            <a:ext cx="4432300" cy="1371600"/>
            <a:chOff x="160" y="2352"/>
            <a:chExt cx="2792" cy="864"/>
          </a:xfrm>
        </p:grpSpPr>
        <p:graphicFrame>
          <p:nvGraphicFramePr>
            <p:cNvPr id="17426" name="Object 32"/>
            <p:cNvGraphicFramePr>
              <a:graphicFrameLocks/>
            </p:cNvGraphicFramePr>
            <p:nvPr/>
          </p:nvGraphicFramePr>
          <p:xfrm>
            <a:off x="1728" y="2422"/>
            <a:ext cx="12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1" name="公式" r:id="rId7" imgW="799753" imgH="177723" progId="Equation.3">
                    <p:embed/>
                  </p:oleObj>
                </mc:Choice>
                <mc:Fallback>
                  <p:oleObj name="公式" r:id="rId7" imgW="799753" imgH="177723" progId="Equation.3">
                    <p:embed/>
                    <p:pic>
                      <p:nvPicPr>
                        <p:cNvPr id="0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422"/>
                          <a:ext cx="122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7" name="Object 33"/>
            <p:cNvGraphicFramePr>
              <a:graphicFrameLocks noChangeAspect="1"/>
            </p:cNvGraphicFramePr>
            <p:nvPr/>
          </p:nvGraphicFramePr>
          <p:xfrm>
            <a:off x="160" y="2352"/>
            <a:ext cx="1568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2" name="Equation" r:id="rId9" imgW="1079032" imgH="253890" progId="Equation.DSMT4">
                    <p:embed/>
                  </p:oleObj>
                </mc:Choice>
                <mc:Fallback>
                  <p:oleObj name="Equation" r:id="rId9" imgW="1079032" imgH="25389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" y="2352"/>
                          <a:ext cx="1568" cy="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8" name="Object 34"/>
            <p:cNvGraphicFramePr>
              <a:graphicFrameLocks/>
            </p:cNvGraphicFramePr>
            <p:nvPr/>
          </p:nvGraphicFramePr>
          <p:xfrm>
            <a:off x="432" y="2832"/>
            <a:ext cx="163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3" name="公式" r:id="rId11" imgW="939800" imgH="228600" progId="Equation.3">
                    <p:embed/>
                  </p:oleObj>
                </mc:Choice>
                <mc:Fallback>
                  <p:oleObj name="公式" r:id="rId11" imgW="939800" imgH="228600" progId="Equation.3">
                    <p:embed/>
                    <p:pic>
                      <p:nvPicPr>
                        <p:cNvPr id="0" name="Object 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832"/>
                          <a:ext cx="1632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304800" y="4953000"/>
            <a:ext cx="4267200" cy="1905000"/>
            <a:chOff x="192" y="3120"/>
            <a:chExt cx="2688" cy="1200"/>
          </a:xfrm>
        </p:grpSpPr>
        <p:graphicFrame>
          <p:nvGraphicFramePr>
            <p:cNvPr id="17424" name="Object 35"/>
            <p:cNvGraphicFramePr>
              <a:graphicFrameLocks/>
            </p:cNvGraphicFramePr>
            <p:nvPr/>
          </p:nvGraphicFramePr>
          <p:xfrm>
            <a:off x="192" y="3120"/>
            <a:ext cx="2688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4" name="公式" r:id="rId13" imgW="1676400" imgH="469900" progId="Equation.3">
                    <p:embed/>
                  </p:oleObj>
                </mc:Choice>
                <mc:Fallback>
                  <p:oleObj name="公式" r:id="rId13" imgW="1676400" imgH="469900" progId="Equation.3">
                    <p:embed/>
                    <p:pic>
                      <p:nvPicPr>
                        <p:cNvPr id="0" name="Object 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3120"/>
                          <a:ext cx="2688" cy="7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5" name="Object 36"/>
            <p:cNvGraphicFramePr>
              <a:graphicFrameLocks/>
            </p:cNvGraphicFramePr>
            <p:nvPr/>
          </p:nvGraphicFramePr>
          <p:xfrm>
            <a:off x="453" y="3744"/>
            <a:ext cx="139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65" name="公式" r:id="rId15" imgW="977900" imgH="419100" progId="Equation.3">
                    <p:embed/>
                  </p:oleObj>
                </mc:Choice>
                <mc:Fallback>
                  <p:oleObj name="公式" r:id="rId15" imgW="977900" imgH="419100" progId="Equation.3">
                    <p:embed/>
                    <p:pic>
                      <p:nvPicPr>
                        <p:cNvPr id="0" name="Object 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3744"/>
                          <a:ext cx="139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60" name="Text Box 37"/>
            <p:cNvSpPr txBox="1">
              <a:spLocks noChangeArrowheads="1"/>
            </p:cNvSpPr>
            <p:nvPr/>
          </p:nvSpPr>
          <p:spPr bwMode="auto">
            <a:xfrm>
              <a:off x="1872" y="3859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>
                  <a:latin typeface="Symbol" pitchFamily="18" charset="2"/>
                </a:rPr>
                <a:t>&gt; </a:t>
              </a:r>
              <a:r>
                <a:rPr lang="en-US" altLang="zh-CN" sz="2800">
                  <a:latin typeface="宋体" pitchFamily="2" charset="-122"/>
                </a:rPr>
                <a:t>0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5029200" y="2141538"/>
            <a:ext cx="3962400" cy="3192462"/>
            <a:chOff x="2928" y="1301"/>
            <a:chExt cx="2496" cy="2011"/>
          </a:xfrm>
        </p:grpSpPr>
        <p:grpSp>
          <p:nvGrpSpPr>
            <p:cNvPr id="17444" name="Group 7"/>
            <p:cNvGrpSpPr>
              <a:grpSpLocks/>
            </p:cNvGrpSpPr>
            <p:nvPr/>
          </p:nvGrpSpPr>
          <p:grpSpPr bwMode="auto">
            <a:xfrm>
              <a:off x="2928" y="1301"/>
              <a:ext cx="1728" cy="2011"/>
              <a:chOff x="3120" y="768"/>
              <a:chExt cx="1728" cy="2011"/>
            </a:xfrm>
          </p:grpSpPr>
          <p:sp>
            <p:nvSpPr>
              <p:cNvPr id="17455" name="Line 8"/>
              <p:cNvSpPr>
                <a:spLocks noChangeShapeType="1"/>
              </p:cNvSpPr>
              <p:nvPr/>
            </p:nvSpPr>
            <p:spPr bwMode="auto">
              <a:xfrm flipH="1">
                <a:off x="4076" y="965"/>
                <a:ext cx="4" cy="177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lgDash"/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18" name="Object 9"/>
              <p:cNvGraphicFramePr>
                <a:graphicFrameLocks/>
              </p:cNvGraphicFramePr>
              <p:nvPr/>
            </p:nvGraphicFramePr>
            <p:xfrm>
              <a:off x="3648" y="912"/>
              <a:ext cx="367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66" name="Equation" r:id="rId17" imgW="152334" imgH="139639" progId="Equation.2">
                      <p:embed/>
                    </p:oleObj>
                  </mc:Choice>
                  <mc:Fallback>
                    <p:oleObj name="Equation" r:id="rId17" imgW="152334" imgH="139639" progId="Equation.2">
                      <p:embed/>
                      <p:pic>
                        <p:nvPicPr>
                          <p:cNvPr id="0" name="Object 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912"/>
                            <a:ext cx="367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56" name="Freeform 10"/>
              <p:cNvSpPr>
                <a:spLocks/>
              </p:cNvSpPr>
              <p:nvPr/>
            </p:nvSpPr>
            <p:spPr bwMode="auto">
              <a:xfrm>
                <a:off x="3912" y="1104"/>
                <a:ext cx="372" cy="185"/>
              </a:xfrm>
              <a:custGeom>
                <a:avLst/>
                <a:gdLst>
                  <a:gd name="T0" fmla="*/ 54 w 372"/>
                  <a:gd name="T1" fmla="*/ 30 h 185"/>
                  <a:gd name="T2" fmla="*/ 0 w 372"/>
                  <a:gd name="T3" fmla="*/ 72 h 185"/>
                  <a:gd name="T4" fmla="*/ 54 w 372"/>
                  <a:gd name="T5" fmla="*/ 168 h 185"/>
                  <a:gd name="T6" fmla="*/ 246 w 372"/>
                  <a:gd name="T7" fmla="*/ 174 h 185"/>
                  <a:gd name="T8" fmla="*/ 360 w 372"/>
                  <a:gd name="T9" fmla="*/ 108 h 185"/>
                  <a:gd name="T10" fmla="*/ 318 w 372"/>
                  <a:gd name="T11" fmla="*/ 0 h 18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72"/>
                  <a:gd name="T19" fmla="*/ 0 h 185"/>
                  <a:gd name="T20" fmla="*/ 372 w 372"/>
                  <a:gd name="T21" fmla="*/ 185 h 18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72" h="185">
                    <a:moveTo>
                      <a:pt x="54" y="30"/>
                    </a:moveTo>
                    <a:cubicBezTo>
                      <a:pt x="45" y="37"/>
                      <a:pt x="0" y="49"/>
                      <a:pt x="0" y="72"/>
                    </a:cubicBezTo>
                    <a:cubicBezTo>
                      <a:pt x="0" y="95"/>
                      <a:pt x="13" y="151"/>
                      <a:pt x="54" y="168"/>
                    </a:cubicBezTo>
                    <a:cubicBezTo>
                      <a:pt x="95" y="185"/>
                      <a:pt x="195" y="184"/>
                      <a:pt x="246" y="174"/>
                    </a:cubicBezTo>
                    <a:cubicBezTo>
                      <a:pt x="297" y="164"/>
                      <a:pt x="348" y="137"/>
                      <a:pt x="360" y="108"/>
                    </a:cubicBezTo>
                    <a:cubicBezTo>
                      <a:pt x="372" y="79"/>
                      <a:pt x="327" y="22"/>
                      <a:pt x="318" y="0"/>
                    </a:cubicBezTo>
                  </a:path>
                </a:pathLst>
              </a:custGeom>
              <a:noFill/>
              <a:ln w="38100" cap="flat" cmpd="sng">
                <a:solidFill>
                  <a:srgbClr val="9900CC"/>
                </a:solidFill>
                <a:prstDash val="solid"/>
                <a:round/>
                <a:headEnd type="none" w="med" len="med"/>
                <a:tailEnd type="arrow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19" name="Object 11"/>
              <p:cNvGraphicFramePr>
                <a:graphicFrameLocks/>
              </p:cNvGraphicFramePr>
              <p:nvPr/>
            </p:nvGraphicFramePr>
            <p:xfrm>
              <a:off x="4032" y="1968"/>
              <a:ext cx="240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67" name="Equation" r:id="rId19" imgW="152334" imgH="139639" progId="Equation.2">
                      <p:embed/>
                    </p:oleObj>
                  </mc:Choice>
                  <mc:Fallback>
                    <p:oleObj name="Equation" r:id="rId19" imgW="152334" imgH="139639" progId="Equation.2">
                      <p:embed/>
                      <p:pic>
                        <p:nvPicPr>
                          <p:cNvPr id="0" name="Object 1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1968"/>
                            <a:ext cx="240" cy="3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57" name="Freeform 12"/>
              <p:cNvSpPr>
                <a:spLocks/>
              </p:cNvSpPr>
              <p:nvPr/>
            </p:nvSpPr>
            <p:spPr bwMode="auto">
              <a:xfrm>
                <a:off x="4092" y="2259"/>
                <a:ext cx="110" cy="74"/>
              </a:xfrm>
              <a:custGeom>
                <a:avLst/>
                <a:gdLst>
                  <a:gd name="T0" fmla="*/ 0 w 110"/>
                  <a:gd name="T1" fmla="*/ 49 h 74"/>
                  <a:gd name="T2" fmla="*/ 100 w 110"/>
                  <a:gd name="T3" fmla="*/ 36 h 74"/>
                  <a:gd name="T4" fmla="*/ 100 w 110"/>
                  <a:gd name="T5" fmla="*/ 74 h 74"/>
                  <a:gd name="T6" fmla="*/ 0 60000 65536"/>
                  <a:gd name="T7" fmla="*/ 0 60000 65536"/>
                  <a:gd name="T8" fmla="*/ 0 60000 65536"/>
                  <a:gd name="T9" fmla="*/ 0 w 110"/>
                  <a:gd name="T10" fmla="*/ 0 h 74"/>
                  <a:gd name="T11" fmla="*/ 110 w 110"/>
                  <a:gd name="T12" fmla="*/ 74 h 7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0" h="74">
                    <a:moveTo>
                      <a:pt x="0" y="49"/>
                    </a:moveTo>
                    <a:cubicBezTo>
                      <a:pt x="32" y="28"/>
                      <a:pt x="55" y="0"/>
                      <a:pt x="100" y="36"/>
                    </a:cubicBezTo>
                    <a:cubicBezTo>
                      <a:pt x="110" y="44"/>
                      <a:pt x="100" y="61"/>
                      <a:pt x="100" y="74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8" name="Freeform 13"/>
              <p:cNvSpPr>
                <a:spLocks noChangeArrowheads="1"/>
              </p:cNvSpPr>
              <p:nvPr/>
            </p:nvSpPr>
            <p:spPr bwMode="auto">
              <a:xfrm>
                <a:off x="4080" y="1171"/>
                <a:ext cx="744" cy="1421"/>
              </a:xfrm>
              <a:custGeom>
                <a:avLst/>
                <a:gdLst>
                  <a:gd name="T0" fmla="*/ 744 w 744"/>
                  <a:gd name="T1" fmla="*/ 0 h 1421"/>
                  <a:gd name="T2" fmla="*/ 0 w 744"/>
                  <a:gd name="T3" fmla="*/ 1421 h 1421"/>
                  <a:gd name="T4" fmla="*/ 0 60000 65536"/>
                  <a:gd name="T5" fmla="*/ 0 60000 65536"/>
                  <a:gd name="T6" fmla="*/ 0 w 744"/>
                  <a:gd name="T7" fmla="*/ 0 h 1421"/>
                  <a:gd name="T8" fmla="*/ 744 w 744"/>
                  <a:gd name="T9" fmla="*/ 1421 h 142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44" h="1421">
                    <a:moveTo>
                      <a:pt x="744" y="0"/>
                    </a:moveTo>
                    <a:lnTo>
                      <a:pt x="0" y="1421"/>
                    </a:lnTo>
                  </a:path>
                </a:pathLst>
              </a:cu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20" name="Object 14"/>
              <p:cNvGraphicFramePr>
                <a:graphicFrameLocks/>
              </p:cNvGraphicFramePr>
              <p:nvPr/>
            </p:nvGraphicFramePr>
            <p:xfrm>
              <a:off x="3840" y="2544"/>
              <a:ext cx="288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68" name="Equation" r:id="rId21" imgW="126725" imgH="126725" progId="Equation.2">
                      <p:embed/>
                    </p:oleObj>
                  </mc:Choice>
                  <mc:Fallback>
                    <p:oleObj name="Equation" r:id="rId21" imgW="126725" imgH="126725" progId="Equation.2">
                      <p:embed/>
                      <p:pic>
                        <p:nvPicPr>
                          <p:cNvPr id="0" name="Object 1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2544"/>
                            <a:ext cx="288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1" name="Object 15"/>
              <p:cNvGraphicFramePr>
                <a:graphicFrameLocks/>
              </p:cNvGraphicFramePr>
              <p:nvPr/>
            </p:nvGraphicFramePr>
            <p:xfrm>
              <a:off x="4650" y="907"/>
              <a:ext cx="198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69" name="Equation" r:id="rId23" imgW="114151" imgH="164885" progId="Equation.2">
                      <p:embed/>
                    </p:oleObj>
                  </mc:Choice>
                  <mc:Fallback>
                    <p:oleObj name="Equation" r:id="rId23" imgW="114151" imgH="164885" progId="Equation.2">
                      <p:embed/>
                      <p:pic>
                        <p:nvPicPr>
                          <p:cNvPr id="0" name="Object 1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0" y="907"/>
                            <a:ext cx="198" cy="2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2" name="Object 16"/>
              <p:cNvGraphicFramePr>
                <a:graphicFrameLocks/>
              </p:cNvGraphicFramePr>
              <p:nvPr/>
            </p:nvGraphicFramePr>
            <p:xfrm>
              <a:off x="4128" y="768"/>
              <a:ext cx="192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70" name="Equation" r:id="rId25" imgW="114102" imgH="126780" progId="Equation.2">
                      <p:embed/>
                    </p:oleObj>
                  </mc:Choice>
                  <mc:Fallback>
                    <p:oleObj name="Equation" r:id="rId25" imgW="114102" imgH="126780" progId="Equation.2">
                      <p:embed/>
                      <p:pic>
                        <p:nvPicPr>
                          <p:cNvPr id="0" name="Object 1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768"/>
                            <a:ext cx="192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3" name="Object 17"/>
              <p:cNvGraphicFramePr>
                <a:graphicFrameLocks/>
              </p:cNvGraphicFramePr>
              <p:nvPr/>
            </p:nvGraphicFramePr>
            <p:xfrm>
              <a:off x="3120" y="1084"/>
              <a:ext cx="277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71" name="Equation" r:id="rId27" imgW="152334" imgH="190417" progId="Equation.2">
                      <p:embed/>
                    </p:oleObj>
                  </mc:Choice>
                  <mc:Fallback>
                    <p:oleObj name="Equation" r:id="rId27" imgW="152334" imgH="190417" progId="Equation.2">
                      <p:embed/>
                      <p:pic>
                        <p:nvPicPr>
                          <p:cNvPr id="0" name="Object 1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1084"/>
                            <a:ext cx="277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59" name="Line 18"/>
              <p:cNvSpPr>
                <a:spLocks noChangeShapeType="1"/>
              </p:cNvSpPr>
              <p:nvPr/>
            </p:nvSpPr>
            <p:spPr bwMode="auto">
              <a:xfrm>
                <a:off x="3456" y="907"/>
                <a:ext cx="0" cy="1008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7413" name="Object 19"/>
            <p:cNvGraphicFramePr>
              <a:graphicFrameLocks/>
            </p:cNvGraphicFramePr>
            <p:nvPr/>
          </p:nvGraphicFramePr>
          <p:xfrm>
            <a:off x="4128" y="2590"/>
            <a:ext cx="175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72" name="公式" r:id="rId29" imgW="88707" imgH="164742" progId="Equation.3">
                    <p:embed/>
                  </p:oleObj>
                </mc:Choice>
                <mc:Fallback>
                  <p:oleObj name="公式" r:id="rId29" imgW="88707" imgH="164742" progId="Equation.3">
                    <p:embed/>
                    <p:pic>
                      <p:nvPicPr>
                        <p:cNvPr id="0" name="Object 1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590"/>
                          <a:ext cx="175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45" name="Group 20"/>
            <p:cNvGrpSpPr>
              <a:grpSpLocks/>
            </p:cNvGrpSpPr>
            <p:nvPr/>
          </p:nvGrpSpPr>
          <p:grpSpPr bwMode="auto">
            <a:xfrm>
              <a:off x="3408" y="1973"/>
              <a:ext cx="960" cy="380"/>
              <a:chOff x="3600" y="1440"/>
              <a:chExt cx="960" cy="380"/>
            </a:xfrm>
          </p:grpSpPr>
          <p:sp>
            <p:nvSpPr>
              <p:cNvPr id="17453" name="Oval 21"/>
              <p:cNvSpPr>
                <a:spLocks noChangeArrowheads="1"/>
              </p:cNvSpPr>
              <p:nvPr/>
            </p:nvSpPr>
            <p:spPr bwMode="auto">
              <a:xfrm>
                <a:off x="3600" y="1444"/>
                <a:ext cx="960" cy="376"/>
              </a:xfrm>
              <a:prstGeom prst="ellipse">
                <a:avLst/>
              </a:prstGeom>
              <a:noFill/>
              <a:ln w="38100">
                <a:solidFill>
                  <a:srgbClr val="333399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17417" name="Object 22"/>
              <p:cNvGraphicFramePr>
                <a:graphicFrameLocks/>
              </p:cNvGraphicFramePr>
              <p:nvPr/>
            </p:nvGraphicFramePr>
            <p:xfrm>
              <a:off x="4176" y="1440"/>
              <a:ext cx="252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73" name="Equation" r:id="rId31" imgW="114102" imgH="126780" progId="Equation.2">
                      <p:embed/>
                    </p:oleObj>
                  </mc:Choice>
                  <mc:Fallback>
                    <p:oleObj name="Equation" r:id="rId31" imgW="114102" imgH="126780" progId="Equation.2">
                      <p:embed/>
                      <p:pic>
                        <p:nvPicPr>
                          <p:cNvPr id="0" name="Object 2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1440"/>
                            <a:ext cx="252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54" name="Line 23"/>
              <p:cNvSpPr>
                <a:spLocks noChangeShapeType="1"/>
              </p:cNvSpPr>
              <p:nvPr/>
            </p:nvSpPr>
            <p:spPr bwMode="auto">
              <a:xfrm>
                <a:off x="4080" y="1680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446" name="Group 24"/>
            <p:cNvGrpSpPr>
              <a:grpSpLocks/>
            </p:cNvGrpSpPr>
            <p:nvPr/>
          </p:nvGrpSpPr>
          <p:grpSpPr bwMode="auto">
            <a:xfrm>
              <a:off x="4368" y="2261"/>
              <a:ext cx="1056" cy="277"/>
              <a:chOff x="4560" y="1728"/>
              <a:chExt cx="1056" cy="277"/>
            </a:xfrm>
          </p:grpSpPr>
          <p:sp>
            <p:nvSpPr>
              <p:cNvPr id="17452" name="Line 25"/>
              <p:cNvSpPr>
                <a:spLocks noChangeShapeType="1"/>
              </p:cNvSpPr>
              <p:nvPr/>
            </p:nvSpPr>
            <p:spPr bwMode="auto">
              <a:xfrm>
                <a:off x="4560" y="1743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6600CC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16" name="Object 26"/>
              <p:cNvGraphicFramePr>
                <a:graphicFrameLocks/>
              </p:cNvGraphicFramePr>
              <p:nvPr/>
            </p:nvGraphicFramePr>
            <p:xfrm>
              <a:off x="5017" y="1728"/>
              <a:ext cx="599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74" name="公式" r:id="rId33" imgW="355292" imgH="215713" progId="Equation.3">
                      <p:embed/>
                    </p:oleObj>
                  </mc:Choice>
                  <mc:Fallback>
                    <p:oleObj name="公式" r:id="rId33" imgW="355292" imgH="215713" progId="Equation.3">
                      <p:embed/>
                      <p:pic>
                        <p:nvPicPr>
                          <p:cNvPr id="0" name="Object 2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17" y="1728"/>
                            <a:ext cx="599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7447" name="Group 27"/>
            <p:cNvGrpSpPr>
              <a:grpSpLocks/>
            </p:cNvGrpSpPr>
            <p:nvPr/>
          </p:nvGrpSpPr>
          <p:grpSpPr bwMode="auto">
            <a:xfrm>
              <a:off x="4272" y="2064"/>
              <a:ext cx="273" cy="528"/>
              <a:chOff x="4483" y="1536"/>
              <a:chExt cx="273" cy="528"/>
            </a:xfrm>
          </p:grpSpPr>
          <p:sp>
            <p:nvSpPr>
              <p:cNvPr id="17451" name="Line 28"/>
              <p:cNvSpPr>
                <a:spLocks noChangeShapeType="1"/>
              </p:cNvSpPr>
              <p:nvPr/>
            </p:nvSpPr>
            <p:spPr bwMode="auto">
              <a:xfrm flipV="1">
                <a:off x="4512" y="1536"/>
                <a:ext cx="144" cy="288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15" name="Object 29"/>
              <p:cNvGraphicFramePr>
                <a:graphicFrameLocks noChangeAspect="1"/>
              </p:cNvGraphicFramePr>
              <p:nvPr/>
            </p:nvGraphicFramePr>
            <p:xfrm>
              <a:off x="4483" y="1776"/>
              <a:ext cx="273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175" name="公式" r:id="rId35" imgW="190417" imgH="203112" progId="Equation.3">
                      <p:embed/>
                    </p:oleObj>
                  </mc:Choice>
                  <mc:Fallback>
                    <p:oleObj name="公式" r:id="rId35" imgW="190417" imgH="203112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3" y="1776"/>
                            <a:ext cx="273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414" name="Object 39"/>
            <p:cNvGraphicFramePr>
              <a:graphicFrameLocks/>
            </p:cNvGraphicFramePr>
            <p:nvPr/>
          </p:nvGraphicFramePr>
          <p:xfrm>
            <a:off x="4848" y="1781"/>
            <a:ext cx="541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76" name="公式" r:id="rId36" imgW="533169" imgH="406224" progId="Equation.3">
                    <p:embed/>
                  </p:oleObj>
                </mc:Choice>
                <mc:Fallback>
                  <p:oleObj name="公式" r:id="rId36" imgW="533169" imgH="406224" progId="Equation.3">
                    <p:embed/>
                    <p:pic>
                      <p:nvPicPr>
                        <p:cNvPr id="0" name="Object 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781"/>
                          <a:ext cx="541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48" name="Group 40"/>
            <p:cNvGrpSpPr>
              <a:grpSpLocks/>
            </p:cNvGrpSpPr>
            <p:nvPr/>
          </p:nvGrpSpPr>
          <p:grpSpPr bwMode="auto">
            <a:xfrm>
              <a:off x="4488" y="1829"/>
              <a:ext cx="360" cy="438"/>
              <a:chOff x="4680" y="1296"/>
              <a:chExt cx="360" cy="438"/>
            </a:xfrm>
          </p:grpSpPr>
          <p:sp>
            <p:nvSpPr>
              <p:cNvPr id="17449" name="Freeform 41"/>
              <p:cNvSpPr>
                <a:spLocks/>
              </p:cNvSpPr>
              <p:nvPr/>
            </p:nvSpPr>
            <p:spPr bwMode="auto">
              <a:xfrm>
                <a:off x="4680" y="1488"/>
                <a:ext cx="122" cy="246"/>
              </a:xfrm>
              <a:custGeom>
                <a:avLst/>
                <a:gdLst>
                  <a:gd name="T0" fmla="*/ 0 w 122"/>
                  <a:gd name="T1" fmla="*/ 0 h 246"/>
                  <a:gd name="T2" fmla="*/ 96 w 122"/>
                  <a:gd name="T3" fmla="*/ 36 h 246"/>
                  <a:gd name="T4" fmla="*/ 120 w 122"/>
                  <a:gd name="T5" fmla="*/ 144 h 246"/>
                  <a:gd name="T6" fmla="*/ 84 w 122"/>
                  <a:gd name="T7" fmla="*/ 246 h 24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2"/>
                  <a:gd name="T13" fmla="*/ 0 h 246"/>
                  <a:gd name="T14" fmla="*/ 122 w 122"/>
                  <a:gd name="T15" fmla="*/ 246 h 24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2" h="246">
                    <a:moveTo>
                      <a:pt x="0" y="0"/>
                    </a:moveTo>
                    <a:cubicBezTo>
                      <a:pt x="16" y="6"/>
                      <a:pt x="76" y="12"/>
                      <a:pt x="96" y="36"/>
                    </a:cubicBezTo>
                    <a:cubicBezTo>
                      <a:pt x="116" y="60"/>
                      <a:pt x="122" y="109"/>
                      <a:pt x="120" y="144"/>
                    </a:cubicBezTo>
                    <a:cubicBezTo>
                      <a:pt x="118" y="179"/>
                      <a:pt x="91" y="225"/>
                      <a:pt x="84" y="246"/>
                    </a:cubicBezTo>
                  </a:path>
                </a:pathLst>
              </a:custGeom>
              <a:noFill/>
              <a:ln w="38100" cap="flat" cmpd="sng">
                <a:solidFill>
                  <a:srgbClr val="A5002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0" name="Text Box 42"/>
              <p:cNvSpPr txBox="1">
                <a:spLocks noChangeArrowheads="1"/>
              </p:cNvSpPr>
              <p:nvPr/>
            </p:nvSpPr>
            <p:spPr bwMode="auto">
              <a:xfrm>
                <a:off x="4694" y="1296"/>
                <a:ext cx="34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200" i="1"/>
                  <a:t>θ</a:t>
                </a:r>
              </a:p>
            </p:txBody>
          </p:sp>
        </p:grp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5715000" y="5486400"/>
            <a:ext cx="3429000" cy="990600"/>
            <a:chOff x="3600" y="3456"/>
            <a:chExt cx="2160" cy="624"/>
          </a:xfrm>
        </p:grpSpPr>
        <p:sp>
          <p:nvSpPr>
            <p:cNvPr id="17442" name="Text Box 38"/>
            <p:cNvSpPr txBox="1">
              <a:spLocks noChangeArrowheads="1"/>
            </p:cNvSpPr>
            <p:nvPr/>
          </p:nvSpPr>
          <p:spPr bwMode="auto">
            <a:xfrm>
              <a:off x="3648" y="3792"/>
              <a:ext cx="16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990000"/>
                  </a:solidFill>
                  <a:latin typeface="宋体" pitchFamily="2" charset="-122"/>
                </a:rPr>
                <a:t>电动势沿</a:t>
              </a:r>
              <a:r>
                <a:rPr lang="en-US" altLang="zh-CN">
                  <a:solidFill>
                    <a:srgbClr val="990000"/>
                  </a:solidFill>
                  <a:latin typeface="宋体" pitchFamily="2" charset="-122"/>
                </a:rPr>
                <a:t>ab</a:t>
              </a:r>
              <a:r>
                <a:rPr lang="zh-CN" altLang="en-US">
                  <a:solidFill>
                    <a:srgbClr val="990000"/>
                  </a:solidFill>
                  <a:latin typeface="宋体" pitchFamily="2" charset="-122"/>
                </a:rPr>
                <a:t>升高</a:t>
              </a:r>
              <a:endParaRPr lang="zh-CN" altLang="en-US" i="1">
                <a:solidFill>
                  <a:srgbClr val="990000"/>
                </a:solidFill>
                <a:sym typeface="Monotype Sorts" pitchFamily="2" charset="2"/>
              </a:endParaRPr>
            </a:p>
          </p:txBody>
        </p:sp>
        <p:sp>
          <p:nvSpPr>
            <p:cNvPr id="17443" name="Text Box 45"/>
            <p:cNvSpPr txBox="1">
              <a:spLocks noChangeArrowheads="1"/>
            </p:cNvSpPr>
            <p:nvPr/>
          </p:nvSpPr>
          <p:spPr bwMode="auto">
            <a:xfrm>
              <a:off x="3600" y="3456"/>
              <a:ext cx="21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990000"/>
                  </a:solidFill>
                </a:rPr>
                <a:t>非静电力沿矢径向外</a:t>
              </a:r>
            </a:p>
          </p:txBody>
        </p:sp>
      </p:grp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228600" y="2133600"/>
            <a:ext cx="4267200" cy="519113"/>
            <a:chOff x="384" y="1593"/>
            <a:chExt cx="2688" cy="327"/>
          </a:xfrm>
        </p:grpSpPr>
        <p:graphicFrame>
          <p:nvGraphicFramePr>
            <p:cNvPr id="17412" name="Object 30"/>
            <p:cNvGraphicFramePr>
              <a:graphicFrameLocks/>
            </p:cNvGraphicFramePr>
            <p:nvPr/>
          </p:nvGraphicFramePr>
          <p:xfrm>
            <a:off x="384" y="1593"/>
            <a:ext cx="1089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77" name="Equation" r:id="rId38" imgW="660113" imgH="215806" progId="Equation.DSMT4">
                    <p:embed/>
                  </p:oleObj>
                </mc:Choice>
                <mc:Fallback>
                  <p:oleObj name="Equation" r:id="rId38" imgW="660113" imgH="215806" progId="Equation.DSMT4">
                    <p:embed/>
                    <p:pic>
                      <p:nvPicPr>
                        <p:cNvPr id="0" name="Object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593"/>
                          <a:ext cx="1089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1" name="Text Box 46"/>
            <p:cNvSpPr txBox="1">
              <a:spLocks noChangeArrowheads="1"/>
            </p:cNvSpPr>
            <p:nvPr/>
          </p:nvSpPr>
          <p:spPr bwMode="auto">
            <a:xfrm>
              <a:off x="1536" y="1632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/>
                <a:t>沿极轴向外</a:t>
              </a:r>
            </a:p>
          </p:txBody>
        </p:sp>
      </p:grpSp>
      <p:grpSp>
        <p:nvGrpSpPr>
          <p:cNvPr id="13" name="Group 49"/>
          <p:cNvGrpSpPr>
            <a:grpSpLocks/>
          </p:cNvGrpSpPr>
          <p:nvPr/>
        </p:nvGrpSpPr>
        <p:grpSpPr bwMode="auto">
          <a:xfrm>
            <a:off x="228600" y="2971800"/>
            <a:ext cx="4876800" cy="487363"/>
            <a:chOff x="96" y="1872"/>
            <a:chExt cx="3072" cy="307"/>
          </a:xfrm>
        </p:grpSpPr>
        <p:graphicFrame>
          <p:nvGraphicFramePr>
            <p:cNvPr id="17411" name="Object 31"/>
            <p:cNvGraphicFramePr>
              <a:graphicFrameLocks/>
            </p:cNvGraphicFramePr>
            <p:nvPr/>
          </p:nvGraphicFramePr>
          <p:xfrm>
            <a:off x="96" y="1872"/>
            <a:ext cx="1927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178" name="Equation" r:id="rId40" imgW="1091726" imgH="203112" progId="Equation.DSMT4">
                    <p:embed/>
                  </p:oleObj>
                </mc:Choice>
                <mc:Fallback>
                  <p:oleObj name="Equation" r:id="rId40" imgW="1091726" imgH="203112" progId="Equation.DSMT4">
                    <p:embed/>
                    <p:pic>
                      <p:nvPicPr>
                        <p:cNvPr id="0" name="Object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1872"/>
                          <a:ext cx="1927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0" name="Text Box 48"/>
            <p:cNvSpPr txBox="1">
              <a:spLocks noChangeArrowheads="1"/>
            </p:cNvSpPr>
            <p:nvPr/>
          </p:nvSpPr>
          <p:spPr bwMode="auto">
            <a:xfrm>
              <a:off x="2064" y="1872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/>
                <a:t>指向纸内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12725" y="117475"/>
            <a:ext cx="8626475" cy="1187450"/>
          </a:xfrm>
          <a:prstGeom prst="rect">
            <a:avLst/>
          </a:prstGeom>
          <a:gradFill rotWithShape="1">
            <a:gsLst>
              <a:gs pos="0">
                <a:srgbClr val="FFCCCC">
                  <a:alpha val="36000"/>
                </a:srgbClr>
              </a:gs>
              <a:gs pos="50000">
                <a:srgbClr val="FFFFFF"/>
              </a:gs>
              <a:gs pos="100000">
                <a:srgbClr val="FFCCCC">
                  <a:alpha val="3600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2000">
              <a:defRPr/>
            </a:pPr>
            <a:r>
              <a:rPr lang="zh-CN" altLang="en-US"/>
              <a:t>例</a:t>
            </a:r>
            <a:r>
              <a:rPr lang="en-US" altLang="zh-CN"/>
              <a:t>3 </a:t>
            </a:r>
            <a:r>
              <a:rPr lang="zh-CN" altLang="en-US"/>
              <a:t>一圆环状导线</a:t>
            </a:r>
            <a:r>
              <a:rPr lang="en-US" altLang="zh-CN"/>
              <a:t>,</a:t>
            </a:r>
            <a:r>
              <a:rPr lang="zh-CN" altLang="en-US"/>
              <a:t>半径为 </a:t>
            </a:r>
            <a:r>
              <a:rPr lang="en-US" altLang="zh-CN" i="1"/>
              <a:t>R </a:t>
            </a:r>
            <a:r>
              <a:rPr lang="en-US" altLang="zh-CN"/>
              <a:t>,</a:t>
            </a:r>
            <a:r>
              <a:rPr lang="zh-CN" altLang="en-US"/>
              <a:t>处于均匀磁场     中</a:t>
            </a:r>
            <a:r>
              <a:rPr lang="en-US" altLang="zh-CN"/>
              <a:t>,</a:t>
            </a:r>
            <a:r>
              <a:rPr lang="zh-CN" altLang="en-US"/>
              <a:t>以匀角速度</a:t>
            </a:r>
            <a:r>
              <a:rPr lang="en-US" altLang="zh-CN"/>
              <a:t>ω</a:t>
            </a:r>
            <a:r>
              <a:rPr lang="zh-CN" altLang="en-US"/>
              <a:t>绕竖直轴 </a:t>
            </a:r>
            <a:r>
              <a:rPr lang="en-US" altLang="zh-CN"/>
              <a:t>AA</a:t>
            </a:r>
            <a:r>
              <a:rPr lang="en-US" altLang="zh-CN" baseline="30000"/>
              <a:t>’  </a:t>
            </a:r>
            <a:r>
              <a:rPr lang="zh-CN" altLang="en-US"/>
              <a:t>转动</a:t>
            </a:r>
            <a:r>
              <a:rPr lang="en-US" altLang="zh-CN"/>
              <a:t>, </a:t>
            </a:r>
            <a:r>
              <a:rPr lang="zh-CN" altLang="en-US"/>
              <a:t>转轴与磁场方向垂直</a:t>
            </a:r>
            <a:r>
              <a:rPr lang="en-US" altLang="zh-CN"/>
              <a:t>,</a:t>
            </a:r>
            <a:r>
              <a:rPr lang="zh-CN" altLang="en-US"/>
              <a:t>当线圈平面转到与磁场方向平行时</a:t>
            </a:r>
            <a:r>
              <a:rPr lang="en-US" altLang="zh-CN"/>
              <a:t>,</a:t>
            </a:r>
            <a:r>
              <a:rPr lang="zh-CN" altLang="en-US"/>
              <a:t>求四分之一圆弧 </a:t>
            </a:r>
            <a:r>
              <a:rPr lang="en-US" altLang="zh-CN" i="1"/>
              <a:t>ac </a:t>
            </a:r>
            <a:r>
              <a:rPr lang="zh-CN" altLang="en-US"/>
              <a:t>两点间的感应电动势</a:t>
            </a:r>
            <a:r>
              <a:rPr lang="en-US" altLang="zh-CN"/>
              <a:t>.</a:t>
            </a:r>
          </a:p>
        </p:txBody>
      </p:sp>
      <p:graphicFrame>
        <p:nvGraphicFramePr>
          <p:cNvPr id="18434" name="Object 3"/>
          <p:cNvGraphicFramePr>
            <a:graphicFrameLocks noChangeAspect="1"/>
          </p:cNvGraphicFramePr>
          <p:nvPr/>
        </p:nvGraphicFramePr>
        <p:xfrm>
          <a:off x="5905500" y="152400"/>
          <a:ext cx="34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2" name="公式" r:id="rId3" imgW="164957" imgH="190335" progId="Equation.3">
                  <p:embed/>
                </p:oleObj>
              </mc:Choice>
              <mc:Fallback>
                <p:oleObj name="公式" r:id="rId3" imgW="164957" imgH="1903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152400"/>
                        <a:ext cx="34290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569200" y="2882900"/>
            <a:ext cx="819150" cy="417513"/>
            <a:chOff x="4768" y="1816"/>
            <a:chExt cx="516" cy="263"/>
          </a:xfrm>
        </p:grpSpPr>
        <p:sp>
          <p:nvSpPr>
            <p:cNvPr id="18475" name="Freeform 5"/>
            <p:cNvSpPr>
              <a:spLocks/>
            </p:cNvSpPr>
            <p:nvPr/>
          </p:nvSpPr>
          <p:spPr bwMode="auto">
            <a:xfrm>
              <a:off x="4768" y="1816"/>
              <a:ext cx="272" cy="200"/>
            </a:xfrm>
            <a:custGeom>
              <a:avLst/>
              <a:gdLst>
                <a:gd name="T0" fmla="*/ 0 w 272"/>
                <a:gd name="T1" fmla="*/ 0 h 200"/>
                <a:gd name="T2" fmla="*/ 272 w 272"/>
                <a:gd name="T3" fmla="*/ 200 h 200"/>
                <a:gd name="T4" fmla="*/ 0 60000 65536"/>
                <a:gd name="T5" fmla="*/ 0 60000 65536"/>
                <a:gd name="T6" fmla="*/ 0 w 272"/>
                <a:gd name="T7" fmla="*/ 0 h 200"/>
                <a:gd name="T8" fmla="*/ 272 w 272"/>
                <a:gd name="T9" fmla="*/ 200 h 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200">
                  <a:moveTo>
                    <a:pt x="0" y="0"/>
                  </a:moveTo>
                  <a:lnTo>
                    <a:pt x="272" y="200"/>
                  </a:lnTo>
                </a:path>
              </a:pathLst>
            </a:custGeom>
            <a:noFill/>
            <a:ln w="38100">
              <a:solidFill>
                <a:srgbClr val="0099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5" name="Object 6"/>
            <p:cNvGraphicFramePr>
              <a:graphicFrameLocks noChangeAspect="1"/>
            </p:cNvGraphicFramePr>
            <p:nvPr/>
          </p:nvGraphicFramePr>
          <p:xfrm>
            <a:off x="5088" y="1872"/>
            <a:ext cx="19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33" name="公式" r:id="rId5" imgW="190417" imgH="203112" progId="Equation.3">
                    <p:embed/>
                  </p:oleObj>
                </mc:Choice>
                <mc:Fallback>
                  <p:oleObj name="公式" r:id="rId5" imgW="190417" imgH="203112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872"/>
                          <a:ext cx="196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543800" y="2438400"/>
            <a:ext cx="541338" cy="457200"/>
            <a:chOff x="4752" y="1536"/>
            <a:chExt cx="341" cy="288"/>
          </a:xfrm>
        </p:grpSpPr>
        <p:sp>
          <p:nvSpPr>
            <p:cNvPr id="18474" name="AutoShape 8"/>
            <p:cNvSpPr>
              <a:spLocks noChangeArrowheads="1"/>
            </p:cNvSpPr>
            <p:nvPr/>
          </p:nvSpPr>
          <p:spPr bwMode="auto">
            <a:xfrm>
              <a:off x="4752" y="1680"/>
              <a:ext cx="144" cy="144"/>
            </a:xfrm>
            <a:prstGeom prst="flowChartSummingJunction">
              <a:avLst/>
            </a:prstGeom>
            <a:solidFill>
              <a:srgbClr val="FFFFFF"/>
            </a:solidFill>
            <a:ln w="38100">
              <a:solidFill>
                <a:srgbClr val="99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8444" name="Object 9"/>
            <p:cNvGraphicFramePr>
              <a:graphicFrameLocks noChangeAspect="1"/>
            </p:cNvGraphicFramePr>
            <p:nvPr/>
          </p:nvGraphicFramePr>
          <p:xfrm>
            <a:off x="4896" y="1536"/>
            <a:ext cx="19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34" name="公式" r:id="rId7" imgW="126725" imgH="177415" progId="Equation.3">
                    <p:embed/>
                  </p:oleObj>
                </mc:Choice>
                <mc:Fallback>
                  <p:oleObj name="公式" r:id="rId7" imgW="126725" imgH="17741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536"/>
                          <a:ext cx="19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638800" y="1371600"/>
            <a:ext cx="2971800" cy="3657600"/>
            <a:chOff x="3552" y="864"/>
            <a:chExt cx="1872" cy="2304"/>
          </a:xfrm>
        </p:grpSpPr>
        <p:sp>
          <p:nvSpPr>
            <p:cNvPr id="18464" name="Line 11"/>
            <p:cNvSpPr>
              <a:spLocks noChangeShapeType="1"/>
            </p:cNvSpPr>
            <p:nvPr/>
          </p:nvSpPr>
          <p:spPr bwMode="auto">
            <a:xfrm>
              <a:off x="3552" y="1152"/>
              <a:ext cx="1632" cy="0"/>
            </a:xfrm>
            <a:prstGeom prst="line">
              <a:avLst/>
            </a:prstGeom>
            <a:noFill/>
            <a:ln w="57150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3" name="Object 12"/>
            <p:cNvGraphicFramePr>
              <a:graphicFrameLocks noChangeAspect="1"/>
            </p:cNvGraphicFramePr>
            <p:nvPr/>
          </p:nvGraphicFramePr>
          <p:xfrm>
            <a:off x="5208" y="1044"/>
            <a:ext cx="216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35" name="公式" r:id="rId9" imgW="164957" imgH="190335" progId="Equation.3">
                    <p:embed/>
                  </p:oleObj>
                </mc:Choice>
                <mc:Fallback>
                  <p:oleObj name="公式" r:id="rId9" imgW="164957" imgH="19033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8" y="1044"/>
                          <a:ext cx="216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5" name="Oval 13"/>
            <p:cNvSpPr>
              <a:spLocks noChangeArrowheads="1"/>
            </p:cNvSpPr>
            <p:nvPr/>
          </p:nvSpPr>
          <p:spPr bwMode="auto">
            <a:xfrm>
              <a:off x="3792" y="1656"/>
              <a:ext cx="1152" cy="1152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66" name="Line 14"/>
            <p:cNvSpPr>
              <a:spLocks noChangeShapeType="1"/>
            </p:cNvSpPr>
            <p:nvPr/>
          </p:nvSpPr>
          <p:spPr bwMode="auto">
            <a:xfrm>
              <a:off x="4368" y="1056"/>
              <a:ext cx="0" cy="18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Text Box 15"/>
            <p:cNvSpPr txBox="1">
              <a:spLocks noChangeArrowheads="1"/>
            </p:cNvSpPr>
            <p:nvPr/>
          </p:nvSpPr>
          <p:spPr bwMode="auto">
            <a:xfrm>
              <a:off x="4124" y="86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/>
                <a:t>A</a:t>
              </a:r>
            </a:p>
          </p:txBody>
        </p:sp>
        <p:sp>
          <p:nvSpPr>
            <p:cNvPr id="18468" name="Text Box 16"/>
            <p:cNvSpPr txBox="1">
              <a:spLocks noChangeArrowheads="1"/>
            </p:cNvSpPr>
            <p:nvPr/>
          </p:nvSpPr>
          <p:spPr bwMode="auto">
            <a:xfrm>
              <a:off x="4081" y="2880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/>
                <a:t>A</a:t>
              </a:r>
              <a:r>
                <a:rPr lang="en-US" altLang="zh-CN" i="1" baseline="30000"/>
                <a:t>’</a:t>
              </a:r>
              <a:endParaRPr lang="en-US" altLang="zh-CN" i="1"/>
            </a:p>
          </p:txBody>
        </p:sp>
        <p:sp>
          <p:nvSpPr>
            <p:cNvPr id="18469" name="Text Box 17"/>
            <p:cNvSpPr txBox="1">
              <a:spLocks noChangeArrowheads="1"/>
            </p:cNvSpPr>
            <p:nvPr/>
          </p:nvSpPr>
          <p:spPr bwMode="auto">
            <a:xfrm>
              <a:off x="4348" y="139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/>
                <a:t>a</a:t>
              </a:r>
            </a:p>
          </p:txBody>
        </p:sp>
        <p:sp>
          <p:nvSpPr>
            <p:cNvPr id="18470" name="Text Box 18"/>
            <p:cNvSpPr txBox="1">
              <a:spLocks noChangeArrowheads="1"/>
            </p:cNvSpPr>
            <p:nvPr/>
          </p:nvSpPr>
          <p:spPr bwMode="auto">
            <a:xfrm>
              <a:off x="4992" y="2064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/>
                <a:t>c</a:t>
              </a:r>
            </a:p>
          </p:txBody>
        </p:sp>
        <p:sp>
          <p:nvSpPr>
            <p:cNvPr id="18471" name="Freeform 19"/>
            <p:cNvSpPr>
              <a:spLocks/>
            </p:cNvSpPr>
            <p:nvPr/>
          </p:nvSpPr>
          <p:spPr bwMode="auto">
            <a:xfrm>
              <a:off x="4368" y="2256"/>
              <a:ext cx="576" cy="1"/>
            </a:xfrm>
            <a:custGeom>
              <a:avLst/>
              <a:gdLst>
                <a:gd name="T0" fmla="*/ 0 w 576"/>
                <a:gd name="T1" fmla="*/ 0 h 1"/>
                <a:gd name="T2" fmla="*/ 576 w 576"/>
                <a:gd name="T3" fmla="*/ 0 h 1"/>
                <a:gd name="T4" fmla="*/ 0 60000 65536"/>
                <a:gd name="T5" fmla="*/ 0 60000 65536"/>
                <a:gd name="T6" fmla="*/ 0 w 576"/>
                <a:gd name="T7" fmla="*/ 0 h 1"/>
                <a:gd name="T8" fmla="*/ 576 w 57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6" h="1">
                  <a:moveTo>
                    <a:pt x="0" y="0"/>
                  </a:moveTo>
                  <a:lnTo>
                    <a:pt x="576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72" name="Text Box 20"/>
            <p:cNvSpPr txBox="1">
              <a:spLocks noChangeArrowheads="1"/>
            </p:cNvSpPr>
            <p:nvPr/>
          </p:nvSpPr>
          <p:spPr bwMode="auto">
            <a:xfrm>
              <a:off x="4442" y="1104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FF9900"/>
                  </a:solidFill>
                </a:rPr>
                <a:t>ω</a:t>
              </a:r>
            </a:p>
          </p:txBody>
        </p:sp>
        <p:sp>
          <p:nvSpPr>
            <p:cNvPr id="18473" name="Freeform 21"/>
            <p:cNvSpPr>
              <a:spLocks/>
            </p:cNvSpPr>
            <p:nvPr/>
          </p:nvSpPr>
          <p:spPr bwMode="auto">
            <a:xfrm>
              <a:off x="4220" y="1248"/>
              <a:ext cx="292" cy="140"/>
            </a:xfrm>
            <a:custGeom>
              <a:avLst/>
              <a:gdLst>
                <a:gd name="T0" fmla="*/ 0 w 292"/>
                <a:gd name="T1" fmla="*/ 56 h 92"/>
                <a:gd name="T2" fmla="*/ 56 w 292"/>
                <a:gd name="T3" fmla="*/ 148 h 92"/>
                <a:gd name="T4" fmla="*/ 144 w 292"/>
                <a:gd name="T5" fmla="*/ 213 h 92"/>
                <a:gd name="T6" fmla="*/ 220 w 292"/>
                <a:gd name="T7" fmla="*/ 167 h 92"/>
                <a:gd name="T8" fmla="*/ 292 w 292"/>
                <a:gd name="T9" fmla="*/ 0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2"/>
                <a:gd name="T16" fmla="*/ 0 h 92"/>
                <a:gd name="T17" fmla="*/ 292 w 292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2" h="92">
                  <a:moveTo>
                    <a:pt x="0" y="24"/>
                  </a:moveTo>
                  <a:lnTo>
                    <a:pt x="56" y="64"/>
                  </a:lnTo>
                  <a:lnTo>
                    <a:pt x="144" y="92"/>
                  </a:lnTo>
                  <a:lnTo>
                    <a:pt x="220" y="72"/>
                  </a:lnTo>
                  <a:lnTo>
                    <a:pt x="292" y="0"/>
                  </a:lnTo>
                </a:path>
              </a:pathLst>
            </a:custGeom>
            <a:noFill/>
            <a:ln w="38100" cap="flat" cmpd="sng">
              <a:solidFill>
                <a:srgbClr val="FF9900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0" y="13922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解：</a:t>
            </a:r>
          </a:p>
        </p:txBody>
      </p:sp>
      <p:graphicFrame>
        <p:nvGraphicFramePr>
          <p:cNvPr id="58391" name="Object 23"/>
          <p:cNvGraphicFramePr>
            <a:graphicFrameLocks noChangeAspect="1"/>
          </p:cNvGraphicFramePr>
          <p:nvPr/>
        </p:nvGraphicFramePr>
        <p:xfrm>
          <a:off x="774700" y="1300163"/>
          <a:ext cx="244157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6" name="公式" r:id="rId10" imgW="1129810" imgH="469696" progId="Equation.3">
                  <p:embed/>
                </p:oleObj>
              </mc:Choice>
              <mc:Fallback>
                <p:oleObj name="公式" r:id="rId10" imgW="1129810" imgH="469696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300163"/>
                        <a:ext cx="2441575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2" name="Object 24"/>
          <p:cNvGraphicFramePr>
            <a:graphicFrameLocks noChangeAspect="1"/>
          </p:cNvGraphicFramePr>
          <p:nvPr/>
        </p:nvGraphicFramePr>
        <p:xfrm>
          <a:off x="701675" y="2057400"/>
          <a:ext cx="194786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7" name="公式" r:id="rId12" imgW="901309" imgH="469696" progId="Equation.3">
                  <p:embed/>
                </p:oleObj>
              </mc:Choice>
              <mc:Fallback>
                <p:oleObj name="公式" r:id="rId12" imgW="901309" imgH="46969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057400"/>
                        <a:ext cx="194786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3" name="Object 25"/>
          <p:cNvGraphicFramePr>
            <a:graphicFrameLocks noChangeAspect="1"/>
          </p:cNvGraphicFramePr>
          <p:nvPr/>
        </p:nvGraphicFramePr>
        <p:xfrm>
          <a:off x="701675" y="2971800"/>
          <a:ext cx="3236913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8" name="Equation" r:id="rId14" imgW="1498600" imgH="469900" progId="Equation.DSMT4">
                  <p:embed/>
                </p:oleObj>
              </mc:Choice>
              <mc:Fallback>
                <p:oleObj name="Equation" r:id="rId14" imgW="1498600" imgH="4699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971800"/>
                        <a:ext cx="3236913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4" name="Object 26"/>
          <p:cNvGraphicFramePr>
            <a:graphicFrameLocks noChangeAspect="1"/>
          </p:cNvGraphicFramePr>
          <p:nvPr/>
        </p:nvGraphicFramePr>
        <p:xfrm>
          <a:off x="701675" y="3967163"/>
          <a:ext cx="26670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39" name="公式" r:id="rId16" imgW="1117600" imgH="469900" progId="Equation.3">
                  <p:embed/>
                </p:oleObj>
              </mc:Choice>
              <mc:Fallback>
                <p:oleObj name="公式" r:id="rId16" imgW="1117600" imgH="469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967163"/>
                        <a:ext cx="26670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5" name="Object 27"/>
          <p:cNvGraphicFramePr>
            <a:graphicFrameLocks noChangeAspect="1"/>
          </p:cNvGraphicFramePr>
          <p:nvPr/>
        </p:nvGraphicFramePr>
        <p:xfrm>
          <a:off x="701675" y="4805363"/>
          <a:ext cx="34544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40" name="公式" r:id="rId18" imgW="1447800" imgH="469900" progId="Equation.3">
                  <p:embed/>
                </p:oleObj>
              </mc:Choice>
              <mc:Fallback>
                <p:oleObj name="公式" r:id="rId18" imgW="1447800" imgH="4699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805363"/>
                        <a:ext cx="3454400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6877050" y="2514600"/>
            <a:ext cx="704850" cy="1079500"/>
            <a:chOff x="4332" y="1584"/>
            <a:chExt cx="444" cy="680"/>
          </a:xfrm>
        </p:grpSpPr>
        <p:sp>
          <p:nvSpPr>
            <p:cNvPr id="18460" name="Freeform 29"/>
            <p:cNvSpPr>
              <a:spLocks/>
            </p:cNvSpPr>
            <p:nvPr/>
          </p:nvSpPr>
          <p:spPr bwMode="auto">
            <a:xfrm>
              <a:off x="4360" y="1816"/>
              <a:ext cx="416" cy="448"/>
            </a:xfrm>
            <a:custGeom>
              <a:avLst/>
              <a:gdLst>
                <a:gd name="T0" fmla="*/ 416 w 416"/>
                <a:gd name="T1" fmla="*/ 0 h 448"/>
                <a:gd name="T2" fmla="*/ 0 w 416"/>
                <a:gd name="T3" fmla="*/ 448 h 448"/>
                <a:gd name="T4" fmla="*/ 0 60000 65536"/>
                <a:gd name="T5" fmla="*/ 0 60000 65536"/>
                <a:gd name="T6" fmla="*/ 0 w 416"/>
                <a:gd name="T7" fmla="*/ 0 h 448"/>
                <a:gd name="T8" fmla="*/ 416 w 416"/>
                <a:gd name="T9" fmla="*/ 448 h 4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16" h="448">
                  <a:moveTo>
                    <a:pt x="416" y="0"/>
                  </a:moveTo>
                  <a:lnTo>
                    <a:pt x="0" y="44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1" name="Text Box 30"/>
            <p:cNvSpPr txBox="1">
              <a:spLocks noChangeArrowheads="1"/>
            </p:cNvSpPr>
            <p:nvPr/>
          </p:nvSpPr>
          <p:spPr bwMode="auto">
            <a:xfrm>
              <a:off x="4332" y="1963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rgbClr val="6600CC"/>
                  </a:solidFill>
                </a:rPr>
                <a:t>θ</a:t>
              </a:r>
            </a:p>
          </p:txBody>
        </p:sp>
        <p:sp>
          <p:nvSpPr>
            <p:cNvPr id="18462" name="Text Box 31"/>
            <p:cNvSpPr txBox="1">
              <a:spLocks noChangeArrowheads="1"/>
            </p:cNvSpPr>
            <p:nvPr/>
          </p:nvSpPr>
          <p:spPr bwMode="auto">
            <a:xfrm>
              <a:off x="4357" y="1584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 i="1"/>
                <a:t>r</a:t>
              </a:r>
            </a:p>
          </p:txBody>
        </p:sp>
        <p:sp>
          <p:nvSpPr>
            <p:cNvPr id="18463" name="Freeform 32"/>
            <p:cNvSpPr>
              <a:spLocks/>
            </p:cNvSpPr>
            <p:nvPr/>
          </p:nvSpPr>
          <p:spPr bwMode="auto">
            <a:xfrm>
              <a:off x="4376" y="1840"/>
              <a:ext cx="376" cy="8"/>
            </a:xfrm>
            <a:custGeom>
              <a:avLst/>
              <a:gdLst>
                <a:gd name="T0" fmla="*/ 0 w 376"/>
                <a:gd name="T1" fmla="*/ 8 h 8"/>
                <a:gd name="T2" fmla="*/ 376 w 376"/>
                <a:gd name="T3" fmla="*/ 0 h 8"/>
                <a:gd name="T4" fmla="*/ 0 60000 65536"/>
                <a:gd name="T5" fmla="*/ 0 60000 65536"/>
                <a:gd name="T6" fmla="*/ 0 w 376"/>
                <a:gd name="T7" fmla="*/ 0 h 8"/>
                <a:gd name="T8" fmla="*/ 376 w 376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6" h="8">
                  <a:moveTo>
                    <a:pt x="0" y="8"/>
                  </a:moveTo>
                  <a:lnTo>
                    <a:pt x="376" y="0"/>
                  </a:ln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840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909603"/>
              </p:ext>
            </p:extLst>
          </p:nvPr>
        </p:nvGraphicFramePr>
        <p:xfrm>
          <a:off x="700088" y="5535613"/>
          <a:ext cx="27273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41" name="Equation" r:id="rId20" imgW="1143000" imgH="583920" progId="Equation.DSMT4">
                  <p:embed/>
                </p:oleObj>
              </mc:Choice>
              <mc:Fallback>
                <p:oleObj name="Equation" r:id="rId20" imgW="1143000" imgH="58392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5535613"/>
                        <a:ext cx="27273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0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469089"/>
              </p:ext>
            </p:extLst>
          </p:nvPr>
        </p:nvGraphicFramePr>
        <p:xfrm>
          <a:off x="3519488" y="5745163"/>
          <a:ext cx="157162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42" name="Equation" r:id="rId22" imgW="660240" imgH="393480" progId="Equation.DSMT4">
                  <p:embed/>
                </p:oleObj>
              </mc:Choice>
              <mc:Fallback>
                <p:oleObj name="Equation" r:id="rId22" imgW="660240" imgH="39348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488" y="5745163"/>
                        <a:ext cx="1571625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5181600" y="5857875"/>
            <a:ext cx="654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/>
              <a:t>&gt; 0</a:t>
            </a:r>
          </a:p>
        </p:txBody>
      </p: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6019800" y="5365750"/>
            <a:ext cx="2895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非静电力方向向下电动势向下升高，即，从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c</a:t>
            </a:r>
            <a:r>
              <a:rPr lang="zh-CN" altLang="en-US"/>
              <a:t>升高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6948498" y="2882902"/>
            <a:ext cx="839789" cy="1338264"/>
            <a:chOff x="4377" y="1816"/>
            <a:chExt cx="529" cy="843"/>
          </a:xfrm>
        </p:grpSpPr>
        <p:sp>
          <p:nvSpPr>
            <p:cNvPr id="18458" name="Text Box 38"/>
            <p:cNvSpPr txBox="1">
              <a:spLocks noChangeArrowheads="1"/>
            </p:cNvSpPr>
            <p:nvPr/>
          </p:nvSpPr>
          <p:spPr bwMode="auto">
            <a:xfrm>
              <a:off x="4752" y="1824"/>
              <a:ext cx="15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zh-CN" i="1">
                  <a:solidFill>
                    <a:srgbClr val="CC3300"/>
                  </a:solidFill>
                  <a:sym typeface="Symbol" pitchFamily="18" charset="2"/>
                </a:rPr>
                <a:t></a:t>
              </a:r>
              <a:endParaRPr lang="en-US" altLang="zh-CN" i="1">
                <a:solidFill>
                  <a:srgbClr val="CC3300"/>
                </a:solidFill>
              </a:endParaRPr>
            </a:p>
          </p:txBody>
        </p:sp>
        <p:sp>
          <p:nvSpPr>
            <p:cNvPr id="18459" name="Freeform 39"/>
            <p:cNvSpPr>
              <a:spLocks/>
            </p:cNvSpPr>
            <p:nvPr/>
          </p:nvSpPr>
          <p:spPr bwMode="auto">
            <a:xfrm>
              <a:off x="4776" y="1816"/>
              <a:ext cx="1" cy="648"/>
            </a:xfrm>
            <a:custGeom>
              <a:avLst/>
              <a:gdLst>
                <a:gd name="T0" fmla="*/ 0 w 1"/>
                <a:gd name="T1" fmla="*/ 0 h 648"/>
                <a:gd name="T2" fmla="*/ 0 w 1"/>
                <a:gd name="T3" fmla="*/ 648 h 648"/>
                <a:gd name="T4" fmla="*/ 0 60000 65536"/>
                <a:gd name="T5" fmla="*/ 0 60000 65536"/>
                <a:gd name="T6" fmla="*/ 0 w 1"/>
                <a:gd name="T7" fmla="*/ 0 h 648"/>
                <a:gd name="T8" fmla="*/ 1 w 1"/>
                <a:gd name="T9" fmla="*/ 648 h 6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648">
                  <a:moveTo>
                    <a:pt x="0" y="0"/>
                  </a:moveTo>
                  <a:lnTo>
                    <a:pt x="0" y="648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2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2669942"/>
                </p:ext>
              </p:extLst>
            </p:nvPr>
          </p:nvGraphicFramePr>
          <p:xfrm>
            <a:off x="4377" y="2398"/>
            <a:ext cx="461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243" name="公式" r:id="rId24" imgW="355292" imgH="203024" progId="Equation.3">
                    <p:embed/>
                  </p:oleObj>
                </mc:Choice>
                <mc:Fallback>
                  <p:oleObj name="公式" r:id="rId24" imgW="355292" imgH="203024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398"/>
                          <a:ext cx="461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57" name="Text Box 42"/>
          <p:cNvSpPr txBox="1">
            <a:spLocks noChangeArrowheads="1"/>
          </p:cNvSpPr>
          <p:nvPr/>
        </p:nvSpPr>
        <p:spPr bwMode="auto">
          <a:xfrm>
            <a:off x="4572000" y="2209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3300"/>
                </a:solidFill>
              </a:rPr>
              <a:t>忽略自感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8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8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90" grpId="0" autoUpdateAnimBg="0"/>
      <p:bldP spid="58403" grpId="0" autoUpdateAnimBg="0"/>
      <p:bldP spid="5840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4" name="Text Box 2"/>
          <p:cNvSpPr txBox="1">
            <a:spLocks noChangeArrowheads="1"/>
          </p:cNvSpPr>
          <p:nvPr/>
        </p:nvSpPr>
        <p:spPr bwMode="auto">
          <a:xfrm>
            <a:off x="177800" y="92075"/>
            <a:ext cx="8661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例：质量为 </a:t>
            </a:r>
            <a:r>
              <a:rPr lang="en-US" altLang="zh-CN" i="1"/>
              <a:t>m</a:t>
            </a:r>
            <a:r>
              <a:rPr lang="zh-CN" altLang="en-US"/>
              <a:t>，长为</a:t>
            </a:r>
            <a:r>
              <a:rPr lang="zh-CN" altLang="en-US" i="1"/>
              <a:t> </a:t>
            </a:r>
            <a:r>
              <a:rPr lang="en-US" altLang="zh-CN" i="1"/>
              <a:t>l </a:t>
            </a:r>
            <a:r>
              <a:rPr lang="zh-CN" altLang="en-US"/>
              <a:t>的金属棒从静止开始沿倾斜的绝缘框滑下，磁场为均匀磁场</a:t>
            </a:r>
          </a:p>
        </p:txBody>
      </p:sp>
      <p:graphicFrame>
        <p:nvGraphicFramePr>
          <p:cNvPr id="19458" name="Object 3"/>
          <p:cNvGraphicFramePr>
            <a:graphicFrameLocks noChangeAspect="1"/>
          </p:cNvGraphicFramePr>
          <p:nvPr/>
        </p:nvGraphicFramePr>
        <p:xfrm>
          <a:off x="3041650" y="457200"/>
          <a:ext cx="31115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7" name="Equation" r:id="rId3" imgW="139579" imgH="177646" progId="Equation.DSMT4">
                  <p:embed/>
                </p:oleObj>
              </mc:Choice>
              <mc:Fallback>
                <p:oleObj name="Equation" r:id="rId3" imgW="139579" imgH="17764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457200"/>
                        <a:ext cx="31115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5" name="Text Box 4"/>
          <p:cNvSpPr txBox="1">
            <a:spLocks noChangeArrowheads="1"/>
          </p:cNvSpPr>
          <p:nvPr/>
        </p:nvSpPr>
        <p:spPr bwMode="auto">
          <a:xfrm>
            <a:off x="190500" y="914400"/>
            <a:ext cx="8461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求：</a:t>
            </a:r>
            <a:r>
              <a:rPr lang="en-US" altLang="zh-CN" i="1"/>
              <a:t>t</a:t>
            </a:r>
            <a:r>
              <a:rPr lang="en-US" altLang="zh-CN"/>
              <a:t> </a:t>
            </a:r>
            <a:r>
              <a:rPr lang="zh-CN" altLang="en-US"/>
              <a:t>时刻 </a:t>
            </a:r>
            <a:r>
              <a:rPr lang="en-US" altLang="zh-CN" i="1"/>
              <a:t>ab</a:t>
            </a:r>
            <a:r>
              <a:rPr lang="en-US" altLang="zh-CN"/>
              <a:t> </a:t>
            </a:r>
            <a:r>
              <a:rPr lang="zh-CN" altLang="en-US"/>
              <a:t>内的电动势，若框架为金属框，电动势为多少？</a:t>
            </a:r>
          </a:p>
        </p:txBody>
      </p:sp>
      <p:grpSp>
        <p:nvGrpSpPr>
          <p:cNvPr id="19476" name="Group 1028"/>
          <p:cNvGrpSpPr>
            <a:grpSpLocks/>
          </p:cNvGrpSpPr>
          <p:nvPr/>
        </p:nvGrpSpPr>
        <p:grpSpPr bwMode="auto">
          <a:xfrm>
            <a:off x="6400800" y="1295400"/>
            <a:ext cx="2286000" cy="2819400"/>
            <a:chOff x="4032" y="816"/>
            <a:chExt cx="1440" cy="1776"/>
          </a:xfrm>
        </p:grpSpPr>
        <p:sp>
          <p:nvSpPr>
            <p:cNvPr id="19497" name="Line 5"/>
            <p:cNvSpPr>
              <a:spLocks noChangeShapeType="1"/>
            </p:cNvSpPr>
            <p:nvPr/>
          </p:nvSpPr>
          <p:spPr bwMode="auto">
            <a:xfrm flipH="1">
              <a:off x="4032" y="1056"/>
              <a:ext cx="1008" cy="7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8" name="Line 6"/>
            <p:cNvSpPr>
              <a:spLocks noChangeShapeType="1"/>
            </p:cNvSpPr>
            <p:nvPr/>
          </p:nvSpPr>
          <p:spPr bwMode="auto">
            <a:xfrm>
              <a:off x="4032" y="1824"/>
              <a:ext cx="144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9" name="Freeform 7"/>
            <p:cNvSpPr>
              <a:spLocks/>
            </p:cNvSpPr>
            <p:nvPr/>
          </p:nvSpPr>
          <p:spPr bwMode="auto">
            <a:xfrm>
              <a:off x="4176" y="1792"/>
              <a:ext cx="1044" cy="744"/>
            </a:xfrm>
            <a:custGeom>
              <a:avLst/>
              <a:gdLst>
                <a:gd name="T0" fmla="*/ 1044 w 1044"/>
                <a:gd name="T1" fmla="*/ 0 h 744"/>
                <a:gd name="T2" fmla="*/ 0 w 1044"/>
                <a:gd name="T3" fmla="*/ 744 h 744"/>
                <a:gd name="T4" fmla="*/ 0 60000 65536"/>
                <a:gd name="T5" fmla="*/ 0 60000 65536"/>
                <a:gd name="T6" fmla="*/ 0 w 1044"/>
                <a:gd name="T7" fmla="*/ 0 h 744"/>
                <a:gd name="T8" fmla="*/ 1044 w 1044"/>
                <a:gd name="T9" fmla="*/ 744 h 7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4" h="744">
                  <a:moveTo>
                    <a:pt x="1044" y="0"/>
                  </a:moveTo>
                  <a:lnTo>
                    <a:pt x="0" y="74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0" name="Line 8"/>
            <p:cNvSpPr>
              <a:spLocks noChangeShapeType="1"/>
            </p:cNvSpPr>
            <p:nvPr/>
          </p:nvSpPr>
          <p:spPr bwMode="auto">
            <a:xfrm>
              <a:off x="4176" y="2544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1" name="Rectangle 10" descr="宽下对角线"/>
            <p:cNvSpPr>
              <a:spLocks noChangeArrowheads="1"/>
            </p:cNvSpPr>
            <p:nvPr/>
          </p:nvSpPr>
          <p:spPr bwMode="auto">
            <a:xfrm rot="-732348">
              <a:off x="4800" y="1056"/>
              <a:ext cx="96" cy="1200"/>
            </a:xfrm>
            <a:prstGeom prst="rect">
              <a:avLst/>
            </a:prstGeom>
            <a:pattFill prst="wdDnDiag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502" name="Line 11"/>
            <p:cNvSpPr>
              <a:spLocks noChangeShapeType="1"/>
            </p:cNvSpPr>
            <p:nvPr/>
          </p:nvSpPr>
          <p:spPr bwMode="auto">
            <a:xfrm flipH="1">
              <a:off x="4560" y="1824"/>
              <a:ext cx="28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03" name="Line 12"/>
            <p:cNvSpPr>
              <a:spLocks noChangeShapeType="1"/>
            </p:cNvSpPr>
            <p:nvPr/>
          </p:nvSpPr>
          <p:spPr bwMode="auto">
            <a:xfrm flipV="1">
              <a:off x="4176" y="1056"/>
              <a:ext cx="0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72" name="Object 13"/>
            <p:cNvGraphicFramePr>
              <a:graphicFrameLocks noChangeAspect="1"/>
            </p:cNvGraphicFramePr>
            <p:nvPr/>
          </p:nvGraphicFramePr>
          <p:xfrm>
            <a:off x="4182" y="905"/>
            <a:ext cx="23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8" name="公式" r:id="rId5" imgW="139579" imgH="177646" progId="Equation.3">
                    <p:embed/>
                  </p:oleObj>
                </mc:Choice>
                <mc:Fallback>
                  <p:oleObj name="公式" r:id="rId5" imgW="139579" imgH="177646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2" y="905"/>
                          <a:ext cx="23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14"/>
            <p:cNvGraphicFramePr>
              <a:graphicFrameLocks noChangeAspect="1"/>
            </p:cNvGraphicFramePr>
            <p:nvPr/>
          </p:nvGraphicFramePr>
          <p:xfrm>
            <a:off x="4320" y="1882"/>
            <a:ext cx="25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49" name="公式" r:id="rId6" imgW="114151" imgH="164885" progId="Equation.3">
                    <p:embed/>
                  </p:oleObj>
                </mc:Choice>
                <mc:Fallback>
                  <p:oleObj name="公式" r:id="rId6" imgW="114151" imgH="16488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882"/>
                          <a:ext cx="258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4" name="Text Box 15"/>
            <p:cNvSpPr txBox="1">
              <a:spLocks noChangeArrowheads="1"/>
            </p:cNvSpPr>
            <p:nvPr/>
          </p:nvSpPr>
          <p:spPr bwMode="auto">
            <a:xfrm>
              <a:off x="47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/>
                <a:t>a</a:t>
              </a:r>
              <a:endParaRPr lang="en-US" altLang="zh-CN"/>
            </a:p>
          </p:txBody>
        </p:sp>
        <p:sp>
          <p:nvSpPr>
            <p:cNvPr id="19505" name="Text Box 16"/>
            <p:cNvSpPr txBox="1">
              <a:spLocks noChangeArrowheads="1"/>
            </p:cNvSpPr>
            <p:nvPr/>
          </p:nvSpPr>
          <p:spPr bwMode="auto">
            <a:xfrm>
              <a:off x="4992" y="206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/>
                <a:t>b</a:t>
              </a:r>
              <a:endParaRPr lang="en-US" altLang="zh-CN"/>
            </a:p>
          </p:txBody>
        </p:sp>
        <p:sp>
          <p:nvSpPr>
            <p:cNvPr id="19506" name="Text Box 17"/>
            <p:cNvSpPr txBox="1">
              <a:spLocks noChangeArrowheads="1"/>
            </p:cNvSpPr>
            <p:nvPr/>
          </p:nvSpPr>
          <p:spPr bwMode="auto">
            <a:xfrm>
              <a:off x="4320" y="2304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latin typeface="Symbol" pitchFamily="18" charset="2"/>
                </a:rPr>
                <a:t>q</a:t>
              </a:r>
            </a:p>
          </p:txBody>
        </p:sp>
      </p:grpSp>
      <p:grpSp>
        <p:nvGrpSpPr>
          <p:cNvPr id="3" name="Group 1034"/>
          <p:cNvGrpSpPr>
            <a:grpSpLocks/>
          </p:cNvGrpSpPr>
          <p:nvPr/>
        </p:nvGrpSpPr>
        <p:grpSpPr bwMode="auto">
          <a:xfrm>
            <a:off x="133350" y="1447800"/>
            <a:ext cx="1844675" cy="457200"/>
            <a:chOff x="84" y="912"/>
            <a:chExt cx="1162" cy="288"/>
          </a:xfrm>
        </p:grpSpPr>
        <p:sp>
          <p:nvSpPr>
            <p:cNvPr id="19495" name="Text Box 18"/>
            <p:cNvSpPr txBox="1">
              <a:spLocks noChangeArrowheads="1"/>
            </p:cNvSpPr>
            <p:nvPr/>
          </p:nvSpPr>
          <p:spPr bwMode="auto">
            <a:xfrm>
              <a:off x="84" y="912"/>
              <a:ext cx="5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/>
                <a:t>解：</a:t>
              </a:r>
            </a:p>
          </p:txBody>
        </p:sp>
        <p:sp>
          <p:nvSpPr>
            <p:cNvPr id="19496" name="Text Box 19"/>
            <p:cNvSpPr txBox="1">
              <a:spLocks noChangeArrowheads="1"/>
            </p:cNvSpPr>
            <p:nvPr/>
          </p:nvSpPr>
          <p:spPr bwMode="auto">
            <a:xfrm>
              <a:off x="551" y="912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zh-CN" altLang="en-US">
                  <a:solidFill>
                    <a:srgbClr val="CC3300"/>
                  </a:solidFill>
                </a:rPr>
                <a:t>绝缘框</a:t>
              </a:r>
            </a:p>
          </p:txBody>
        </p:sp>
      </p:grpSp>
      <p:grpSp>
        <p:nvGrpSpPr>
          <p:cNvPr id="4" name="Group 1030"/>
          <p:cNvGrpSpPr>
            <a:grpSpLocks/>
          </p:cNvGrpSpPr>
          <p:nvPr/>
        </p:nvGrpSpPr>
        <p:grpSpPr bwMode="auto">
          <a:xfrm>
            <a:off x="533400" y="2209800"/>
            <a:ext cx="1828800" cy="1700213"/>
            <a:chOff x="336" y="1392"/>
            <a:chExt cx="1152" cy="1071"/>
          </a:xfrm>
        </p:grpSpPr>
        <p:graphicFrame>
          <p:nvGraphicFramePr>
            <p:cNvPr id="19469" name="Object 37"/>
            <p:cNvGraphicFramePr>
              <a:graphicFrameLocks noChangeAspect="1"/>
            </p:cNvGraphicFramePr>
            <p:nvPr/>
          </p:nvGraphicFramePr>
          <p:xfrm>
            <a:off x="336" y="1392"/>
            <a:ext cx="110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0" name="Equation" r:id="rId8" imgW="596900" imgH="190500" progId="Equation.DSMT4">
                    <p:embed/>
                  </p:oleObj>
                </mc:Choice>
                <mc:Fallback>
                  <p:oleObj name="Equation" r:id="rId8" imgW="596900" imgH="1905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392"/>
                          <a:ext cx="1100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Object 38"/>
            <p:cNvGraphicFramePr>
              <a:graphicFrameLocks noChangeAspect="1"/>
            </p:cNvGraphicFramePr>
            <p:nvPr/>
          </p:nvGraphicFramePr>
          <p:xfrm>
            <a:off x="340" y="1824"/>
            <a:ext cx="653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1" name="Equation" r:id="rId10" imgW="355446" imgH="139639" progId="Equation.DSMT4">
                    <p:embed/>
                  </p:oleObj>
                </mc:Choice>
                <mc:Fallback>
                  <p:oleObj name="Equation" r:id="rId10" imgW="355446" imgH="139639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824"/>
                          <a:ext cx="653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1" name="Object 39"/>
            <p:cNvGraphicFramePr>
              <a:graphicFrameLocks noChangeAspect="1"/>
            </p:cNvGraphicFramePr>
            <p:nvPr/>
          </p:nvGraphicFramePr>
          <p:xfrm>
            <a:off x="436" y="2112"/>
            <a:ext cx="1052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2" name="Equation" r:id="rId12" imgW="571252" imgH="190417" progId="Equation.DSMT4">
                    <p:embed/>
                  </p:oleObj>
                </mc:Choice>
                <mc:Fallback>
                  <p:oleObj name="Equation" r:id="rId12" imgW="571252" imgH="190417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" y="2112"/>
                          <a:ext cx="1052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881" name="Object 41"/>
          <p:cNvGraphicFramePr>
            <a:graphicFrameLocks noChangeAspect="1"/>
          </p:cNvGraphicFramePr>
          <p:nvPr/>
        </p:nvGraphicFramePr>
        <p:xfrm>
          <a:off x="381000" y="4587875"/>
          <a:ext cx="2514600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3" name="Equation" r:id="rId14" imgW="927100" imgH="469900" progId="Equation.DSMT4">
                  <p:embed/>
                </p:oleObj>
              </mc:Choice>
              <mc:Fallback>
                <p:oleObj name="Equation" r:id="rId14" imgW="927100" imgH="4699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587875"/>
                        <a:ext cx="2514600" cy="127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035"/>
          <p:cNvGrpSpPr>
            <a:grpSpLocks/>
          </p:cNvGrpSpPr>
          <p:nvPr/>
        </p:nvGrpSpPr>
        <p:grpSpPr bwMode="auto">
          <a:xfrm>
            <a:off x="2895600" y="4572000"/>
            <a:ext cx="4475163" cy="1258888"/>
            <a:chOff x="1824" y="2880"/>
            <a:chExt cx="2819" cy="793"/>
          </a:xfrm>
        </p:grpSpPr>
        <p:graphicFrame>
          <p:nvGraphicFramePr>
            <p:cNvPr id="19467" name="Object 42"/>
            <p:cNvGraphicFramePr>
              <a:graphicFrameLocks noChangeAspect="1"/>
            </p:cNvGraphicFramePr>
            <p:nvPr/>
          </p:nvGraphicFramePr>
          <p:xfrm>
            <a:off x="1824" y="2880"/>
            <a:ext cx="1801" cy="7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4" name="Equation" r:id="rId16" imgW="1066800" imgH="469900" progId="Equation.DSMT4">
                    <p:embed/>
                  </p:oleObj>
                </mc:Choice>
                <mc:Fallback>
                  <p:oleObj name="Equation" r:id="rId16" imgW="1066800" imgH="4699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880"/>
                          <a:ext cx="1801" cy="7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43"/>
            <p:cNvGraphicFramePr>
              <a:graphicFrameLocks noChangeAspect="1"/>
            </p:cNvGraphicFramePr>
            <p:nvPr/>
          </p:nvGraphicFramePr>
          <p:xfrm>
            <a:off x="3600" y="3120"/>
            <a:ext cx="1043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5" name="Equation" r:id="rId18" imgW="672808" imgH="190417" progId="Equation.DSMT4">
                    <p:embed/>
                  </p:oleObj>
                </mc:Choice>
                <mc:Fallback>
                  <p:oleObj name="Equation" r:id="rId18" imgW="672808" imgH="190417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120"/>
                          <a:ext cx="1043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033"/>
          <p:cNvGrpSpPr>
            <a:grpSpLocks/>
          </p:cNvGrpSpPr>
          <p:nvPr/>
        </p:nvGrpSpPr>
        <p:grpSpPr bwMode="auto">
          <a:xfrm>
            <a:off x="533400" y="5638800"/>
            <a:ext cx="8572500" cy="969963"/>
            <a:chOff x="336" y="3552"/>
            <a:chExt cx="5400" cy="611"/>
          </a:xfrm>
        </p:grpSpPr>
        <p:graphicFrame>
          <p:nvGraphicFramePr>
            <p:cNvPr id="19465" name="Object 45"/>
            <p:cNvGraphicFramePr>
              <a:graphicFrameLocks noChangeAspect="1"/>
            </p:cNvGraphicFramePr>
            <p:nvPr/>
          </p:nvGraphicFramePr>
          <p:xfrm>
            <a:off x="2448" y="3552"/>
            <a:ext cx="1550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6" name="Equation" r:id="rId20" imgW="863225" imgH="342751" progId="Equation.DSMT4">
                    <p:embed/>
                  </p:oleObj>
                </mc:Choice>
                <mc:Fallback>
                  <p:oleObj name="Equation" r:id="rId20" imgW="863225" imgH="342751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552"/>
                          <a:ext cx="1550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93" name="Group 1032"/>
            <p:cNvGrpSpPr>
              <a:grpSpLocks/>
            </p:cNvGrpSpPr>
            <p:nvPr/>
          </p:nvGrpSpPr>
          <p:grpSpPr bwMode="auto">
            <a:xfrm>
              <a:off x="336" y="3702"/>
              <a:ext cx="5400" cy="383"/>
              <a:chOff x="240" y="3702"/>
              <a:chExt cx="5400" cy="383"/>
            </a:xfrm>
          </p:grpSpPr>
          <p:graphicFrame>
            <p:nvGraphicFramePr>
              <p:cNvPr id="19466" name="Object 44"/>
              <p:cNvGraphicFramePr>
                <a:graphicFrameLocks noChangeAspect="1"/>
              </p:cNvGraphicFramePr>
              <p:nvPr/>
            </p:nvGraphicFramePr>
            <p:xfrm>
              <a:off x="240" y="3744"/>
              <a:ext cx="2123" cy="3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757" name="Equation" r:id="rId22" imgW="1180588" imgH="190417" progId="Equation.DSMT4">
                      <p:embed/>
                    </p:oleObj>
                  </mc:Choice>
                  <mc:Fallback>
                    <p:oleObj name="Equation" r:id="rId22" imgW="1180588" imgH="190417" progId="Equation.DSMT4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" y="3744"/>
                            <a:ext cx="2123" cy="3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94" name="Text Box 46"/>
              <p:cNvSpPr txBox="1">
                <a:spLocks noChangeArrowheads="1"/>
              </p:cNvSpPr>
              <p:nvPr/>
            </p:nvSpPr>
            <p:spPr bwMode="auto">
              <a:xfrm>
                <a:off x="3918" y="3702"/>
                <a:ext cx="17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zh-CN" altLang="en-US" dirty="0">
                    <a:solidFill>
                      <a:srgbClr val="990000"/>
                    </a:solidFill>
                  </a:rPr>
                  <a:t>电动势沿 </a:t>
                </a:r>
                <a:r>
                  <a:rPr lang="en-US" altLang="zh-CN" i="1" dirty="0" err="1">
                    <a:solidFill>
                      <a:srgbClr val="990000"/>
                    </a:solidFill>
                  </a:rPr>
                  <a:t>b</a:t>
                </a:r>
                <a:r>
                  <a:rPr lang="en-US" altLang="zh-CN" dirty="0" err="1">
                    <a:solidFill>
                      <a:srgbClr val="990000"/>
                    </a:solidFill>
                  </a:rPr>
                  <a:t>→</a:t>
                </a:r>
                <a:r>
                  <a:rPr lang="en-US" altLang="zh-CN" i="1" dirty="0" err="1">
                    <a:solidFill>
                      <a:srgbClr val="990000"/>
                    </a:solidFill>
                  </a:rPr>
                  <a:t>a</a:t>
                </a:r>
                <a:r>
                  <a:rPr lang="zh-CN" altLang="en-US" dirty="0">
                    <a:solidFill>
                      <a:srgbClr val="990000"/>
                    </a:solidFill>
                  </a:rPr>
                  <a:t>升高</a:t>
                </a:r>
              </a:p>
            </p:txBody>
          </p:sp>
        </p:grpSp>
      </p:grpSp>
      <p:grpSp>
        <p:nvGrpSpPr>
          <p:cNvPr id="8" name="Group 1029"/>
          <p:cNvGrpSpPr>
            <a:grpSpLocks/>
          </p:cNvGrpSpPr>
          <p:nvPr/>
        </p:nvGrpSpPr>
        <p:grpSpPr bwMode="auto">
          <a:xfrm>
            <a:off x="3505200" y="1828800"/>
            <a:ext cx="2305050" cy="2552700"/>
            <a:chOff x="2196" y="1152"/>
            <a:chExt cx="1452" cy="1608"/>
          </a:xfrm>
        </p:grpSpPr>
        <p:sp>
          <p:nvSpPr>
            <p:cNvPr id="19483" name="Freeform 20"/>
            <p:cNvSpPr>
              <a:spLocks/>
            </p:cNvSpPr>
            <p:nvPr/>
          </p:nvSpPr>
          <p:spPr bwMode="auto">
            <a:xfrm>
              <a:off x="2352" y="1552"/>
              <a:ext cx="1044" cy="744"/>
            </a:xfrm>
            <a:custGeom>
              <a:avLst/>
              <a:gdLst>
                <a:gd name="T0" fmla="*/ 1044 w 1044"/>
                <a:gd name="T1" fmla="*/ 0 h 744"/>
                <a:gd name="T2" fmla="*/ 0 w 1044"/>
                <a:gd name="T3" fmla="*/ 744 h 744"/>
                <a:gd name="T4" fmla="*/ 0 60000 65536"/>
                <a:gd name="T5" fmla="*/ 0 60000 65536"/>
                <a:gd name="T6" fmla="*/ 0 w 1044"/>
                <a:gd name="T7" fmla="*/ 0 h 744"/>
                <a:gd name="T8" fmla="*/ 1044 w 1044"/>
                <a:gd name="T9" fmla="*/ 744 h 7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4" h="744">
                  <a:moveTo>
                    <a:pt x="1044" y="0"/>
                  </a:moveTo>
                  <a:lnTo>
                    <a:pt x="0" y="74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4" name="Line 21"/>
            <p:cNvSpPr>
              <a:spLocks noChangeShapeType="1"/>
            </p:cNvSpPr>
            <p:nvPr/>
          </p:nvSpPr>
          <p:spPr bwMode="auto">
            <a:xfrm>
              <a:off x="2352" y="2304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5" name="Text Box 22"/>
            <p:cNvSpPr txBox="1">
              <a:spLocks noChangeArrowheads="1"/>
            </p:cNvSpPr>
            <p:nvPr/>
          </p:nvSpPr>
          <p:spPr bwMode="auto">
            <a:xfrm>
              <a:off x="2496" y="2112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latin typeface="Symbol" pitchFamily="18" charset="2"/>
                </a:rPr>
                <a:t>q</a:t>
              </a:r>
            </a:p>
          </p:txBody>
        </p:sp>
        <p:sp>
          <p:nvSpPr>
            <p:cNvPr id="19486" name="Oval 23"/>
            <p:cNvSpPr>
              <a:spLocks noChangeArrowheads="1"/>
            </p:cNvSpPr>
            <p:nvPr/>
          </p:nvSpPr>
          <p:spPr bwMode="auto">
            <a:xfrm>
              <a:off x="2736" y="1824"/>
              <a:ext cx="159" cy="1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487" name="Line 24"/>
            <p:cNvSpPr>
              <a:spLocks noChangeShapeType="1"/>
            </p:cNvSpPr>
            <p:nvPr/>
          </p:nvSpPr>
          <p:spPr bwMode="auto">
            <a:xfrm flipH="1">
              <a:off x="2448" y="1872"/>
              <a:ext cx="336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88" name="Line 25"/>
            <p:cNvSpPr>
              <a:spLocks noChangeShapeType="1"/>
            </p:cNvSpPr>
            <p:nvPr/>
          </p:nvSpPr>
          <p:spPr bwMode="auto">
            <a:xfrm flipV="1">
              <a:off x="2784" y="1392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0" name="Object 26"/>
            <p:cNvGraphicFramePr>
              <a:graphicFrameLocks noChangeAspect="1"/>
            </p:cNvGraphicFramePr>
            <p:nvPr/>
          </p:nvGraphicFramePr>
          <p:xfrm>
            <a:off x="2208" y="1872"/>
            <a:ext cx="25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8" name="公式" r:id="rId24" imgW="114151" imgH="164885" progId="Equation.3">
                    <p:embed/>
                  </p:oleObj>
                </mc:Choice>
                <mc:Fallback>
                  <p:oleObj name="公式" r:id="rId24" imgW="114151" imgH="164885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872"/>
                          <a:ext cx="258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1" name="Object 27"/>
            <p:cNvGraphicFramePr>
              <a:graphicFrameLocks noChangeAspect="1"/>
            </p:cNvGraphicFramePr>
            <p:nvPr/>
          </p:nvGraphicFramePr>
          <p:xfrm>
            <a:off x="2544" y="1152"/>
            <a:ext cx="23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59" name="公式" r:id="rId25" imgW="139579" imgH="177646" progId="Equation.3">
                    <p:embed/>
                  </p:oleObj>
                </mc:Choice>
                <mc:Fallback>
                  <p:oleObj name="公式" r:id="rId25" imgW="139579" imgH="177646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152"/>
                          <a:ext cx="23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9" name="Line 28"/>
            <p:cNvSpPr>
              <a:spLocks noChangeShapeType="1"/>
            </p:cNvSpPr>
            <p:nvPr/>
          </p:nvSpPr>
          <p:spPr bwMode="auto">
            <a:xfrm>
              <a:off x="2256" y="1872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490" name="AutoShape 35"/>
            <p:cNvSpPr>
              <a:spLocks noChangeArrowheads="1"/>
            </p:cNvSpPr>
            <p:nvPr/>
          </p:nvSpPr>
          <p:spPr bwMode="auto">
            <a:xfrm>
              <a:off x="2880" y="1872"/>
              <a:ext cx="144" cy="144"/>
            </a:xfrm>
            <a:prstGeom prst="flowChartSummingJunction">
              <a:avLst/>
            </a:prstGeom>
            <a:solidFill>
              <a:srgbClr val="FFFFFF"/>
            </a:solidFill>
            <a:ln w="38100">
              <a:solidFill>
                <a:srgbClr val="99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9462" name="Object 36"/>
            <p:cNvGraphicFramePr>
              <a:graphicFrameLocks noChangeAspect="1"/>
            </p:cNvGraphicFramePr>
            <p:nvPr/>
          </p:nvGraphicFramePr>
          <p:xfrm>
            <a:off x="3055" y="1765"/>
            <a:ext cx="49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0" name="公式" r:id="rId26" imgW="317225" imgH="190335" progId="Equation.3">
                    <p:embed/>
                  </p:oleObj>
                </mc:Choice>
                <mc:Fallback>
                  <p:oleObj name="公式" r:id="rId26" imgW="317225" imgH="190335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5" y="1765"/>
                          <a:ext cx="497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1" name="Line 47"/>
            <p:cNvSpPr>
              <a:spLocks noChangeShapeType="1"/>
            </p:cNvSpPr>
            <p:nvPr/>
          </p:nvSpPr>
          <p:spPr bwMode="auto">
            <a:xfrm>
              <a:off x="2784" y="1920"/>
              <a:ext cx="0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3" name="Object 48"/>
            <p:cNvGraphicFramePr>
              <a:graphicFrameLocks noChangeAspect="1"/>
            </p:cNvGraphicFramePr>
            <p:nvPr/>
          </p:nvGraphicFramePr>
          <p:xfrm>
            <a:off x="2196" y="1162"/>
            <a:ext cx="235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1" name="公式" r:id="rId28" imgW="164814" imgH="177492" progId="Equation.3">
                    <p:embed/>
                  </p:oleObj>
                </mc:Choice>
                <mc:Fallback>
                  <p:oleObj name="公式" r:id="rId28" imgW="164814" imgH="177492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6" y="1162"/>
                          <a:ext cx="235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92" name="Line 49"/>
            <p:cNvSpPr>
              <a:spLocks noChangeShapeType="1"/>
            </p:cNvSpPr>
            <p:nvPr/>
          </p:nvSpPr>
          <p:spPr bwMode="auto">
            <a:xfrm flipH="1" flipV="1">
              <a:off x="2352" y="1392"/>
              <a:ext cx="432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9464" name="Object 50"/>
            <p:cNvGraphicFramePr>
              <a:graphicFrameLocks noChangeAspect="1"/>
            </p:cNvGraphicFramePr>
            <p:nvPr/>
          </p:nvGraphicFramePr>
          <p:xfrm>
            <a:off x="2748" y="2486"/>
            <a:ext cx="308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762" name="公式" r:id="rId30" imgW="215713" imgH="190335" progId="Equation.3">
                    <p:embed/>
                  </p:oleObj>
                </mc:Choice>
                <mc:Fallback>
                  <p:oleObj name="公式" r:id="rId30" imgW="215713" imgH="190335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8" y="2486"/>
                          <a:ext cx="308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1315" name="Text Box 1027"/>
          <p:cNvSpPr txBox="1">
            <a:spLocks noChangeArrowheads="1"/>
          </p:cNvSpPr>
          <p:nvPr/>
        </p:nvSpPr>
        <p:spPr bwMode="auto">
          <a:xfrm>
            <a:off x="6324600" y="41910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990000"/>
                </a:solidFill>
              </a:rPr>
              <a:t>非静电力由</a:t>
            </a:r>
            <a:r>
              <a:rPr lang="en-US" altLang="zh-CN">
                <a:solidFill>
                  <a:srgbClr val="990000"/>
                </a:solidFill>
              </a:rPr>
              <a:t>b</a:t>
            </a:r>
            <a:r>
              <a:rPr lang="zh-CN" altLang="en-US">
                <a:solidFill>
                  <a:srgbClr val="990000"/>
                </a:solidFill>
              </a:rPr>
              <a:t>指向</a:t>
            </a:r>
            <a:r>
              <a:rPr lang="en-US" altLang="zh-CN">
                <a:solidFill>
                  <a:srgbClr val="990000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9" name="Group 59"/>
          <p:cNvGrpSpPr>
            <a:grpSpLocks/>
          </p:cNvGrpSpPr>
          <p:nvPr/>
        </p:nvGrpSpPr>
        <p:grpSpPr bwMode="auto">
          <a:xfrm>
            <a:off x="6324600" y="0"/>
            <a:ext cx="2514600" cy="2819400"/>
            <a:chOff x="3984" y="288"/>
            <a:chExt cx="1584" cy="1776"/>
          </a:xfrm>
        </p:grpSpPr>
        <p:sp>
          <p:nvSpPr>
            <p:cNvPr id="20524" name="Line 2"/>
            <p:cNvSpPr>
              <a:spLocks noChangeShapeType="1"/>
            </p:cNvSpPr>
            <p:nvPr/>
          </p:nvSpPr>
          <p:spPr bwMode="auto">
            <a:xfrm flipH="1">
              <a:off x="4128" y="528"/>
              <a:ext cx="1008" cy="7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5" name="Line 3"/>
            <p:cNvSpPr>
              <a:spLocks noChangeShapeType="1"/>
            </p:cNvSpPr>
            <p:nvPr/>
          </p:nvSpPr>
          <p:spPr bwMode="auto">
            <a:xfrm>
              <a:off x="4128" y="1296"/>
              <a:ext cx="144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6" name="Freeform 4"/>
            <p:cNvSpPr>
              <a:spLocks/>
            </p:cNvSpPr>
            <p:nvPr/>
          </p:nvSpPr>
          <p:spPr bwMode="auto">
            <a:xfrm>
              <a:off x="4272" y="1264"/>
              <a:ext cx="1044" cy="744"/>
            </a:xfrm>
            <a:custGeom>
              <a:avLst/>
              <a:gdLst>
                <a:gd name="T0" fmla="*/ 1044 w 1044"/>
                <a:gd name="T1" fmla="*/ 0 h 744"/>
                <a:gd name="T2" fmla="*/ 0 w 1044"/>
                <a:gd name="T3" fmla="*/ 744 h 744"/>
                <a:gd name="T4" fmla="*/ 0 60000 65536"/>
                <a:gd name="T5" fmla="*/ 0 60000 65536"/>
                <a:gd name="T6" fmla="*/ 0 w 1044"/>
                <a:gd name="T7" fmla="*/ 0 h 744"/>
                <a:gd name="T8" fmla="*/ 1044 w 1044"/>
                <a:gd name="T9" fmla="*/ 744 h 7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4" h="744">
                  <a:moveTo>
                    <a:pt x="1044" y="0"/>
                  </a:moveTo>
                  <a:lnTo>
                    <a:pt x="0" y="74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7" name="Line 5"/>
            <p:cNvSpPr>
              <a:spLocks noChangeShapeType="1"/>
            </p:cNvSpPr>
            <p:nvPr/>
          </p:nvSpPr>
          <p:spPr bwMode="auto">
            <a:xfrm>
              <a:off x="4272" y="2016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8" name="Rectangle 6" descr="宽下对角线"/>
            <p:cNvSpPr>
              <a:spLocks noChangeArrowheads="1"/>
            </p:cNvSpPr>
            <p:nvPr/>
          </p:nvSpPr>
          <p:spPr bwMode="auto">
            <a:xfrm rot="-732348">
              <a:off x="4896" y="528"/>
              <a:ext cx="96" cy="1200"/>
            </a:xfrm>
            <a:prstGeom prst="rect">
              <a:avLst/>
            </a:prstGeom>
            <a:pattFill prst="wdDnDiag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529" name="Line 7"/>
            <p:cNvSpPr>
              <a:spLocks noChangeShapeType="1"/>
            </p:cNvSpPr>
            <p:nvPr/>
          </p:nvSpPr>
          <p:spPr bwMode="auto">
            <a:xfrm flipH="1">
              <a:off x="4656" y="1296"/>
              <a:ext cx="28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30" name="Line 8"/>
            <p:cNvSpPr>
              <a:spLocks noChangeShapeType="1"/>
            </p:cNvSpPr>
            <p:nvPr/>
          </p:nvSpPr>
          <p:spPr bwMode="auto">
            <a:xfrm flipV="1">
              <a:off x="4272" y="528"/>
              <a:ext cx="0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7" name="Object 9"/>
            <p:cNvGraphicFramePr>
              <a:graphicFrameLocks noChangeAspect="1"/>
            </p:cNvGraphicFramePr>
            <p:nvPr/>
          </p:nvGraphicFramePr>
          <p:xfrm>
            <a:off x="3984" y="576"/>
            <a:ext cx="23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7" name="公式" r:id="rId3" imgW="139579" imgH="177646" progId="Equation.3">
                    <p:embed/>
                  </p:oleObj>
                </mc:Choice>
                <mc:Fallback>
                  <p:oleObj name="公式" r:id="rId3" imgW="139579" imgH="177646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576"/>
                          <a:ext cx="23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8" name="Object 10"/>
            <p:cNvGraphicFramePr>
              <a:graphicFrameLocks noChangeAspect="1"/>
            </p:cNvGraphicFramePr>
            <p:nvPr/>
          </p:nvGraphicFramePr>
          <p:xfrm>
            <a:off x="4486" y="1210"/>
            <a:ext cx="25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8" name="公式" r:id="rId5" imgW="114151" imgH="164885" progId="Equation.3">
                    <p:embed/>
                  </p:oleObj>
                </mc:Choice>
                <mc:Fallback>
                  <p:oleObj name="公式" r:id="rId5" imgW="114151" imgH="16488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6" y="1210"/>
                          <a:ext cx="258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1" name="Text Box 11"/>
            <p:cNvSpPr txBox="1">
              <a:spLocks noChangeArrowheads="1"/>
            </p:cNvSpPr>
            <p:nvPr/>
          </p:nvSpPr>
          <p:spPr bwMode="auto">
            <a:xfrm>
              <a:off x="4800" y="28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/>
                <a:t>a</a:t>
              </a:r>
              <a:endParaRPr lang="en-US" altLang="zh-CN"/>
            </a:p>
          </p:txBody>
        </p:sp>
        <p:sp>
          <p:nvSpPr>
            <p:cNvPr id="20532" name="Text Box 12"/>
            <p:cNvSpPr txBox="1">
              <a:spLocks noChangeArrowheads="1"/>
            </p:cNvSpPr>
            <p:nvPr/>
          </p:nvSpPr>
          <p:spPr bwMode="auto">
            <a:xfrm>
              <a:off x="5040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/>
                <a:t>b</a:t>
              </a:r>
              <a:endParaRPr lang="en-US" altLang="zh-CN"/>
            </a:p>
          </p:txBody>
        </p:sp>
        <p:sp>
          <p:nvSpPr>
            <p:cNvPr id="20533" name="Text Box 13"/>
            <p:cNvSpPr txBox="1">
              <a:spLocks noChangeArrowheads="1"/>
            </p:cNvSpPr>
            <p:nvPr/>
          </p:nvSpPr>
          <p:spPr bwMode="auto">
            <a:xfrm>
              <a:off x="4416" y="1776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latin typeface="Symbol" pitchFamily="18" charset="2"/>
                </a:rPr>
                <a:t>q</a:t>
              </a:r>
            </a:p>
          </p:txBody>
        </p:sp>
      </p:grpSp>
      <p:grpSp>
        <p:nvGrpSpPr>
          <p:cNvPr id="20500" name="Group 61"/>
          <p:cNvGrpSpPr>
            <a:grpSpLocks/>
          </p:cNvGrpSpPr>
          <p:nvPr/>
        </p:nvGrpSpPr>
        <p:grpSpPr bwMode="auto">
          <a:xfrm>
            <a:off x="228600" y="838200"/>
            <a:ext cx="2286000" cy="1981200"/>
            <a:chOff x="144" y="528"/>
            <a:chExt cx="1440" cy="1248"/>
          </a:xfrm>
        </p:grpSpPr>
        <p:sp>
          <p:nvSpPr>
            <p:cNvPr id="20516" name="Freeform 14"/>
            <p:cNvSpPr>
              <a:spLocks/>
            </p:cNvSpPr>
            <p:nvPr/>
          </p:nvSpPr>
          <p:spPr bwMode="auto">
            <a:xfrm>
              <a:off x="288" y="928"/>
              <a:ext cx="1044" cy="744"/>
            </a:xfrm>
            <a:custGeom>
              <a:avLst/>
              <a:gdLst>
                <a:gd name="T0" fmla="*/ 1044 w 1044"/>
                <a:gd name="T1" fmla="*/ 0 h 744"/>
                <a:gd name="T2" fmla="*/ 0 w 1044"/>
                <a:gd name="T3" fmla="*/ 744 h 744"/>
                <a:gd name="T4" fmla="*/ 0 60000 65536"/>
                <a:gd name="T5" fmla="*/ 0 60000 65536"/>
                <a:gd name="T6" fmla="*/ 0 w 1044"/>
                <a:gd name="T7" fmla="*/ 0 h 744"/>
                <a:gd name="T8" fmla="*/ 1044 w 1044"/>
                <a:gd name="T9" fmla="*/ 744 h 7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4" h="744">
                  <a:moveTo>
                    <a:pt x="1044" y="0"/>
                  </a:moveTo>
                  <a:lnTo>
                    <a:pt x="0" y="74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7" name="Line 15"/>
            <p:cNvSpPr>
              <a:spLocks noChangeShapeType="1"/>
            </p:cNvSpPr>
            <p:nvPr/>
          </p:nvSpPr>
          <p:spPr bwMode="auto">
            <a:xfrm>
              <a:off x="288" y="1680"/>
              <a:ext cx="129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8" name="Text Box 16"/>
            <p:cNvSpPr txBox="1">
              <a:spLocks noChangeArrowheads="1"/>
            </p:cNvSpPr>
            <p:nvPr/>
          </p:nvSpPr>
          <p:spPr bwMode="auto">
            <a:xfrm>
              <a:off x="432" y="1488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latin typeface="Symbol" pitchFamily="18" charset="2"/>
                </a:rPr>
                <a:t>q</a:t>
              </a:r>
            </a:p>
          </p:txBody>
        </p:sp>
        <p:sp>
          <p:nvSpPr>
            <p:cNvPr id="20519" name="Oval 17"/>
            <p:cNvSpPr>
              <a:spLocks noChangeArrowheads="1"/>
            </p:cNvSpPr>
            <p:nvPr/>
          </p:nvSpPr>
          <p:spPr bwMode="auto">
            <a:xfrm>
              <a:off x="672" y="1200"/>
              <a:ext cx="159" cy="1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520" name="Line 18"/>
            <p:cNvSpPr>
              <a:spLocks noChangeShapeType="1"/>
            </p:cNvSpPr>
            <p:nvPr/>
          </p:nvSpPr>
          <p:spPr bwMode="auto">
            <a:xfrm flipH="1">
              <a:off x="384" y="1248"/>
              <a:ext cx="336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1" name="Line 19"/>
            <p:cNvSpPr>
              <a:spLocks noChangeShapeType="1"/>
            </p:cNvSpPr>
            <p:nvPr/>
          </p:nvSpPr>
          <p:spPr bwMode="auto">
            <a:xfrm flipV="1">
              <a:off x="720" y="768"/>
              <a:ext cx="1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4" name="Object 20"/>
            <p:cNvGraphicFramePr>
              <a:graphicFrameLocks noChangeAspect="1"/>
            </p:cNvGraphicFramePr>
            <p:nvPr/>
          </p:nvGraphicFramePr>
          <p:xfrm>
            <a:off x="144" y="1248"/>
            <a:ext cx="25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39" name="公式" r:id="rId7" imgW="114151" imgH="164885" progId="Equation.3">
                    <p:embed/>
                  </p:oleObj>
                </mc:Choice>
                <mc:Fallback>
                  <p:oleObj name="公式" r:id="rId7" imgW="114151" imgH="164885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248"/>
                          <a:ext cx="258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5" name="Object 21"/>
            <p:cNvGraphicFramePr>
              <a:graphicFrameLocks noChangeAspect="1"/>
            </p:cNvGraphicFramePr>
            <p:nvPr/>
          </p:nvGraphicFramePr>
          <p:xfrm>
            <a:off x="480" y="528"/>
            <a:ext cx="23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0" name="公式" r:id="rId8" imgW="139579" imgH="177646" progId="Equation.3">
                    <p:embed/>
                  </p:oleObj>
                </mc:Choice>
                <mc:Fallback>
                  <p:oleObj name="公式" r:id="rId8" imgW="139579" imgH="177646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528"/>
                          <a:ext cx="23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2" name="Line 22"/>
            <p:cNvSpPr>
              <a:spLocks noChangeShapeType="1"/>
            </p:cNvSpPr>
            <p:nvPr/>
          </p:nvSpPr>
          <p:spPr bwMode="auto">
            <a:xfrm>
              <a:off x="192" y="1248"/>
              <a:ext cx="4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3" name="AutoShape 23"/>
            <p:cNvSpPr>
              <a:spLocks noChangeArrowheads="1"/>
            </p:cNvSpPr>
            <p:nvPr/>
          </p:nvSpPr>
          <p:spPr bwMode="auto">
            <a:xfrm>
              <a:off x="816" y="1248"/>
              <a:ext cx="144" cy="144"/>
            </a:xfrm>
            <a:prstGeom prst="flowChartSummingJunction">
              <a:avLst/>
            </a:prstGeom>
            <a:solidFill>
              <a:srgbClr val="FFFFFF"/>
            </a:solidFill>
            <a:ln w="38100">
              <a:solidFill>
                <a:srgbClr val="99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0496" name="Object 24"/>
            <p:cNvGraphicFramePr>
              <a:graphicFrameLocks noChangeAspect="1"/>
            </p:cNvGraphicFramePr>
            <p:nvPr/>
          </p:nvGraphicFramePr>
          <p:xfrm>
            <a:off x="991" y="1141"/>
            <a:ext cx="49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1" name="公式" r:id="rId9" imgW="317225" imgH="190335" progId="Equation.3">
                    <p:embed/>
                  </p:oleObj>
                </mc:Choice>
                <mc:Fallback>
                  <p:oleObj name="公式" r:id="rId9" imgW="317225" imgH="190335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1" y="1141"/>
                          <a:ext cx="497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381000" y="3048000"/>
            <a:ext cx="8382000" cy="990600"/>
            <a:chOff x="240" y="1920"/>
            <a:chExt cx="5280" cy="624"/>
          </a:xfrm>
        </p:grpSpPr>
        <p:graphicFrame>
          <p:nvGraphicFramePr>
            <p:cNvPr id="20490" name="Object 45"/>
            <p:cNvGraphicFramePr>
              <a:graphicFrameLocks noChangeAspect="1"/>
            </p:cNvGraphicFramePr>
            <p:nvPr/>
          </p:nvGraphicFramePr>
          <p:xfrm>
            <a:off x="240" y="2153"/>
            <a:ext cx="120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2" name="Equation" r:id="rId11" imgW="774364" imgH="190417" progId="Equation.DSMT4">
                    <p:embed/>
                  </p:oleObj>
                </mc:Choice>
                <mc:Fallback>
                  <p:oleObj name="Equation" r:id="rId11" imgW="774364" imgH="190417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153"/>
                          <a:ext cx="120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Object 46"/>
            <p:cNvGraphicFramePr>
              <a:graphicFrameLocks noChangeAspect="1"/>
            </p:cNvGraphicFramePr>
            <p:nvPr/>
          </p:nvGraphicFramePr>
          <p:xfrm>
            <a:off x="1803" y="2015"/>
            <a:ext cx="1243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3" name="Equation" r:id="rId13" imgW="799753" imgH="342751" progId="Equation.DSMT4">
                    <p:embed/>
                  </p:oleObj>
                </mc:Choice>
                <mc:Fallback>
                  <p:oleObj name="Equation" r:id="rId13" imgW="799753" imgH="342751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3" y="2015"/>
                          <a:ext cx="1243" cy="5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2" name="Object 47"/>
            <p:cNvGraphicFramePr>
              <a:graphicFrameLocks noChangeAspect="1"/>
            </p:cNvGraphicFramePr>
            <p:nvPr/>
          </p:nvGraphicFramePr>
          <p:xfrm>
            <a:off x="3455" y="2105"/>
            <a:ext cx="888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4" name="Equation" r:id="rId15" imgW="571252" imgH="190417" progId="Equation.DSMT4">
                    <p:embed/>
                  </p:oleObj>
                </mc:Choice>
                <mc:Fallback>
                  <p:oleObj name="Equation" r:id="rId15" imgW="571252" imgH="190417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5" y="2105"/>
                          <a:ext cx="888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3" name="Object 48"/>
            <p:cNvGraphicFramePr>
              <a:graphicFrameLocks noChangeAspect="1"/>
            </p:cNvGraphicFramePr>
            <p:nvPr/>
          </p:nvGraphicFramePr>
          <p:xfrm>
            <a:off x="4297" y="1920"/>
            <a:ext cx="122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5" name="Equation" r:id="rId17" imgW="787400" imgH="368300" progId="Equation.DSMT4">
                    <p:embed/>
                  </p:oleObj>
                </mc:Choice>
                <mc:Fallback>
                  <p:oleObj name="Equation" r:id="rId17" imgW="787400" imgH="3683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7" y="1920"/>
                          <a:ext cx="1223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971800" y="609600"/>
            <a:ext cx="2898775" cy="2667000"/>
            <a:chOff x="1872" y="384"/>
            <a:chExt cx="1826" cy="1680"/>
          </a:xfrm>
        </p:grpSpPr>
        <p:sp>
          <p:nvSpPr>
            <p:cNvPr id="20505" name="Freeform 25"/>
            <p:cNvSpPr>
              <a:spLocks/>
            </p:cNvSpPr>
            <p:nvPr/>
          </p:nvSpPr>
          <p:spPr bwMode="auto">
            <a:xfrm>
              <a:off x="2190" y="880"/>
              <a:ext cx="1044" cy="744"/>
            </a:xfrm>
            <a:custGeom>
              <a:avLst/>
              <a:gdLst>
                <a:gd name="T0" fmla="*/ 1044 w 1044"/>
                <a:gd name="T1" fmla="*/ 0 h 744"/>
                <a:gd name="T2" fmla="*/ 0 w 1044"/>
                <a:gd name="T3" fmla="*/ 744 h 744"/>
                <a:gd name="T4" fmla="*/ 0 60000 65536"/>
                <a:gd name="T5" fmla="*/ 0 60000 65536"/>
                <a:gd name="T6" fmla="*/ 0 w 1044"/>
                <a:gd name="T7" fmla="*/ 0 h 744"/>
                <a:gd name="T8" fmla="*/ 1044 w 1044"/>
                <a:gd name="T9" fmla="*/ 744 h 7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4" h="744">
                  <a:moveTo>
                    <a:pt x="1044" y="0"/>
                  </a:moveTo>
                  <a:lnTo>
                    <a:pt x="0" y="74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6" name="Line 26"/>
            <p:cNvSpPr>
              <a:spLocks noChangeShapeType="1"/>
            </p:cNvSpPr>
            <p:nvPr/>
          </p:nvSpPr>
          <p:spPr bwMode="auto">
            <a:xfrm>
              <a:off x="2190" y="1632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7" name="Text Box 27"/>
            <p:cNvSpPr txBox="1">
              <a:spLocks noChangeArrowheads="1"/>
            </p:cNvSpPr>
            <p:nvPr/>
          </p:nvSpPr>
          <p:spPr bwMode="auto">
            <a:xfrm>
              <a:off x="2334" y="1440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latin typeface="Symbol" pitchFamily="18" charset="2"/>
                </a:rPr>
                <a:t>q</a:t>
              </a:r>
            </a:p>
          </p:txBody>
        </p:sp>
        <p:sp>
          <p:nvSpPr>
            <p:cNvPr id="20508" name="Oval 28"/>
            <p:cNvSpPr>
              <a:spLocks noChangeArrowheads="1"/>
            </p:cNvSpPr>
            <p:nvPr/>
          </p:nvSpPr>
          <p:spPr bwMode="auto">
            <a:xfrm>
              <a:off x="2574" y="1152"/>
              <a:ext cx="159" cy="1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509" name="Freeform 29"/>
            <p:cNvSpPr>
              <a:spLocks/>
            </p:cNvSpPr>
            <p:nvPr/>
          </p:nvSpPr>
          <p:spPr bwMode="auto">
            <a:xfrm>
              <a:off x="2064" y="840"/>
              <a:ext cx="1176" cy="828"/>
            </a:xfrm>
            <a:custGeom>
              <a:avLst/>
              <a:gdLst>
                <a:gd name="T0" fmla="*/ 1176 w 1176"/>
                <a:gd name="T1" fmla="*/ 0 h 828"/>
                <a:gd name="T2" fmla="*/ 0 w 1176"/>
                <a:gd name="T3" fmla="*/ 828 h 828"/>
                <a:gd name="T4" fmla="*/ 0 60000 65536"/>
                <a:gd name="T5" fmla="*/ 0 60000 65536"/>
                <a:gd name="T6" fmla="*/ 0 w 1176"/>
                <a:gd name="T7" fmla="*/ 0 h 828"/>
                <a:gd name="T8" fmla="*/ 1176 w 1176"/>
                <a:gd name="T9" fmla="*/ 828 h 8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76" h="828">
                  <a:moveTo>
                    <a:pt x="1176" y="0"/>
                  </a:moveTo>
                  <a:lnTo>
                    <a:pt x="0" y="828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0" name="Freeform 36"/>
            <p:cNvSpPr>
              <a:spLocks/>
            </p:cNvSpPr>
            <p:nvPr/>
          </p:nvSpPr>
          <p:spPr bwMode="auto">
            <a:xfrm>
              <a:off x="2682" y="1212"/>
              <a:ext cx="1" cy="714"/>
            </a:xfrm>
            <a:custGeom>
              <a:avLst/>
              <a:gdLst>
                <a:gd name="T0" fmla="*/ 0 w 1"/>
                <a:gd name="T1" fmla="*/ 0 h 714"/>
                <a:gd name="T2" fmla="*/ 0 w 1"/>
                <a:gd name="T3" fmla="*/ 714 h 714"/>
                <a:gd name="T4" fmla="*/ 0 60000 65536"/>
                <a:gd name="T5" fmla="*/ 0 60000 65536"/>
                <a:gd name="T6" fmla="*/ 0 w 1"/>
                <a:gd name="T7" fmla="*/ 0 h 714"/>
                <a:gd name="T8" fmla="*/ 1 w 1"/>
                <a:gd name="T9" fmla="*/ 714 h 7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14">
                  <a:moveTo>
                    <a:pt x="0" y="0"/>
                  </a:moveTo>
                  <a:lnTo>
                    <a:pt x="0" y="71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1" name="Line 37"/>
            <p:cNvSpPr>
              <a:spLocks noChangeShapeType="1"/>
            </p:cNvSpPr>
            <p:nvPr/>
          </p:nvSpPr>
          <p:spPr bwMode="auto">
            <a:xfrm flipH="1" flipV="1">
              <a:off x="2382" y="672"/>
              <a:ext cx="288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2" name="Freeform 38"/>
            <p:cNvSpPr>
              <a:spLocks/>
            </p:cNvSpPr>
            <p:nvPr/>
          </p:nvSpPr>
          <p:spPr bwMode="auto">
            <a:xfrm>
              <a:off x="2670" y="1218"/>
              <a:ext cx="714" cy="1"/>
            </a:xfrm>
            <a:custGeom>
              <a:avLst/>
              <a:gdLst>
                <a:gd name="T0" fmla="*/ 0 w 714"/>
                <a:gd name="T1" fmla="*/ 0 h 1"/>
                <a:gd name="T2" fmla="*/ 714 w 714"/>
                <a:gd name="T3" fmla="*/ 0 h 1"/>
                <a:gd name="T4" fmla="*/ 0 60000 65536"/>
                <a:gd name="T5" fmla="*/ 0 60000 65536"/>
                <a:gd name="T6" fmla="*/ 0 w 714"/>
                <a:gd name="T7" fmla="*/ 0 h 1"/>
                <a:gd name="T8" fmla="*/ 714 w 71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14" h="1">
                  <a:moveTo>
                    <a:pt x="0" y="0"/>
                  </a:moveTo>
                  <a:lnTo>
                    <a:pt x="71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3" name="Freeform 39"/>
            <p:cNvSpPr>
              <a:spLocks/>
            </p:cNvSpPr>
            <p:nvPr/>
          </p:nvSpPr>
          <p:spPr bwMode="auto">
            <a:xfrm>
              <a:off x="2670" y="1242"/>
              <a:ext cx="456" cy="822"/>
            </a:xfrm>
            <a:custGeom>
              <a:avLst/>
              <a:gdLst>
                <a:gd name="T0" fmla="*/ 0 w 456"/>
                <a:gd name="T1" fmla="*/ 0 h 822"/>
                <a:gd name="T2" fmla="*/ 456 w 456"/>
                <a:gd name="T3" fmla="*/ 822 h 822"/>
                <a:gd name="T4" fmla="*/ 0 60000 65536"/>
                <a:gd name="T5" fmla="*/ 0 60000 65536"/>
                <a:gd name="T6" fmla="*/ 0 w 456"/>
                <a:gd name="T7" fmla="*/ 0 h 822"/>
                <a:gd name="T8" fmla="*/ 456 w 456"/>
                <a:gd name="T9" fmla="*/ 822 h 8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6" h="822">
                  <a:moveTo>
                    <a:pt x="0" y="0"/>
                  </a:moveTo>
                  <a:lnTo>
                    <a:pt x="456" y="822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5" name="Object 40"/>
            <p:cNvGraphicFramePr>
              <a:graphicFrameLocks noChangeAspect="1"/>
            </p:cNvGraphicFramePr>
            <p:nvPr/>
          </p:nvGraphicFramePr>
          <p:xfrm>
            <a:off x="2554" y="1601"/>
            <a:ext cx="37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6" name="公式" r:id="rId19" imgW="215713" imgH="190335" progId="Equation.3">
                    <p:embed/>
                  </p:oleObj>
                </mc:Choice>
                <mc:Fallback>
                  <p:oleObj name="公式" r:id="rId19" imgW="215713" imgH="190335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" y="1601"/>
                          <a:ext cx="374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6" name="Object 41"/>
            <p:cNvGraphicFramePr>
              <a:graphicFrameLocks noChangeAspect="1"/>
            </p:cNvGraphicFramePr>
            <p:nvPr/>
          </p:nvGraphicFramePr>
          <p:xfrm>
            <a:off x="2170" y="384"/>
            <a:ext cx="27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7" name="公式" r:id="rId21" imgW="164814" imgH="177492" progId="Equation.3">
                    <p:embed/>
                  </p:oleObj>
                </mc:Choice>
                <mc:Fallback>
                  <p:oleObj name="公式" r:id="rId21" imgW="164814" imgH="177492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0" y="384"/>
                          <a:ext cx="27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7" name="Object 42"/>
            <p:cNvGraphicFramePr>
              <a:graphicFrameLocks noChangeAspect="1"/>
            </p:cNvGraphicFramePr>
            <p:nvPr/>
          </p:nvGraphicFramePr>
          <p:xfrm>
            <a:off x="3360" y="1008"/>
            <a:ext cx="33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8" name="公式" r:id="rId23" imgW="203024" imgH="215713" progId="Equation.3">
                    <p:embed/>
                  </p:oleObj>
                </mc:Choice>
                <mc:Fallback>
                  <p:oleObj name="公式" r:id="rId23" imgW="203024" imgH="215713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008"/>
                          <a:ext cx="338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4" name="AutoShape 43"/>
            <p:cNvSpPr>
              <a:spLocks noChangeArrowheads="1"/>
            </p:cNvSpPr>
            <p:nvPr/>
          </p:nvSpPr>
          <p:spPr bwMode="auto">
            <a:xfrm>
              <a:off x="2670" y="960"/>
              <a:ext cx="144" cy="144"/>
            </a:xfrm>
            <a:prstGeom prst="flowChartSummingJunction">
              <a:avLst/>
            </a:prstGeom>
            <a:solidFill>
              <a:srgbClr val="FFFFFF"/>
            </a:solidFill>
            <a:ln w="38100">
              <a:solidFill>
                <a:srgbClr val="99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0488" name="Object 44"/>
            <p:cNvGraphicFramePr>
              <a:graphicFrameLocks noChangeAspect="1"/>
            </p:cNvGraphicFramePr>
            <p:nvPr/>
          </p:nvGraphicFramePr>
          <p:xfrm>
            <a:off x="2808" y="702"/>
            <a:ext cx="18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49" name="公式" r:id="rId25" imgW="114201" imgH="139579" progId="Equation.3">
                    <p:embed/>
                  </p:oleObj>
                </mc:Choice>
                <mc:Fallback>
                  <p:oleObj name="公式" r:id="rId25" imgW="114201" imgH="139579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08" y="702"/>
                          <a:ext cx="18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5" name="Line 49"/>
            <p:cNvSpPr>
              <a:spLocks noChangeShapeType="1"/>
            </p:cNvSpPr>
            <p:nvPr/>
          </p:nvSpPr>
          <p:spPr bwMode="auto">
            <a:xfrm flipV="1">
              <a:off x="2112" y="816"/>
              <a:ext cx="1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9" name="Object 50"/>
            <p:cNvGraphicFramePr>
              <a:graphicFrameLocks noChangeAspect="1"/>
            </p:cNvGraphicFramePr>
            <p:nvPr/>
          </p:nvGraphicFramePr>
          <p:xfrm>
            <a:off x="1872" y="672"/>
            <a:ext cx="23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50" name="公式" r:id="rId27" imgW="139579" imgH="177646" progId="Equation.3">
                    <p:embed/>
                  </p:oleObj>
                </mc:Choice>
                <mc:Fallback>
                  <p:oleObj name="公式" r:id="rId27" imgW="139579" imgH="177646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672"/>
                          <a:ext cx="23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915" name="Object 51"/>
          <p:cNvGraphicFramePr>
            <a:graphicFrameLocks noChangeAspect="1"/>
          </p:cNvGraphicFramePr>
          <p:nvPr/>
        </p:nvGraphicFramePr>
        <p:xfrm>
          <a:off x="5148263" y="4221163"/>
          <a:ext cx="3602037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1" name="Equation" r:id="rId28" imgW="1459866" imgH="342751" progId="Equation.DSMT4">
                  <p:embed/>
                </p:oleObj>
              </mc:Choice>
              <mc:Fallback>
                <p:oleObj name="Equation" r:id="rId28" imgW="1459866" imgH="342751" progId="Equation.DSMT4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221163"/>
                        <a:ext cx="3602037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881973"/>
              </p:ext>
            </p:extLst>
          </p:nvPr>
        </p:nvGraphicFramePr>
        <p:xfrm>
          <a:off x="176783" y="5516563"/>
          <a:ext cx="446722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2" name="Equation" r:id="rId30" imgW="1701800" imgH="368300" progId="Equation.DSMT4">
                  <p:embed/>
                </p:oleObj>
              </mc:Choice>
              <mc:Fallback>
                <p:oleObj name="Equation" r:id="rId30" imgW="1701800" imgH="36830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783" y="5516563"/>
                        <a:ext cx="446722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7" name="Object 53"/>
          <p:cNvGraphicFramePr>
            <a:graphicFrameLocks noChangeAspect="1"/>
          </p:cNvGraphicFramePr>
          <p:nvPr/>
        </p:nvGraphicFramePr>
        <p:xfrm>
          <a:off x="5219700" y="5445125"/>
          <a:ext cx="36322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3" name="Equation" r:id="rId32" imgW="1473200" imgH="533400" progId="Equation.DSMT4">
                  <p:embed/>
                </p:oleObj>
              </mc:Choice>
              <mc:Fallback>
                <p:oleObj name="Equation" r:id="rId32" imgW="1473200" imgH="53340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5445125"/>
                        <a:ext cx="36322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3" name="Text Box 56"/>
          <p:cNvSpPr txBox="1">
            <a:spLocks noChangeArrowheads="1"/>
          </p:cNvSpPr>
          <p:nvPr/>
        </p:nvSpPr>
        <p:spPr bwMode="auto">
          <a:xfrm>
            <a:off x="0" y="2286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solidFill>
                  <a:srgbClr val="CC3300"/>
                </a:solidFill>
              </a:rPr>
              <a:t>导体框，忽略自感，多了安培力</a:t>
            </a:r>
          </a:p>
        </p:txBody>
      </p:sp>
      <p:sp>
        <p:nvSpPr>
          <p:cNvPr id="36927" name="Text Box 63"/>
          <p:cNvSpPr txBox="1">
            <a:spLocks noChangeArrowheads="1"/>
          </p:cNvSpPr>
          <p:nvPr/>
        </p:nvSpPr>
        <p:spPr bwMode="auto">
          <a:xfrm>
            <a:off x="539750" y="45085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3300"/>
                </a:solidFill>
              </a:rPr>
              <a:t>由加速度定义求</a:t>
            </a:r>
            <a:r>
              <a:rPr lang="en-US" altLang="zh-CN" dirty="0">
                <a:solidFill>
                  <a:srgbClr val="CC3300"/>
                </a:solidFill>
              </a:rPr>
              <a:t>t</a:t>
            </a:r>
            <a:r>
              <a:rPr lang="zh-CN" altLang="en-US" dirty="0">
                <a:solidFill>
                  <a:srgbClr val="CC3300"/>
                </a:solidFill>
              </a:rPr>
              <a:t>时刻的速度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2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050"/>
          <p:cNvGraphicFramePr>
            <a:graphicFrameLocks noChangeAspect="1"/>
          </p:cNvGraphicFramePr>
          <p:nvPr/>
        </p:nvGraphicFramePr>
        <p:xfrm>
          <a:off x="163513" y="2133600"/>
          <a:ext cx="6929437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2" name="Equation" r:id="rId3" imgW="2616120" imgH="444240" progId="Equation.DSMT4">
                  <p:embed/>
                </p:oleObj>
              </mc:Choice>
              <mc:Fallback>
                <p:oleObj name="Equation" r:id="rId3" imgW="2616120" imgH="444240" progId="Equation.DSMT4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13" y="2133600"/>
                        <a:ext cx="6929437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2051"/>
          <p:cNvGraphicFramePr>
            <a:graphicFrameLocks noChangeAspect="1"/>
          </p:cNvGraphicFramePr>
          <p:nvPr/>
        </p:nvGraphicFramePr>
        <p:xfrm>
          <a:off x="533400" y="457200"/>
          <a:ext cx="36322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3" name="Equation" r:id="rId5" imgW="1473200" imgH="533400" progId="Equation.DSMT4">
                  <p:embed/>
                </p:oleObj>
              </mc:Choice>
              <mc:Fallback>
                <p:oleObj name="Equation" r:id="rId5" imgW="1473200" imgH="533400" progId="Equation.DSMT4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57200"/>
                        <a:ext cx="36322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2052"/>
          <p:cNvGraphicFramePr>
            <a:graphicFrameLocks noChangeAspect="1"/>
          </p:cNvGraphicFramePr>
          <p:nvPr/>
        </p:nvGraphicFramePr>
        <p:xfrm>
          <a:off x="304800" y="3581400"/>
          <a:ext cx="47244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4" name="Equation" r:id="rId7" imgW="1764534" imgH="444307" progId="Equation.DSMT4">
                  <p:embed/>
                </p:oleObj>
              </mc:Choice>
              <mc:Fallback>
                <p:oleObj name="Equation" r:id="rId7" imgW="1764534" imgH="444307" progId="Equation.DSMT4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81400"/>
                        <a:ext cx="472440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2053"/>
          <p:cNvGraphicFramePr>
            <a:graphicFrameLocks noChangeAspect="1"/>
          </p:cNvGraphicFramePr>
          <p:nvPr/>
        </p:nvGraphicFramePr>
        <p:xfrm>
          <a:off x="304800" y="5029200"/>
          <a:ext cx="4656138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5" name="Equation" r:id="rId9" imgW="1739900" imgH="406400" progId="Equation.DSMT4">
                  <p:embed/>
                </p:oleObj>
              </mc:Choice>
              <mc:Fallback>
                <p:oleObj name="Equation" r:id="rId9" imgW="1739900" imgH="406400" progId="Equation.DSMT4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029200"/>
                        <a:ext cx="4656138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7" name="Group 2083"/>
          <p:cNvGrpSpPr>
            <a:grpSpLocks/>
          </p:cNvGrpSpPr>
          <p:nvPr/>
        </p:nvGrpSpPr>
        <p:grpSpPr bwMode="auto">
          <a:xfrm>
            <a:off x="6096000" y="3505200"/>
            <a:ext cx="2514600" cy="2667000"/>
            <a:chOff x="3840" y="2208"/>
            <a:chExt cx="1584" cy="1680"/>
          </a:xfrm>
        </p:grpSpPr>
        <p:sp>
          <p:nvSpPr>
            <p:cNvPr id="21530" name="Line 2054"/>
            <p:cNvSpPr>
              <a:spLocks noChangeShapeType="1"/>
            </p:cNvSpPr>
            <p:nvPr/>
          </p:nvSpPr>
          <p:spPr bwMode="auto">
            <a:xfrm flipH="1">
              <a:off x="3984" y="2352"/>
              <a:ext cx="1008" cy="7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Line 2055"/>
            <p:cNvSpPr>
              <a:spLocks noChangeShapeType="1"/>
            </p:cNvSpPr>
            <p:nvPr/>
          </p:nvSpPr>
          <p:spPr bwMode="auto">
            <a:xfrm>
              <a:off x="3984" y="3120"/>
              <a:ext cx="144" cy="7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Freeform 2056"/>
            <p:cNvSpPr>
              <a:spLocks/>
            </p:cNvSpPr>
            <p:nvPr/>
          </p:nvSpPr>
          <p:spPr bwMode="auto">
            <a:xfrm>
              <a:off x="4128" y="3088"/>
              <a:ext cx="1044" cy="744"/>
            </a:xfrm>
            <a:custGeom>
              <a:avLst/>
              <a:gdLst>
                <a:gd name="T0" fmla="*/ 1044 w 1044"/>
                <a:gd name="T1" fmla="*/ 0 h 744"/>
                <a:gd name="T2" fmla="*/ 0 w 1044"/>
                <a:gd name="T3" fmla="*/ 744 h 744"/>
                <a:gd name="T4" fmla="*/ 0 60000 65536"/>
                <a:gd name="T5" fmla="*/ 0 60000 65536"/>
                <a:gd name="T6" fmla="*/ 0 w 1044"/>
                <a:gd name="T7" fmla="*/ 0 h 744"/>
                <a:gd name="T8" fmla="*/ 1044 w 1044"/>
                <a:gd name="T9" fmla="*/ 744 h 7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4" h="744">
                  <a:moveTo>
                    <a:pt x="1044" y="0"/>
                  </a:moveTo>
                  <a:lnTo>
                    <a:pt x="0" y="74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Line 2057"/>
            <p:cNvSpPr>
              <a:spLocks noChangeShapeType="1"/>
            </p:cNvSpPr>
            <p:nvPr/>
          </p:nvSpPr>
          <p:spPr bwMode="auto">
            <a:xfrm>
              <a:off x="4128" y="3840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Rectangle 2058" descr="宽下对角线"/>
            <p:cNvSpPr>
              <a:spLocks noChangeArrowheads="1"/>
            </p:cNvSpPr>
            <p:nvPr/>
          </p:nvSpPr>
          <p:spPr bwMode="auto">
            <a:xfrm rot="-732348">
              <a:off x="4752" y="2352"/>
              <a:ext cx="96" cy="1200"/>
            </a:xfrm>
            <a:prstGeom prst="rect">
              <a:avLst/>
            </a:prstGeom>
            <a:pattFill prst="wdDnDiag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535" name="Line 2059"/>
            <p:cNvSpPr>
              <a:spLocks noChangeShapeType="1"/>
            </p:cNvSpPr>
            <p:nvPr/>
          </p:nvSpPr>
          <p:spPr bwMode="auto">
            <a:xfrm flipH="1">
              <a:off x="4512" y="3120"/>
              <a:ext cx="28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6" name="Line 2060"/>
            <p:cNvSpPr>
              <a:spLocks noChangeShapeType="1"/>
            </p:cNvSpPr>
            <p:nvPr/>
          </p:nvSpPr>
          <p:spPr bwMode="auto">
            <a:xfrm flipV="1">
              <a:off x="4128" y="2352"/>
              <a:ext cx="0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15" name="Object 2061"/>
            <p:cNvGraphicFramePr>
              <a:graphicFrameLocks noChangeAspect="1"/>
            </p:cNvGraphicFramePr>
            <p:nvPr/>
          </p:nvGraphicFramePr>
          <p:xfrm>
            <a:off x="3840" y="2400"/>
            <a:ext cx="23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6" name="公式" r:id="rId11" imgW="139579" imgH="177646" progId="Equation.3">
                    <p:embed/>
                  </p:oleObj>
                </mc:Choice>
                <mc:Fallback>
                  <p:oleObj name="公式" r:id="rId11" imgW="139579" imgH="177646" progId="Equation.3">
                    <p:embed/>
                    <p:pic>
                      <p:nvPicPr>
                        <p:cNvPr id="0" name="Object 20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00"/>
                          <a:ext cx="23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Object 2062"/>
            <p:cNvGraphicFramePr>
              <a:graphicFrameLocks noChangeAspect="1"/>
            </p:cNvGraphicFramePr>
            <p:nvPr/>
          </p:nvGraphicFramePr>
          <p:xfrm>
            <a:off x="4342" y="3034"/>
            <a:ext cx="25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7" name="公式" r:id="rId13" imgW="114151" imgH="164885" progId="Equation.3">
                    <p:embed/>
                  </p:oleObj>
                </mc:Choice>
                <mc:Fallback>
                  <p:oleObj name="公式" r:id="rId13" imgW="114151" imgH="164885" progId="Equation.3">
                    <p:embed/>
                    <p:pic>
                      <p:nvPicPr>
                        <p:cNvPr id="0" name="Object 2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2" y="3034"/>
                          <a:ext cx="258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7" name="Text Box 2063"/>
            <p:cNvSpPr txBox="1">
              <a:spLocks noChangeArrowheads="1"/>
            </p:cNvSpPr>
            <p:nvPr/>
          </p:nvSpPr>
          <p:spPr bwMode="auto">
            <a:xfrm>
              <a:off x="4982" y="31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/>
                <a:t>a</a:t>
              </a:r>
              <a:endParaRPr lang="en-US" altLang="zh-CN"/>
            </a:p>
          </p:txBody>
        </p:sp>
        <p:sp>
          <p:nvSpPr>
            <p:cNvPr id="21538" name="Text Box 2064"/>
            <p:cNvSpPr txBox="1">
              <a:spLocks noChangeArrowheads="1"/>
            </p:cNvSpPr>
            <p:nvPr/>
          </p:nvSpPr>
          <p:spPr bwMode="auto">
            <a:xfrm>
              <a:off x="4684" y="22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/>
                <a:t>b</a:t>
              </a:r>
              <a:endParaRPr lang="en-US" altLang="zh-CN"/>
            </a:p>
          </p:txBody>
        </p:sp>
        <p:sp>
          <p:nvSpPr>
            <p:cNvPr id="21539" name="Text Box 2065"/>
            <p:cNvSpPr txBox="1">
              <a:spLocks noChangeArrowheads="1"/>
            </p:cNvSpPr>
            <p:nvPr/>
          </p:nvSpPr>
          <p:spPr bwMode="auto">
            <a:xfrm>
              <a:off x="4272" y="3600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latin typeface="Symbol" pitchFamily="18" charset="2"/>
                </a:rPr>
                <a:t>q</a:t>
              </a:r>
            </a:p>
          </p:txBody>
        </p:sp>
      </p:grpSp>
      <p:grpSp>
        <p:nvGrpSpPr>
          <p:cNvPr id="21518" name="Group 2082"/>
          <p:cNvGrpSpPr>
            <a:grpSpLocks/>
          </p:cNvGrpSpPr>
          <p:nvPr/>
        </p:nvGrpSpPr>
        <p:grpSpPr bwMode="auto">
          <a:xfrm>
            <a:off x="6096000" y="209550"/>
            <a:ext cx="2895600" cy="2930525"/>
            <a:chOff x="3840" y="132"/>
            <a:chExt cx="1824" cy="1846"/>
          </a:xfrm>
        </p:grpSpPr>
        <p:sp>
          <p:nvSpPr>
            <p:cNvPr id="21519" name="Freeform 2066"/>
            <p:cNvSpPr>
              <a:spLocks/>
            </p:cNvSpPr>
            <p:nvPr/>
          </p:nvSpPr>
          <p:spPr bwMode="auto">
            <a:xfrm>
              <a:off x="4158" y="628"/>
              <a:ext cx="1044" cy="744"/>
            </a:xfrm>
            <a:custGeom>
              <a:avLst/>
              <a:gdLst>
                <a:gd name="T0" fmla="*/ 1044 w 1044"/>
                <a:gd name="T1" fmla="*/ 0 h 744"/>
                <a:gd name="T2" fmla="*/ 0 w 1044"/>
                <a:gd name="T3" fmla="*/ 744 h 744"/>
                <a:gd name="T4" fmla="*/ 0 60000 65536"/>
                <a:gd name="T5" fmla="*/ 0 60000 65536"/>
                <a:gd name="T6" fmla="*/ 0 w 1044"/>
                <a:gd name="T7" fmla="*/ 0 h 744"/>
                <a:gd name="T8" fmla="*/ 1044 w 1044"/>
                <a:gd name="T9" fmla="*/ 744 h 7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44" h="744">
                  <a:moveTo>
                    <a:pt x="1044" y="0"/>
                  </a:moveTo>
                  <a:lnTo>
                    <a:pt x="0" y="74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0" name="Line 2067"/>
            <p:cNvSpPr>
              <a:spLocks noChangeShapeType="1"/>
            </p:cNvSpPr>
            <p:nvPr/>
          </p:nvSpPr>
          <p:spPr bwMode="auto">
            <a:xfrm>
              <a:off x="4158" y="1380"/>
              <a:ext cx="12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1" name="Text Box 2068"/>
            <p:cNvSpPr txBox="1">
              <a:spLocks noChangeArrowheads="1"/>
            </p:cNvSpPr>
            <p:nvPr/>
          </p:nvSpPr>
          <p:spPr bwMode="auto">
            <a:xfrm>
              <a:off x="4302" y="1188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latin typeface="Symbol" pitchFamily="18" charset="2"/>
                </a:rPr>
                <a:t>q</a:t>
              </a:r>
            </a:p>
          </p:txBody>
        </p:sp>
        <p:sp>
          <p:nvSpPr>
            <p:cNvPr id="21522" name="Oval 2069"/>
            <p:cNvSpPr>
              <a:spLocks noChangeArrowheads="1"/>
            </p:cNvSpPr>
            <p:nvPr/>
          </p:nvSpPr>
          <p:spPr bwMode="auto">
            <a:xfrm>
              <a:off x="4542" y="900"/>
              <a:ext cx="159" cy="159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523" name="Freeform 2070"/>
            <p:cNvSpPr>
              <a:spLocks/>
            </p:cNvSpPr>
            <p:nvPr/>
          </p:nvSpPr>
          <p:spPr bwMode="auto">
            <a:xfrm>
              <a:off x="4032" y="588"/>
              <a:ext cx="1176" cy="828"/>
            </a:xfrm>
            <a:custGeom>
              <a:avLst/>
              <a:gdLst>
                <a:gd name="T0" fmla="*/ 1176 w 1176"/>
                <a:gd name="T1" fmla="*/ 0 h 828"/>
                <a:gd name="T2" fmla="*/ 0 w 1176"/>
                <a:gd name="T3" fmla="*/ 828 h 828"/>
                <a:gd name="T4" fmla="*/ 0 60000 65536"/>
                <a:gd name="T5" fmla="*/ 0 60000 65536"/>
                <a:gd name="T6" fmla="*/ 0 w 1176"/>
                <a:gd name="T7" fmla="*/ 0 h 828"/>
                <a:gd name="T8" fmla="*/ 1176 w 1176"/>
                <a:gd name="T9" fmla="*/ 828 h 82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76" h="828">
                  <a:moveTo>
                    <a:pt x="1176" y="0"/>
                  </a:moveTo>
                  <a:lnTo>
                    <a:pt x="0" y="828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Freeform 2071"/>
            <p:cNvSpPr>
              <a:spLocks/>
            </p:cNvSpPr>
            <p:nvPr/>
          </p:nvSpPr>
          <p:spPr bwMode="auto">
            <a:xfrm>
              <a:off x="4650" y="960"/>
              <a:ext cx="1" cy="714"/>
            </a:xfrm>
            <a:custGeom>
              <a:avLst/>
              <a:gdLst>
                <a:gd name="T0" fmla="*/ 0 w 1"/>
                <a:gd name="T1" fmla="*/ 0 h 714"/>
                <a:gd name="T2" fmla="*/ 0 w 1"/>
                <a:gd name="T3" fmla="*/ 714 h 714"/>
                <a:gd name="T4" fmla="*/ 0 60000 65536"/>
                <a:gd name="T5" fmla="*/ 0 60000 65536"/>
                <a:gd name="T6" fmla="*/ 0 w 1"/>
                <a:gd name="T7" fmla="*/ 0 h 714"/>
                <a:gd name="T8" fmla="*/ 1 w 1"/>
                <a:gd name="T9" fmla="*/ 714 h 71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14">
                  <a:moveTo>
                    <a:pt x="0" y="0"/>
                  </a:moveTo>
                  <a:lnTo>
                    <a:pt x="0" y="714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2072"/>
            <p:cNvSpPr>
              <a:spLocks noChangeShapeType="1"/>
            </p:cNvSpPr>
            <p:nvPr/>
          </p:nvSpPr>
          <p:spPr bwMode="auto">
            <a:xfrm flipH="1" flipV="1">
              <a:off x="4350" y="420"/>
              <a:ext cx="288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Freeform 2073"/>
            <p:cNvSpPr>
              <a:spLocks/>
            </p:cNvSpPr>
            <p:nvPr/>
          </p:nvSpPr>
          <p:spPr bwMode="auto">
            <a:xfrm>
              <a:off x="4656" y="960"/>
              <a:ext cx="714" cy="1"/>
            </a:xfrm>
            <a:custGeom>
              <a:avLst/>
              <a:gdLst>
                <a:gd name="T0" fmla="*/ 0 w 714"/>
                <a:gd name="T1" fmla="*/ 0 h 1"/>
                <a:gd name="T2" fmla="*/ 714 w 714"/>
                <a:gd name="T3" fmla="*/ 0 h 1"/>
                <a:gd name="T4" fmla="*/ 0 60000 65536"/>
                <a:gd name="T5" fmla="*/ 0 60000 65536"/>
                <a:gd name="T6" fmla="*/ 0 w 714"/>
                <a:gd name="T7" fmla="*/ 0 h 1"/>
                <a:gd name="T8" fmla="*/ 714 w 71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14" h="1">
                  <a:moveTo>
                    <a:pt x="0" y="0"/>
                  </a:moveTo>
                  <a:lnTo>
                    <a:pt x="714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Freeform 2074"/>
            <p:cNvSpPr>
              <a:spLocks/>
            </p:cNvSpPr>
            <p:nvPr/>
          </p:nvSpPr>
          <p:spPr bwMode="auto">
            <a:xfrm>
              <a:off x="4638" y="990"/>
              <a:ext cx="456" cy="822"/>
            </a:xfrm>
            <a:custGeom>
              <a:avLst/>
              <a:gdLst>
                <a:gd name="T0" fmla="*/ 0 w 456"/>
                <a:gd name="T1" fmla="*/ 0 h 822"/>
                <a:gd name="T2" fmla="*/ 456 w 456"/>
                <a:gd name="T3" fmla="*/ 822 h 822"/>
                <a:gd name="T4" fmla="*/ 0 60000 65536"/>
                <a:gd name="T5" fmla="*/ 0 60000 65536"/>
                <a:gd name="T6" fmla="*/ 0 w 456"/>
                <a:gd name="T7" fmla="*/ 0 h 822"/>
                <a:gd name="T8" fmla="*/ 456 w 456"/>
                <a:gd name="T9" fmla="*/ 822 h 8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6" h="822">
                  <a:moveTo>
                    <a:pt x="0" y="0"/>
                  </a:moveTo>
                  <a:lnTo>
                    <a:pt x="456" y="822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10" name="Object 2075"/>
            <p:cNvGraphicFramePr>
              <a:graphicFrameLocks noChangeAspect="1"/>
            </p:cNvGraphicFramePr>
            <p:nvPr/>
          </p:nvGraphicFramePr>
          <p:xfrm>
            <a:off x="4602" y="1680"/>
            <a:ext cx="336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8" name="公式" r:id="rId15" imgW="215713" imgH="190335" progId="Equation.3">
                    <p:embed/>
                  </p:oleObj>
                </mc:Choice>
                <mc:Fallback>
                  <p:oleObj name="公式" r:id="rId15" imgW="215713" imgH="190335" progId="Equation.3">
                    <p:embed/>
                    <p:pic>
                      <p:nvPicPr>
                        <p:cNvPr id="0" name="Object 2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2" y="1680"/>
                          <a:ext cx="336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1" name="Object 2076"/>
            <p:cNvGraphicFramePr>
              <a:graphicFrameLocks noChangeAspect="1"/>
            </p:cNvGraphicFramePr>
            <p:nvPr/>
          </p:nvGraphicFramePr>
          <p:xfrm>
            <a:off x="4138" y="132"/>
            <a:ext cx="27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29" name="公式" r:id="rId17" imgW="164814" imgH="177492" progId="Equation.3">
                    <p:embed/>
                  </p:oleObj>
                </mc:Choice>
                <mc:Fallback>
                  <p:oleObj name="公式" r:id="rId17" imgW="164814" imgH="177492" progId="Equation.3">
                    <p:embed/>
                    <p:pic>
                      <p:nvPicPr>
                        <p:cNvPr id="0" name="Object 20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8" y="132"/>
                          <a:ext cx="27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2" name="Object 2077"/>
            <p:cNvGraphicFramePr>
              <a:graphicFrameLocks noChangeAspect="1"/>
            </p:cNvGraphicFramePr>
            <p:nvPr/>
          </p:nvGraphicFramePr>
          <p:xfrm>
            <a:off x="5326" y="772"/>
            <a:ext cx="33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0" name="公式" r:id="rId19" imgW="203024" imgH="215713" progId="Equation.3">
                    <p:embed/>
                  </p:oleObj>
                </mc:Choice>
                <mc:Fallback>
                  <p:oleObj name="公式" r:id="rId19" imgW="203024" imgH="215713" progId="Equation.3">
                    <p:embed/>
                    <p:pic>
                      <p:nvPicPr>
                        <p:cNvPr id="0" name="Object 20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6" y="772"/>
                          <a:ext cx="338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8" name="AutoShape 2078"/>
            <p:cNvSpPr>
              <a:spLocks noChangeArrowheads="1"/>
            </p:cNvSpPr>
            <p:nvPr/>
          </p:nvSpPr>
          <p:spPr bwMode="auto">
            <a:xfrm>
              <a:off x="4638" y="708"/>
              <a:ext cx="144" cy="144"/>
            </a:xfrm>
            <a:prstGeom prst="flowChartSummingJunction">
              <a:avLst/>
            </a:prstGeom>
            <a:solidFill>
              <a:srgbClr val="FFFFFF"/>
            </a:solidFill>
            <a:ln w="38100">
              <a:solidFill>
                <a:srgbClr val="99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21513" name="Object 2079"/>
            <p:cNvGraphicFramePr>
              <a:graphicFrameLocks noChangeAspect="1"/>
            </p:cNvGraphicFramePr>
            <p:nvPr/>
          </p:nvGraphicFramePr>
          <p:xfrm>
            <a:off x="4776" y="450"/>
            <a:ext cx="189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1" name="公式" r:id="rId21" imgW="114201" imgH="139579" progId="Equation.3">
                    <p:embed/>
                  </p:oleObj>
                </mc:Choice>
                <mc:Fallback>
                  <p:oleObj name="公式" r:id="rId21" imgW="114201" imgH="139579" progId="Equation.3">
                    <p:embed/>
                    <p:pic>
                      <p:nvPicPr>
                        <p:cNvPr id="0" name="Object 20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6" y="450"/>
                          <a:ext cx="189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9" name="Line 2080"/>
            <p:cNvSpPr>
              <a:spLocks noChangeShapeType="1"/>
            </p:cNvSpPr>
            <p:nvPr/>
          </p:nvSpPr>
          <p:spPr bwMode="auto">
            <a:xfrm flipV="1">
              <a:off x="4080" y="564"/>
              <a:ext cx="1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14" name="Object 2081"/>
            <p:cNvGraphicFramePr>
              <a:graphicFrameLocks noChangeAspect="1"/>
            </p:cNvGraphicFramePr>
            <p:nvPr/>
          </p:nvGraphicFramePr>
          <p:xfrm>
            <a:off x="3840" y="420"/>
            <a:ext cx="23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32" name="公式" r:id="rId23" imgW="139579" imgH="177646" progId="Equation.3">
                    <p:embed/>
                  </p:oleObj>
                </mc:Choice>
                <mc:Fallback>
                  <p:oleObj name="公式" r:id="rId23" imgW="139579" imgH="177646" progId="Equation.3">
                    <p:embed/>
                    <p:pic>
                      <p:nvPicPr>
                        <p:cNvPr id="0" name="Object 2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420"/>
                          <a:ext cx="23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304800" y="1020763"/>
            <a:ext cx="5130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accent2"/>
                </a:solidFill>
              </a:rPr>
              <a:t>一、感生电动势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09600" y="1524000"/>
            <a:ext cx="807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accent2"/>
                </a:solidFill>
              </a:rPr>
              <a:t>根据法拉第电磁感应定律，</a:t>
            </a:r>
            <a:r>
              <a:rPr lang="zh-CN" altLang="en-US" sz="3200">
                <a:solidFill>
                  <a:srgbClr val="CC3300"/>
                </a:solidFill>
              </a:rPr>
              <a:t>感应电动势</a:t>
            </a:r>
            <a:r>
              <a:rPr lang="zh-CN" altLang="en-US" sz="2800">
                <a:solidFill>
                  <a:schemeClr val="accent2"/>
                </a:solidFill>
              </a:rPr>
              <a:t>的一般表示式为：</a:t>
            </a: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2590800" y="2133600"/>
          <a:ext cx="3543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9" name="Equation" r:id="rId4" imgW="3533721" imgH="876204" progId="Equation.DSMT4">
                  <p:embed/>
                </p:oleObj>
              </mc:Choice>
              <mc:Fallback>
                <p:oleObj name="Equation" r:id="rId4" imgW="3533721" imgH="87620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133600"/>
                        <a:ext cx="3543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1066800" y="3048000"/>
            <a:ext cx="647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accent2"/>
                </a:solidFill>
              </a:rPr>
              <a:t>如果回路</a:t>
            </a:r>
            <a:r>
              <a:rPr lang="en-US" altLang="zh-CN" sz="2800" i="1">
                <a:solidFill>
                  <a:schemeClr val="accent2"/>
                </a:solidFill>
              </a:rPr>
              <a:t>L</a:t>
            </a:r>
            <a:r>
              <a:rPr lang="zh-CN" altLang="en-US" sz="2800">
                <a:solidFill>
                  <a:schemeClr val="accent2"/>
                </a:solidFill>
              </a:rPr>
              <a:t>及其包围的面积保持不变，则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066800" y="4800600"/>
            <a:ext cx="3690938" cy="1800225"/>
            <a:chOff x="1077" y="3007"/>
            <a:chExt cx="2325" cy="1134"/>
          </a:xfrm>
        </p:grpSpPr>
        <p:sp>
          <p:nvSpPr>
            <p:cNvPr id="22545" name="AutoShape 9"/>
            <p:cNvSpPr>
              <a:spLocks noChangeArrowheads="1"/>
            </p:cNvSpPr>
            <p:nvPr/>
          </p:nvSpPr>
          <p:spPr bwMode="auto">
            <a:xfrm rot="-1821872">
              <a:off x="2640" y="3120"/>
              <a:ext cx="762" cy="143"/>
            </a:xfrm>
            <a:prstGeom prst="leftArrow">
              <a:avLst>
                <a:gd name="adj1" fmla="val 50000"/>
                <a:gd name="adj2" fmla="val 13321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546" name="Text Box 10"/>
            <p:cNvSpPr txBox="1">
              <a:spLocks noChangeArrowheads="1"/>
            </p:cNvSpPr>
            <p:nvPr/>
          </p:nvSpPr>
          <p:spPr bwMode="auto">
            <a:xfrm>
              <a:off x="1077" y="3007"/>
              <a:ext cx="1851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190750" indent="-2190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rgbClr val="CC3300"/>
                  </a:solidFill>
                </a:rPr>
                <a:t>感生电动势：</a:t>
              </a:r>
            </a:p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</a:rPr>
                <a:t>由于磁场随时</a:t>
              </a:r>
            </a:p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</a:rPr>
                <a:t>间变化而引起</a:t>
              </a:r>
            </a:p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</a:rPr>
                <a:t>的感应电动势。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1403350" y="3486150"/>
            <a:ext cx="4764088" cy="1250950"/>
            <a:chOff x="1104" y="2197"/>
            <a:chExt cx="3001" cy="788"/>
          </a:xfrm>
        </p:grpSpPr>
        <p:graphicFrame>
          <p:nvGraphicFramePr>
            <p:cNvPr id="22531" name="Object 6"/>
            <p:cNvGraphicFramePr>
              <a:graphicFrameLocks noChangeAspect="1"/>
            </p:cNvGraphicFramePr>
            <p:nvPr/>
          </p:nvGraphicFramePr>
          <p:xfrm>
            <a:off x="2433" y="2197"/>
            <a:ext cx="1672" cy="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0" name="Equation" r:id="rId6" imgW="952200" imgH="419040" progId="Equation.DSMT4">
                    <p:embed/>
                  </p:oleObj>
                </mc:Choice>
                <mc:Fallback>
                  <p:oleObj name="Equation" r:id="rId6" imgW="952200" imgH="419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3" y="2197"/>
                          <a:ext cx="1672" cy="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2" name="Object 14"/>
            <p:cNvGraphicFramePr>
              <a:graphicFrameLocks noChangeAspect="1"/>
            </p:cNvGraphicFramePr>
            <p:nvPr/>
          </p:nvGraphicFramePr>
          <p:xfrm>
            <a:off x="1104" y="2352"/>
            <a:ext cx="1299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91" name="Equation" r:id="rId8" imgW="743003" imgH="295307" progId="Equation.DSMT4">
                    <p:embed/>
                  </p:oleObj>
                </mc:Choice>
                <mc:Fallback>
                  <p:oleObj name="Equation" r:id="rId8" imgW="743003" imgH="295307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352"/>
                          <a:ext cx="1299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0" y="871538"/>
            <a:ext cx="9144000" cy="76200"/>
          </a:xfrm>
          <a:prstGeom prst="rect">
            <a:avLst/>
          </a:prstGeom>
          <a:gradFill rotWithShape="1">
            <a:gsLst>
              <a:gs pos="0">
                <a:srgbClr val="FF6600">
                  <a:alpha val="32001"/>
                </a:srgbClr>
              </a:gs>
              <a:gs pos="50000">
                <a:srgbClr val="CC3300"/>
              </a:gs>
              <a:gs pos="100000">
                <a:srgbClr val="FF6600">
                  <a:alpha val="32001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9408" name="Text Box 16"/>
          <p:cNvSpPr txBox="1">
            <a:spLocks noChangeArrowheads="1"/>
          </p:cNvSpPr>
          <p:nvPr/>
        </p:nvSpPr>
        <p:spPr bwMode="auto">
          <a:xfrm>
            <a:off x="1889125" y="185738"/>
            <a:ext cx="6067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6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§4.2.2   </a:t>
            </a:r>
            <a:r>
              <a:rPr lang="zh-CN" altLang="en-US" sz="36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感生电动势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886200" y="4724400"/>
            <a:ext cx="4114800" cy="1800225"/>
            <a:chOff x="2832" y="2976"/>
            <a:chExt cx="2592" cy="1134"/>
          </a:xfrm>
        </p:grpSpPr>
        <p:sp>
          <p:nvSpPr>
            <p:cNvPr id="22543" name="Text Box 12"/>
            <p:cNvSpPr txBox="1">
              <a:spLocks noChangeArrowheads="1"/>
            </p:cNvSpPr>
            <p:nvPr/>
          </p:nvSpPr>
          <p:spPr bwMode="auto">
            <a:xfrm>
              <a:off x="3696" y="2976"/>
              <a:ext cx="1728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Clr>
                  <a:srgbClr val="CC3300"/>
                </a:buClr>
                <a:buFont typeface="Wingdings" pitchFamily="2" charset="2"/>
                <a:buNone/>
              </a:pPr>
              <a:r>
                <a:rPr lang="zh-CN" altLang="en-US" sz="2800">
                  <a:solidFill>
                    <a:srgbClr val="CC3300"/>
                  </a:solidFill>
                  <a:latin typeface="宋体" pitchFamily="2" charset="-122"/>
                </a:rPr>
                <a:t>动生电动势</a:t>
              </a:r>
              <a:r>
                <a:rPr lang="en-US" altLang="zh-CN" sz="2800">
                  <a:solidFill>
                    <a:srgbClr val="CC3300"/>
                  </a:solidFill>
                  <a:latin typeface="宋体" pitchFamily="2" charset="-122"/>
                </a:rPr>
                <a:t>:</a:t>
              </a:r>
              <a:endParaRPr lang="en-US" altLang="zh-CN" sz="2800">
                <a:solidFill>
                  <a:schemeClr val="accent2"/>
                </a:solidFill>
                <a:latin typeface="宋体" pitchFamily="2" charset="-122"/>
              </a:endParaRPr>
            </a:p>
            <a:p>
              <a:pPr>
                <a:buClr>
                  <a:srgbClr val="CC3300"/>
                </a:buClr>
                <a:buFont typeface="Wingdings" pitchFamily="2" charset="2"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宋体" pitchFamily="2" charset="-122"/>
                </a:rPr>
                <a:t>导体在稳恒磁场中运动时</a:t>
              </a:r>
              <a:r>
                <a:rPr lang="en-US" altLang="zh-CN" sz="2800">
                  <a:solidFill>
                    <a:schemeClr val="accent2"/>
                  </a:solidFill>
                  <a:latin typeface="宋体" pitchFamily="2" charset="-122"/>
                </a:rPr>
                <a:t>,</a:t>
              </a:r>
              <a:r>
                <a:rPr lang="zh-CN" altLang="en-US" sz="2800">
                  <a:solidFill>
                    <a:schemeClr val="accent2"/>
                  </a:solidFill>
                  <a:latin typeface="宋体" pitchFamily="2" charset="-122"/>
                </a:rPr>
                <a:t>所产生感应电动势。</a:t>
              </a:r>
            </a:p>
          </p:txBody>
        </p:sp>
        <p:sp>
          <p:nvSpPr>
            <p:cNvPr id="22544" name="Text Box 17"/>
            <p:cNvSpPr txBox="1">
              <a:spLocks noChangeArrowheads="1"/>
            </p:cNvSpPr>
            <p:nvPr/>
          </p:nvSpPr>
          <p:spPr bwMode="auto">
            <a:xfrm>
              <a:off x="2832" y="3600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/>
                <a:t>区别于</a:t>
              </a:r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2430"/>
              </p:ext>
            </p:extLst>
          </p:nvPr>
        </p:nvGraphicFramePr>
        <p:xfrm>
          <a:off x="6156176" y="31836"/>
          <a:ext cx="2057400" cy="880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92" name="Equation" r:id="rId10" imgW="825480" imgH="419040" progId="Equation.DSMT4">
                  <p:embed/>
                </p:oleObj>
              </mc:Choice>
              <mc:Fallback>
                <p:oleObj name="Equation" r:id="rId10" imgW="825480" imgH="41904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31836"/>
                        <a:ext cx="2057400" cy="880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utoUpdateAnimBg="0"/>
      <p:bldP spid="5939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304800" y="1270000"/>
            <a:ext cx="7118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accent2"/>
                </a:solidFill>
              </a:rPr>
              <a:t>二、</a:t>
            </a:r>
            <a:r>
              <a:rPr lang="zh-CN" altLang="en-US" sz="3200">
                <a:solidFill>
                  <a:srgbClr val="CC3300"/>
                </a:solidFill>
              </a:rPr>
              <a:t>感生电场</a:t>
            </a:r>
            <a:r>
              <a:rPr lang="en-US" altLang="zh-CN" sz="3200">
                <a:solidFill>
                  <a:srgbClr val="CC3300"/>
                </a:solidFill>
              </a:rPr>
              <a:t>—</a:t>
            </a:r>
            <a:r>
              <a:rPr lang="zh-CN" altLang="en-US" sz="3200">
                <a:solidFill>
                  <a:schemeClr val="accent2"/>
                </a:solidFill>
              </a:rPr>
              <a:t>感生电动势产生的原因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457200" y="2057400"/>
            <a:ext cx="8686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/>
              <a:t>   </a:t>
            </a:r>
            <a:r>
              <a:rPr lang="en-US" altLang="zh-CN" sz="2800">
                <a:solidFill>
                  <a:schemeClr val="accent2"/>
                </a:solidFill>
              </a:rPr>
              <a:t>1861</a:t>
            </a:r>
            <a:r>
              <a:rPr lang="zh-CN" altLang="en-US" sz="2800">
                <a:solidFill>
                  <a:schemeClr val="accent2"/>
                </a:solidFill>
              </a:rPr>
              <a:t>年麦克斯韦大胆假设</a:t>
            </a:r>
            <a:r>
              <a:rPr lang="en-US" altLang="zh-CN" sz="2800">
                <a:solidFill>
                  <a:schemeClr val="accent2"/>
                </a:solidFill>
              </a:rPr>
              <a:t>:</a:t>
            </a:r>
          </a:p>
          <a:p>
            <a:pPr eaLnBrk="1" hangingPunct="1"/>
            <a:r>
              <a:rPr lang="en-US" altLang="zh-CN" sz="3200">
                <a:solidFill>
                  <a:srgbClr val="FF0000"/>
                </a:solidFill>
              </a:rPr>
              <a:t>   </a:t>
            </a:r>
            <a:r>
              <a:rPr lang="en-US" altLang="zh-CN" sz="3200">
                <a:solidFill>
                  <a:srgbClr val="CC3300"/>
                </a:solidFill>
              </a:rPr>
              <a:t>“</a:t>
            </a:r>
            <a:r>
              <a:rPr lang="zh-CN" altLang="en-US" sz="3200">
                <a:solidFill>
                  <a:srgbClr val="CC3300"/>
                </a:solidFill>
              </a:rPr>
              <a:t>变化的磁场会产生感应电场”。</a:t>
            </a:r>
            <a:endParaRPr lang="zh-CN" altLang="en-US" sz="3200">
              <a:solidFill>
                <a:schemeClr val="accent2"/>
              </a:solidFill>
            </a:endParaRP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2286000" y="4495800"/>
          <a:ext cx="23018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8" name="Equation" r:id="rId5" imgW="952087" imgH="393529" progId="Equation.DSMT4">
                  <p:embed/>
                </p:oleObj>
              </mc:Choice>
              <mc:Fallback>
                <p:oleObj name="Equation" r:id="rId5" imgW="952087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5800"/>
                        <a:ext cx="23018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914400" y="5897563"/>
            <a:ext cx="7499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/>
              <a:t>即</a:t>
            </a:r>
            <a:r>
              <a:rPr lang="zh-CN" altLang="en-US" sz="3200">
                <a:solidFill>
                  <a:srgbClr val="CC3300"/>
                </a:solidFill>
              </a:rPr>
              <a:t>感生电动势等于感生电场场强的环流。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57800" y="4876800"/>
            <a:ext cx="2514600" cy="838200"/>
            <a:chOff x="3312" y="2448"/>
            <a:chExt cx="1584" cy="528"/>
          </a:xfrm>
        </p:grpSpPr>
        <p:sp>
          <p:nvSpPr>
            <p:cNvPr id="23564" name="AutoShape 7"/>
            <p:cNvSpPr>
              <a:spLocks noChangeArrowheads="1"/>
            </p:cNvSpPr>
            <p:nvPr/>
          </p:nvSpPr>
          <p:spPr bwMode="auto">
            <a:xfrm>
              <a:off x="3312" y="2448"/>
              <a:ext cx="1488" cy="528"/>
            </a:xfrm>
            <a:prstGeom prst="wedgeRoundRectCallout">
              <a:avLst>
                <a:gd name="adj1" fmla="val -105713"/>
                <a:gd name="adj2" fmla="val 1134"/>
                <a:gd name="adj3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endParaRPr lang="zh-CN" altLang="zh-CN" sz="2800"/>
            </a:p>
          </p:txBody>
        </p:sp>
        <p:sp>
          <p:nvSpPr>
            <p:cNvPr id="23565" name="Text Box 8"/>
            <p:cNvSpPr txBox="1">
              <a:spLocks noChangeArrowheads="1"/>
            </p:cNvSpPr>
            <p:nvPr/>
          </p:nvSpPr>
          <p:spPr bwMode="auto">
            <a:xfrm>
              <a:off x="3360" y="2496"/>
              <a:ext cx="1536" cy="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zh-CN" altLang="en-US">
                  <a:solidFill>
                    <a:schemeClr val="accent2"/>
                  </a:solidFill>
                </a:rPr>
                <a:t>非静电力</a:t>
              </a:r>
              <a:r>
                <a:rPr lang="en-US" altLang="zh-CN">
                  <a:solidFill>
                    <a:schemeClr val="accent2"/>
                  </a:solidFill>
                </a:rPr>
                <a:t>,</a:t>
              </a:r>
              <a:r>
                <a:rPr lang="zh-CN" altLang="en-US">
                  <a:solidFill>
                    <a:schemeClr val="accent2"/>
                  </a:solidFill>
                </a:rPr>
                <a:t>感生</a:t>
              </a:r>
            </a:p>
            <a:p>
              <a:pPr>
                <a:lnSpc>
                  <a:spcPct val="90000"/>
                </a:lnSpc>
              </a:pPr>
              <a:r>
                <a:rPr lang="zh-CN" altLang="en-US">
                  <a:solidFill>
                    <a:schemeClr val="accent2"/>
                  </a:solidFill>
                </a:rPr>
                <a:t>电场的电场强度</a:t>
              </a:r>
            </a:p>
          </p:txBody>
        </p:sp>
      </p:grp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609600" y="3429000"/>
            <a:ext cx="7962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accent2"/>
                </a:solidFill>
              </a:rPr>
              <a:t>    </a:t>
            </a:r>
            <a:r>
              <a:rPr lang="zh-CN" altLang="en-US" sz="3200">
                <a:solidFill>
                  <a:schemeClr val="accent2"/>
                </a:solidFill>
              </a:rPr>
              <a:t>感生电场的电场力就是形成感生电动势的</a:t>
            </a:r>
          </a:p>
          <a:p>
            <a:pPr eaLnBrk="1" hangingPunct="1"/>
            <a:r>
              <a:rPr lang="zh-CN" altLang="en-US" sz="3200">
                <a:solidFill>
                  <a:schemeClr val="accent2"/>
                </a:solidFill>
              </a:rPr>
              <a:t>非静电力。</a:t>
            </a:r>
            <a:endParaRPr lang="zh-CN" altLang="en-US" sz="2800"/>
          </a:p>
        </p:txBody>
      </p:sp>
      <p:grpSp>
        <p:nvGrpSpPr>
          <p:cNvPr id="23560" name="Group 10"/>
          <p:cNvGrpSpPr>
            <a:grpSpLocks/>
          </p:cNvGrpSpPr>
          <p:nvPr/>
        </p:nvGrpSpPr>
        <p:grpSpPr bwMode="auto">
          <a:xfrm>
            <a:off x="533400" y="100013"/>
            <a:ext cx="1143000" cy="1195387"/>
            <a:chOff x="2160" y="816"/>
            <a:chExt cx="720" cy="864"/>
          </a:xfrm>
        </p:grpSpPr>
        <p:sp>
          <p:nvSpPr>
            <p:cNvPr id="61451" name="AutoShape 11"/>
            <p:cNvSpPr>
              <a:spLocks noChangeArrowheads="1"/>
            </p:cNvSpPr>
            <p:nvPr/>
          </p:nvSpPr>
          <p:spPr bwMode="auto">
            <a:xfrm>
              <a:off x="2160" y="816"/>
              <a:ext cx="720" cy="864"/>
            </a:xfrm>
            <a:prstGeom prst="verticalScroll">
              <a:avLst>
                <a:gd name="adj" fmla="val 12500"/>
              </a:avLst>
            </a:prstGeom>
            <a:gradFill rotWithShape="1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31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452" name="Text Box 12"/>
            <p:cNvSpPr txBox="1">
              <a:spLocks noChangeArrowheads="1"/>
            </p:cNvSpPr>
            <p:nvPr/>
          </p:nvSpPr>
          <p:spPr bwMode="auto">
            <a:xfrm>
              <a:off x="2352" y="961"/>
              <a:ext cx="384" cy="68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>
                  <a:solidFill>
                    <a:schemeClr val="accent2"/>
                  </a:solidFill>
                </a:rPr>
                <a:t>问题</a:t>
              </a:r>
              <a:endParaRPr lang="zh-CN" altLang="en-US" sz="2800" b="0">
                <a:solidFill>
                  <a:schemeClr val="accent2"/>
                </a:solidFill>
              </a:endParaRPr>
            </a:p>
          </p:txBody>
        </p:sp>
      </p:grpSp>
      <p:sp>
        <p:nvSpPr>
          <p:cNvPr id="23561" name="Text Box 13"/>
          <p:cNvSpPr txBox="1">
            <a:spLocks noChangeArrowheads="1"/>
          </p:cNvSpPr>
          <p:nvPr/>
        </p:nvSpPr>
        <p:spPr bwMode="auto">
          <a:xfrm>
            <a:off x="1905000" y="404813"/>
            <a:ext cx="673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CC3300"/>
                </a:solidFill>
              </a:rPr>
              <a:t>产生感生电动势的非静电力是什么？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OHO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3" grpId="0" autoUpdateAnimBg="0"/>
      <p:bldP spid="61445" grpId="0" autoUpdateAnimBg="0"/>
      <p:bldP spid="6144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Text Box 2"/>
          <p:cNvSpPr txBox="1">
            <a:spLocks noChangeArrowheads="1"/>
          </p:cNvSpPr>
          <p:nvPr/>
        </p:nvSpPr>
        <p:spPr bwMode="auto">
          <a:xfrm>
            <a:off x="228600" y="182563"/>
            <a:ext cx="5080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accent2"/>
                </a:solidFill>
              </a:rPr>
              <a:t>三、感生电场和静电场比较</a:t>
            </a:r>
            <a:endParaRPr lang="zh-CN" altLang="en-US" sz="3200"/>
          </a:p>
        </p:txBody>
      </p:sp>
      <p:grpSp>
        <p:nvGrpSpPr>
          <p:cNvPr id="24582" name="Group 23"/>
          <p:cNvGrpSpPr>
            <a:grpSpLocks/>
          </p:cNvGrpSpPr>
          <p:nvPr/>
        </p:nvGrpSpPr>
        <p:grpSpPr bwMode="auto">
          <a:xfrm>
            <a:off x="228600" y="1828800"/>
            <a:ext cx="8210550" cy="1509713"/>
            <a:chOff x="144" y="1104"/>
            <a:chExt cx="5172" cy="951"/>
          </a:xfrm>
        </p:grpSpPr>
        <p:sp>
          <p:nvSpPr>
            <p:cNvPr id="24593" name="Text Box 4"/>
            <p:cNvSpPr txBox="1">
              <a:spLocks noChangeArrowheads="1"/>
            </p:cNvSpPr>
            <p:nvPr/>
          </p:nvSpPr>
          <p:spPr bwMode="auto">
            <a:xfrm>
              <a:off x="144" y="1232"/>
              <a:ext cx="2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CC3300"/>
                  </a:solidFill>
                </a:rPr>
                <a:t>1.</a:t>
              </a:r>
            </a:p>
          </p:txBody>
        </p:sp>
        <p:graphicFrame>
          <p:nvGraphicFramePr>
            <p:cNvPr id="24580" name="Object 5"/>
            <p:cNvGraphicFramePr>
              <a:graphicFrameLocks noChangeAspect="1"/>
            </p:cNvGraphicFramePr>
            <p:nvPr/>
          </p:nvGraphicFramePr>
          <p:xfrm>
            <a:off x="528" y="1104"/>
            <a:ext cx="2104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2" name="Equation" r:id="rId4" imgW="3333786" imgH="914535" progId="Equation.3">
                    <p:embed/>
                  </p:oleObj>
                </mc:Choice>
                <mc:Fallback>
                  <p:oleObj name="Equation" r:id="rId4" imgW="3333786" imgH="91453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1104"/>
                          <a:ext cx="2104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4" name="Text Box 6"/>
            <p:cNvSpPr txBox="1">
              <a:spLocks noChangeArrowheads="1"/>
            </p:cNvSpPr>
            <p:nvPr/>
          </p:nvSpPr>
          <p:spPr bwMode="auto">
            <a:xfrm>
              <a:off x="864" y="1728"/>
              <a:ext cx="28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762000" indent="-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</a:rPr>
                <a:t>不是保守场，不能定义电势</a:t>
              </a:r>
            </a:p>
          </p:txBody>
        </p:sp>
        <p:sp>
          <p:nvSpPr>
            <p:cNvPr id="24595" name="Rectangle 9"/>
            <p:cNvSpPr>
              <a:spLocks noChangeArrowheads="1"/>
            </p:cNvSpPr>
            <p:nvPr/>
          </p:nvSpPr>
          <p:spPr bwMode="auto">
            <a:xfrm>
              <a:off x="2688" y="1248"/>
              <a:ext cx="26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accent2"/>
                  </a:solidFill>
                </a:rPr>
                <a:t>S</a:t>
              </a:r>
              <a:r>
                <a:rPr lang="zh-CN" altLang="en-US" sz="2800">
                  <a:solidFill>
                    <a:schemeClr val="accent2"/>
                  </a:solidFill>
                </a:rPr>
                <a:t>是以</a:t>
              </a:r>
              <a:r>
                <a:rPr lang="en-US" altLang="zh-CN" sz="2800" i="1">
                  <a:solidFill>
                    <a:schemeClr val="accent2"/>
                  </a:solidFill>
                </a:rPr>
                <a:t>L</a:t>
              </a:r>
              <a:r>
                <a:rPr lang="zh-CN" altLang="en-US" sz="2800">
                  <a:solidFill>
                    <a:schemeClr val="accent2"/>
                  </a:solidFill>
                </a:rPr>
                <a:t>为边界的任意面积</a:t>
              </a:r>
            </a:p>
          </p:txBody>
        </p:sp>
      </p:grp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304800" y="4648200"/>
            <a:ext cx="88392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CC33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感生电场与静电场的</a:t>
            </a:r>
            <a:r>
              <a:rPr lang="zh-CN" altLang="en-US" sz="2800">
                <a:solidFill>
                  <a:srgbClr val="CC3300"/>
                </a:solidFill>
              </a:rPr>
              <a:t>相同点</a:t>
            </a:r>
            <a:r>
              <a:rPr lang="en-US" altLang="zh-CN" sz="2800">
                <a:solidFill>
                  <a:schemeClr val="accent2"/>
                </a:solidFill>
              </a:rPr>
              <a:t>: </a:t>
            </a:r>
          </a:p>
          <a:p>
            <a:pPr eaLnBrk="1" hangingPunct="1">
              <a:lnSpc>
                <a:spcPct val="120000"/>
              </a:lnSpc>
              <a:buClr>
                <a:srgbClr val="CC3300"/>
              </a:buClr>
              <a:buFont typeface="Wingdings" pitchFamily="2" charset="2"/>
              <a:buAutoNum type="arabicParenBoth"/>
            </a:pPr>
            <a:r>
              <a:rPr lang="zh-CN" altLang="en-US" sz="2800">
                <a:solidFill>
                  <a:schemeClr val="accent2"/>
                </a:solidFill>
              </a:rPr>
              <a:t>对带电粒子同样施以力的作用，</a:t>
            </a:r>
          </a:p>
          <a:p>
            <a:pPr eaLnBrk="1" hangingPunct="1">
              <a:lnSpc>
                <a:spcPct val="120000"/>
              </a:lnSpc>
              <a:buClr>
                <a:srgbClr val="CC3300"/>
              </a:buClr>
              <a:buFont typeface="Wingdings" pitchFamily="2" charset="2"/>
              <a:buAutoNum type="arabicParenBoth"/>
            </a:pPr>
            <a:r>
              <a:rPr lang="zh-CN" altLang="en-US" sz="2800">
                <a:solidFill>
                  <a:schemeClr val="accent2"/>
                </a:solidFill>
              </a:rPr>
              <a:t>这种力与带电粒子的运动速度无关，也是电场力。</a:t>
            </a:r>
            <a:endParaRPr lang="en-US" altLang="zh-CN" b="0"/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28600" y="3581400"/>
            <a:ext cx="7562850" cy="647700"/>
            <a:chOff x="156" y="1752"/>
            <a:chExt cx="4764" cy="408"/>
          </a:xfrm>
        </p:grpSpPr>
        <p:graphicFrame>
          <p:nvGraphicFramePr>
            <p:cNvPr id="24579" name="Object 7"/>
            <p:cNvGraphicFramePr>
              <a:graphicFrameLocks noChangeAspect="1"/>
            </p:cNvGraphicFramePr>
            <p:nvPr/>
          </p:nvGraphicFramePr>
          <p:xfrm>
            <a:off x="3696" y="1752"/>
            <a:ext cx="1224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3" name="Equation" r:id="rId6" imgW="1933698" imgH="638123" progId="Equation.3">
                    <p:embed/>
                  </p:oleObj>
                </mc:Choice>
                <mc:Fallback>
                  <p:oleObj name="Equation" r:id="rId6" imgW="1933698" imgH="638123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752"/>
                          <a:ext cx="1224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1" name="Text Box 8"/>
            <p:cNvSpPr txBox="1">
              <a:spLocks noChangeArrowheads="1"/>
            </p:cNvSpPr>
            <p:nvPr/>
          </p:nvSpPr>
          <p:spPr bwMode="auto">
            <a:xfrm>
              <a:off x="156" y="1776"/>
              <a:ext cx="2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CC3300"/>
                  </a:solidFill>
                </a:rPr>
                <a:t>2.</a:t>
              </a:r>
            </a:p>
          </p:txBody>
        </p:sp>
        <p:sp>
          <p:nvSpPr>
            <p:cNvPr id="24592" name="Text Box 11"/>
            <p:cNvSpPr txBox="1">
              <a:spLocks noChangeArrowheads="1"/>
            </p:cNvSpPr>
            <p:nvPr/>
          </p:nvSpPr>
          <p:spPr bwMode="auto">
            <a:xfrm>
              <a:off x="444" y="1790"/>
              <a:ext cx="37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solidFill>
                    <a:schemeClr val="accent2"/>
                  </a:solidFill>
                </a:rPr>
                <a:t>感生电场又叫</a:t>
              </a:r>
              <a:r>
                <a:rPr lang="zh-CN" altLang="en-US" sz="2800">
                  <a:solidFill>
                    <a:srgbClr val="CC3300"/>
                  </a:solidFill>
                </a:rPr>
                <a:t>涡旋电场</a:t>
              </a:r>
              <a:r>
                <a:rPr lang="zh-CN" altLang="en-US" sz="2800">
                  <a:solidFill>
                    <a:schemeClr val="accent2"/>
                  </a:solidFill>
                </a:rPr>
                <a:t>。所以有         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546975" y="458788"/>
            <a:ext cx="1276350" cy="1751013"/>
            <a:chOff x="4656" y="1585"/>
            <a:chExt cx="804" cy="1103"/>
          </a:xfrm>
        </p:grpSpPr>
        <p:sp>
          <p:nvSpPr>
            <p:cNvPr id="24587" name="Line 13"/>
            <p:cNvSpPr>
              <a:spLocks noChangeShapeType="1"/>
            </p:cNvSpPr>
            <p:nvPr/>
          </p:nvSpPr>
          <p:spPr bwMode="auto">
            <a:xfrm flipV="1">
              <a:off x="5043" y="1632"/>
              <a:ext cx="0" cy="10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8" name="Freeform 14"/>
            <p:cNvSpPr>
              <a:spLocks/>
            </p:cNvSpPr>
            <p:nvPr/>
          </p:nvSpPr>
          <p:spPr bwMode="auto">
            <a:xfrm>
              <a:off x="4656" y="2221"/>
              <a:ext cx="804" cy="166"/>
            </a:xfrm>
            <a:custGeom>
              <a:avLst/>
              <a:gdLst>
                <a:gd name="T0" fmla="*/ 0 w 804"/>
                <a:gd name="T1" fmla="*/ 6 h 166"/>
                <a:gd name="T2" fmla="*/ 39 w 804"/>
                <a:gd name="T3" fmla="*/ 66 h 166"/>
                <a:gd name="T4" fmla="*/ 180 w 804"/>
                <a:gd name="T5" fmla="*/ 135 h 166"/>
                <a:gd name="T6" fmla="*/ 435 w 804"/>
                <a:gd name="T7" fmla="*/ 165 h 166"/>
                <a:gd name="T8" fmla="*/ 651 w 804"/>
                <a:gd name="T9" fmla="*/ 129 h 166"/>
                <a:gd name="T10" fmla="*/ 765 w 804"/>
                <a:gd name="T11" fmla="*/ 69 h 166"/>
                <a:gd name="T12" fmla="*/ 804 w 804"/>
                <a:gd name="T13" fmla="*/ 0 h 1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4"/>
                <a:gd name="T22" fmla="*/ 0 h 166"/>
                <a:gd name="T23" fmla="*/ 804 w 804"/>
                <a:gd name="T24" fmla="*/ 166 h 1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4" h="166">
                  <a:moveTo>
                    <a:pt x="0" y="6"/>
                  </a:moveTo>
                  <a:cubicBezTo>
                    <a:pt x="7" y="16"/>
                    <a:pt x="9" y="45"/>
                    <a:pt x="39" y="66"/>
                  </a:cubicBezTo>
                  <a:cubicBezTo>
                    <a:pt x="69" y="87"/>
                    <a:pt x="114" y="119"/>
                    <a:pt x="180" y="135"/>
                  </a:cubicBezTo>
                  <a:cubicBezTo>
                    <a:pt x="246" y="151"/>
                    <a:pt x="357" y="166"/>
                    <a:pt x="435" y="165"/>
                  </a:cubicBezTo>
                  <a:cubicBezTo>
                    <a:pt x="513" y="164"/>
                    <a:pt x="596" y="145"/>
                    <a:pt x="651" y="129"/>
                  </a:cubicBezTo>
                  <a:cubicBezTo>
                    <a:pt x="706" y="113"/>
                    <a:pt x="739" y="91"/>
                    <a:pt x="765" y="69"/>
                  </a:cubicBezTo>
                  <a:cubicBezTo>
                    <a:pt x="791" y="47"/>
                    <a:pt x="796" y="14"/>
                    <a:pt x="804" y="0"/>
                  </a:cubicBezTo>
                </a:path>
              </a:pathLst>
            </a:custGeom>
            <a:noFill/>
            <a:ln w="28575" cmpd="sng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9" name="Freeform 15"/>
            <p:cNvSpPr>
              <a:spLocks/>
            </p:cNvSpPr>
            <p:nvPr/>
          </p:nvSpPr>
          <p:spPr bwMode="auto">
            <a:xfrm>
              <a:off x="4659" y="2064"/>
              <a:ext cx="801" cy="180"/>
            </a:xfrm>
            <a:custGeom>
              <a:avLst/>
              <a:gdLst>
                <a:gd name="T0" fmla="*/ 0 w 801"/>
                <a:gd name="T1" fmla="*/ 180 h 180"/>
                <a:gd name="T2" fmla="*/ 36 w 801"/>
                <a:gd name="T3" fmla="*/ 100 h 180"/>
                <a:gd name="T4" fmla="*/ 177 w 801"/>
                <a:gd name="T5" fmla="*/ 31 h 180"/>
                <a:gd name="T6" fmla="*/ 432 w 801"/>
                <a:gd name="T7" fmla="*/ 1 h 180"/>
                <a:gd name="T8" fmla="*/ 648 w 801"/>
                <a:gd name="T9" fmla="*/ 37 h 180"/>
                <a:gd name="T10" fmla="*/ 762 w 801"/>
                <a:gd name="T11" fmla="*/ 97 h 180"/>
                <a:gd name="T12" fmla="*/ 801 w 801"/>
                <a:gd name="T13" fmla="*/ 171 h 1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01"/>
                <a:gd name="T22" fmla="*/ 0 h 180"/>
                <a:gd name="T23" fmla="*/ 801 w 801"/>
                <a:gd name="T24" fmla="*/ 180 h 1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01" h="180">
                  <a:moveTo>
                    <a:pt x="0" y="180"/>
                  </a:moveTo>
                  <a:cubicBezTo>
                    <a:pt x="6" y="167"/>
                    <a:pt x="6" y="125"/>
                    <a:pt x="36" y="100"/>
                  </a:cubicBezTo>
                  <a:cubicBezTo>
                    <a:pt x="66" y="75"/>
                    <a:pt x="111" y="47"/>
                    <a:pt x="177" y="31"/>
                  </a:cubicBezTo>
                  <a:cubicBezTo>
                    <a:pt x="243" y="15"/>
                    <a:pt x="354" y="0"/>
                    <a:pt x="432" y="1"/>
                  </a:cubicBezTo>
                  <a:cubicBezTo>
                    <a:pt x="510" y="2"/>
                    <a:pt x="593" y="21"/>
                    <a:pt x="648" y="37"/>
                  </a:cubicBezTo>
                  <a:cubicBezTo>
                    <a:pt x="703" y="53"/>
                    <a:pt x="736" y="75"/>
                    <a:pt x="762" y="97"/>
                  </a:cubicBezTo>
                  <a:cubicBezTo>
                    <a:pt x="788" y="119"/>
                    <a:pt x="793" y="156"/>
                    <a:pt x="801" y="171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90" name="Freeform 16"/>
            <p:cNvSpPr>
              <a:spLocks/>
            </p:cNvSpPr>
            <p:nvPr/>
          </p:nvSpPr>
          <p:spPr bwMode="auto">
            <a:xfrm rot="11124149">
              <a:off x="4803" y="2358"/>
              <a:ext cx="147" cy="30"/>
            </a:xfrm>
            <a:custGeom>
              <a:avLst/>
              <a:gdLst>
                <a:gd name="T0" fmla="*/ 147 w 147"/>
                <a:gd name="T1" fmla="*/ 30 h 30"/>
                <a:gd name="T2" fmla="*/ 75 w 147"/>
                <a:gd name="T3" fmla="*/ 21 h 30"/>
                <a:gd name="T4" fmla="*/ 0 w 147"/>
                <a:gd name="T5" fmla="*/ 0 h 30"/>
                <a:gd name="T6" fmla="*/ 0 60000 65536"/>
                <a:gd name="T7" fmla="*/ 0 60000 65536"/>
                <a:gd name="T8" fmla="*/ 0 60000 65536"/>
                <a:gd name="T9" fmla="*/ 0 w 147"/>
                <a:gd name="T10" fmla="*/ 0 h 30"/>
                <a:gd name="T11" fmla="*/ 147 w 147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7" h="30">
                  <a:moveTo>
                    <a:pt x="147" y="30"/>
                  </a:moveTo>
                  <a:lnTo>
                    <a:pt x="75" y="21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CC3300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4578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8590975"/>
                </p:ext>
              </p:extLst>
            </p:nvPr>
          </p:nvGraphicFramePr>
          <p:xfrm>
            <a:off x="5116" y="1585"/>
            <a:ext cx="203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84" name="Equation" r:id="rId8" imgW="152280" imgH="203040" progId="Equation.DSMT4">
                    <p:embed/>
                  </p:oleObj>
                </mc:Choice>
                <mc:Fallback>
                  <p:oleObj name="Equation" r:id="rId8" imgW="152280" imgH="2030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6" y="1585"/>
                          <a:ext cx="203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228600" y="914400"/>
            <a:ext cx="432117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CC3300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感生电场与静电场的</a:t>
            </a:r>
            <a:r>
              <a:rPr lang="zh-CN" altLang="en-US" sz="2800" dirty="0">
                <a:solidFill>
                  <a:srgbClr val="CC3300"/>
                </a:solidFill>
              </a:rPr>
              <a:t>区别</a:t>
            </a:r>
            <a:r>
              <a:rPr lang="en-US" altLang="zh-CN" sz="2800" dirty="0">
                <a:solidFill>
                  <a:schemeClr val="accent2"/>
                </a:solidFill>
              </a:rPr>
              <a:t>: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2" name="Text Box 2"/>
          <p:cNvSpPr txBox="1">
            <a:spLocks noChangeArrowheads="1"/>
          </p:cNvSpPr>
          <p:nvPr/>
        </p:nvSpPr>
        <p:spPr bwMode="auto">
          <a:xfrm>
            <a:off x="3697288" y="254000"/>
            <a:ext cx="2143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/>
              <a:t>与        的比较</a:t>
            </a: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3127375" y="228600"/>
          <a:ext cx="6318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5" name="公式" r:id="rId4" imgW="253890" imgH="241195" progId="Equation.3">
                  <p:embed/>
                </p:oleObj>
              </mc:Choice>
              <mc:Fallback>
                <p:oleObj name="公式" r:id="rId4" imgW="253890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228600"/>
                        <a:ext cx="6318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4094163" y="228600"/>
          <a:ext cx="6318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6" name="公式" r:id="rId6" imgW="253890" imgH="241195" progId="Equation.3">
                  <p:embed/>
                </p:oleObj>
              </mc:Choice>
              <mc:Fallback>
                <p:oleObj name="公式" r:id="rId6" imgW="253890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228600"/>
                        <a:ext cx="6318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2209800" y="914400"/>
          <a:ext cx="6318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7" name="公式" r:id="rId8" imgW="253890" imgH="241195" progId="Equation.3">
                  <p:embed/>
                </p:oleObj>
              </mc:Choice>
              <mc:Fallback>
                <p:oleObj name="公式" r:id="rId8" imgW="253890" imgH="24119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14400"/>
                        <a:ext cx="6318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5943600" y="914400"/>
          <a:ext cx="6318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8" name="公式" r:id="rId9" imgW="253890" imgH="241195" progId="Equation.3">
                  <p:embed/>
                </p:oleObj>
              </mc:Choice>
              <mc:Fallback>
                <p:oleObj name="公式" r:id="rId9" imgW="253890" imgH="2411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914400"/>
                        <a:ext cx="6318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1031875" y="1676400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静电荷激发</a:t>
            </a: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4783138" y="1655763"/>
            <a:ext cx="2328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变化的磁场激发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1108075" y="3352800"/>
            <a:ext cx="271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保守场，有电势概念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4800600" y="3352800"/>
            <a:ext cx="30067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>
                <a:latin typeface="宋体" pitchFamily="2" charset="-122"/>
              </a:rPr>
              <a:t>非保守场（涡旋场），</a:t>
            </a:r>
          </a:p>
          <a:p>
            <a:r>
              <a:rPr lang="zh-CN" altLang="en-US">
                <a:latin typeface="宋体" pitchFamily="2" charset="-122"/>
              </a:rPr>
              <a:t>无电势概念</a:t>
            </a:r>
          </a:p>
        </p:txBody>
      </p:sp>
      <p:graphicFrame>
        <p:nvGraphicFramePr>
          <p:cNvPr id="65547" name="Object 11"/>
          <p:cNvGraphicFramePr>
            <a:graphicFrameLocks/>
          </p:cNvGraphicFramePr>
          <p:nvPr/>
        </p:nvGraphicFramePr>
        <p:xfrm>
          <a:off x="4876800" y="2362200"/>
          <a:ext cx="3429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59" name="公式" r:id="rId10" imgW="1536700" imgH="457200" progId="Equation.3">
                  <p:embed/>
                </p:oleObj>
              </mc:Choice>
              <mc:Fallback>
                <p:oleObj name="公式" r:id="rId10" imgW="1536700" imgH="457200" progId="Equation.3">
                  <p:embed/>
                  <p:pic>
                    <p:nvPicPr>
                      <p:cNvPr id="0" name="Object 1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362200"/>
                        <a:ext cx="3429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2"/>
          <p:cNvGraphicFramePr>
            <a:graphicFrameLocks/>
          </p:cNvGraphicFramePr>
          <p:nvPr/>
        </p:nvGraphicFramePr>
        <p:xfrm>
          <a:off x="1371600" y="2509838"/>
          <a:ext cx="198120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0" name="公式" r:id="rId12" imgW="825500" imgH="381000" progId="Equation.3">
                  <p:embed/>
                </p:oleObj>
              </mc:Choice>
              <mc:Fallback>
                <p:oleObj name="公式" r:id="rId12" imgW="825500" imgH="381000" progId="Equation.3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09838"/>
                        <a:ext cx="1981200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/>
          <p:cNvGraphicFramePr>
            <a:graphicFrameLocks/>
          </p:cNvGraphicFramePr>
          <p:nvPr/>
        </p:nvGraphicFramePr>
        <p:xfrm>
          <a:off x="4953000" y="4419600"/>
          <a:ext cx="20574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1" name="公式" r:id="rId14" imgW="927100" imgH="381000" progId="Equation.3">
                  <p:embed/>
                </p:oleObj>
              </mc:Choice>
              <mc:Fallback>
                <p:oleObj name="公式" r:id="rId14" imgW="927100" imgH="381000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419600"/>
                        <a:ext cx="20574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4784725" y="5334000"/>
            <a:ext cx="215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无源场、无散场</a:t>
            </a:r>
          </a:p>
        </p:txBody>
      </p:sp>
      <p:sp>
        <p:nvSpPr>
          <p:cNvPr id="65551" name="Text Box 15"/>
          <p:cNvSpPr txBox="1">
            <a:spLocks noChangeArrowheads="1"/>
          </p:cNvSpPr>
          <p:nvPr/>
        </p:nvSpPr>
        <p:spPr bwMode="auto">
          <a:xfrm>
            <a:off x="838200" y="5334000"/>
            <a:ext cx="216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/>
              <a:t>有源场、发散场</a:t>
            </a:r>
          </a:p>
        </p:txBody>
      </p:sp>
      <p:graphicFrame>
        <p:nvGraphicFramePr>
          <p:cNvPr id="65552" name="Object 16"/>
          <p:cNvGraphicFramePr>
            <a:graphicFrameLocks/>
          </p:cNvGraphicFramePr>
          <p:nvPr/>
        </p:nvGraphicFramePr>
        <p:xfrm>
          <a:off x="904875" y="4191000"/>
          <a:ext cx="2535238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62" name="公式" r:id="rId16" imgW="1143000" imgH="469900" progId="Equation.3">
                  <p:embed/>
                </p:oleObj>
              </mc:Choice>
              <mc:Fallback>
                <p:oleObj name="公式" r:id="rId16" imgW="1143000" imgH="469900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4191000"/>
                        <a:ext cx="2535238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876800" y="6096000"/>
            <a:ext cx="3660775" cy="457200"/>
            <a:chOff x="3168" y="3840"/>
            <a:chExt cx="2305" cy="288"/>
          </a:xfrm>
        </p:grpSpPr>
        <p:graphicFrame>
          <p:nvGraphicFramePr>
            <p:cNvPr id="25611" name="Object 18"/>
            <p:cNvGraphicFramePr>
              <a:graphicFrameLocks noChangeAspect="1"/>
            </p:cNvGraphicFramePr>
            <p:nvPr/>
          </p:nvGraphicFramePr>
          <p:xfrm>
            <a:off x="3168" y="3840"/>
            <a:ext cx="288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63" name="公式" r:id="rId18" imgW="253890" imgH="241195" progId="Equation.3">
                    <p:embed/>
                  </p:oleObj>
                </mc:Choice>
                <mc:Fallback>
                  <p:oleObj name="公式" r:id="rId18" imgW="253890" imgH="24119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840"/>
                          <a:ext cx="288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4" name="Text Box 19"/>
            <p:cNvSpPr txBox="1">
              <a:spLocks noChangeArrowheads="1"/>
            </p:cNvSpPr>
            <p:nvPr/>
          </p:nvSpPr>
          <p:spPr bwMode="auto">
            <a:xfrm>
              <a:off x="3408" y="3840"/>
              <a:ext cx="20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/>
                <a:t>线是无头无尾的闭合曲线</a:t>
              </a: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457200" y="1066800"/>
            <a:ext cx="8458200" cy="5791200"/>
            <a:chOff x="288" y="672"/>
            <a:chExt cx="5328" cy="3648"/>
          </a:xfrm>
        </p:grpSpPr>
        <p:sp>
          <p:nvSpPr>
            <p:cNvPr id="25629" name="Line 21"/>
            <p:cNvSpPr>
              <a:spLocks noChangeShapeType="1"/>
            </p:cNvSpPr>
            <p:nvPr/>
          </p:nvSpPr>
          <p:spPr bwMode="auto">
            <a:xfrm>
              <a:off x="288" y="960"/>
              <a:ext cx="532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0" name="Line 22"/>
            <p:cNvSpPr>
              <a:spLocks noChangeShapeType="1"/>
            </p:cNvSpPr>
            <p:nvPr/>
          </p:nvSpPr>
          <p:spPr bwMode="auto">
            <a:xfrm>
              <a:off x="288" y="1440"/>
              <a:ext cx="532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1" name="Line 23"/>
            <p:cNvSpPr>
              <a:spLocks noChangeShapeType="1"/>
            </p:cNvSpPr>
            <p:nvPr/>
          </p:nvSpPr>
          <p:spPr bwMode="auto">
            <a:xfrm>
              <a:off x="288" y="2640"/>
              <a:ext cx="532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2" name="Line 24"/>
            <p:cNvSpPr>
              <a:spLocks noChangeShapeType="1"/>
            </p:cNvSpPr>
            <p:nvPr/>
          </p:nvSpPr>
          <p:spPr bwMode="auto">
            <a:xfrm>
              <a:off x="288" y="3696"/>
              <a:ext cx="5328" cy="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3" name="Line 25"/>
            <p:cNvSpPr>
              <a:spLocks noChangeShapeType="1"/>
            </p:cNvSpPr>
            <p:nvPr/>
          </p:nvSpPr>
          <p:spPr bwMode="auto">
            <a:xfrm>
              <a:off x="2880" y="672"/>
              <a:ext cx="0" cy="364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228600" y="6048375"/>
            <a:ext cx="3963988" cy="525463"/>
            <a:chOff x="96" y="3810"/>
            <a:chExt cx="2497" cy="331"/>
          </a:xfrm>
        </p:grpSpPr>
        <p:sp>
          <p:nvSpPr>
            <p:cNvPr id="25628" name="Text Box 27"/>
            <p:cNvSpPr txBox="1">
              <a:spLocks noChangeArrowheads="1"/>
            </p:cNvSpPr>
            <p:nvPr/>
          </p:nvSpPr>
          <p:spPr bwMode="auto">
            <a:xfrm>
              <a:off x="352" y="3853"/>
              <a:ext cx="224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/>
                <a:t>线起自正电荷、止于负电荷</a:t>
              </a:r>
            </a:p>
          </p:txBody>
        </p:sp>
        <p:graphicFrame>
          <p:nvGraphicFramePr>
            <p:cNvPr id="25610" name="Object 28"/>
            <p:cNvGraphicFramePr>
              <a:graphicFrameLocks noChangeAspect="1"/>
            </p:cNvGraphicFramePr>
            <p:nvPr/>
          </p:nvGraphicFramePr>
          <p:xfrm>
            <a:off x="96" y="3810"/>
            <a:ext cx="33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64" name="公式" r:id="rId19" imgW="253890" imgH="241195" progId="Equation.3">
                    <p:embed/>
                  </p:oleObj>
                </mc:Choice>
                <mc:Fallback>
                  <p:oleObj name="公式" r:id="rId19" imgW="253890" imgH="241195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" y="3810"/>
                          <a:ext cx="33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22" name="Rectangle 29"/>
          <p:cNvSpPr>
            <a:spLocks noChangeArrowheads="1"/>
          </p:cNvSpPr>
          <p:nvPr/>
        </p:nvSpPr>
        <p:spPr bwMode="auto">
          <a:xfrm>
            <a:off x="2743200" y="228600"/>
            <a:ext cx="3657600" cy="609600"/>
          </a:xfrm>
          <a:prstGeom prst="rect">
            <a:avLst/>
          </a:prstGeom>
          <a:noFill/>
          <a:ln w="12700">
            <a:solidFill>
              <a:srgbClr val="CC00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5566" name="Text Box 30"/>
          <p:cNvSpPr txBox="1">
            <a:spLocks noChangeArrowheads="1"/>
          </p:cNvSpPr>
          <p:nvPr/>
        </p:nvSpPr>
        <p:spPr bwMode="auto">
          <a:xfrm>
            <a:off x="76200" y="16144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根源</a:t>
            </a:r>
          </a:p>
        </p:txBody>
      </p:sp>
      <p:sp>
        <p:nvSpPr>
          <p:cNvPr id="65567" name="Text Box 31"/>
          <p:cNvSpPr txBox="1">
            <a:spLocks noChangeArrowheads="1"/>
          </p:cNvSpPr>
          <p:nvPr/>
        </p:nvSpPr>
        <p:spPr bwMode="auto">
          <a:xfrm>
            <a:off x="76200" y="26670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环流</a:t>
            </a:r>
          </a:p>
        </p:txBody>
      </p:sp>
      <p:sp>
        <p:nvSpPr>
          <p:cNvPr id="65568" name="Text Box 32"/>
          <p:cNvSpPr txBox="1">
            <a:spLocks noChangeArrowheads="1"/>
          </p:cNvSpPr>
          <p:nvPr/>
        </p:nvSpPr>
        <p:spPr bwMode="auto">
          <a:xfrm>
            <a:off x="76200" y="4433888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</a:rPr>
              <a:t>通量</a:t>
            </a:r>
          </a:p>
        </p:txBody>
      </p:sp>
      <p:sp>
        <p:nvSpPr>
          <p:cNvPr id="65571" name="Text Box 35"/>
          <p:cNvSpPr txBox="1">
            <a:spLocks noChangeArrowheads="1"/>
          </p:cNvSpPr>
          <p:nvPr/>
        </p:nvSpPr>
        <p:spPr bwMode="auto">
          <a:xfrm>
            <a:off x="457200" y="838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3300"/>
                </a:solidFill>
              </a:rPr>
              <a:t>静电场</a:t>
            </a:r>
          </a:p>
        </p:txBody>
      </p:sp>
      <p:sp>
        <p:nvSpPr>
          <p:cNvPr id="65572" name="Text Box 36"/>
          <p:cNvSpPr txBox="1">
            <a:spLocks noChangeArrowheads="1"/>
          </p:cNvSpPr>
          <p:nvPr/>
        </p:nvSpPr>
        <p:spPr bwMode="auto">
          <a:xfrm>
            <a:off x="7620000" y="838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3300"/>
                </a:solidFill>
              </a:rPr>
              <a:t>类磁场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5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5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3" grpId="0" autoUpdateAnimBg="0"/>
      <p:bldP spid="65544" grpId="0" autoUpdateAnimBg="0"/>
      <p:bldP spid="65545" grpId="0" autoUpdateAnimBg="0"/>
      <p:bldP spid="65546" grpId="0" autoUpdateAnimBg="0"/>
      <p:bldP spid="65550" grpId="0" autoUpdateAnimBg="0"/>
      <p:bldP spid="65551" grpId="0" autoUpdateAnimBg="0"/>
      <p:bldP spid="65566" grpId="0" autoUpdateAnimBg="0"/>
      <p:bldP spid="65567" grpId="0" autoUpdateAnimBg="0"/>
      <p:bldP spid="65568" grpId="0" autoUpdateAnimBg="0"/>
      <p:bldP spid="65571" grpId="0" autoUpdateAnimBg="0"/>
      <p:bldP spid="6557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81400" y="4191000"/>
            <a:ext cx="960438" cy="503238"/>
            <a:chOff x="240" y="864"/>
            <a:chExt cx="1240" cy="524"/>
          </a:xfrm>
        </p:grpSpPr>
        <p:grpSp>
          <p:nvGrpSpPr>
            <p:cNvPr id="1061" name="Group 3"/>
            <p:cNvGrpSpPr>
              <a:grpSpLocks/>
            </p:cNvGrpSpPr>
            <p:nvPr/>
          </p:nvGrpSpPr>
          <p:grpSpPr bwMode="auto">
            <a:xfrm>
              <a:off x="240" y="864"/>
              <a:ext cx="1240" cy="184"/>
              <a:chOff x="484" y="868"/>
              <a:chExt cx="1240" cy="184"/>
            </a:xfrm>
          </p:grpSpPr>
          <p:sp>
            <p:nvSpPr>
              <p:cNvPr id="1064" name="Rectangle 4"/>
              <p:cNvSpPr>
                <a:spLocks noChangeArrowheads="1"/>
              </p:cNvSpPr>
              <p:nvPr/>
            </p:nvSpPr>
            <p:spPr bwMode="auto">
              <a:xfrm>
                <a:off x="1108" y="868"/>
                <a:ext cx="616" cy="184"/>
              </a:xfrm>
              <a:prstGeom prst="rect">
                <a:avLst/>
              </a:prstGeom>
              <a:solidFill>
                <a:srgbClr val="CCCC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65" name="Rectangle 5"/>
              <p:cNvSpPr>
                <a:spLocks noChangeArrowheads="1"/>
              </p:cNvSpPr>
              <p:nvPr/>
            </p:nvSpPr>
            <p:spPr bwMode="auto">
              <a:xfrm>
                <a:off x="484" y="868"/>
                <a:ext cx="616" cy="184"/>
              </a:xfrm>
              <a:prstGeom prst="rect">
                <a:avLst/>
              </a:prstGeom>
              <a:solidFill>
                <a:srgbClr val="FF00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062" name="Group 6"/>
            <p:cNvGrpSpPr>
              <a:grpSpLocks/>
            </p:cNvGrpSpPr>
            <p:nvPr/>
          </p:nvGrpSpPr>
          <p:grpSpPr bwMode="auto">
            <a:xfrm>
              <a:off x="528" y="1104"/>
              <a:ext cx="757" cy="284"/>
              <a:chOff x="816" y="1104"/>
              <a:chExt cx="757" cy="284"/>
            </a:xfrm>
          </p:grpSpPr>
          <p:sp>
            <p:nvSpPr>
              <p:cNvPr id="1063" name="Line 7"/>
              <p:cNvSpPr>
                <a:spLocks noChangeShapeType="1"/>
              </p:cNvSpPr>
              <p:nvPr/>
            </p:nvSpPr>
            <p:spPr bwMode="auto">
              <a:xfrm>
                <a:off x="816" y="1248"/>
                <a:ext cx="5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7" name="Object 8"/>
              <p:cNvGraphicFramePr>
                <a:graphicFrameLocks noChangeAspect="1"/>
              </p:cNvGraphicFramePr>
              <p:nvPr/>
            </p:nvGraphicFramePr>
            <p:xfrm>
              <a:off x="1344" y="1104"/>
              <a:ext cx="229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90" name="公式" r:id="rId3" imgW="114201" imgH="139579" progId="Equation.3">
                      <p:embed/>
                    </p:oleObj>
                  </mc:Choice>
                  <mc:Fallback>
                    <p:oleObj name="公式" r:id="rId3" imgW="114201" imgH="139579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1104"/>
                            <a:ext cx="229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0" y="871538"/>
            <a:ext cx="9144000" cy="76200"/>
          </a:xfrm>
          <a:prstGeom prst="rect">
            <a:avLst/>
          </a:prstGeom>
          <a:gradFill rotWithShape="1">
            <a:gsLst>
              <a:gs pos="0">
                <a:srgbClr val="FF6600">
                  <a:alpha val="32001"/>
                </a:srgbClr>
              </a:gs>
              <a:gs pos="50000">
                <a:srgbClr val="CC3300"/>
              </a:gs>
              <a:gs pos="100000">
                <a:srgbClr val="FF6600">
                  <a:alpha val="32001"/>
                </a:srgbClr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88938" y="2435225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>
                <a:solidFill>
                  <a:schemeClr val="accent2"/>
                </a:solidFill>
              </a:rPr>
              <a:t>一、电磁感应现象</a:t>
            </a:r>
            <a:endParaRPr lang="en-US" altLang="zh-CN" sz="3200">
              <a:solidFill>
                <a:schemeClr val="accent2"/>
              </a:solidFill>
            </a:endParaRP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1116013" y="5373688"/>
            <a:ext cx="7056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chemeClr val="accent2"/>
                </a:solidFill>
              </a:rPr>
              <a:t>当</a:t>
            </a:r>
            <a:r>
              <a:rPr lang="zh-CN" altLang="en-US" sz="2800">
                <a:solidFill>
                  <a:srgbClr val="CC3300"/>
                </a:solidFill>
              </a:rPr>
              <a:t>磁场强弱发生变化</a:t>
            </a:r>
            <a:r>
              <a:rPr lang="zh-CN" altLang="en-US" sz="2800">
                <a:solidFill>
                  <a:schemeClr val="accent2"/>
                </a:solidFill>
              </a:rPr>
              <a:t>时</a:t>
            </a:r>
            <a:r>
              <a:rPr lang="en-US" altLang="zh-CN" sz="2800">
                <a:solidFill>
                  <a:schemeClr val="accent2"/>
                </a:solidFill>
              </a:rPr>
              <a:t>, </a:t>
            </a:r>
            <a:r>
              <a:rPr lang="zh-CN" altLang="en-US" sz="2800">
                <a:solidFill>
                  <a:schemeClr val="accent2"/>
                </a:solidFill>
              </a:rPr>
              <a:t>磁场感应出电流。</a:t>
            </a:r>
            <a:endParaRPr lang="en-US" altLang="zh-CN" sz="2800">
              <a:solidFill>
                <a:schemeClr val="accent2"/>
              </a:solidFill>
            </a:endParaRP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1514475" y="185738"/>
            <a:ext cx="60674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6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§4.1  </a:t>
            </a:r>
            <a:r>
              <a:rPr lang="zh-CN" altLang="en-US" sz="3600" dirty="0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法拉第电磁感应定律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1108075" y="3140075"/>
            <a:ext cx="4095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>
                <a:solidFill>
                  <a:schemeClr val="accent2"/>
                </a:solidFill>
              </a:rPr>
              <a:t>1831</a:t>
            </a:r>
            <a:r>
              <a:rPr lang="zh-CN" altLang="en-US" sz="2800">
                <a:solidFill>
                  <a:schemeClr val="accent2"/>
                </a:solidFill>
              </a:rPr>
              <a:t>法拉第于实验中发现</a:t>
            </a: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2549525" y="4086225"/>
            <a:ext cx="1676400" cy="1143000"/>
            <a:chOff x="2064" y="672"/>
            <a:chExt cx="1488" cy="1056"/>
          </a:xfrm>
        </p:grpSpPr>
        <p:sp>
          <p:nvSpPr>
            <p:cNvPr id="1045" name="Freeform 15"/>
            <p:cNvSpPr>
              <a:spLocks noChangeArrowheads="1"/>
            </p:cNvSpPr>
            <p:nvPr/>
          </p:nvSpPr>
          <p:spPr bwMode="auto">
            <a:xfrm>
              <a:off x="2065" y="840"/>
              <a:ext cx="335" cy="5"/>
            </a:xfrm>
            <a:custGeom>
              <a:avLst/>
              <a:gdLst>
                <a:gd name="T0" fmla="*/ 335 w 335"/>
                <a:gd name="T1" fmla="*/ 0 h 5"/>
                <a:gd name="T2" fmla="*/ 0 w 335"/>
                <a:gd name="T3" fmla="*/ 5 h 5"/>
                <a:gd name="T4" fmla="*/ 0 60000 65536"/>
                <a:gd name="T5" fmla="*/ 0 60000 65536"/>
                <a:gd name="T6" fmla="*/ 0 w 335"/>
                <a:gd name="T7" fmla="*/ 0 h 5"/>
                <a:gd name="T8" fmla="*/ 335 w 335"/>
                <a:gd name="T9" fmla="*/ 5 h 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5" h="5">
                  <a:moveTo>
                    <a:pt x="335" y="0"/>
                  </a:moveTo>
                  <a:lnTo>
                    <a:pt x="0" y="5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Line 16"/>
            <p:cNvSpPr>
              <a:spLocks noChangeShapeType="1"/>
            </p:cNvSpPr>
            <p:nvPr/>
          </p:nvSpPr>
          <p:spPr bwMode="auto">
            <a:xfrm>
              <a:off x="2064" y="844"/>
              <a:ext cx="0" cy="6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Oval 17"/>
            <p:cNvSpPr>
              <a:spLocks noChangeArrowheads="1"/>
            </p:cNvSpPr>
            <p:nvPr/>
          </p:nvSpPr>
          <p:spPr bwMode="auto">
            <a:xfrm>
              <a:off x="2577" y="1410"/>
              <a:ext cx="304" cy="266"/>
            </a:xfrm>
            <a:prstGeom prst="ellipse">
              <a:avLst/>
            </a:prstGeom>
            <a:solidFill>
              <a:srgbClr val="CCCC00"/>
            </a:solidFill>
            <a:ln w="12700">
              <a:solidFill>
                <a:srgbClr val="CCCC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8" name="Line 18"/>
            <p:cNvSpPr>
              <a:spLocks noChangeShapeType="1"/>
            </p:cNvSpPr>
            <p:nvPr/>
          </p:nvSpPr>
          <p:spPr bwMode="auto">
            <a:xfrm>
              <a:off x="2064" y="1532"/>
              <a:ext cx="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9" name="Freeform 19"/>
            <p:cNvSpPr>
              <a:spLocks noChangeArrowheads="1"/>
            </p:cNvSpPr>
            <p:nvPr/>
          </p:nvSpPr>
          <p:spPr bwMode="auto">
            <a:xfrm>
              <a:off x="3108" y="888"/>
              <a:ext cx="444" cy="6"/>
            </a:xfrm>
            <a:custGeom>
              <a:avLst/>
              <a:gdLst>
                <a:gd name="T0" fmla="*/ 0 w 444"/>
                <a:gd name="T1" fmla="*/ 0 h 6"/>
                <a:gd name="T2" fmla="*/ 444 w 444"/>
                <a:gd name="T3" fmla="*/ 6 h 6"/>
                <a:gd name="T4" fmla="*/ 0 60000 65536"/>
                <a:gd name="T5" fmla="*/ 0 60000 65536"/>
                <a:gd name="T6" fmla="*/ 0 w 444"/>
                <a:gd name="T7" fmla="*/ 0 h 6"/>
                <a:gd name="T8" fmla="*/ 444 w 444"/>
                <a:gd name="T9" fmla="*/ 6 h 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44" h="6">
                  <a:moveTo>
                    <a:pt x="0" y="0"/>
                  </a:moveTo>
                  <a:lnTo>
                    <a:pt x="444" y="6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0" name="Line 20"/>
            <p:cNvSpPr>
              <a:spLocks noChangeShapeType="1"/>
            </p:cNvSpPr>
            <p:nvPr/>
          </p:nvSpPr>
          <p:spPr bwMode="auto">
            <a:xfrm>
              <a:off x="3552" y="893"/>
              <a:ext cx="0" cy="6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6" name="Object 21"/>
            <p:cNvGraphicFramePr>
              <a:graphicFrameLocks noChangeAspect="1"/>
            </p:cNvGraphicFramePr>
            <p:nvPr/>
          </p:nvGraphicFramePr>
          <p:xfrm>
            <a:off x="2577" y="1399"/>
            <a:ext cx="31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" name="公式" r:id="rId5" imgW="164814" imgH="177492" progId="Equation.3">
                    <p:embed/>
                  </p:oleObj>
                </mc:Choice>
                <mc:Fallback>
                  <p:oleObj name="公式" r:id="rId5" imgW="164814" imgH="177492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7" y="1399"/>
                          <a:ext cx="31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1" name="Line 22"/>
            <p:cNvSpPr>
              <a:spLocks noChangeShapeType="1"/>
            </p:cNvSpPr>
            <p:nvPr/>
          </p:nvSpPr>
          <p:spPr bwMode="auto">
            <a:xfrm>
              <a:off x="2885" y="1509"/>
              <a:ext cx="6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2" name="Freeform 23"/>
            <p:cNvSpPr>
              <a:spLocks/>
            </p:cNvSpPr>
            <p:nvPr/>
          </p:nvSpPr>
          <p:spPr bwMode="auto">
            <a:xfrm>
              <a:off x="2394" y="672"/>
              <a:ext cx="112" cy="180"/>
            </a:xfrm>
            <a:custGeom>
              <a:avLst/>
              <a:gdLst>
                <a:gd name="T0" fmla="*/ 112 w 112"/>
                <a:gd name="T1" fmla="*/ 17 h 180"/>
                <a:gd name="T2" fmla="*/ 82 w 112"/>
                <a:gd name="T3" fmla="*/ 4 h 180"/>
                <a:gd name="T4" fmla="*/ 44 w 112"/>
                <a:gd name="T5" fmla="*/ 39 h 180"/>
                <a:gd name="T6" fmla="*/ 10 w 112"/>
                <a:gd name="T7" fmla="*/ 153 h 180"/>
                <a:gd name="T8" fmla="*/ 6 w 112"/>
                <a:gd name="T9" fmla="*/ 177 h 180"/>
                <a:gd name="T10" fmla="*/ 0 w 112"/>
                <a:gd name="T11" fmla="*/ 171 h 180"/>
                <a:gd name="T12" fmla="*/ 3 w 112"/>
                <a:gd name="T13" fmla="*/ 180 h 1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"/>
                <a:gd name="T22" fmla="*/ 0 h 180"/>
                <a:gd name="T23" fmla="*/ 112 w 112"/>
                <a:gd name="T24" fmla="*/ 180 h 1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" h="180">
                  <a:moveTo>
                    <a:pt x="112" y="17"/>
                  </a:moveTo>
                  <a:cubicBezTo>
                    <a:pt x="106" y="14"/>
                    <a:pt x="94" y="0"/>
                    <a:pt x="82" y="4"/>
                  </a:cubicBezTo>
                  <a:cubicBezTo>
                    <a:pt x="70" y="8"/>
                    <a:pt x="56" y="14"/>
                    <a:pt x="44" y="39"/>
                  </a:cubicBezTo>
                  <a:cubicBezTo>
                    <a:pt x="32" y="63"/>
                    <a:pt x="16" y="130"/>
                    <a:pt x="10" y="153"/>
                  </a:cubicBezTo>
                  <a:cubicBezTo>
                    <a:pt x="4" y="176"/>
                    <a:pt x="8" y="174"/>
                    <a:pt x="6" y="177"/>
                  </a:cubicBezTo>
                  <a:cubicBezTo>
                    <a:pt x="4" y="180"/>
                    <a:pt x="0" y="171"/>
                    <a:pt x="0" y="171"/>
                  </a:cubicBezTo>
                  <a:cubicBezTo>
                    <a:pt x="0" y="171"/>
                    <a:pt x="3" y="178"/>
                    <a:pt x="3" y="180"/>
                  </a:cubicBezTo>
                </a:path>
              </a:pathLst>
            </a:custGeom>
            <a:noFill/>
            <a:ln w="57150" cmpd="sng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3" name="Freeform 24"/>
            <p:cNvSpPr>
              <a:spLocks/>
            </p:cNvSpPr>
            <p:nvPr/>
          </p:nvSpPr>
          <p:spPr bwMode="auto">
            <a:xfrm>
              <a:off x="2477" y="673"/>
              <a:ext cx="117" cy="426"/>
            </a:xfrm>
            <a:custGeom>
              <a:avLst/>
              <a:gdLst>
                <a:gd name="T0" fmla="*/ 111 w 110"/>
                <a:gd name="T1" fmla="*/ 13 h 539"/>
                <a:gd name="T2" fmla="*/ 79 w 110"/>
                <a:gd name="T3" fmla="*/ 3 h 539"/>
                <a:gd name="T4" fmla="*/ 38 w 110"/>
                <a:gd name="T5" fmla="*/ 31 h 539"/>
                <a:gd name="T6" fmla="*/ 2 w 110"/>
                <a:gd name="T7" fmla="*/ 121 h 539"/>
                <a:gd name="T8" fmla="*/ 24 w 110"/>
                <a:gd name="T9" fmla="*/ 266 h 539"/>
                <a:gd name="T10" fmla="*/ 74 w 110"/>
                <a:gd name="T11" fmla="*/ 328 h 539"/>
                <a:gd name="T12" fmla="*/ 124 w 110"/>
                <a:gd name="T13" fmla="*/ 318 h 5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539"/>
                <a:gd name="T23" fmla="*/ 110 w 110"/>
                <a:gd name="T24" fmla="*/ 539 h 5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539">
                  <a:moveTo>
                    <a:pt x="98" y="21"/>
                  </a:moveTo>
                  <a:cubicBezTo>
                    <a:pt x="93" y="18"/>
                    <a:pt x="81" y="0"/>
                    <a:pt x="70" y="5"/>
                  </a:cubicBezTo>
                  <a:cubicBezTo>
                    <a:pt x="59" y="10"/>
                    <a:pt x="45" y="18"/>
                    <a:pt x="34" y="49"/>
                  </a:cubicBezTo>
                  <a:cubicBezTo>
                    <a:pt x="23" y="80"/>
                    <a:pt x="4" y="130"/>
                    <a:pt x="2" y="193"/>
                  </a:cubicBezTo>
                  <a:cubicBezTo>
                    <a:pt x="0" y="256"/>
                    <a:pt x="11" y="370"/>
                    <a:pt x="22" y="425"/>
                  </a:cubicBezTo>
                  <a:cubicBezTo>
                    <a:pt x="33" y="480"/>
                    <a:pt x="51" y="511"/>
                    <a:pt x="66" y="525"/>
                  </a:cubicBezTo>
                  <a:cubicBezTo>
                    <a:pt x="81" y="539"/>
                    <a:pt x="101" y="512"/>
                    <a:pt x="110" y="509"/>
                  </a:cubicBezTo>
                </a:path>
              </a:pathLst>
            </a:custGeom>
            <a:noFill/>
            <a:ln w="57150" cmpd="sng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4" name="Freeform 25"/>
            <p:cNvSpPr>
              <a:spLocks/>
            </p:cNvSpPr>
            <p:nvPr/>
          </p:nvSpPr>
          <p:spPr bwMode="auto">
            <a:xfrm>
              <a:off x="2555" y="673"/>
              <a:ext cx="117" cy="426"/>
            </a:xfrm>
            <a:custGeom>
              <a:avLst/>
              <a:gdLst>
                <a:gd name="T0" fmla="*/ 111 w 110"/>
                <a:gd name="T1" fmla="*/ 13 h 539"/>
                <a:gd name="T2" fmla="*/ 79 w 110"/>
                <a:gd name="T3" fmla="*/ 3 h 539"/>
                <a:gd name="T4" fmla="*/ 38 w 110"/>
                <a:gd name="T5" fmla="*/ 31 h 539"/>
                <a:gd name="T6" fmla="*/ 2 w 110"/>
                <a:gd name="T7" fmla="*/ 121 h 539"/>
                <a:gd name="T8" fmla="*/ 24 w 110"/>
                <a:gd name="T9" fmla="*/ 266 h 539"/>
                <a:gd name="T10" fmla="*/ 74 w 110"/>
                <a:gd name="T11" fmla="*/ 328 h 539"/>
                <a:gd name="T12" fmla="*/ 124 w 110"/>
                <a:gd name="T13" fmla="*/ 318 h 5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539"/>
                <a:gd name="T23" fmla="*/ 110 w 110"/>
                <a:gd name="T24" fmla="*/ 539 h 5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539">
                  <a:moveTo>
                    <a:pt x="98" y="21"/>
                  </a:moveTo>
                  <a:cubicBezTo>
                    <a:pt x="93" y="18"/>
                    <a:pt x="81" y="0"/>
                    <a:pt x="70" y="5"/>
                  </a:cubicBezTo>
                  <a:cubicBezTo>
                    <a:pt x="59" y="10"/>
                    <a:pt x="45" y="18"/>
                    <a:pt x="34" y="49"/>
                  </a:cubicBezTo>
                  <a:cubicBezTo>
                    <a:pt x="23" y="80"/>
                    <a:pt x="4" y="130"/>
                    <a:pt x="2" y="193"/>
                  </a:cubicBezTo>
                  <a:cubicBezTo>
                    <a:pt x="0" y="256"/>
                    <a:pt x="11" y="370"/>
                    <a:pt x="22" y="425"/>
                  </a:cubicBezTo>
                  <a:cubicBezTo>
                    <a:pt x="33" y="480"/>
                    <a:pt x="51" y="511"/>
                    <a:pt x="66" y="525"/>
                  </a:cubicBezTo>
                  <a:cubicBezTo>
                    <a:pt x="81" y="539"/>
                    <a:pt x="101" y="512"/>
                    <a:pt x="110" y="509"/>
                  </a:cubicBezTo>
                </a:path>
              </a:pathLst>
            </a:custGeom>
            <a:noFill/>
            <a:ln w="57150" cmpd="sng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" name="Freeform 26"/>
            <p:cNvSpPr>
              <a:spLocks/>
            </p:cNvSpPr>
            <p:nvPr/>
          </p:nvSpPr>
          <p:spPr bwMode="auto">
            <a:xfrm>
              <a:off x="2633" y="673"/>
              <a:ext cx="116" cy="426"/>
            </a:xfrm>
            <a:custGeom>
              <a:avLst/>
              <a:gdLst>
                <a:gd name="T0" fmla="*/ 109 w 110"/>
                <a:gd name="T1" fmla="*/ 13 h 539"/>
                <a:gd name="T2" fmla="*/ 78 w 110"/>
                <a:gd name="T3" fmla="*/ 3 h 539"/>
                <a:gd name="T4" fmla="*/ 38 w 110"/>
                <a:gd name="T5" fmla="*/ 31 h 539"/>
                <a:gd name="T6" fmla="*/ 2 w 110"/>
                <a:gd name="T7" fmla="*/ 121 h 539"/>
                <a:gd name="T8" fmla="*/ 24 w 110"/>
                <a:gd name="T9" fmla="*/ 266 h 539"/>
                <a:gd name="T10" fmla="*/ 74 w 110"/>
                <a:gd name="T11" fmla="*/ 328 h 539"/>
                <a:gd name="T12" fmla="*/ 122 w 110"/>
                <a:gd name="T13" fmla="*/ 318 h 5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539"/>
                <a:gd name="T23" fmla="*/ 110 w 110"/>
                <a:gd name="T24" fmla="*/ 539 h 5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539">
                  <a:moveTo>
                    <a:pt x="98" y="21"/>
                  </a:moveTo>
                  <a:cubicBezTo>
                    <a:pt x="93" y="18"/>
                    <a:pt x="81" y="0"/>
                    <a:pt x="70" y="5"/>
                  </a:cubicBezTo>
                  <a:cubicBezTo>
                    <a:pt x="59" y="10"/>
                    <a:pt x="45" y="18"/>
                    <a:pt x="34" y="49"/>
                  </a:cubicBezTo>
                  <a:cubicBezTo>
                    <a:pt x="23" y="80"/>
                    <a:pt x="4" y="130"/>
                    <a:pt x="2" y="193"/>
                  </a:cubicBezTo>
                  <a:cubicBezTo>
                    <a:pt x="0" y="256"/>
                    <a:pt x="11" y="370"/>
                    <a:pt x="22" y="425"/>
                  </a:cubicBezTo>
                  <a:cubicBezTo>
                    <a:pt x="33" y="480"/>
                    <a:pt x="51" y="511"/>
                    <a:pt x="66" y="525"/>
                  </a:cubicBezTo>
                  <a:cubicBezTo>
                    <a:pt x="81" y="539"/>
                    <a:pt x="101" y="512"/>
                    <a:pt x="110" y="509"/>
                  </a:cubicBezTo>
                </a:path>
              </a:pathLst>
            </a:custGeom>
            <a:noFill/>
            <a:ln w="57150" cmpd="sng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6" name="Freeform 27"/>
            <p:cNvSpPr>
              <a:spLocks/>
            </p:cNvSpPr>
            <p:nvPr/>
          </p:nvSpPr>
          <p:spPr bwMode="auto">
            <a:xfrm>
              <a:off x="2709" y="673"/>
              <a:ext cx="117" cy="426"/>
            </a:xfrm>
            <a:custGeom>
              <a:avLst/>
              <a:gdLst>
                <a:gd name="T0" fmla="*/ 111 w 110"/>
                <a:gd name="T1" fmla="*/ 13 h 539"/>
                <a:gd name="T2" fmla="*/ 79 w 110"/>
                <a:gd name="T3" fmla="*/ 3 h 539"/>
                <a:gd name="T4" fmla="*/ 38 w 110"/>
                <a:gd name="T5" fmla="*/ 31 h 539"/>
                <a:gd name="T6" fmla="*/ 2 w 110"/>
                <a:gd name="T7" fmla="*/ 121 h 539"/>
                <a:gd name="T8" fmla="*/ 24 w 110"/>
                <a:gd name="T9" fmla="*/ 266 h 539"/>
                <a:gd name="T10" fmla="*/ 74 w 110"/>
                <a:gd name="T11" fmla="*/ 328 h 539"/>
                <a:gd name="T12" fmla="*/ 124 w 110"/>
                <a:gd name="T13" fmla="*/ 318 h 5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"/>
                <a:gd name="T22" fmla="*/ 0 h 539"/>
                <a:gd name="T23" fmla="*/ 110 w 110"/>
                <a:gd name="T24" fmla="*/ 539 h 5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" h="539">
                  <a:moveTo>
                    <a:pt x="98" y="21"/>
                  </a:moveTo>
                  <a:cubicBezTo>
                    <a:pt x="93" y="18"/>
                    <a:pt x="81" y="0"/>
                    <a:pt x="70" y="5"/>
                  </a:cubicBezTo>
                  <a:cubicBezTo>
                    <a:pt x="59" y="10"/>
                    <a:pt x="45" y="18"/>
                    <a:pt x="34" y="49"/>
                  </a:cubicBezTo>
                  <a:cubicBezTo>
                    <a:pt x="23" y="80"/>
                    <a:pt x="4" y="130"/>
                    <a:pt x="2" y="193"/>
                  </a:cubicBezTo>
                  <a:cubicBezTo>
                    <a:pt x="0" y="256"/>
                    <a:pt x="11" y="370"/>
                    <a:pt x="22" y="425"/>
                  </a:cubicBezTo>
                  <a:cubicBezTo>
                    <a:pt x="33" y="480"/>
                    <a:pt x="51" y="511"/>
                    <a:pt x="66" y="525"/>
                  </a:cubicBezTo>
                  <a:cubicBezTo>
                    <a:pt x="81" y="539"/>
                    <a:pt x="101" y="512"/>
                    <a:pt x="110" y="509"/>
                  </a:cubicBezTo>
                </a:path>
              </a:pathLst>
            </a:custGeom>
            <a:noFill/>
            <a:ln w="57150" cmpd="sng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7" name="Freeform 28"/>
            <p:cNvSpPr>
              <a:spLocks/>
            </p:cNvSpPr>
            <p:nvPr/>
          </p:nvSpPr>
          <p:spPr bwMode="auto">
            <a:xfrm>
              <a:off x="2787" y="677"/>
              <a:ext cx="110" cy="422"/>
            </a:xfrm>
            <a:custGeom>
              <a:avLst/>
              <a:gdLst>
                <a:gd name="T0" fmla="*/ 115 w 104"/>
                <a:gd name="T1" fmla="*/ 10 h 533"/>
                <a:gd name="T2" fmla="*/ 78 w 104"/>
                <a:gd name="T3" fmla="*/ 3 h 533"/>
                <a:gd name="T4" fmla="*/ 38 w 104"/>
                <a:gd name="T5" fmla="*/ 31 h 533"/>
                <a:gd name="T6" fmla="*/ 2 w 104"/>
                <a:gd name="T7" fmla="*/ 121 h 533"/>
                <a:gd name="T8" fmla="*/ 24 w 104"/>
                <a:gd name="T9" fmla="*/ 266 h 533"/>
                <a:gd name="T10" fmla="*/ 74 w 104"/>
                <a:gd name="T11" fmla="*/ 329 h 533"/>
                <a:gd name="T12" fmla="*/ 116 w 104"/>
                <a:gd name="T13" fmla="*/ 298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533"/>
                <a:gd name="T23" fmla="*/ 104 w 104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533">
                  <a:moveTo>
                    <a:pt x="103" y="17"/>
                  </a:moveTo>
                  <a:cubicBezTo>
                    <a:pt x="98" y="15"/>
                    <a:pt x="81" y="0"/>
                    <a:pt x="70" y="5"/>
                  </a:cubicBezTo>
                  <a:cubicBezTo>
                    <a:pt x="59" y="10"/>
                    <a:pt x="45" y="18"/>
                    <a:pt x="34" y="49"/>
                  </a:cubicBezTo>
                  <a:cubicBezTo>
                    <a:pt x="23" y="80"/>
                    <a:pt x="4" y="130"/>
                    <a:pt x="2" y="193"/>
                  </a:cubicBezTo>
                  <a:cubicBezTo>
                    <a:pt x="0" y="256"/>
                    <a:pt x="11" y="370"/>
                    <a:pt x="22" y="425"/>
                  </a:cubicBezTo>
                  <a:cubicBezTo>
                    <a:pt x="33" y="480"/>
                    <a:pt x="52" y="517"/>
                    <a:pt x="66" y="525"/>
                  </a:cubicBezTo>
                  <a:cubicBezTo>
                    <a:pt x="80" y="533"/>
                    <a:pt x="96" y="486"/>
                    <a:pt x="104" y="476"/>
                  </a:cubicBezTo>
                </a:path>
              </a:pathLst>
            </a:custGeom>
            <a:noFill/>
            <a:ln w="57150" cmpd="sng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8" name="Freeform 29"/>
            <p:cNvSpPr>
              <a:spLocks/>
            </p:cNvSpPr>
            <p:nvPr/>
          </p:nvSpPr>
          <p:spPr bwMode="auto">
            <a:xfrm>
              <a:off x="2858" y="677"/>
              <a:ext cx="110" cy="422"/>
            </a:xfrm>
            <a:custGeom>
              <a:avLst/>
              <a:gdLst>
                <a:gd name="T0" fmla="*/ 115 w 104"/>
                <a:gd name="T1" fmla="*/ 10 h 533"/>
                <a:gd name="T2" fmla="*/ 78 w 104"/>
                <a:gd name="T3" fmla="*/ 3 h 533"/>
                <a:gd name="T4" fmla="*/ 38 w 104"/>
                <a:gd name="T5" fmla="*/ 31 h 533"/>
                <a:gd name="T6" fmla="*/ 2 w 104"/>
                <a:gd name="T7" fmla="*/ 121 h 533"/>
                <a:gd name="T8" fmla="*/ 24 w 104"/>
                <a:gd name="T9" fmla="*/ 266 h 533"/>
                <a:gd name="T10" fmla="*/ 74 w 104"/>
                <a:gd name="T11" fmla="*/ 329 h 533"/>
                <a:gd name="T12" fmla="*/ 116 w 104"/>
                <a:gd name="T13" fmla="*/ 298 h 5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4"/>
                <a:gd name="T22" fmla="*/ 0 h 533"/>
                <a:gd name="T23" fmla="*/ 104 w 104"/>
                <a:gd name="T24" fmla="*/ 533 h 53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4" h="533">
                  <a:moveTo>
                    <a:pt x="103" y="17"/>
                  </a:moveTo>
                  <a:cubicBezTo>
                    <a:pt x="98" y="15"/>
                    <a:pt x="81" y="0"/>
                    <a:pt x="70" y="5"/>
                  </a:cubicBezTo>
                  <a:cubicBezTo>
                    <a:pt x="59" y="10"/>
                    <a:pt x="45" y="18"/>
                    <a:pt x="34" y="49"/>
                  </a:cubicBezTo>
                  <a:cubicBezTo>
                    <a:pt x="23" y="80"/>
                    <a:pt x="4" y="130"/>
                    <a:pt x="2" y="193"/>
                  </a:cubicBezTo>
                  <a:cubicBezTo>
                    <a:pt x="0" y="256"/>
                    <a:pt x="11" y="370"/>
                    <a:pt x="22" y="425"/>
                  </a:cubicBezTo>
                  <a:cubicBezTo>
                    <a:pt x="33" y="480"/>
                    <a:pt x="52" y="517"/>
                    <a:pt x="66" y="525"/>
                  </a:cubicBezTo>
                  <a:cubicBezTo>
                    <a:pt x="80" y="533"/>
                    <a:pt x="96" y="486"/>
                    <a:pt x="104" y="476"/>
                  </a:cubicBezTo>
                </a:path>
              </a:pathLst>
            </a:custGeom>
            <a:noFill/>
            <a:ln w="57150" cmpd="sng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9" name="Freeform 30"/>
            <p:cNvSpPr>
              <a:spLocks/>
            </p:cNvSpPr>
            <p:nvPr/>
          </p:nvSpPr>
          <p:spPr bwMode="auto">
            <a:xfrm>
              <a:off x="2928" y="681"/>
              <a:ext cx="180" cy="418"/>
            </a:xfrm>
            <a:custGeom>
              <a:avLst/>
              <a:gdLst>
                <a:gd name="T0" fmla="*/ 180 w 180"/>
                <a:gd name="T1" fmla="*/ 228 h 418"/>
                <a:gd name="T2" fmla="*/ 170 w 180"/>
                <a:gd name="T3" fmla="*/ 123 h 418"/>
                <a:gd name="T4" fmla="*/ 146 w 180"/>
                <a:gd name="T5" fmla="*/ 45 h 418"/>
                <a:gd name="T6" fmla="*/ 50 w 180"/>
                <a:gd name="T7" fmla="*/ 17 h 418"/>
                <a:gd name="T8" fmla="*/ 4 w 180"/>
                <a:gd name="T9" fmla="*/ 149 h 418"/>
                <a:gd name="T10" fmla="*/ 25 w 180"/>
                <a:gd name="T11" fmla="*/ 332 h 418"/>
                <a:gd name="T12" fmla="*/ 72 w 180"/>
                <a:gd name="T13" fmla="*/ 412 h 418"/>
                <a:gd name="T14" fmla="*/ 112 w 180"/>
                <a:gd name="T15" fmla="*/ 373 h 41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80"/>
                <a:gd name="T25" fmla="*/ 0 h 418"/>
                <a:gd name="T26" fmla="*/ 180 w 180"/>
                <a:gd name="T27" fmla="*/ 418 h 41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80" h="418">
                  <a:moveTo>
                    <a:pt x="180" y="228"/>
                  </a:moveTo>
                  <a:cubicBezTo>
                    <a:pt x="178" y="210"/>
                    <a:pt x="176" y="153"/>
                    <a:pt x="170" y="123"/>
                  </a:cubicBezTo>
                  <a:cubicBezTo>
                    <a:pt x="164" y="93"/>
                    <a:pt x="166" y="63"/>
                    <a:pt x="146" y="45"/>
                  </a:cubicBezTo>
                  <a:cubicBezTo>
                    <a:pt x="126" y="27"/>
                    <a:pt x="74" y="0"/>
                    <a:pt x="50" y="17"/>
                  </a:cubicBezTo>
                  <a:cubicBezTo>
                    <a:pt x="26" y="34"/>
                    <a:pt x="8" y="97"/>
                    <a:pt x="4" y="149"/>
                  </a:cubicBezTo>
                  <a:cubicBezTo>
                    <a:pt x="0" y="201"/>
                    <a:pt x="14" y="289"/>
                    <a:pt x="25" y="332"/>
                  </a:cubicBezTo>
                  <a:cubicBezTo>
                    <a:pt x="37" y="376"/>
                    <a:pt x="57" y="405"/>
                    <a:pt x="72" y="412"/>
                  </a:cubicBezTo>
                  <a:cubicBezTo>
                    <a:pt x="87" y="418"/>
                    <a:pt x="104" y="381"/>
                    <a:pt x="112" y="373"/>
                  </a:cubicBezTo>
                </a:path>
              </a:pathLst>
            </a:custGeom>
            <a:noFill/>
            <a:ln w="57150" cmpd="sng">
              <a:solidFill>
                <a:srgbClr val="339933">
                  <a:alpha val="67842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0" name="Freeform 31"/>
            <p:cNvSpPr>
              <a:spLocks/>
            </p:cNvSpPr>
            <p:nvPr/>
          </p:nvSpPr>
          <p:spPr bwMode="auto">
            <a:xfrm>
              <a:off x="2966" y="738"/>
              <a:ext cx="79" cy="318"/>
            </a:xfrm>
            <a:custGeom>
              <a:avLst/>
              <a:gdLst>
                <a:gd name="T0" fmla="*/ 66 w 79"/>
                <a:gd name="T1" fmla="*/ 318 h 318"/>
                <a:gd name="T2" fmla="*/ 78 w 79"/>
                <a:gd name="T3" fmla="*/ 240 h 318"/>
                <a:gd name="T4" fmla="*/ 72 w 79"/>
                <a:gd name="T5" fmla="*/ 144 h 318"/>
                <a:gd name="T6" fmla="*/ 48 w 79"/>
                <a:gd name="T7" fmla="*/ 42 h 318"/>
                <a:gd name="T8" fmla="*/ 0 w 79"/>
                <a:gd name="T9" fmla="*/ 0 h 3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318"/>
                <a:gd name="T17" fmla="*/ 79 w 79"/>
                <a:gd name="T18" fmla="*/ 318 h 3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318">
                  <a:moveTo>
                    <a:pt x="66" y="318"/>
                  </a:moveTo>
                  <a:cubicBezTo>
                    <a:pt x="67" y="305"/>
                    <a:pt x="77" y="269"/>
                    <a:pt x="78" y="240"/>
                  </a:cubicBezTo>
                  <a:cubicBezTo>
                    <a:pt x="79" y="211"/>
                    <a:pt x="77" y="177"/>
                    <a:pt x="72" y="144"/>
                  </a:cubicBezTo>
                  <a:cubicBezTo>
                    <a:pt x="67" y="111"/>
                    <a:pt x="60" y="66"/>
                    <a:pt x="48" y="42"/>
                  </a:cubicBezTo>
                  <a:cubicBezTo>
                    <a:pt x="36" y="18"/>
                    <a:pt x="10" y="9"/>
                    <a:pt x="0" y="0"/>
                  </a:cubicBezTo>
                </a:path>
              </a:pathLst>
            </a:custGeom>
            <a:solidFill>
              <a:srgbClr val="00CC99">
                <a:alpha val="61176"/>
              </a:srgbClr>
            </a:solidFill>
            <a:ln w="57150" cap="flat" cmpd="sng">
              <a:solidFill>
                <a:srgbClr val="339933">
                  <a:alpha val="7294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5913438" y="431165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chemeClr val="accent2"/>
                </a:solidFill>
              </a:rPr>
              <a:t>无电源</a:t>
            </a:r>
          </a:p>
        </p:txBody>
      </p: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827088" y="1052513"/>
            <a:ext cx="6985000" cy="561975"/>
            <a:chOff x="521" y="663"/>
            <a:chExt cx="4400" cy="354"/>
          </a:xfrm>
        </p:grpSpPr>
        <p:sp>
          <p:nvSpPr>
            <p:cNvPr id="1043" name="Rectangle 34"/>
            <p:cNvSpPr>
              <a:spLocks noChangeArrowheads="1"/>
            </p:cNvSpPr>
            <p:nvPr/>
          </p:nvSpPr>
          <p:spPr bwMode="auto">
            <a:xfrm>
              <a:off x="521" y="663"/>
              <a:ext cx="4400" cy="35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30000"/>
                </a:spcBef>
              </a:pPr>
              <a:r>
                <a:rPr lang="en-US" altLang="zh-CN" sz="2800">
                  <a:solidFill>
                    <a:schemeClr val="accent2"/>
                  </a:solidFill>
                  <a:latin typeface="宋体" pitchFamily="2" charset="-122"/>
                </a:rPr>
                <a:t>1820</a:t>
              </a:r>
              <a:r>
                <a:rPr lang="zh-CN" altLang="en-US" sz="2800">
                  <a:solidFill>
                    <a:schemeClr val="accent2"/>
                  </a:solidFill>
                  <a:latin typeface="宋体" pitchFamily="2" charset="-122"/>
                </a:rPr>
                <a:t>奥斯特 </a:t>
              </a:r>
              <a:r>
                <a:rPr lang="zh-CN" altLang="en-US" sz="2800">
                  <a:solidFill>
                    <a:srgbClr val="CC3300"/>
                  </a:solidFill>
                  <a:latin typeface="宋体" pitchFamily="2" charset="-122"/>
                </a:rPr>
                <a:t>电流</a:t>
              </a:r>
              <a:r>
                <a:rPr lang="zh-CN" altLang="en-US" sz="2800">
                  <a:solidFill>
                    <a:srgbClr val="A50021"/>
                  </a:solidFill>
                  <a:latin typeface="宋体" pitchFamily="2" charset="-122"/>
                </a:rPr>
                <a:t>的</a:t>
              </a:r>
              <a:r>
                <a:rPr lang="zh-CN" altLang="en-US" sz="2800">
                  <a:solidFill>
                    <a:schemeClr val="accent2"/>
                  </a:solidFill>
                  <a:latin typeface="宋体" pitchFamily="2" charset="-122"/>
                </a:rPr>
                <a:t>              </a:t>
              </a:r>
              <a:r>
                <a:rPr lang="zh-CN" altLang="en-US" sz="2800">
                  <a:solidFill>
                    <a:srgbClr val="CC3300"/>
                  </a:solidFill>
                  <a:latin typeface="宋体" pitchFamily="2" charset="-122"/>
                </a:rPr>
                <a:t>磁效应</a:t>
              </a:r>
            </a:p>
          </p:txBody>
        </p:sp>
        <p:sp>
          <p:nvSpPr>
            <p:cNvPr id="1044" name="AutoShape 35"/>
            <p:cNvSpPr>
              <a:spLocks noChangeArrowheads="1"/>
            </p:cNvSpPr>
            <p:nvPr/>
          </p:nvSpPr>
          <p:spPr bwMode="auto">
            <a:xfrm>
              <a:off x="2834" y="753"/>
              <a:ext cx="764" cy="144"/>
            </a:xfrm>
            <a:prstGeom prst="rightArrow">
              <a:avLst>
                <a:gd name="adj1" fmla="val 50000"/>
                <a:gd name="adj2" fmla="val 265302"/>
              </a:avLst>
            </a:prstGeom>
            <a:solidFill>
              <a:schemeClr val="accent1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0996" name="Rectangle 36"/>
          <p:cNvSpPr>
            <a:spLocks noChangeArrowheads="1"/>
          </p:cNvSpPr>
          <p:nvPr/>
        </p:nvSpPr>
        <p:spPr bwMode="auto">
          <a:xfrm>
            <a:off x="869950" y="1700213"/>
            <a:ext cx="7056438" cy="5619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zh-CN" sz="2800">
                <a:solidFill>
                  <a:schemeClr val="accent2"/>
                </a:solidFill>
              </a:rPr>
              <a:t>1831</a:t>
            </a:r>
            <a:r>
              <a:rPr lang="zh-CN" altLang="en-US" sz="2800">
                <a:solidFill>
                  <a:schemeClr val="accent2"/>
                </a:solidFill>
              </a:rPr>
              <a:t>法拉第</a:t>
            </a:r>
            <a:r>
              <a:rPr lang="zh-CN" altLang="en-US" sz="2800">
                <a:solidFill>
                  <a:srgbClr val="CC3300"/>
                </a:solidFill>
              </a:rPr>
              <a:t>  电效应？</a:t>
            </a:r>
            <a:r>
              <a:rPr lang="zh-CN" altLang="en-US" sz="2800">
                <a:solidFill>
                  <a:schemeClr val="accent2"/>
                </a:solidFill>
              </a:rPr>
              <a:t>                       </a:t>
            </a:r>
            <a:r>
              <a:rPr lang="zh-CN" altLang="en-US" sz="2800">
                <a:solidFill>
                  <a:srgbClr val="CC3300"/>
                </a:solidFill>
              </a:rPr>
              <a:t>磁场的</a:t>
            </a:r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4498975" y="1411288"/>
            <a:ext cx="1296988" cy="720725"/>
            <a:chOff x="2834" y="889"/>
            <a:chExt cx="817" cy="454"/>
          </a:xfrm>
        </p:grpSpPr>
        <p:sp>
          <p:nvSpPr>
            <p:cNvPr id="1041" name="AutoShape 38"/>
            <p:cNvSpPr>
              <a:spLocks noChangeArrowheads="1"/>
            </p:cNvSpPr>
            <p:nvPr/>
          </p:nvSpPr>
          <p:spPr bwMode="auto">
            <a:xfrm>
              <a:off x="2834" y="1207"/>
              <a:ext cx="817" cy="136"/>
            </a:xfrm>
            <a:prstGeom prst="leftArrow">
              <a:avLst>
                <a:gd name="adj1" fmla="val 50000"/>
                <a:gd name="adj2" fmla="val 15018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42" name="Rectangle 39"/>
            <p:cNvSpPr>
              <a:spLocks noChangeArrowheads="1"/>
            </p:cNvSpPr>
            <p:nvPr/>
          </p:nvSpPr>
          <p:spPr bwMode="auto">
            <a:xfrm>
              <a:off x="2834" y="889"/>
              <a:ext cx="7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800">
                  <a:solidFill>
                    <a:schemeClr val="accent2"/>
                  </a:solidFill>
                </a:rPr>
                <a:t>对称性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 autoUpdateAnimBg="0"/>
      <p:bldP spid="40971" grpId="0" autoUpdateAnimBg="0"/>
      <p:bldP spid="40973" grpId="0"/>
      <p:bldP spid="40992" grpId="0"/>
      <p:bldP spid="4099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2181225" y="563563"/>
            <a:ext cx="3457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>
                <a:solidFill>
                  <a:schemeClr val="accent2"/>
                </a:solidFill>
              </a:rPr>
              <a:t>1. </a:t>
            </a:r>
            <a:r>
              <a:rPr lang="zh-CN" altLang="en-US" sz="3200">
                <a:solidFill>
                  <a:schemeClr val="accent2"/>
                </a:solidFill>
              </a:rPr>
              <a:t>空间总电场场强</a:t>
            </a:r>
            <a:endParaRPr lang="zh-CN" altLang="en-US" sz="3200"/>
          </a:p>
        </p:txBody>
      </p:sp>
      <p:graphicFrame>
        <p:nvGraphicFramePr>
          <p:cNvPr id="166912" name="Object 1024"/>
          <p:cNvGraphicFramePr>
            <a:graphicFrameLocks noChangeAspect="1"/>
          </p:cNvGraphicFramePr>
          <p:nvPr/>
        </p:nvGraphicFramePr>
        <p:xfrm>
          <a:off x="1233488" y="2819400"/>
          <a:ext cx="25146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5" name="Equation" r:id="rId4" imgW="1905059" imgH="476163" progId="Equation.3">
                  <p:embed/>
                </p:oleObj>
              </mc:Choice>
              <mc:Fallback>
                <p:oleObj name="Equation" r:id="rId4" imgW="1905059" imgH="476163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2819400"/>
                        <a:ext cx="251460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8" name="AutoShape 4"/>
          <p:cNvSpPr>
            <a:spLocks noChangeArrowheads="1"/>
          </p:cNvSpPr>
          <p:nvPr/>
        </p:nvSpPr>
        <p:spPr bwMode="auto">
          <a:xfrm rot="-1836610" flipH="1" flipV="1">
            <a:off x="3360738" y="2286000"/>
            <a:ext cx="1301750" cy="173038"/>
          </a:xfrm>
          <a:prstGeom prst="leftArrow">
            <a:avLst>
              <a:gd name="adj1" fmla="val 50000"/>
              <a:gd name="adj2" fmla="val 1880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852488" y="1524000"/>
            <a:ext cx="125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accent2"/>
                </a:solidFill>
              </a:rPr>
              <a:t>静电场</a:t>
            </a:r>
            <a:endParaRPr lang="zh-CN" altLang="en-US" sz="2800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3214688" y="1447800"/>
            <a:ext cx="2149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accent2"/>
                </a:solidFill>
              </a:rPr>
              <a:t>感生电场</a:t>
            </a:r>
            <a:endParaRPr lang="zh-CN" altLang="en-US" sz="2800"/>
          </a:p>
        </p:txBody>
      </p:sp>
      <p:sp>
        <p:nvSpPr>
          <p:cNvPr id="67591" name="AutoShape 7"/>
          <p:cNvSpPr>
            <a:spLocks noChangeArrowheads="1"/>
          </p:cNvSpPr>
          <p:nvPr/>
        </p:nvSpPr>
        <p:spPr bwMode="auto">
          <a:xfrm rot="1602943" flipH="1">
            <a:off x="1471613" y="22860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304800" y="4343400"/>
            <a:ext cx="87026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3200">
                <a:solidFill>
                  <a:schemeClr val="accent2"/>
                </a:solidFill>
                <a:latin typeface="宋体" pitchFamily="2" charset="-122"/>
              </a:rPr>
              <a:t> 2. </a:t>
            </a:r>
            <a:r>
              <a:rPr lang="zh-CN" altLang="en-US" sz="3200">
                <a:solidFill>
                  <a:schemeClr val="accent2"/>
                </a:solidFill>
                <a:latin typeface="宋体" pitchFamily="2" charset="-122"/>
              </a:rPr>
              <a:t>感生电场是以法拉第电磁感应定律为基础的</a:t>
            </a:r>
            <a:r>
              <a:rPr lang="en-US" altLang="zh-CN" sz="3200">
                <a:solidFill>
                  <a:schemeClr val="accent2"/>
                </a:solidFill>
                <a:latin typeface="宋体" pitchFamily="2" charset="-122"/>
              </a:rPr>
              <a:t>,</a:t>
            </a:r>
            <a:r>
              <a:rPr lang="zh-CN" altLang="en-US" sz="3200">
                <a:solidFill>
                  <a:schemeClr val="accent2"/>
                </a:solidFill>
                <a:latin typeface="宋体" pitchFamily="2" charset="-122"/>
              </a:rPr>
              <a:t>源于法拉第电磁感应定律又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高于</a:t>
            </a:r>
            <a:r>
              <a:rPr lang="zh-CN" altLang="en-US" sz="3200">
                <a:solidFill>
                  <a:schemeClr val="accent2"/>
                </a:solidFill>
                <a:latin typeface="宋体" pitchFamily="2" charset="-122"/>
              </a:rPr>
              <a:t>法拉第电磁感应定律。</a:t>
            </a:r>
            <a:r>
              <a:rPr lang="zh-CN" altLang="en-US" sz="3200">
                <a:solidFill>
                  <a:srgbClr val="CC3300"/>
                </a:solidFill>
                <a:latin typeface="宋体" pitchFamily="2" charset="-122"/>
              </a:rPr>
              <a:t>感生电动势上升为感生电场，并等同于静电场（对电荷的作用）</a:t>
            </a:r>
            <a:r>
              <a:rPr lang="zh-CN" altLang="en-US" sz="3200">
                <a:solidFill>
                  <a:schemeClr val="accent2"/>
                </a:solidFill>
                <a:latin typeface="宋体" pitchFamily="2" charset="-122"/>
              </a:rPr>
              <a:t>。</a:t>
            </a:r>
            <a:endParaRPr lang="zh-CN" altLang="en-US" sz="2800">
              <a:solidFill>
                <a:schemeClr val="accent2"/>
              </a:solidFill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76200" y="228600"/>
            <a:ext cx="1905000" cy="1295400"/>
            <a:chOff x="240" y="144"/>
            <a:chExt cx="1200" cy="816"/>
          </a:xfrm>
        </p:grpSpPr>
        <p:sp>
          <p:nvSpPr>
            <p:cNvPr id="26637" name="AutoShape 10"/>
            <p:cNvSpPr>
              <a:spLocks noChangeArrowheads="1"/>
            </p:cNvSpPr>
            <p:nvPr/>
          </p:nvSpPr>
          <p:spPr bwMode="auto">
            <a:xfrm>
              <a:off x="240" y="144"/>
              <a:ext cx="1200" cy="816"/>
            </a:xfrm>
            <a:prstGeom prst="irregularSeal1">
              <a:avLst/>
            </a:prstGeom>
            <a:solidFill>
              <a:srgbClr val="CCFF33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638" name="Text Box 11"/>
            <p:cNvSpPr txBox="1">
              <a:spLocks noChangeArrowheads="1"/>
            </p:cNvSpPr>
            <p:nvPr/>
          </p:nvSpPr>
          <p:spPr bwMode="auto">
            <a:xfrm>
              <a:off x="480" y="336"/>
              <a:ext cx="9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3200">
                  <a:solidFill>
                    <a:srgbClr val="CC0066"/>
                  </a:solidFill>
                </a:rPr>
                <a:t>讨论</a:t>
              </a:r>
            </a:p>
          </p:txBody>
        </p:sp>
      </p:grpSp>
      <p:graphicFrame>
        <p:nvGraphicFramePr>
          <p:cNvPr id="166913" name="Object 1025"/>
          <p:cNvGraphicFramePr>
            <a:graphicFrameLocks noChangeAspect="1"/>
          </p:cNvGraphicFramePr>
          <p:nvPr/>
        </p:nvGraphicFramePr>
        <p:xfrm>
          <a:off x="4984750" y="1828800"/>
          <a:ext cx="3908425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6" name="公式" r:id="rId6" imgW="1352535" imgH="952596" progId="Equation.3">
                  <p:embed/>
                </p:oleObj>
              </mc:Choice>
              <mc:Fallback>
                <p:oleObj name="公式" r:id="rId6" imgW="1352535" imgH="952596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1828800"/>
                        <a:ext cx="3908425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3333FF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7" name="AutoShape 13"/>
          <p:cNvSpPr>
            <a:spLocks noChangeArrowheads="1"/>
          </p:cNvSpPr>
          <p:nvPr/>
        </p:nvSpPr>
        <p:spPr bwMode="auto">
          <a:xfrm>
            <a:off x="3914775" y="297180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7598" name="AutoShape 14"/>
          <p:cNvSpPr>
            <a:spLocks/>
          </p:cNvSpPr>
          <p:nvPr/>
        </p:nvSpPr>
        <p:spPr bwMode="auto">
          <a:xfrm>
            <a:off x="4676775" y="2362200"/>
            <a:ext cx="228600" cy="1447800"/>
          </a:xfrm>
          <a:prstGeom prst="leftBrace">
            <a:avLst>
              <a:gd name="adj1" fmla="val 52778"/>
              <a:gd name="adj2" fmla="val 50000"/>
            </a:avLst>
          </a:prstGeom>
          <a:noFill/>
          <a:ln w="539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3259961"/>
              </p:ext>
            </p:extLst>
          </p:nvPr>
        </p:nvGraphicFramePr>
        <p:xfrm>
          <a:off x="6156176" y="74096"/>
          <a:ext cx="2088232" cy="170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17" name="Equation" r:id="rId8" imgW="914400" imgH="888840" progId="Equation.DSMT4">
                  <p:embed/>
                </p:oleObj>
              </mc:Choice>
              <mc:Fallback>
                <p:oleObj name="Equation" r:id="rId8" imgW="914400" imgH="88884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74096"/>
                        <a:ext cx="2088232" cy="1709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6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6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utoUpdateAnimBg="0"/>
      <p:bldP spid="67588" grpId="0" animBg="1"/>
      <p:bldP spid="67589" grpId="0" autoUpdateAnimBg="0"/>
      <p:bldP spid="67590" grpId="0" autoUpdateAnimBg="0"/>
      <p:bldP spid="67591" grpId="0" animBg="1"/>
      <p:bldP spid="67592" grpId="0" autoUpdateAnimBg="0"/>
      <p:bldP spid="67597" grpId="0" animBg="1"/>
      <p:bldP spid="6759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457200" y="304800"/>
            <a:ext cx="480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600">
                <a:solidFill>
                  <a:schemeClr val="accent2"/>
                </a:solidFill>
                <a:latin typeface="宋体" pitchFamily="2" charset="-122"/>
              </a:rPr>
              <a:t>3. </a:t>
            </a:r>
            <a:r>
              <a:rPr lang="zh-CN" altLang="en-US" sz="3600">
                <a:solidFill>
                  <a:schemeClr val="accent2"/>
                </a:solidFill>
                <a:latin typeface="宋体" pitchFamily="2" charset="-122"/>
              </a:rPr>
              <a:t>感生电场的计算</a:t>
            </a:r>
          </a:p>
        </p:txBody>
      </p:sp>
      <p:graphicFrame>
        <p:nvGraphicFramePr>
          <p:cNvPr id="70659" name="Object 3"/>
          <p:cNvGraphicFramePr>
            <a:graphicFrameLocks/>
          </p:cNvGraphicFramePr>
          <p:nvPr/>
        </p:nvGraphicFramePr>
        <p:xfrm>
          <a:off x="762000" y="1184275"/>
          <a:ext cx="51689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49" name="Equation" r:id="rId4" imgW="2019346" imgH="457267" progId="Equation.DSMT4">
                  <p:embed/>
                </p:oleObj>
              </mc:Choice>
              <mc:Fallback>
                <p:oleObj name="Equation" r:id="rId4" imgW="2019346" imgH="457267" progId="Equation.DSMT4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84275"/>
                        <a:ext cx="51689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533400" y="3733800"/>
            <a:ext cx="6553200" cy="1331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长直螺线管：管内磁场沿轴向均匀分布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螺绕环：沿环内部均匀分布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533400" y="5257800"/>
            <a:ext cx="5638800" cy="112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latin typeface="宋体" pitchFamily="2" charset="-122"/>
              </a:rPr>
              <a:t>感生电场和磁场具有相同对称性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宋体" pitchFamily="2" charset="-122"/>
              </a:rPr>
              <a:t>磁场和生场电流有相同对称性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086600" y="4470400"/>
            <a:ext cx="1143000" cy="1930400"/>
            <a:chOff x="3024" y="2544"/>
            <a:chExt cx="723" cy="1216"/>
          </a:xfrm>
        </p:grpSpPr>
        <p:graphicFrame>
          <p:nvGraphicFramePr>
            <p:cNvPr id="27651" name="Object 7"/>
            <p:cNvGraphicFramePr>
              <a:graphicFrameLocks/>
            </p:cNvGraphicFramePr>
            <p:nvPr/>
          </p:nvGraphicFramePr>
          <p:xfrm>
            <a:off x="3072" y="2544"/>
            <a:ext cx="675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0" name="公式" r:id="rId6" imgW="304536" imgH="215713" progId="Equation.3">
                    <p:embed/>
                  </p:oleObj>
                </mc:Choice>
                <mc:Fallback>
                  <p:oleObj name="公式" r:id="rId6" imgW="304536" imgH="215713" progId="Equation.3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544"/>
                          <a:ext cx="675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58" name="Group 8"/>
            <p:cNvGrpSpPr>
              <a:grpSpLocks/>
            </p:cNvGrpSpPr>
            <p:nvPr/>
          </p:nvGrpSpPr>
          <p:grpSpPr bwMode="auto">
            <a:xfrm>
              <a:off x="3024" y="3120"/>
              <a:ext cx="720" cy="640"/>
              <a:chOff x="4272" y="912"/>
              <a:chExt cx="720" cy="640"/>
            </a:xfrm>
          </p:grpSpPr>
          <p:sp>
            <p:nvSpPr>
              <p:cNvPr id="27659" name="Oval 9"/>
              <p:cNvSpPr>
                <a:spLocks noChangeArrowheads="1"/>
              </p:cNvSpPr>
              <p:nvPr/>
            </p:nvSpPr>
            <p:spPr bwMode="auto">
              <a:xfrm>
                <a:off x="4272" y="912"/>
                <a:ext cx="688" cy="64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graphicFrame>
            <p:nvGraphicFramePr>
              <p:cNvPr id="27652" name="Object 10"/>
              <p:cNvGraphicFramePr>
                <a:graphicFrameLocks/>
              </p:cNvGraphicFramePr>
              <p:nvPr/>
            </p:nvGraphicFramePr>
            <p:xfrm>
              <a:off x="4320" y="960"/>
              <a:ext cx="672" cy="5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51" name="公式" r:id="rId8" imgW="393359" imgH="406048" progId="Equation.3">
                      <p:embed/>
                    </p:oleObj>
                  </mc:Choice>
                  <mc:Fallback>
                    <p:oleObj name="公式" r:id="rId8" imgW="393359" imgH="406048" progId="Equation.3">
                      <p:embed/>
                      <p:pic>
                        <p:nvPicPr>
                          <p:cNvPr id="0" name="Object 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960"/>
                            <a:ext cx="672" cy="5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457200" y="2692400"/>
            <a:ext cx="78486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>
                <a:solidFill>
                  <a:srgbClr val="FF0033"/>
                </a:solidFill>
                <a:latin typeface="宋体" pitchFamily="2" charset="-122"/>
              </a:rPr>
              <a:t>类磁场，环路定理，可求解对称体系的感生电场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70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706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70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70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build="p" autoUpdateAnimBg="0"/>
      <p:bldP spid="70661" grpId="0" build="p" autoUpdateAnimBg="0"/>
      <p:bldP spid="7066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0" y="1124744"/>
            <a:ext cx="9144000" cy="84202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6626" name="Picture 2" descr="https://upload.wikimedia.org/wikipedia/commons/thumb/8/80/Uniform_curl.svg/768px-Uniform_curl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87" y="2097421"/>
            <a:ext cx="4740350" cy="47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https://upload.wikimedia.org/wikipedia/commons/8/84/Curl_of_uniform_cur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140968"/>
            <a:ext cx="3249917" cy="345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4D35EAC-9C2D-8843-B3FD-4608E78626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356586"/>
              </p:ext>
            </p:extLst>
          </p:nvPr>
        </p:nvGraphicFramePr>
        <p:xfrm>
          <a:off x="1925638" y="-30424"/>
          <a:ext cx="2859734" cy="1223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7" name="Equation" r:id="rId5" imgW="825480" imgH="419040" progId="Equation.DSMT4">
                  <p:embed/>
                </p:oleObj>
              </mc:Choice>
              <mc:Fallback>
                <p:oleObj name="Equation" r:id="rId5" imgW="825480" imgH="41904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-30424"/>
                        <a:ext cx="2859734" cy="1223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85D44A97-2F17-8F43-A646-F33ADA7859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55" y="906078"/>
            <a:ext cx="3430145" cy="1248279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47B287C0-913D-C944-89B9-02CA7C1370CF}"/>
              </a:ext>
            </a:extLst>
          </p:cNvPr>
          <p:cNvGrpSpPr/>
          <p:nvPr/>
        </p:nvGrpSpPr>
        <p:grpSpPr>
          <a:xfrm>
            <a:off x="2873827" y="1208946"/>
            <a:ext cx="2493962" cy="815975"/>
            <a:chOff x="1455738" y="1341438"/>
            <a:chExt cx="2493962" cy="815975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9648083"/>
                </p:ext>
              </p:extLst>
            </p:nvPr>
          </p:nvGraphicFramePr>
          <p:xfrm>
            <a:off x="1455738" y="1341438"/>
            <a:ext cx="2493962" cy="815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88" name="Equation" r:id="rId8" imgW="736560" imgH="241200" progId="Equation.DSMT4">
                    <p:embed/>
                  </p:oleObj>
                </mc:Choice>
                <mc:Fallback>
                  <p:oleObj name="Equation" r:id="rId8" imgW="736560" imgH="241200" progId="Equation.DSMT4">
                    <p:embed/>
                    <p:pic>
                      <p:nvPicPr>
                        <p:cNvPr id="5" name="对象 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55738" y="1341438"/>
                          <a:ext cx="2493962" cy="815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C8AB15E-34D3-1043-A3A5-571A632F3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5738" y="1571549"/>
              <a:ext cx="469900" cy="546100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0A399FC-83E8-B345-B592-E72B2F3D3F03}"/>
              </a:ext>
            </a:extLst>
          </p:cNvPr>
          <p:cNvGrpSpPr/>
          <p:nvPr/>
        </p:nvGrpSpPr>
        <p:grpSpPr>
          <a:xfrm>
            <a:off x="5247851" y="2157413"/>
            <a:ext cx="3743599" cy="712426"/>
            <a:chOff x="4651095" y="1791213"/>
            <a:chExt cx="3743599" cy="712426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3823083"/>
                </p:ext>
              </p:extLst>
            </p:nvPr>
          </p:nvGraphicFramePr>
          <p:xfrm>
            <a:off x="6090438" y="1791213"/>
            <a:ext cx="2304256" cy="6528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89" name="Equation" r:id="rId11" imgW="761760" imgH="215640" progId="Equation.DSMT4">
                    <p:embed/>
                  </p:oleObj>
                </mc:Choice>
                <mc:Fallback>
                  <p:oleObj name="Equation" r:id="rId11" imgW="761760" imgH="215640" progId="Equation.DSMT4">
                    <p:embed/>
                    <p:pic>
                      <p:nvPicPr>
                        <p:cNvPr id="6" name="对象 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090438" y="1791213"/>
                          <a:ext cx="2304256" cy="6528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50662606-1D68-484D-9580-315F3EF6D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4248" y="1988840"/>
              <a:ext cx="442967" cy="514799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8F0DD71-DA8B-2E4B-8B23-996437035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095" y="1886971"/>
              <a:ext cx="2592288" cy="616668"/>
            </a:xfrm>
            <a:prstGeom prst="rect">
              <a:avLst/>
            </a:prstGeom>
          </p:spPr>
        </p:pic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677AD3E3-0616-EC4D-95A3-922CE2AFF5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860" y="190597"/>
            <a:ext cx="2592288" cy="616668"/>
          </a:xfrm>
          <a:prstGeom prst="rect">
            <a:avLst/>
          </a:prstGeom>
        </p:spPr>
      </p:pic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E8632C7-53E1-B84B-A80A-42BC907DA1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645061"/>
              </p:ext>
            </p:extLst>
          </p:nvPr>
        </p:nvGraphicFramePr>
        <p:xfrm>
          <a:off x="177051" y="1192391"/>
          <a:ext cx="2435726" cy="1039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0" name="Equation" r:id="rId14" imgW="1180800" imgH="457200" progId="Equation.DSMT4">
                  <p:embed/>
                </p:oleObj>
              </mc:Choice>
              <mc:Fallback>
                <p:oleObj name="Equation" r:id="rId14" imgW="1180800" imgH="4572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51" y="1192391"/>
                        <a:ext cx="2435726" cy="10394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57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5961063" y="762000"/>
            <a:ext cx="2638425" cy="2941638"/>
            <a:chOff x="3755" y="480"/>
            <a:chExt cx="1662" cy="1853"/>
          </a:xfrm>
        </p:grpSpPr>
        <p:grpSp>
          <p:nvGrpSpPr>
            <p:cNvPr id="28712" name="Group 44"/>
            <p:cNvGrpSpPr>
              <a:grpSpLocks/>
            </p:cNvGrpSpPr>
            <p:nvPr/>
          </p:nvGrpSpPr>
          <p:grpSpPr bwMode="auto">
            <a:xfrm>
              <a:off x="3755" y="480"/>
              <a:ext cx="1662" cy="1776"/>
              <a:chOff x="3755" y="480"/>
              <a:chExt cx="1662" cy="1776"/>
            </a:xfrm>
          </p:grpSpPr>
          <p:sp>
            <p:nvSpPr>
              <p:cNvPr id="28714" name="Oval 2"/>
              <p:cNvSpPr>
                <a:spLocks noChangeArrowheads="1"/>
              </p:cNvSpPr>
              <p:nvPr/>
            </p:nvSpPr>
            <p:spPr bwMode="auto">
              <a:xfrm>
                <a:off x="3755" y="576"/>
                <a:ext cx="1662" cy="168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715" name="Freeform 27"/>
              <p:cNvSpPr>
                <a:spLocks/>
              </p:cNvSpPr>
              <p:nvPr/>
            </p:nvSpPr>
            <p:spPr bwMode="auto">
              <a:xfrm>
                <a:off x="4944" y="672"/>
                <a:ext cx="143" cy="96"/>
              </a:xfrm>
              <a:custGeom>
                <a:avLst/>
                <a:gdLst>
                  <a:gd name="T0" fmla="*/ 0 w 144"/>
                  <a:gd name="T1" fmla="*/ 0 h 96"/>
                  <a:gd name="T2" fmla="*/ 68 w 144"/>
                  <a:gd name="T3" fmla="*/ 44 h 96"/>
                  <a:gd name="T4" fmla="*/ 142 w 144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96"/>
                  <a:gd name="T11" fmla="*/ 144 w 14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96">
                    <a:moveTo>
                      <a:pt x="0" y="0"/>
                    </a:moveTo>
                    <a:lnTo>
                      <a:pt x="68" y="44"/>
                    </a:lnTo>
                    <a:lnTo>
                      <a:pt x="144" y="96"/>
                    </a:lnTo>
                  </a:path>
                </a:pathLst>
              </a:custGeom>
              <a:noFill/>
              <a:ln w="28575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16" name="Text Box 28"/>
              <p:cNvSpPr txBox="1">
                <a:spLocks noChangeArrowheads="1"/>
              </p:cNvSpPr>
              <p:nvPr/>
            </p:nvSpPr>
            <p:spPr bwMode="auto">
              <a:xfrm>
                <a:off x="5136" y="480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solidFill>
                      <a:srgbClr val="3333FF"/>
                    </a:solidFill>
                  </a:rPr>
                  <a:t>L</a:t>
                </a:r>
              </a:p>
            </p:txBody>
          </p:sp>
        </p:grpSp>
        <p:sp>
          <p:nvSpPr>
            <p:cNvPr id="28713" name="Line 31"/>
            <p:cNvSpPr>
              <a:spLocks noChangeShapeType="1"/>
            </p:cNvSpPr>
            <p:nvPr/>
          </p:nvSpPr>
          <p:spPr bwMode="auto">
            <a:xfrm>
              <a:off x="4608" y="1392"/>
              <a:ext cx="1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8686" name="Object 1036"/>
            <p:cNvGraphicFramePr>
              <a:graphicFrameLocks noChangeAspect="1"/>
            </p:cNvGraphicFramePr>
            <p:nvPr/>
          </p:nvGraphicFramePr>
          <p:xfrm>
            <a:off x="4596" y="2150"/>
            <a:ext cx="177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24" name="公式" r:id="rId4" imgW="114102" imgH="126780" progId="Equation.3">
                    <p:embed/>
                  </p:oleObj>
                </mc:Choice>
                <mc:Fallback>
                  <p:oleObj name="公式" r:id="rId4" imgW="114102" imgH="126780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6" y="2150"/>
                          <a:ext cx="177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688" name="Oval 3"/>
          <p:cNvSpPr>
            <a:spLocks noChangeArrowheads="1"/>
          </p:cNvSpPr>
          <p:nvPr/>
        </p:nvSpPr>
        <p:spPr bwMode="auto">
          <a:xfrm>
            <a:off x="6264275" y="1219200"/>
            <a:ext cx="2039938" cy="2062163"/>
          </a:xfrm>
          <a:prstGeom prst="ellips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28689" name="Group 45"/>
          <p:cNvGrpSpPr>
            <a:grpSpLocks/>
          </p:cNvGrpSpPr>
          <p:nvPr/>
        </p:nvGrpSpPr>
        <p:grpSpPr bwMode="auto">
          <a:xfrm>
            <a:off x="6248400" y="1143000"/>
            <a:ext cx="2022475" cy="1844675"/>
            <a:chOff x="3936" y="720"/>
            <a:chExt cx="1274" cy="1162"/>
          </a:xfrm>
        </p:grpSpPr>
        <p:sp>
          <p:nvSpPr>
            <p:cNvPr id="28711" name="Text Box 5"/>
            <p:cNvSpPr txBox="1">
              <a:spLocks noChangeArrowheads="1"/>
            </p:cNvSpPr>
            <p:nvPr/>
          </p:nvSpPr>
          <p:spPr bwMode="auto">
            <a:xfrm>
              <a:off x="3936" y="720"/>
              <a:ext cx="1274" cy="1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60000"/>
                </a:lnSpc>
              </a:pPr>
              <a:r>
                <a:rPr lang="en-US" altLang="zh-CN">
                  <a:solidFill>
                    <a:schemeClr val="folHlink"/>
                  </a:solidFill>
                </a:rPr>
                <a:t>××××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>
                  <a:solidFill>
                    <a:schemeClr val="folHlink"/>
                  </a:solidFill>
                </a:rPr>
                <a:t>××××××</a:t>
              </a:r>
            </a:p>
            <a:p>
              <a:pPr algn="ctr">
                <a:lnSpc>
                  <a:spcPct val="160000"/>
                </a:lnSpc>
              </a:pPr>
              <a:r>
                <a:rPr lang="en-US" altLang="zh-CN">
                  <a:solidFill>
                    <a:schemeClr val="folHlink"/>
                  </a:solidFill>
                </a:rPr>
                <a:t>×××××</a:t>
              </a:r>
            </a:p>
          </p:txBody>
        </p:sp>
        <p:graphicFrame>
          <p:nvGraphicFramePr>
            <p:cNvPr id="28685" name="Object 1035"/>
            <p:cNvGraphicFramePr>
              <a:graphicFrameLocks noChangeAspect="1"/>
            </p:cNvGraphicFramePr>
            <p:nvPr/>
          </p:nvGraphicFramePr>
          <p:xfrm>
            <a:off x="4264" y="1008"/>
            <a:ext cx="38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25" name="Equation" r:id="rId6" imgW="152268" imgH="203024" progId="Equation.DSMT4">
                    <p:embed/>
                  </p:oleObj>
                </mc:Choice>
                <mc:Fallback>
                  <p:oleObj name="Equation" r:id="rId6" imgW="152268" imgH="203024" progId="Equation.DSMT4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1008"/>
                          <a:ext cx="38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141288" y="2743200"/>
            <a:ext cx="5573712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解：柱对称，任选一横截面，它的封闭边界为环路积分路径</a:t>
            </a:r>
            <a:r>
              <a:rPr lang="en-US" altLang="zh-CN" sz="2800" i="1">
                <a:latin typeface="宋体" pitchFamily="2" charset="-122"/>
              </a:rPr>
              <a:t>L</a:t>
            </a:r>
            <a:r>
              <a:rPr lang="zh-CN" altLang="en-US" sz="2800" i="1">
                <a:latin typeface="宋体" pitchFamily="2" charset="-122"/>
              </a:rPr>
              <a:t>，</a:t>
            </a:r>
            <a:r>
              <a:rPr lang="zh-CN" altLang="en-US" sz="2800">
                <a:latin typeface="宋体" pitchFamily="2" charset="-122"/>
              </a:rPr>
              <a:t>感生电场方向沿积分路径</a:t>
            </a:r>
          </a:p>
        </p:txBody>
      </p:sp>
      <p:grpSp>
        <p:nvGrpSpPr>
          <p:cNvPr id="28691" name="Group 37"/>
          <p:cNvGrpSpPr>
            <a:grpSpLocks/>
          </p:cNvGrpSpPr>
          <p:nvPr/>
        </p:nvGrpSpPr>
        <p:grpSpPr bwMode="auto">
          <a:xfrm>
            <a:off x="0" y="0"/>
            <a:ext cx="5991225" cy="1879600"/>
            <a:chOff x="0" y="0"/>
            <a:chExt cx="3774" cy="1184"/>
          </a:xfrm>
        </p:grpSpPr>
        <p:sp>
          <p:nvSpPr>
            <p:cNvPr id="28709" name="Rectangle 11"/>
            <p:cNvSpPr>
              <a:spLocks noChangeArrowheads="1"/>
            </p:cNvSpPr>
            <p:nvPr/>
          </p:nvSpPr>
          <p:spPr bwMode="auto">
            <a:xfrm>
              <a:off x="0" y="0"/>
              <a:ext cx="3774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>
                  <a:latin typeface="宋体" pitchFamily="2" charset="-122"/>
                </a:rPr>
                <a:t>例：空间均匀的磁场限制在半径为 </a:t>
              </a:r>
              <a:r>
                <a:rPr lang="en-US" altLang="zh-CN" sz="2800" i="1"/>
                <a:t>R </a:t>
              </a:r>
              <a:r>
                <a:rPr lang="zh-CN" altLang="en-US" sz="2800">
                  <a:latin typeface="宋体" pitchFamily="2" charset="-122"/>
                </a:rPr>
                <a:t>的圆柱内，  </a:t>
              </a:r>
              <a:r>
                <a:rPr lang="zh-CN" altLang="en-US" sz="2800"/>
                <a:t>的方向平行柱轴，且有</a:t>
              </a:r>
            </a:p>
          </p:txBody>
        </p:sp>
        <p:sp>
          <p:nvSpPr>
            <p:cNvPr id="28710" name="Rectangle 12"/>
            <p:cNvSpPr>
              <a:spLocks noChangeArrowheads="1"/>
            </p:cNvSpPr>
            <p:nvPr/>
          </p:nvSpPr>
          <p:spPr bwMode="auto">
            <a:xfrm>
              <a:off x="859" y="762"/>
              <a:ext cx="2549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82800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800">
                  <a:latin typeface="宋体" pitchFamily="2" charset="-122"/>
                </a:rPr>
                <a:t>求：</a:t>
              </a:r>
              <a:r>
                <a:rPr lang="en-US" altLang="zh-CN" sz="2800" i="1"/>
                <a:t>E</a:t>
              </a:r>
              <a:r>
                <a:rPr lang="en-US" altLang="zh-CN" sz="2800" i="1">
                  <a:latin typeface="宋体" pitchFamily="2" charset="-122"/>
                </a:rPr>
                <a:t> </a:t>
              </a:r>
              <a:r>
                <a:rPr lang="zh-CN" altLang="zh-CN" sz="2800" baseline="-25000">
                  <a:latin typeface="宋体" pitchFamily="2" charset="-122"/>
                </a:rPr>
                <a:t>感生 </a:t>
              </a:r>
              <a:r>
                <a:rPr lang="zh-CN" altLang="en-US" sz="2800">
                  <a:latin typeface="宋体" pitchFamily="2" charset="-122"/>
                </a:rPr>
                <a:t>分布</a:t>
              </a:r>
            </a:p>
          </p:txBody>
        </p:sp>
        <p:graphicFrame>
          <p:nvGraphicFramePr>
            <p:cNvPr id="28683" name="Object 1033"/>
            <p:cNvGraphicFramePr>
              <a:graphicFrameLocks/>
            </p:cNvGraphicFramePr>
            <p:nvPr/>
          </p:nvGraphicFramePr>
          <p:xfrm>
            <a:off x="1124" y="367"/>
            <a:ext cx="36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26" name="公式" r:id="rId8" imgW="164957" imgH="203024" progId="Equation.3">
                    <p:embed/>
                  </p:oleObj>
                </mc:Choice>
                <mc:Fallback>
                  <p:oleObj name="公式" r:id="rId8" imgW="164957" imgH="203024" progId="Equation.3">
                    <p:embed/>
                    <p:pic>
                      <p:nvPicPr>
                        <p:cNvPr id="0" name="Object 103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4" y="367"/>
                          <a:ext cx="364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4" name="Object 1034"/>
            <p:cNvGraphicFramePr>
              <a:graphicFrameLocks/>
            </p:cNvGraphicFramePr>
            <p:nvPr/>
          </p:nvGraphicFramePr>
          <p:xfrm>
            <a:off x="65" y="672"/>
            <a:ext cx="1183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27" name="Equation" r:id="rId10" imgW="698197" imgH="393529" progId="Equation.DSMT4">
                    <p:embed/>
                  </p:oleObj>
                </mc:Choice>
                <mc:Fallback>
                  <p:oleObj name="Equation" r:id="rId10" imgW="698197" imgH="393529" progId="Equation.DSMT4">
                    <p:embed/>
                    <p:pic>
                      <p:nvPicPr>
                        <p:cNvPr id="0" name="Object 103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" y="672"/>
                          <a:ext cx="1183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211138" y="4090988"/>
            <a:ext cx="8724900" cy="1476375"/>
            <a:chOff x="133" y="2577"/>
            <a:chExt cx="5496" cy="930"/>
          </a:xfrm>
        </p:grpSpPr>
        <p:graphicFrame>
          <p:nvGraphicFramePr>
            <p:cNvPr id="28679" name="Object 1029"/>
            <p:cNvGraphicFramePr>
              <a:graphicFrameLocks/>
            </p:cNvGraphicFramePr>
            <p:nvPr/>
          </p:nvGraphicFramePr>
          <p:xfrm>
            <a:off x="177" y="2919"/>
            <a:ext cx="1950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28" name="公式" r:id="rId12" imgW="1397000" imgH="381000" progId="Equation.3">
                    <p:embed/>
                  </p:oleObj>
                </mc:Choice>
                <mc:Fallback>
                  <p:oleObj name="公式" r:id="rId12" imgW="1397000" imgH="381000" progId="Equation.3">
                    <p:embed/>
                    <p:pic>
                      <p:nvPicPr>
                        <p:cNvPr id="0" name="Object 10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" y="2919"/>
                          <a:ext cx="1950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" name="Object 1030"/>
            <p:cNvGraphicFramePr>
              <a:graphicFrameLocks/>
            </p:cNvGraphicFramePr>
            <p:nvPr/>
          </p:nvGraphicFramePr>
          <p:xfrm>
            <a:off x="2127" y="2871"/>
            <a:ext cx="1052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29" name="公式" r:id="rId14" imgW="596641" imgH="406224" progId="Equation.3">
                    <p:embed/>
                  </p:oleObj>
                </mc:Choice>
                <mc:Fallback>
                  <p:oleObj name="公式" r:id="rId14" imgW="596641" imgH="406224" progId="Equation.3">
                    <p:embed/>
                    <p:pic>
                      <p:nvPicPr>
                        <p:cNvPr id="0" name="Object 10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2871"/>
                          <a:ext cx="1052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1" name="Object 103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47815816"/>
                </p:ext>
              </p:extLst>
            </p:nvPr>
          </p:nvGraphicFramePr>
          <p:xfrm>
            <a:off x="4490" y="2841"/>
            <a:ext cx="1139" cy="5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30" name="Equation" r:id="rId16" imgW="774360" imgH="393480" progId="Equation.DSMT4">
                    <p:embed/>
                  </p:oleObj>
                </mc:Choice>
                <mc:Fallback>
                  <p:oleObj name="Equation" r:id="rId16" imgW="774360" imgH="393480" progId="Equation.DSMT4">
                    <p:embed/>
                    <p:pic>
                      <p:nvPicPr>
                        <p:cNvPr id="0" name="Object 10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0" y="2841"/>
                          <a:ext cx="1139" cy="5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8" name="Text Box 22"/>
            <p:cNvSpPr txBox="1">
              <a:spLocks noChangeArrowheads="1"/>
            </p:cNvSpPr>
            <p:nvPr/>
          </p:nvSpPr>
          <p:spPr bwMode="auto">
            <a:xfrm>
              <a:off x="133" y="2577"/>
              <a:ext cx="9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Clr>
                  <a:srgbClr val="FF00FF"/>
                </a:buClr>
                <a:buFont typeface="Monotype Sorts" pitchFamily="2" charset="2"/>
                <a:buChar char="_"/>
              </a:pPr>
              <a:r>
                <a:rPr lang="en-US" altLang="zh-CN" sz="2800"/>
                <a:t> </a:t>
              </a:r>
              <a:r>
                <a:rPr lang="en-US" altLang="zh-CN" sz="2800" i="1"/>
                <a:t> r </a:t>
              </a:r>
              <a:r>
                <a:rPr lang="en-US" altLang="zh-CN" sz="2800"/>
                <a:t>&lt; </a:t>
              </a:r>
              <a:r>
                <a:rPr lang="en-US" altLang="zh-CN" sz="2800" i="1"/>
                <a:t>R</a:t>
              </a:r>
              <a:endParaRPr lang="en-US" altLang="zh-CN" sz="2800"/>
            </a:p>
          </p:txBody>
        </p:sp>
        <p:graphicFrame>
          <p:nvGraphicFramePr>
            <p:cNvPr id="28682" name="Object 1032"/>
            <p:cNvGraphicFramePr>
              <a:graphicFrameLocks/>
            </p:cNvGraphicFramePr>
            <p:nvPr/>
          </p:nvGraphicFramePr>
          <p:xfrm>
            <a:off x="3264" y="2928"/>
            <a:ext cx="96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31" name="Equation" r:id="rId18" imgW="545863" imgH="228501" progId="Equation.DSMT4">
                    <p:embed/>
                  </p:oleObj>
                </mc:Choice>
                <mc:Fallback>
                  <p:oleObj name="Equation" r:id="rId18" imgW="545863" imgH="228501" progId="Equation.DSMT4">
                    <p:embed/>
                    <p:pic>
                      <p:nvPicPr>
                        <p:cNvPr id="0" name="Object 10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928"/>
                          <a:ext cx="96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11138" y="5567363"/>
            <a:ext cx="6689725" cy="1290637"/>
            <a:chOff x="133" y="3507"/>
            <a:chExt cx="4214" cy="813"/>
          </a:xfrm>
        </p:grpSpPr>
        <p:graphicFrame>
          <p:nvGraphicFramePr>
            <p:cNvPr id="28676" name="Object 1026"/>
            <p:cNvGraphicFramePr>
              <a:graphicFrameLocks/>
            </p:cNvGraphicFramePr>
            <p:nvPr/>
          </p:nvGraphicFramePr>
          <p:xfrm>
            <a:off x="3168" y="3648"/>
            <a:ext cx="1179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32" name="Equation" r:id="rId20" imgW="876300" imgH="419100" progId="Equation.DSMT4">
                    <p:embed/>
                  </p:oleObj>
                </mc:Choice>
                <mc:Fallback>
                  <p:oleObj name="Equation" r:id="rId20" imgW="876300" imgH="419100" progId="Equation.DSMT4">
                    <p:embed/>
                    <p:pic>
                      <p:nvPicPr>
                        <p:cNvPr id="0" name="Object 10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648"/>
                          <a:ext cx="1179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7" name="Text Box 24"/>
            <p:cNvSpPr txBox="1">
              <a:spLocks noChangeArrowheads="1"/>
            </p:cNvSpPr>
            <p:nvPr/>
          </p:nvSpPr>
          <p:spPr bwMode="auto">
            <a:xfrm>
              <a:off x="133" y="3507"/>
              <a:ext cx="9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Clr>
                  <a:srgbClr val="FF00FF"/>
                </a:buClr>
                <a:buFont typeface="Monotype Sorts" pitchFamily="2" charset="2"/>
                <a:buChar char="_"/>
              </a:pPr>
              <a:r>
                <a:rPr lang="en-US" altLang="zh-CN" sz="2800"/>
                <a:t> </a:t>
              </a:r>
              <a:r>
                <a:rPr lang="en-US" altLang="zh-CN" sz="2800" i="1"/>
                <a:t> r </a:t>
              </a:r>
              <a:r>
                <a:rPr lang="en-US" altLang="zh-CN" sz="2800"/>
                <a:t>&gt; </a:t>
              </a:r>
              <a:r>
                <a:rPr lang="en-US" altLang="zh-CN" sz="2800" i="1"/>
                <a:t>R</a:t>
              </a:r>
              <a:endParaRPr lang="en-US" altLang="zh-CN" sz="2800"/>
            </a:p>
          </p:txBody>
        </p:sp>
        <p:graphicFrame>
          <p:nvGraphicFramePr>
            <p:cNvPr id="28677" name="Object 1027"/>
            <p:cNvGraphicFramePr>
              <a:graphicFrameLocks/>
            </p:cNvGraphicFramePr>
            <p:nvPr/>
          </p:nvGraphicFramePr>
          <p:xfrm>
            <a:off x="222" y="3828"/>
            <a:ext cx="1728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33" name="公式" r:id="rId22" imgW="1397000" imgH="381000" progId="Equation.3">
                    <p:embed/>
                  </p:oleObj>
                </mc:Choice>
                <mc:Fallback>
                  <p:oleObj name="公式" r:id="rId22" imgW="1397000" imgH="381000" progId="Equation.3">
                    <p:embed/>
                    <p:pic>
                      <p:nvPicPr>
                        <p:cNvPr id="0" name="Object 10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" y="3828"/>
                          <a:ext cx="1728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8" name="Object 1028"/>
            <p:cNvGraphicFramePr>
              <a:graphicFrameLocks/>
            </p:cNvGraphicFramePr>
            <p:nvPr/>
          </p:nvGraphicFramePr>
          <p:xfrm>
            <a:off x="1950" y="3732"/>
            <a:ext cx="1019" cy="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534" name="公式" r:id="rId23" imgW="736280" imgH="406224" progId="Equation.3">
                    <p:embed/>
                  </p:oleObj>
                </mc:Choice>
                <mc:Fallback>
                  <p:oleObj name="公式" r:id="rId23" imgW="736280" imgH="406224" progId="Equation.3">
                    <p:embed/>
                    <p:pic>
                      <p:nvPicPr>
                        <p:cNvPr id="0" name="Object 10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0" y="3732"/>
                          <a:ext cx="1019" cy="5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7936" name="Object 1024"/>
          <p:cNvGraphicFramePr>
            <a:graphicFrameLocks/>
          </p:cNvGraphicFramePr>
          <p:nvPr/>
        </p:nvGraphicFramePr>
        <p:xfrm>
          <a:off x="609600" y="1828800"/>
          <a:ext cx="37195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35" name="Equation" r:id="rId25" imgW="2019346" imgH="457267" progId="Equation.DSMT4">
                  <p:embed/>
                </p:oleObj>
              </mc:Choice>
              <mc:Fallback>
                <p:oleObj name="Equation" r:id="rId25" imgW="2019346" imgH="457267" progId="Equation.DSMT4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3719513" cy="9080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00">
                              <a:alpha val="46999"/>
                            </a:srgbClr>
                          </a:gs>
                          <a:gs pos="50000">
                            <a:srgbClr val="FFFFFF"/>
                          </a:gs>
                          <a:gs pos="100000">
                            <a:srgbClr val="FFFF00">
                              <a:alpha val="46999"/>
                            </a:srgbClr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6629400" y="1143000"/>
            <a:ext cx="1317625" cy="1778000"/>
            <a:chOff x="4176" y="720"/>
            <a:chExt cx="830" cy="1120"/>
          </a:xfrm>
        </p:grpSpPr>
        <p:grpSp>
          <p:nvGrpSpPr>
            <p:cNvPr id="28701" name="Group 46"/>
            <p:cNvGrpSpPr>
              <a:grpSpLocks/>
            </p:cNvGrpSpPr>
            <p:nvPr/>
          </p:nvGrpSpPr>
          <p:grpSpPr bwMode="auto">
            <a:xfrm>
              <a:off x="4176" y="720"/>
              <a:ext cx="830" cy="1120"/>
              <a:chOff x="4176" y="720"/>
              <a:chExt cx="830" cy="1120"/>
            </a:xfrm>
          </p:grpSpPr>
          <p:sp>
            <p:nvSpPr>
              <p:cNvPr id="28703" name="Freeform 15"/>
              <p:cNvSpPr>
                <a:spLocks/>
              </p:cNvSpPr>
              <p:nvPr/>
            </p:nvSpPr>
            <p:spPr bwMode="auto">
              <a:xfrm>
                <a:off x="4580" y="1395"/>
                <a:ext cx="426" cy="15"/>
              </a:xfrm>
              <a:custGeom>
                <a:avLst/>
                <a:gdLst>
                  <a:gd name="T0" fmla="*/ 0 w 431"/>
                  <a:gd name="T1" fmla="*/ 0 h 15"/>
                  <a:gd name="T2" fmla="*/ 421 w 431"/>
                  <a:gd name="T3" fmla="*/ 15 h 15"/>
                  <a:gd name="T4" fmla="*/ 0 60000 65536"/>
                  <a:gd name="T5" fmla="*/ 0 60000 65536"/>
                  <a:gd name="T6" fmla="*/ 0 w 431"/>
                  <a:gd name="T7" fmla="*/ 0 h 15"/>
                  <a:gd name="T8" fmla="*/ 431 w 431"/>
                  <a:gd name="T9" fmla="*/ 15 h 1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31" h="15">
                    <a:moveTo>
                      <a:pt x="0" y="0"/>
                    </a:moveTo>
                    <a:lnTo>
                      <a:pt x="431" y="15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8675" name="Object 1025"/>
              <p:cNvGraphicFramePr>
                <a:graphicFrameLocks noChangeAspect="1"/>
              </p:cNvGraphicFramePr>
              <p:nvPr/>
            </p:nvGraphicFramePr>
            <p:xfrm>
              <a:off x="4739" y="1209"/>
              <a:ext cx="177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536" name="公式" r:id="rId27" imgW="114102" imgH="126780" progId="Equation.3">
                      <p:embed/>
                    </p:oleObj>
                  </mc:Choice>
                  <mc:Fallback>
                    <p:oleObj name="公式" r:id="rId27" imgW="114102" imgH="126780" progId="Equation.3">
                      <p:embed/>
                      <p:pic>
                        <p:nvPicPr>
                          <p:cNvPr id="0" name="Object 10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9" y="1209"/>
                            <a:ext cx="177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04" name="Oval 17"/>
              <p:cNvSpPr>
                <a:spLocks noChangeArrowheads="1"/>
              </p:cNvSpPr>
              <p:nvPr/>
            </p:nvSpPr>
            <p:spPr bwMode="auto">
              <a:xfrm>
                <a:off x="4176" y="1008"/>
                <a:ext cx="823" cy="832"/>
              </a:xfrm>
              <a:prstGeom prst="ellipse">
                <a:avLst/>
              </a:prstGeom>
              <a:noFill/>
              <a:ln w="508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705" name="Freeform 18"/>
              <p:cNvSpPr>
                <a:spLocks/>
              </p:cNvSpPr>
              <p:nvPr/>
            </p:nvSpPr>
            <p:spPr bwMode="auto">
              <a:xfrm>
                <a:off x="4512" y="1008"/>
                <a:ext cx="175" cy="19"/>
              </a:xfrm>
              <a:custGeom>
                <a:avLst/>
                <a:gdLst>
                  <a:gd name="T0" fmla="*/ 0 w 162"/>
                  <a:gd name="T1" fmla="*/ 19 h 19"/>
                  <a:gd name="T2" fmla="*/ 91 w 162"/>
                  <a:gd name="T3" fmla="*/ 1 h 19"/>
                  <a:gd name="T4" fmla="*/ 189 w 162"/>
                  <a:gd name="T5" fmla="*/ 13 h 19"/>
                  <a:gd name="T6" fmla="*/ 0 60000 65536"/>
                  <a:gd name="T7" fmla="*/ 0 60000 65536"/>
                  <a:gd name="T8" fmla="*/ 0 60000 65536"/>
                  <a:gd name="T9" fmla="*/ 0 w 162"/>
                  <a:gd name="T10" fmla="*/ 0 h 19"/>
                  <a:gd name="T11" fmla="*/ 162 w 162"/>
                  <a:gd name="T12" fmla="*/ 19 h 1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2" h="19">
                    <a:moveTo>
                      <a:pt x="0" y="19"/>
                    </a:moveTo>
                    <a:cubicBezTo>
                      <a:pt x="13" y="16"/>
                      <a:pt x="51" y="2"/>
                      <a:pt x="78" y="1"/>
                    </a:cubicBezTo>
                    <a:cubicBezTo>
                      <a:pt x="105" y="0"/>
                      <a:pt x="145" y="11"/>
                      <a:pt x="162" y="13"/>
                    </a:cubicBezTo>
                  </a:path>
                </a:pathLst>
              </a:custGeom>
              <a:noFill/>
              <a:ln w="381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706" name="Text Box 19"/>
              <p:cNvSpPr txBox="1">
                <a:spLocks noChangeArrowheads="1"/>
              </p:cNvSpPr>
              <p:nvPr/>
            </p:nvSpPr>
            <p:spPr bwMode="auto">
              <a:xfrm>
                <a:off x="4544" y="720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solidFill>
                      <a:srgbClr val="FF00FF"/>
                    </a:solidFill>
                  </a:rPr>
                  <a:t>L</a:t>
                </a:r>
              </a:p>
            </p:txBody>
          </p:sp>
        </p:grpSp>
        <p:sp>
          <p:nvSpPr>
            <p:cNvPr id="28702" name="Text Box 30"/>
            <p:cNvSpPr txBox="1">
              <a:spLocks noChangeArrowheads="1"/>
            </p:cNvSpPr>
            <p:nvPr/>
          </p:nvSpPr>
          <p:spPr bwMode="auto">
            <a:xfrm>
              <a:off x="4416" y="1296"/>
              <a:ext cx="2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/>
                <a:t>O</a:t>
              </a:r>
              <a:endParaRPr lang="en-US" altLang="zh-CN"/>
            </a:p>
          </p:txBody>
        </p:sp>
      </p:grpSp>
      <p:sp>
        <p:nvSpPr>
          <p:cNvPr id="72739" name="Text Box 35"/>
          <p:cNvSpPr txBox="1">
            <a:spLocks noChangeArrowheads="1"/>
          </p:cNvSpPr>
          <p:nvPr/>
        </p:nvSpPr>
        <p:spPr bwMode="auto">
          <a:xfrm>
            <a:off x="5105400" y="37338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33CC"/>
                </a:solidFill>
              </a:rPr>
              <a:t>回路方向：磁场右手螺旋向</a:t>
            </a:r>
          </a:p>
        </p:txBody>
      </p:sp>
      <p:grpSp>
        <p:nvGrpSpPr>
          <p:cNvPr id="10" name="Group 41"/>
          <p:cNvGrpSpPr>
            <a:grpSpLocks/>
          </p:cNvGrpSpPr>
          <p:nvPr/>
        </p:nvGrpSpPr>
        <p:grpSpPr bwMode="auto">
          <a:xfrm>
            <a:off x="5257800" y="5410200"/>
            <a:ext cx="3657600" cy="1362075"/>
            <a:chOff x="3312" y="3408"/>
            <a:chExt cx="2304" cy="858"/>
          </a:xfrm>
        </p:grpSpPr>
        <p:sp>
          <p:nvSpPr>
            <p:cNvPr id="28697" name="Text Box 36"/>
            <p:cNvSpPr txBox="1">
              <a:spLocks noChangeArrowheads="1"/>
            </p:cNvSpPr>
            <p:nvPr/>
          </p:nvSpPr>
          <p:spPr bwMode="auto">
            <a:xfrm>
              <a:off x="3312" y="3408"/>
              <a:ext cx="23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</a:rPr>
                <a:t>负号表示和回路正向相反</a:t>
              </a:r>
            </a:p>
          </p:txBody>
        </p:sp>
        <p:grpSp>
          <p:nvGrpSpPr>
            <p:cNvPr id="28698" name="Group 38"/>
            <p:cNvGrpSpPr>
              <a:grpSpLocks/>
            </p:cNvGrpSpPr>
            <p:nvPr/>
          </p:nvGrpSpPr>
          <p:grpSpPr bwMode="auto">
            <a:xfrm>
              <a:off x="4992" y="3744"/>
              <a:ext cx="567" cy="522"/>
              <a:chOff x="1776" y="3558"/>
              <a:chExt cx="568" cy="522"/>
            </a:xfrm>
          </p:grpSpPr>
          <p:sp>
            <p:nvSpPr>
              <p:cNvPr id="28699" name="Oval 39"/>
              <p:cNvSpPr>
                <a:spLocks noChangeArrowheads="1"/>
              </p:cNvSpPr>
              <p:nvPr/>
            </p:nvSpPr>
            <p:spPr bwMode="auto">
              <a:xfrm>
                <a:off x="1776" y="3560"/>
                <a:ext cx="568" cy="520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700" name="Freeform 40"/>
              <p:cNvSpPr>
                <a:spLocks/>
              </p:cNvSpPr>
              <p:nvPr/>
            </p:nvSpPr>
            <p:spPr bwMode="auto">
              <a:xfrm>
                <a:off x="1872" y="3558"/>
                <a:ext cx="138" cy="72"/>
              </a:xfrm>
              <a:custGeom>
                <a:avLst/>
                <a:gdLst>
                  <a:gd name="T0" fmla="*/ 138 w 138"/>
                  <a:gd name="T1" fmla="*/ 0 h 72"/>
                  <a:gd name="T2" fmla="*/ 66 w 138"/>
                  <a:gd name="T3" fmla="*/ 24 h 72"/>
                  <a:gd name="T4" fmla="*/ 0 w 138"/>
                  <a:gd name="T5" fmla="*/ 72 h 72"/>
                  <a:gd name="T6" fmla="*/ 0 60000 65536"/>
                  <a:gd name="T7" fmla="*/ 0 60000 65536"/>
                  <a:gd name="T8" fmla="*/ 0 60000 65536"/>
                  <a:gd name="T9" fmla="*/ 0 w 138"/>
                  <a:gd name="T10" fmla="*/ 0 h 72"/>
                  <a:gd name="T11" fmla="*/ 138 w 138"/>
                  <a:gd name="T12" fmla="*/ 72 h 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8" h="72">
                    <a:moveTo>
                      <a:pt x="138" y="0"/>
                    </a:moveTo>
                    <a:lnTo>
                      <a:pt x="66" y="24"/>
                    </a:lnTo>
                    <a:lnTo>
                      <a:pt x="0" y="72"/>
                    </a:lnTo>
                  </a:path>
                </a:pathLst>
              </a:custGeom>
              <a:noFill/>
              <a:ln w="38100">
                <a:solidFill>
                  <a:srgbClr val="FF0033"/>
                </a:solidFill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72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 build="p" autoUpdateAnimBg="0"/>
      <p:bldP spid="7273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Text Box 2050"/>
          <p:cNvSpPr txBox="1">
            <a:spLocks noChangeArrowheads="1"/>
          </p:cNvSpPr>
          <p:nvPr/>
        </p:nvSpPr>
        <p:spPr bwMode="auto">
          <a:xfrm>
            <a:off x="304800" y="228600"/>
            <a:ext cx="8382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600">
                <a:solidFill>
                  <a:srgbClr val="CC3300"/>
                </a:solidFill>
              </a:rPr>
              <a:t>一些特殊的处理方法：</a:t>
            </a:r>
          </a:p>
        </p:txBody>
      </p:sp>
      <p:sp>
        <p:nvSpPr>
          <p:cNvPr id="162819" name="Rectangle 2051"/>
          <p:cNvSpPr>
            <a:spLocks noChangeArrowheads="1"/>
          </p:cNvSpPr>
          <p:nvPr/>
        </p:nvSpPr>
        <p:spPr bwMode="auto">
          <a:xfrm>
            <a:off x="304800" y="1295400"/>
            <a:ext cx="8839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螺线管状磁场，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匀强磁场，感生电场的方向沿环切向</a:t>
            </a: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，感生电动势</a:t>
            </a: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径向</a:t>
            </a:r>
            <a:r>
              <a:rPr lang="zh-CN" altLang="en-US" sz="2800" dirty="0">
                <a:solidFill>
                  <a:schemeClr val="tx2"/>
                </a:solidFill>
                <a:latin typeface="宋体" pitchFamily="2" charset="-122"/>
              </a:rPr>
              <a:t>分量为</a:t>
            </a:r>
            <a:r>
              <a:rPr lang="en-US" altLang="zh-CN" sz="2800" dirty="0">
                <a:solidFill>
                  <a:schemeClr val="tx2"/>
                </a:solidFill>
                <a:latin typeface="宋体" pitchFamily="2" charset="-122"/>
              </a:rPr>
              <a:t>0</a:t>
            </a:r>
            <a:endParaRPr lang="zh-CN" altLang="en-US" sz="2800" dirty="0">
              <a:solidFill>
                <a:schemeClr val="tx2"/>
              </a:solidFill>
              <a:latin typeface="宋体" pitchFamily="2" charset="-122"/>
            </a:endParaRPr>
          </a:p>
        </p:txBody>
      </p:sp>
      <p:graphicFrame>
        <p:nvGraphicFramePr>
          <p:cNvPr id="168960" name="Object 2048"/>
          <p:cNvGraphicFramePr>
            <a:graphicFrameLocks/>
          </p:cNvGraphicFramePr>
          <p:nvPr/>
        </p:nvGraphicFramePr>
        <p:xfrm>
          <a:off x="533400" y="2514600"/>
          <a:ext cx="309721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43" name="Equation" r:id="rId3" imgW="1104421" imgH="406224" progId="Equation.DSMT4">
                  <p:embed/>
                </p:oleObj>
              </mc:Choice>
              <mc:Fallback>
                <p:oleObj name="Equation" r:id="rId3" imgW="1104421" imgH="406224" progId="Equation.DSMT4">
                  <p:embed/>
                  <p:pic>
                    <p:nvPicPr>
                      <p:cNvPr id="0" name="Object 204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14600"/>
                        <a:ext cx="3097213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1" name="Rectangle 2053"/>
          <p:cNvSpPr>
            <a:spLocks noChangeArrowheads="1"/>
          </p:cNvSpPr>
          <p:nvPr/>
        </p:nvSpPr>
        <p:spPr bwMode="auto">
          <a:xfrm>
            <a:off x="304800" y="3810000"/>
            <a:ext cx="8686800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</a:pP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可利用这一</a:t>
            </a:r>
            <a:r>
              <a:rPr lang="zh-CN" altLang="en-US" sz="2800">
                <a:solidFill>
                  <a:srgbClr val="FF0033"/>
                </a:solidFill>
                <a:latin typeface="宋体" pitchFamily="2" charset="-122"/>
              </a:rPr>
              <a:t>特点</a:t>
            </a: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较方便地求其他线段内的感生电动势</a:t>
            </a:r>
          </a:p>
          <a:p>
            <a:pPr>
              <a:lnSpc>
                <a:spcPct val="115000"/>
              </a:lnSpc>
            </a:pPr>
            <a:r>
              <a:rPr lang="zh-CN" altLang="en-US" sz="2800">
                <a:solidFill>
                  <a:srgbClr val="FF0033"/>
                </a:solidFill>
                <a:latin typeface="宋体" pitchFamily="2" charset="-122"/>
              </a:rPr>
              <a:t>补</a:t>
            </a: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上</a:t>
            </a:r>
            <a:r>
              <a:rPr lang="zh-CN" altLang="en-US" sz="2800">
                <a:solidFill>
                  <a:srgbClr val="FF0033"/>
                </a:solidFill>
                <a:latin typeface="宋体" pitchFamily="2" charset="-122"/>
              </a:rPr>
              <a:t>半径</a:t>
            </a: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方向的线段，构成回路</a:t>
            </a:r>
            <a:r>
              <a:rPr lang="zh-CN" altLang="en-US" sz="2800">
                <a:latin typeface="宋体" pitchFamily="2" charset="-122"/>
              </a:rPr>
              <a:t>，</a:t>
            </a: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利用法拉第电磁感应定律求闭合回路的感生电动势。                        </a:t>
            </a:r>
          </a:p>
        </p:txBody>
      </p:sp>
      <p:grpSp>
        <p:nvGrpSpPr>
          <p:cNvPr id="29706" name="Group 2085"/>
          <p:cNvGrpSpPr>
            <a:grpSpLocks/>
          </p:cNvGrpSpPr>
          <p:nvPr/>
        </p:nvGrpSpPr>
        <p:grpSpPr bwMode="auto">
          <a:xfrm>
            <a:off x="5943600" y="4876800"/>
            <a:ext cx="2368550" cy="1652588"/>
            <a:chOff x="3744" y="3072"/>
            <a:chExt cx="1492" cy="1041"/>
          </a:xfrm>
        </p:grpSpPr>
        <p:grpSp>
          <p:nvGrpSpPr>
            <p:cNvPr id="29714" name="Group 2054"/>
            <p:cNvGrpSpPr>
              <a:grpSpLocks/>
            </p:cNvGrpSpPr>
            <p:nvPr/>
          </p:nvGrpSpPr>
          <p:grpSpPr bwMode="auto">
            <a:xfrm>
              <a:off x="3744" y="3697"/>
              <a:ext cx="1104" cy="364"/>
              <a:chOff x="4560" y="1056"/>
              <a:chExt cx="864" cy="336"/>
            </a:xfrm>
          </p:grpSpPr>
          <p:sp>
            <p:nvSpPr>
              <p:cNvPr id="29722" name="Line 2055"/>
              <p:cNvSpPr>
                <a:spLocks noChangeShapeType="1"/>
              </p:cNvSpPr>
              <p:nvPr/>
            </p:nvSpPr>
            <p:spPr bwMode="auto">
              <a:xfrm>
                <a:off x="4848" y="1248"/>
                <a:ext cx="57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9702" name="Object 2052"/>
              <p:cNvGraphicFramePr>
                <a:graphicFrameLocks noChangeAspect="1"/>
              </p:cNvGraphicFramePr>
              <p:nvPr/>
            </p:nvGraphicFramePr>
            <p:xfrm>
              <a:off x="4560" y="1056"/>
              <a:ext cx="23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44" name="公式" r:id="rId5" imgW="126725" imgH="177415" progId="Equation.3">
                      <p:embed/>
                    </p:oleObj>
                  </mc:Choice>
                  <mc:Fallback>
                    <p:oleObj name="公式" r:id="rId5" imgW="126725" imgH="177415" progId="Equation.3">
                      <p:embed/>
                      <p:pic>
                        <p:nvPicPr>
                          <p:cNvPr id="0" name="Object 20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1056"/>
                            <a:ext cx="238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715" name="Line 2057"/>
            <p:cNvSpPr>
              <a:spLocks noChangeShapeType="1"/>
            </p:cNvSpPr>
            <p:nvPr/>
          </p:nvSpPr>
          <p:spPr bwMode="auto">
            <a:xfrm flipH="1">
              <a:off x="4080" y="3593"/>
              <a:ext cx="384" cy="3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16" name="Group 2058"/>
            <p:cNvGrpSpPr>
              <a:grpSpLocks/>
            </p:cNvGrpSpPr>
            <p:nvPr/>
          </p:nvGrpSpPr>
          <p:grpSpPr bwMode="auto">
            <a:xfrm>
              <a:off x="4224" y="3384"/>
              <a:ext cx="912" cy="729"/>
              <a:chOff x="4608" y="2064"/>
              <a:chExt cx="912" cy="672"/>
            </a:xfrm>
          </p:grpSpPr>
          <p:graphicFrame>
            <p:nvGraphicFramePr>
              <p:cNvPr id="29700" name="Object 2050"/>
              <p:cNvGraphicFramePr>
                <a:graphicFrameLocks noChangeAspect="1"/>
              </p:cNvGraphicFramePr>
              <p:nvPr/>
            </p:nvGraphicFramePr>
            <p:xfrm>
              <a:off x="4608" y="2064"/>
              <a:ext cx="299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45" name="公式" r:id="rId7" imgW="126835" imgH="139518" progId="Equation.3">
                      <p:embed/>
                    </p:oleObj>
                  </mc:Choice>
                  <mc:Fallback>
                    <p:oleObj name="公式" r:id="rId7" imgW="126835" imgH="139518" progId="Equation.3">
                      <p:embed/>
                      <p:pic>
                        <p:nvPicPr>
                          <p:cNvPr id="0" name="Object 20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2064"/>
                            <a:ext cx="299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01" name="Object 2051"/>
              <p:cNvGraphicFramePr>
                <a:graphicFrameLocks noChangeAspect="1"/>
              </p:cNvGraphicFramePr>
              <p:nvPr/>
            </p:nvGraphicFramePr>
            <p:xfrm>
              <a:off x="5221" y="2430"/>
              <a:ext cx="299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46" name="公式" r:id="rId9" imgW="126835" imgH="139518" progId="Equation.3">
                      <p:embed/>
                    </p:oleObj>
                  </mc:Choice>
                  <mc:Fallback>
                    <p:oleObj name="公式" r:id="rId9" imgW="126835" imgH="139518" progId="Equation.3">
                      <p:embed/>
                      <p:pic>
                        <p:nvPicPr>
                          <p:cNvPr id="0" name="Object 20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1" y="2430"/>
                            <a:ext cx="299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21" name="Line 2061"/>
              <p:cNvSpPr>
                <a:spLocks noChangeShapeType="1"/>
              </p:cNvSpPr>
              <p:nvPr/>
            </p:nvSpPr>
            <p:spPr bwMode="auto">
              <a:xfrm>
                <a:off x="4848" y="2256"/>
                <a:ext cx="384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717" name="Line 2066"/>
            <p:cNvSpPr>
              <a:spLocks noChangeShapeType="1"/>
            </p:cNvSpPr>
            <p:nvPr/>
          </p:nvSpPr>
          <p:spPr bwMode="auto">
            <a:xfrm>
              <a:off x="4320" y="3905"/>
              <a:ext cx="192" cy="0"/>
            </a:xfrm>
            <a:prstGeom prst="line">
              <a:avLst/>
            </a:prstGeom>
            <a:noFill/>
            <a:ln w="38100">
              <a:solidFill>
                <a:srgbClr val="CC0066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718" name="Group 2076"/>
            <p:cNvGrpSpPr>
              <a:grpSpLocks/>
            </p:cNvGrpSpPr>
            <p:nvPr/>
          </p:nvGrpSpPr>
          <p:grpSpPr bwMode="auto">
            <a:xfrm>
              <a:off x="4032" y="3072"/>
              <a:ext cx="1204" cy="1037"/>
              <a:chOff x="4320" y="48"/>
              <a:chExt cx="1204" cy="956"/>
            </a:xfrm>
          </p:grpSpPr>
          <p:sp>
            <p:nvSpPr>
              <p:cNvPr id="29719" name="Oval 2077"/>
              <p:cNvSpPr>
                <a:spLocks noChangeArrowheads="1"/>
              </p:cNvSpPr>
              <p:nvPr/>
            </p:nvSpPr>
            <p:spPr bwMode="auto">
              <a:xfrm>
                <a:off x="4320" y="199"/>
                <a:ext cx="854" cy="80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20" name="Text Box 2078"/>
              <p:cNvSpPr txBox="1">
                <a:spLocks noChangeArrowheads="1"/>
              </p:cNvSpPr>
              <p:nvPr/>
            </p:nvSpPr>
            <p:spPr bwMode="auto">
              <a:xfrm>
                <a:off x="4396" y="48"/>
                <a:ext cx="836" cy="8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en-US" altLang="zh-CN"/>
                  <a:t>.  .  .  .  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/>
                  <a:t>.  .  .  .  .  </a:t>
                </a:r>
              </a:p>
              <a:p>
                <a:pPr algn="ctr">
                  <a:lnSpc>
                    <a:spcPct val="130000"/>
                  </a:lnSpc>
                </a:pPr>
                <a:r>
                  <a:rPr lang="en-US" altLang="zh-CN"/>
                  <a:t>.  .  .  .  </a:t>
                </a:r>
              </a:p>
            </p:txBody>
          </p:sp>
          <p:graphicFrame>
            <p:nvGraphicFramePr>
              <p:cNvPr id="29699" name="Object 2049"/>
              <p:cNvGraphicFramePr>
                <a:graphicFrameLocks noChangeAspect="1"/>
              </p:cNvGraphicFramePr>
              <p:nvPr/>
            </p:nvGraphicFramePr>
            <p:xfrm>
              <a:off x="5184" y="192"/>
              <a:ext cx="340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047" name="公式" r:id="rId11" imgW="317362" imgH="228501" progId="Equation.3">
                      <p:embed/>
                    </p:oleObj>
                  </mc:Choice>
                  <mc:Fallback>
                    <p:oleObj name="公式" r:id="rId11" imgW="317362" imgH="228501" progId="Equation.3">
                      <p:embed/>
                      <p:pic>
                        <p:nvPicPr>
                          <p:cNvPr id="0" name="Object 20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192"/>
                            <a:ext cx="340" cy="2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2084"/>
          <p:cNvGrpSpPr>
            <a:grpSpLocks/>
          </p:cNvGrpSpPr>
          <p:nvPr/>
        </p:nvGrpSpPr>
        <p:grpSpPr bwMode="auto">
          <a:xfrm>
            <a:off x="6096000" y="1905000"/>
            <a:ext cx="2379663" cy="1700213"/>
            <a:chOff x="3744" y="1158"/>
            <a:chExt cx="1499" cy="1071"/>
          </a:xfrm>
        </p:grpSpPr>
        <p:grpSp>
          <p:nvGrpSpPr>
            <p:cNvPr id="29708" name="Group 2070"/>
            <p:cNvGrpSpPr>
              <a:grpSpLocks/>
            </p:cNvGrpSpPr>
            <p:nvPr/>
          </p:nvGrpSpPr>
          <p:grpSpPr bwMode="auto">
            <a:xfrm>
              <a:off x="3840" y="1296"/>
              <a:ext cx="886" cy="933"/>
              <a:chOff x="1624" y="808"/>
              <a:chExt cx="453" cy="453"/>
            </a:xfrm>
          </p:grpSpPr>
          <p:sp>
            <p:nvSpPr>
              <p:cNvPr id="29711" name="Oval 2071"/>
              <p:cNvSpPr>
                <a:spLocks noChangeArrowheads="1"/>
              </p:cNvSpPr>
              <p:nvPr/>
            </p:nvSpPr>
            <p:spPr bwMode="auto">
              <a:xfrm>
                <a:off x="1680" y="864"/>
                <a:ext cx="340" cy="34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12" name="Oval 2072"/>
              <p:cNvSpPr>
                <a:spLocks noChangeArrowheads="1"/>
              </p:cNvSpPr>
              <p:nvPr/>
            </p:nvSpPr>
            <p:spPr bwMode="auto">
              <a:xfrm>
                <a:off x="1737" y="921"/>
                <a:ext cx="227" cy="22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713" name="Oval 2073"/>
              <p:cNvSpPr>
                <a:spLocks noChangeArrowheads="1"/>
              </p:cNvSpPr>
              <p:nvPr/>
            </p:nvSpPr>
            <p:spPr bwMode="auto">
              <a:xfrm>
                <a:off x="1624" y="808"/>
                <a:ext cx="453" cy="45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9709" name="Text Box 2075"/>
            <p:cNvSpPr txBox="1">
              <a:spLocks noChangeArrowheads="1"/>
            </p:cNvSpPr>
            <p:nvPr/>
          </p:nvSpPr>
          <p:spPr bwMode="auto">
            <a:xfrm>
              <a:off x="4800" y="1488"/>
              <a:ext cx="4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 i="1"/>
                <a:t>E</a:t>
              </a:r>
              <a:r>
                <a:rPr lang="zh-CN" altLang="zh-CN" sz="2800" baseline="-25000"/>
                <a:t>感</a:t>
              </a:r>
              <a:endParaRPr lang="zh-CN" altLang="en-US" sz="2800"/>
            </a:p>
          </p:txBody>
        </p:sp>
        <p:sp>
          <p:nvSpPr>
            <p:cNvPr id="29710" name="Text Box 2082"/>
            <p:cNvSpPr txBox="1">
              <a:spLocks noChangeArrowheads="1"/>
            </p:cNvSpPr>
            <p:nvPr/>
          </p:nvSpPr>
          <p:spPr bwMode="auto">
            <a:xfrm>
              <a:off x="3744" y="1158"/>
              <a:ext cx="1152" cy="9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/>
                <a:t>.  .  .  . 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/>
                <a:t>.  .  .  .  . 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/>
                <a:t>.  .  .  .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2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16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162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autoUpdateAnimBg="0"/>
      <p:bldP spid="162821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50" name="Object 6"/>
          <p:cNvGraphicFramePr>
            <a:graphicFrameLocks/>
          </p:cNvGraphicFramePr>
          <p:nvPr/>
        </p:nvGraphicFramePr>
        <p:xfrm>
          <a:off x="503238" y="3962400"/>
          <a:ext cx="4216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6" name="Equation" r:id="rId4" imgW="1675673" imgH="406224" progId="Equation.DSMT4">
                  <p:embed/>
                </p:oleObj>
              </mc:Choice>
              <mc:Fallback>
                <p:oleObj name="Equation" r:id="rId4" imgW="1675673" imgH="406224" progId="Equation.DSMT4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3962400"/>
                        <a:ext cx="42164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/>
          </p:cNvGraphicFramePr>
          <p:nvPr/>
        </p:nvGraphicFramePr>
        <p:xfrm>
          <a:off x="681038" y="5362575"/>
          <a:ext cx="2673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7" name="Equation" r:id="rId6" imgW="1028700" imgH="228600" progId="Equation.DSMT4">
                  <p:embed/>
                </p:oleObj>
              </mc:Choice>
              <mc:Fallback>
                <p:oleObj name="Equation" r:id="rId6" imgW="1028700" imgH="228600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5362575"/>
                        <a:ext cx="267335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/>
          </p:cNvGraphicFramePr>
          <p:nvPr/>
        </p:nvGraphicFramePr>
        <p:xfrm>
          <a:off x="3935413" y="5437188"/>
          <a:ext cx="1931987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8" name="Equation" r:id="rId8" imgW="787058" imgH="342751" progId="Equation.DSMT4">
                  <p:embed/>
                </p:oleObj>
              </mc:Choice>
              <mc:Fallback>
                <p:oleObj name="Equation" r:id="rId8" imgW="787058" imgH="342751" progId="Equation.DSMT4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5437188"/>
                        <a:ext cx="1931987" cy="9636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06375" y="792163"/>
            <a:ext cx="7173913" cy="1722437"/>
            <a:chOff x="130" y="499"/>
            <a:chExt cx="4519" cy="1085"/>
          </a:xfrm>
        </p:grpSpPr>
        <p:sp>
          <p:nvSpPr>
            <p:cNvPr id="30740" name="Rectangle 5"/>
            <p:cNvSpPr>
              <a:spLocks noChangeArrowheads="1"/>
            </p:cNvSpPr>
            <p:nvPr/>
          </p:nvSpPr>
          <p:spPr bwMode="auto">
            <a:xfrm>
              <a:off x="181" y="880"/>
              <a:ext cx="3707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800">
                  <a:solidFill>
                    <a:schemeClr val="tx2"/>
                  </a:solidFill>
                  <a:latin typeface="宋体" pitchFamily="2" charset="-122"/>
                </a:rPr>
                <a:t>解：补上两个半径 </a:t>
              </a:r>
              <a:r>
                <a:rPr lang="en-US" altLang="zh-CN" sz="2800" i="1">
                  <a:solidFill>
                    <a:schemeClr val="tx2"/>
                  </a:solidFill>
                </a:rPr>
                <a:t>oa </a:t>
              </a:r>
              <a:r>
                <a:rPr lang="zh-CN" altLang="en-US" sz="2800">
                  <a:solidFill>
                    <a:schemeClr val="tx2"/>
                  </a:solidFill>
                  <a:latin typeface="宋体" pitchFamily="2" charset="-122"/>
                </a:rPr>
                <a:t>和 </a:t>
              </a:r>
              <a:r>
                <a:rPr lang="en-US" altLang="zh-CN" sz="2800" i="1">
                  <a:solidFill>
                    <a:schemeClr val="tx2"/>
                  </a:solidFill>
                </a:rPr>
                <a:t>bo </a:t>
              </a:r>
              <a:r>
                <a:rPr lang="zh-CN" altLang="en-US" sz="2800">
                  <a:solidFill>
                    <a:schemeClr val="tx2"/>
                  </a:solidFill>
                  <a:latin typeface="宋体" pitchFamily="2" charset="-122"/>
                </a:rPr>
                <a:t>与 </a:t>
              </a:r>
              <a:r>
                <a:rPr lang="en-US" altLang="zh-CN" sz="2800" i="1">
                  <a:solidFill>
                    <a:schemeClr val="tx2"/>
                  </a:solidFill>
                </a:rPr>
                <a:t>ab </a:t>
              </a:r>
              <a:r>
                <a:rPr lang="zh-CN" altLang="en-US" sz="2800">
                  <a:solidFill>
                    <a:schemeClr val="tx2"/>
                  </a:solidFill>
                  <a:latin typeface="宋体" pitchFamily="2" charset="-122"/>
                </a:rPr>
                <a:t>构成回路</a:t>
              </a:r>
              <a:r>
                <a:rPr lang="en-US" altLang="zh-CN" sz="2800" i="1">
                  <a:solidFill>
                    <a:schemeClr val="tx2"/>
                  </a:solidFill>
                </a:rPr>
                <a:t>obao</a:t>
              </a:r>
            </a:p>
          </p:txBody>
        </p:sp>
        <p:sp>
          <p:nvSpPr>
            <p:cNvPr id="30741" name="Rectangle 29"/>
            <p:cNvSpPr>
              <a:spLocks noChangeArrowheads="1"/>
            </p:cNvSpPr>
            <p:nvPr/>
          </p:nvSpPr>
          <p:spPr bwMode="auto">
            <a:xfrm>
              <a:off x="130" y="499"/>
              <a:ext cx="45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宋体" pitchFamily="2" charset="-122"/>
                </a:rPr>
                <a:t>比如：求右图中线段</a:t>
              </a:r>
              <a:r>
                <a:rPr lang="en-US" altLang="zh-CN" sz="2800" i="1"/>
                <a:t>ab</a:t>
              </a:r>
              <a:r>
                <a:rPr lang="zh-CN" altLang="en-US" sz="2800">
                  <a:latin typeface="宋体" pitchFamily="2" charset="-122"/>
                </a:rPr>
                <a:t>内的感生电动势</a:t>
              </a:r>
              <a:r>
                <a:rPr lang="zh-CN" altLang="en-US" sz="2800">
                  <a:solidFill>
                    <a:schemeClr val="accent2"/>
                  </a:solidFill>
                  <a:latin typeface="宋体" pitchFamily="2" charset="-122"/>
                </a:rPr>
                <a:t>    </a:t>
              </a:r>
            </a:p>
          </p:txBody>
        </p:sp>
      </p:grpSp>
      <p:sp>
        <p:nvSpPr>
          <p:cNvPr id="82974" name="Text Box 30"/>
          <p:cNvSpPr txBox="1">
            <a:spLocks noChangeArrowheads="1"/>
          </p:cNvSpPr>
          <p:nvPr/>
        </p:nvSpPr>
        <p:spPr bwMode="auto">
          <a:xfrm>
            <a:off x="381000" y="3062288"/>
            <a:ext cx="807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800" i="1">
                <a:solidFill>
                  <a:srgbClr val="CC3300"/>
                </a:solidFill>
              </a:rPr>
              <a:t>E</a:t>
            </a:r>
            <a:r>
              <a:rPr lang="zh-CN" altLang="zh-CN" sz="2800" baseline="-25000">
                <a:solidFill>
                  <a:srgbClr val="CC3300"/>
                </a:solidFill>
              </a:rPr>
              <a:t>感  </a:t>
            </a:r>
            <a:r>
              <a:rPr lang="zh-CN" altLang="zh-CN" sz="2800">
                <a:solidFill>
                  <a:srgbClr val="CC3300"/>
                </a:solidFill>
              </a:rPr>
              <a:t>的方向沿电</a:t>
            </a:r>
            <a:r>
              <a:rPr lang="zh-CN" altLang="en-US" sz="2800">
                <a:solidFill>
                  <a:srgbClr val="CC3300"/>
                </a:solidFill>
              </a:rPr>
              <a:t>场</a:t>
            </a:r>
            <a:r>
              <a:rPr lang="zh-CN" altLang="zh-CN" sz="2800">
                <a:solidFill>
                  <a:srgbClr val="CC3300"/>
                </a:solidFill>
              </a:rPr>
              <a:t>线的切向，半径方向无电动势</a:t>
            </a:r>
            <a:endParaRPr lang="zh-CN" altLang="en-US" sz="2800">
              <a:solidFill>
                <a:srgbClr val="CC3300"/>
              </a:solidFill>
            </a:endParaRP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470650" y="1631950"/>
            <a:ext cx="1752600" cy="577850"/>
            <a:chOff x="4560" y="1056"/>
            <a:chExt cx="864" cy="336"/>
          </a:xfrm>
        </p:grpSpPr>
        <p:sp>
          <p:nvSpPr>
            <p:cNvPr id="30739" name="Line 34"/>
            <p:cNvSpPr>
              <a:spLocks noChangeShapeType="1"/>
            </p:cNvSpPr>
            <p:nvPr/>
          </p:nvSpPr>
          <p:spPr bwMode="auto">
            <a:xfrm>
              <a:off x="4848" y="1248"/>
              <a:ext cx="57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0728" name="Object 35"/>
            <p:cNvGraphicFramePr>
              <a:graphicFrameLocks noChangeAspect="1"/>
            </p:cNvGraphicFramePr>
            <p:nvPr/>
          </p:nvGraphicFramePr>
          <p:xfrm>
            <a:off x="4560" y="1056"/>
            <a:ext cx="23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79" name="公式" r:id="rId10" imgW="126725" imgH="177415" progId="Equation.3">
                    <p:embed/>
                  </p:oleObj>
                </mc:Choice>
                <mc:Fallback>
                  <p:oleObj name="公式" r:id="rId10" imgW="126725" imgH="177415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056"/>
                          <a:ext cx="23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80" name="Line 36"/>
          <p:cNvSpPr>
            <a:spLocks noChangeShapeType="1"/>
          </p:cNvSpPr>
          <p:nvPr/>
        </p:nvSpPr>
        <p:spPr bwMode="auto">
          <a:xfrm flipH="1">
            <a:off x="7004050" y="1466850"/>
            <a:ext cx="609600" cy="4953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7232650" y="1135063"/>
            <a:ext cx="1447800" cy="1157287"/>
            <a:chOff x="4608" y="2064"/>
            <a:chExt cx="912" cy="672"/>
          </a:xfrm>
        </p:grpSpPr>
        <p:graphicFrame>
          <p:nvGraphicFramePr>
            <p:cNvPr id="30726" name="Object 38"/>
            <p:cNvGraphicFramePr>
              <a:graphicFrameLocks noChangeAspect="1"/>
            </p:cNvGraphicFramePr>
            <p:nvPr/>
          </p:nvGraphicFramePr>
          <p:xfrm>
            <a:off x="4608" y="2064"/>
            <a:ext cx="299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0" name="公式" r:id="rId12" imgW="126835" imgH="139518" progId="Equation.3">
                    <p:embed/>
                  </p:oleObj>
                </mc:Choice>
                <mc:Fallback>
                  <p:oleObj name="公式" r:id="rId12" imgW="126835" imgH="139518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064"/>
                          <a:ext cx="299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7" name="Object 39"/>
            <p:cNvGraphicFramePr>
              <a:graphicFrameLocks noChangeAspect="1"/>
            </p:cNvGraphicFramePr>
            <p:nvPr/>
          </p:nvGraphicFramePr>
          <p:xfrm>
            <a:off x="5221" y="2430"/>
            <a:ext cx="299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1" name="公式" r:id="rId14" imgW="126835" imgH="139518" progId="Equation.3">
                    <p:embed/>
                  </p:oleObj>
                </mc:Choice>
                <mc:Fallback>
                  <p:oleObj name="公式" r:id="rId14" imgW="126835" imgH="139518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21" y="2430"/>
                          <a:ext cx="299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38" name="Line 40"/>
            <p:cNvSpPr>
              <a:spLocks noChangeShapeType="1"/>
            </p:cNvSpPr>
            <p:nvPr/>
          </p:nvSpPr>
          <p:spPr bwMode="auto">
            <a:xfrm>
              <a:off x="4848" y="2256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985" name="Line 41"/>
          <p:cNvSpPr>
            <a:spLocks noChangeShapeType="1"/>
          </p:cNvSpPr>
          <p:nvPr/>
        </p:nvSpPr>
        <p:spPr bwMode="auto">
          <a:xfrm>
            <a:off x="7385050" y="1962150"/>
            <a:ext cx="304800" cy="0"/>
          </a:xfrm>
          <a:prstGeom prst="line">
            <a:avLst/>
          </a:prstGeom>
          <a:noFill/>
          <a:ln w="38100">
            <a:solidFill>
              <a:srgbClr val="CC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6927850" y="639763"/>
            <a:ext cx="1911350" cy="1646237"/>
            <a:chOff x="4320" y="48"/>
            <a:chExt cx="1204" cy="956"/>
          </a:xfrm>
        </p:grpSpPr>
        <p:sp>
          <p:nvSpPr>
            <p:cNvPr id="30736" name="Oval 43"/>
            <p:cNvSpPr>
              <a:spLocks noChangeArrowheads="1"/>
            </p:cNvSpPr>
            <p:nvPr/>
          </p:nvSpPr>
          <p:spPr bwMode="auto">
            <a:xfrm>
              <a:off x="4320" y="199"/>
              <a:ext cx="854" cy="80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737" name="Text Box 44"/>
            <p:cNvSpPr txBox="1">
              <a:spLocks noChangeArrowheads="1"/>
            </p:cNvSpPr>
            <p:nvPr/>
          </p:nvSpPr>
          <p:spPr bwMode="auto">
            <a:xfrm>
              <a:off x="4396" y="48"/>
              <a:ext cx="836" cy="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/>
                <a:t>.  .  .  . 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/>
                <a:t>.  .  .  .  . 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/>
                <a:t>.  .  .  .  </a:t>
              </a:r>
            </a:p>
          </p:txBody>
        </p:sp>
        <p:graphicFrame>
          <p:nvGraphicFramePr>
            <p:cNvPr id="30725" name="Object 45"/>
            <p:cNvGraphicFramePr>
              <a:graphicFrameLocks noChangeAspect="1"/>
            </p:cNvGraphicFramePr>
            <p:nvPr/>
          </p:nvGraphicFramePr>
          <p:xfrm>
            <a:off x="5184" y="192"/>
            <a:ext cx="34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2" name="公式" r:id="rId16" imgW="317362" imgH="228501" progId="Equation.3">
                    <p:embed/>
                  </p:oleObj>
                </mc:Choice>
                <mc:Fallback>
                  <p:oleObj name="公式" r:id="rId16" imgW="317362" imgH="228501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192"/>
                          <a:ext cx="340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8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74" grpId="0" autoUpdateAnimBg="0"/>
      <p:bldP spid="82980" grpId="0" animBg="1"/>
      <p:bldP spid="8298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09600" y="1143000"/>
            <a:ext cx="2854325" cy="2743200"/>
            <a:chOff x="384" y="720"/>
            <a:chExt cx="1798" cy="1728"/>
          </a:xfrm>
        </p:grpSpPr>
        <p:graphicFrame>
          <p:nvGraphicFramePr>
            <p:cNvPr id="31753" name="Object 1031"/>
            <p:cNvGraphicFramePr>
              <a:graphicFrameLocks noChangeAspect="1"/>
            </p:cNvGraphicFramePr>
            <p:nvPr/>
          </p:nvGraphicFramePr>
          <p:xfrm>
            <a:off x="384" y="720"/>
            <a:ext cx="1440" cy="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3" name="公式" r:id="rId4" imgW="838200" imgH="469900" progId="Equation.3">
                    <p:embed/>
                  </p:oleObj>
                </mc:Choice>
                <mc:Fallback>
                  <p:oleObj name="公式" r:id="rId4" imgW="838200" imgH="469900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720"/>
                          <a:ext cx="1440" cy="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4" name="Object 1032"/>
            <p:cNvGraphicFramePr>
              <a:graphicFrameLocks noChangeAspect="1"/>
            </p:cNvGraphicFramePr>
            <p:nvPr/>
          </p:nvGraphicFramePr>
          <p:xfrm>
            <a:off x="720" y="1545"/>
            <a:ext cx="1462" cy="9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4" name="公式" r:id="rId6" imgW="825500" imgH="469900" progId="Equation.3">
                    <p:embed/>
                  </p:oleObj>
                </mc:Choice>
                <mc:Fallback>
                  <p:oleObj name="公式" r:id="rId6" imgW="825500" imgH="469900" progId="Equation.3">
                    <p:embed/>
                    <p:pic>
                      <p:nvPicPr>
                        <p:cNvPr id="0" name="Object 10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545"/>
                          <a:ext cx="1462" cy="9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5715000" y="1262063"/>
            <a:ext cx="2854325" cy="2928937"/>
            <a:chOff x="3600" y="795"/>
            <a:chExt cx="1798" cy="1845"/>
          </a:xfrm>
        </p:grpSpPr>
        <p:sp>
          <p:nvSpPr>
            <p:cNvPr id="31760" name="Oval 2"/>
            <p:cNvSpPr>
              <a:spLocks noChangeArrowheads="1"/>
            </p:cNvSpPr>
            <p:nvPr/>
          </p:nvSpPr>
          <p:spPr bwMode="auto">
            <a:xfrm>
              <a:off x="3657" y="987"/>
              <a:ext cx="1261" cy="129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61" name="Text Box 3"/>
            <p:cNvSpPr txBox="1">
              <a:spLocks noChangeArrowheads="1"/>
            </p:cNvSpPr>
            <p:nvPr/>
          </p:nvSpPr>
          <p:spPr bwMode="auto">
            <a:xfrm>
              <a:off x="3600" y="939"/>
              <a:ext cx="1440" cy="1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r>
                <a:rPr lang="en-US" altLang="zh-CN"/>
                <a:t>.  .  .  .  .  . 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/>
                <a:t>.  .  .  .  .  .  .  .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/>
                <a:t>.  .  .  .  .  .  .  . </a:t>
              </a:r>
            </a:p>
            <a:p>
              <a:pPr algn="ctr">
                <a:lnSpc>
                  <a:spcPct val="130000"/>
                </a:lnSpc>
              </a:pPr>
              <a:r>
                <a:rPr lang="en-US" altLang="zh-CN"/>
                <a:t>.  .  .  .  .  .  </a:t>
              </a:r>
            </a:p>
          </p:txBody>
        </p:sp>
        <p:graphicFrame>
          <p:nvGraphicFramePr>
            <p:cNvPr id="31750" name="Object 1028"/>
            <p:cNvGraphicFramePr>
              <a:graphicFrameLocks noChangeAspect="1"/>
            </p:cNvGraphicFramePr>
            <p:nvPr/>
          </p:nvGraphicFramePr>
          <p:xfrm>
            <a:off x="4501" y="795"/>
            <a:ext cx="3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5" name="公式" r:id="rId8" imgW="317362" imgH="228501" progId="Equation.3">
                    <p:embed/>
                  </p:oleObj>
                </mc:Choice>
                <mc:Fallback>
                  <p:oleObj name="公式" r:id="rId8" imgW="317362" imgH="228501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1" y="795"/>
                          <a:ext cx="358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2" name="Line 5"/>
            <p:cNvSpPr>
              <a:spLocks noChangeShapeType="1"/>
            </p:cNvSpPr>
            <p:nvPr/>
          </p:nvSpPr>
          <p:spPr bwMode="auto">
            <a:xfrm>
              <a:off x="3755" y="1947"/>
              <a:ext cx="107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3" name="Line 6"/>
            <p:cNvSpPr>
              <a:spLocks noChangeShapeType="1"/>
            </p:cNvSpPr>
            <p:nvPr/>
          </p:nvSpPr>
          <p:spPr bwMode="auto">
            <a:xfrm>
              <a:off x="4298" y="1563"/>
              <a:ext cx="1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" name="Line 7"/>
            <p:cNvSpPr>
              <a:spLocks noChangeShapeType="1"/>
            </p:cNvSpPr>
            <p:nvPr/>
          </p:nvSpPr>
          <p:spPr bwMode="auto">
            <a:xfrm>
              <a:off x="4279" y="1563"/>
              <a:ext cx="373" cy="38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" name="Freeform 8"/>
            <p:cNvSpPr>
              <a:spLocks/>
            </p:cNvSpPr>
            <p:nvPr/>
          </p:nvSpPr>
          <p:spPr bwMode="auto">
            <a:xfrm>
              <a:off x="4630" y="1515"/>
              <a:ext cx="421" cy="432"/>
            </a:xfrm>
            <a:custGeom>
              <a:avLst/>
              <a:gdLst>
                <a:gd name="T0" fmla="*/ 0 w 328"/>
                <a:gd name="T1" fmla="*/ 507 h 368"/>
                <a:gd name="T2" fmla="*/ 540 w 328"/>
                <a:gd name="T3" fmla="*/ 0 h 368"/>
                <a:gd name="T4" fmla="*/ 0 60000 65536"/>
                <a:gd name="T5" fmla="*/ 0 60000 65536"/>
                <a:gd name="T6" fmla="*/ 0 w 328"/>
                <a:gd name="T7" fmla="*/ 0 h 368"/>
                <a:gd name="T8" fmla="*/ 328 w 328"/>
                <a:gd name="T9" fmla="*/ 368 h 3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8" h="368">
                  <a:moveTo>
                    <a:pt x="0" y="368"/>
                  </a:moveTo>
                  <a:lnTo>
                    <a:pt x="328" y="0"/>
                  </a:lnTo>
                </a:path>
              </a:pathLst>
            </a:custGeom>
            <a:noFill/>
            <a:ln w="38100" cap="flat" cmpd="sng">
              <a:solidFill>
                <a:srgbClr val="0000CC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Line 9"/>
            <p:cNvSpPr>
              <a:spLocks noChangeShapeType="1"/>
            </p:cNvSpPr>
            <p:nvPr/>
          </p:nvSpPr>
          <p:spPr bwMode="auto">
            <a:xfrm>
              <a:off x="4626" y="1947"/>
              <a:ext cx="514" cy="1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7" name="Text Box 10"/>
            <p:cNvSpPr txBox="1">
              <a:spLocks noChangeArrowheads="1"/>
            </p:cNvSpPr>
            <p:nvPr/>
          </p:nvSpPr>
          <p:spPr bwMode="auto">
            <a:xfrm>
              <a:off x="4683" y="1707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latin typeface="Symbol" pitchFamily="18" charset="2"/>
                </a:rPr>
                <a:t>a</a:t>
              </a:r>
            </a:p>
          </p:txBody>
        </p:sp>
        <p:sp>
          <p:nvSpPr>
            <p:cNvPr id="31768" name="Text Box 11"/>
            <p:cNvSpPr txBox="1">
              <a:spLocks noChangeArrowheads="1"/>
            </p:cNvSpPr>
            <p:nvPr/>
          </p:nvSpPr>
          <p:spPr bwMode="auto">
            <a:xfrm>
              <a:off x="4238" y="1563"/>
              <a:ext cx="23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>
                  <a:latin typeface="Symbol" pitchFamily="18" charset="2"/>
                </a:rPr>
                <a:t>a</a:t>
              </a:r>
            </a:p>
          </p:txBody>
        </p:sp>
        <p:graphicFrame>
          <p:nvGraphicFramePr>
            <p:cNvPr id="31751" name="Object 1029"/>
            <p:cNvGraphicFramePr>
              <a:graphicFrameLocks noChangeAspect="1"/>
            </p:cNvGraphicFramePr>
            <p:nvPr/>
          </p:nvGraphicFramePr>
          <p:xfrm>
            <a:off x="5172" y="1851"/>
            <a:ext cx="22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6" name="公式" r:id="rId10" imgW="177646" imgH="190335" progId="Equation.3">
                    <p:embed/>
                  </p:oleObj>
                </mc:Choice>
                <mc:Fallback>
                  <p:oleObj name="公式" r:id="rId10" imgW="177646" imgH="190335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1851"/>
                          <a:ext cx="226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2" name="Object 1030"/>
            <p:cNvGraphicFramePr>
              <a:graphicFrameLocks noChangeAspect="1"/>
            </p:cNvGraphicFramePr>
            <p:nvPr/>
          </p:nvGraphicFramePr>
          <p:xfrm>
            <a:off x="5079" y="1275"/>
            <a:ext cx="30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7" name="公式" r:id="rId12" imgW="241300" imgH="228600" progId="Equation.3">
                    <p:embed/>
                  </p:oleObj>
                </mc:Choice>
                <mc:Fallback>
                  <p:oleObj name="公式" r:id="rId12" imgW="241300" imgH="22860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9" y="1275"/>
                          <a:ext cx="307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9" name="Text Box 15"/>
            <p:cNvSpPr txBox="1">
              <a:spLocks noChangeArrowheads="1"/>
            </p:cNvSpPr>
            <p:nvPr/>
          </p:nvSpPr>
          <p:spPr bwMode="auto">
            <a:xfrm>
              <a:off x="3645" y="18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/>
                <a:t>a</a:t>
              </a:r>
            </a:p>
          </p:txBody>
        </p:sp>
        <p:sp>
          <p:nvSpPr>
            <p:cNvPr id="31770" name="Text Box 16"/>
            <p:cNvSpPr txBox="1">
              <a:spLocks noChangeArrowheads="1"/>
            </p:cNvSpPr>
            <p:nvPr/>
          </p:nvSpPr>
          <p:spPr bwMode="auto">
            <a:xfrm>
              <a:off x="4820" y="189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/>
                <a:t>b</a:t>
              </a:r>
            </a:p>
          </p:txBody>
        </p:sp>
        <p:sp>
          <p:nvSpPr>
            <p:cNvPr id="31771" name="Text Box 18"/>
            <p:cNvSpPr txBox="1">
              <a:spLocks noChangeArrowheads="1"/>
            </p:cNvSpPr>
            <p:nvPr/>
          </p:nvSpPr>
          <p:spPr bwMode="auto">
            <a:xfrm>
              <a:off x="4375" y="1397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/>
                <a:t>r</a:t>
              </a:r>
              <a:endParaRPr lang="en-US" altLang="zh-CN"/>
            </a:p>
          </p:txBody>
        </p:sp>
        <p:sp>
          <p:nvSpPr>
            <p:cNvPr id="31772" name="Text Box 19"/>
            <p:cNvSpPr txBox="1">
              <a:spLocks noChangeArrowheads="1"/>
            </p:cNvSpPr>
            <p:nvPr/>
          </p:nvSpPr>
          <p:spPr bwMode="auto">
            <a:xfrm>
              <a:off x="4179" y="132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 i="1"/>
                <a:t>O</a:t>
              </a:r>
            </a:p>
          </p:txBody>
        </p:sp>
        <p:sp>
          <p:nvSpPr>
            <p:cNvPr id="31773" name="Text Box 20"/>
            <p:cNvSpPr txBox="1">
              <a:spLocks noChangeArrowheads="1"/>
            </p:cNvSpPr>
            <p:nvPr/>
          </p:nvSpPr>
          <p:spPr bwMode="auto">
            <a:xfrm>
              <a:off x="4200" y="1925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/>
                <a:t>P</a:t>
              </a:r>
            </a:p>
          </p:txBody>
        </p:sp>
        <p:sp>
          <p:nvSpPr>
            <p:cNvPr id="31774" name="Text Box 21"/>
            <p:cNvSpPr txBox="1">
              <a:spLocks noChangeArrowheads="1"/>
            </p:cNvSpPr>
            <p:nvPr/>
          </p:nvSpPr>
          <p:spPr bwMode="auto">
            <a:xfrm>
              <a:off x="4176" y="2352"/>
              <a:ext cx="6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/>
              <a:r>
                <a:rPr lang="en-US" altLang="zh-CN"/>
                <a:t>OP = </a:t>
              </a:r>
              <a:r>
                <a:rPr lang="en-US" altLang="zh-CN" i="1"/>
                <a:t>a</a:t>
              </a:r>
              <a:endParaRPr lang="en-US" altLang="zh-CN"/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055688" y="3744913"/>
            <a:ext cx="4572000" cy="2605087"/>
            <a:chOff x="665" y="2359"/>
            <a:chExt cx="2880" cy="1641"/>
          </a:xfrm>
        </p:grpSpPr>
        <p:graphicFrame>
          <p:nvGraphicFramePr>
            <p:cNvPr id="31746" name="Object 1024"/>
            <p:cNvGraphicFramePr>
              <a:graphicFrameLocks noChangeAspect="1"/>
            </p:cNvGraphicFramePr>
            <p:nvPr/>
          </p:nvGraphicFramePr>
          <p:xfrm>
            <a:off x="665" y="2395"/>
            <a:ext cx="1417" cy="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8" name="公式" r:id="rId14" imgW="850531" imgH="469696" progId="Equation.3">
                    <p:embed/>
                  </p:oleObj>
                </mc:Choice>
                <mc:Fallback>
                  <p:oleObj name="公式" r:id="rId14" imgW="850531" imgH="469696" progId="Equation.3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" y="2395"/>
                          <a:ext cx="1417" cy="8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7" name="Object 1025"/>
            <p:cNvGraphicFramePr>
              <a:graphicFrameLocks noChangeAspect="1"/>
            </p:cNvGraphicFramePr>
            <p:nvPr/>
          </p:nvGraphicFramePr>
          <p:xfrm>
            <a:off x="2171" y="2359"/>
            <a:ext cx="1374" cy="9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39" name="公式" r:id="rId16" imgW="749300" imgH="469900" progId="Equation.3">
                    <p:embed/>
                  </p:oleObj>
                </mc:Choice>
                <mc:Fallback>
                  <p:oleObj name="公式" r:id="rId16" imgW="749300" imgH="469900" progId="Equation.3">
                    <p:embed/>
                    <p:pic>
                      <p:nvPicPr>
                        <p:cNvPr id="0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1" y="2359"/>
                          <a:ext cx="1374" cy="9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8" name="Object 1026"/>
            <p:cNvGraphicFramePr>
              <a:graphicFrameLocks noChangeAspect="1"/>
            </p:cNvGraphicFramePr>
            <p:nvPr/>
          </p:nvGraphicFramePr>
          <p:xfrm>
            <a:off x="665" y="3292"/>
            <a:ext cx="1285" cy="7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0" name="公式" r:id="rId18" imgW="672808" imgH="342751" progId="Equation.3">
                    <p:embed/>
                  </p:oleObj>
                </mc:Choice>
                <mc:Fallback>
                  <p:oleObj name="公式" r:id="rId18" imgW="672808" imgH="342751" progId="Equation.3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" y="3292"/>
                          <a:ext cx="1285" cy="7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49" name="Object 1027"/>
            <p:cNvGraphicFramePr>
              <a:graphicFrameLocks/>
            </p:cNvGraphicFramePr>
            <p:nvPr/>
          </p:nvGraphicFramePr>
          <p:xfrm>
            <a:off x="2082" y="3292"/>
            <a:ext cx="1020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41" name="公式" r:id="rId20" imgW="583947" imgH="342751" progId="Equation.3">
                    <p:embed/>
                  </p:oleObj>
                </mc:Choice>
                <mc:Fallback>
                  <p:oleObj name="公式" r:id="rId20" imgW="583947" imgH="342751" progId="Equation.3">
                    <p:embed/>
                    <p:pic>
                      <p:nvPicPr>
                        <p:cNvPr id="0" name="Object 10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2" y="3292"/>
                          <a:ext cx="1020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758" name="Text Box 27"/>
          <p:cNvSpPr txBox="1">
            <a:spLocks noChangeArrowheads="1"/>
          </p:cNvSpPr>
          <p:nvPr/>
        </p:nvSpPr>
        <p:spPr bwMode="auto">
          <a:xfrm>
            <a:off x="609600" y="381000"/>
            <a:ext cx="358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CC3300"/>
                </a:solidFill>
              </a:rPr>
              <a:t>通常的笨办法：</a:t>
            </a:r>
          </a:p>
        </p:txBody>
      </p:sp>
      <p:sp>
        <p:nvSpPr>
          <p:cNvPr id="85020" name="Text Box 28"/>
          <p:cNvSpPr txBox="1">
            <a:spLocks noChangeArrowheads="1"/>
          </p:cNvSpPr>
          <p:nvPr/>
        </p:nvSpPr>
        <p:spPr bwMode="auto">
          <a:xfrm>
            <a:off x="6324600" y="51816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CC3300"/>
                </a:solidFill>
              </a:rPr>
              <a:t>结果相同！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5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5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20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179388" y="2540000"/>
            <a:ext cx="6283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latin typeface="宋体" pitchFamily="2" charset="-122"/>
              </a:rPr>
              <a:t>解：补上半径 </a:t>
            </a:r>
            <a:r>
              <a:rPr lang="en-US" altLang="zh-CN" sz="2800" i="1"/>
              <a:t>oa  bo</a:t>
            </a:r>
            <a:r>
              <a:rPr lang="en-US" altLang="zh-CN" sz="2800">
                <a:latin typeface="宋体" pitchFamily="2" charset="-122"/>
              </a:rPr>
              <a:t>,</a:t>
            </a:r>
            <a:r>
              <a:rPr lang="zh-CN" altLang="en-US" sz="2800">
                <a:latin typeface="宋体" pitchFamily="2" charset="-122"/>
              </a:rPr>
              <a:t>设回路方向如图</a:t>
            </a:r>
          </a:p>
        </p:txBody>
      </p:sp>
      <p:graphicFrame>
        <p:nvGraphicFramePr>
          <p:cNvPr id="171008" name="Object 1024"/>
          <p:cNvGraphicFramePr>
            <a:graphicFrameLocks/>
          </p:cNvGraphicFramePr>
          <p:nvPr/>
        </p:nvGraphicFramePr>
        <p:xfrm>
          <a:off x="304800" y="3084513"/>
          <a:ext cx="4419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2" name="公式" r:id="rId4" imgW="1777229" imgH="406224" progId="Equation.3">
                  <p:embed/>
                </p:oleObj>
              </mc:Choice>
              <mc:Fallback>
                <p:oleObj name="公式" r:id="rId4" imgW="1777229" imgH="406224" progId="Equation.3">
                  <p:embed/>
                  <p:pic>
                    <p:nvPicPr>
                      <p:cNvPr id="0" name="Object 102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084513"/>
                        <a:ext cx="44196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09" name="Object 1025"/>
          <p:cNvGraphicFramePr>
            <a:graphicFrameLocks/>
          </p:cNvGraphicFramePr>
          <p:nvPr/>
        </p:nvGraphicFramePr>
        <p:xfrm>
          <a:off x="381000" y="4303713"/>
          <a:ext cx="2894013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3" name="公式" r:id="rId6" imgW="939800" imgH="228600" progId="Equation.3">
                  <p:embed/>
                </p:oleObj>
              </mc:Choice>
              <mc:Fallback>
                <p:oleObj name="公式" r:id="rId6" imgW="939800" imgH="228600" progId="Equation.3">
                  <p:embed/>
                  <p:pic>
                    <p:nvPicPr>
                      <p:cNvPr id="0" name="Object 102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303713"/>
                        <a:ext cx="2894013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0" name="Object 1026"/>
          <p:cNvGraphicFramePr>
            <a:graphicFrameLocks/>
          </p:cNvGraphicFramePr>
          <p:nvPr/>
        </p:nvGraphicFramePr>
        <p:xfrm>
          <a:off x="3657600" y="4075113"/>
          <a:ext cx="20732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4" name="公式" r:id="rId8" imgW="698197" imgH="406224" progId="Equation.3">
                  <p:embed/>
                </p:oleObj>
              </mc:Choice>
              <mc:Fallback>
                <p:oleObj name="公式" r:id="rId8" imgW="698197" imgH="406224" progId="Equation.3">
                  <p:embed/>
                  <p:pic>
                    <p:nvPicPr>
                      <p:cNvPr id="0" name="Object 102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075113"/>
                        <a:ext cx="20732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1" name="Object 1027"/>
          <p:cNvGraphicFramePr>
            <a:graphicFrameLocks/>
          </p:cNvGraphicFramePr>
          <p:nvPr/>
        </p:nvGraphicFramePr>
        <p:xfrm>
          <a:off x="6211888" y="4286250"/>
          <a:ext cx="197961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5" name="公式" r:id="rId10" imgW="672808" imgH="241195" progId="Equation.3">
                  <p:embed/>
                </p:oleObj>
              </mc:Choice>
              <mc:Fallback>
                <p:oleObj name="公式" r:id="rId10" imgW="672808" imgH="241195" progId="Equation.3">
                  <p:embed/>
                  <p:pic>
                    <p:nvPicPr>
                      <p:cNvPr id="0" name="Object 102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888" y="4286250"/>
                        <a:ext cx="1979612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12" name="Object 1028"/>
          <p:cNvGraphicFramePr>
            <a:graphicFrameLocks/>
          </p:cNvGraphicFramePr>
          <p:nvPr/>
        </p:nvGraphicFramePr>
        <p:xfrm>
          <a:off x="1389063" y="5218113"/>
          <a:ext cx="3241675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96" name="公式" r:id="rId12" imgW="1002865" imgH="406224" progId="Equation.3">
                  <p:embed/>
                </p:oleObj>
              </mc:Choice>
              <mc:Fallback>
                <p:oleObj name="公式" r:id="rId12" imgW="1002865" imgH="406224" progId="Equation.3">
                  <p:embed/>
                  <p:pic>
                    <p:nvPicPr>
                      <p:cNvPr id="0" name="Object 1028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5218113"/>
                        <a:ext cx="3241675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9" name="Group 27"/>
          <p:cNvGrpSpPr>
            <a:grpSpLocks/>
          </p:cNvGrpSpPr>
          <p:nvPr/>
        </p:nvGrpSpPr>
        <p:grpSpPr bwMode="auto">
          <a:xfrm>
            <a:off x="250825" y="252413"/>
            <a:ext cx="6226175" cy="1119187"/>
            <a:chOff x="158" y="31"/>
            <a:chExt cx="3922" cy="705"/>
          </a:xfrm>
        </p:grpSpPr>
        <p:sp>
          <p:nvSpPr>
            <p:cNvPr id="32795" name="Rectangle 8"/>
            <p:cNvSpPr>
              <a:spLocks noChangeArrowheads="1"/>
            </p:cNvSpPr>
            <p:nvPr/>
          </p:nvSpPr>
          <p:spPr bwMode="auto">
            <a:xfrm>
              <a:off x="158" y="140"/>
              <a:ext cx="315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latin typeface="宋体" pitchFamily="2" charset="-122"/>
                </a:rPr>
                <a:t>又如：磁力线限制在圆柱体内</a:t>
              </a:r>
              <a:r>
                <a:rPr lang="en-US" altLang="zh-CN" sz="2800">
                  <a:latin typeface="宋体" pitchFamily="2" charset="-122"/>
                </a:rPr>
                <a:t>,  </a:t>
              </a:r>
              <a:r>
                <a:rPr lang="zh-CN" altLang="en-US" sz="2800">
                  <a:latin typeface="宋体" pitchFamily="2" charset="-122"/>
                </a:rPr>
                <a:t>空间均匀</a:t>
              </a:r>
            </a:p>
          </p:txBody>
        </p:sp>
        <p:graphicFrame>
          <p:nvGraphicFramePr>
            <p:cNvPr id="32777" name="Object 1031"/>
            <p:cNvGraphicFramePr>
              <a:graphicFrameLocks/>
            </p:cNvGraphicFramePr>
            <p:nvPr/>
          </p:nvGraphicFramePr>
          <p:xfrm>
            <a:off x="3264" y="31"/>
            <a:ext cx="816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7" name="Equation" r:id="rId14" imgW="482391" imgH="406224" progId="Equation.DSMT4">
                    <p:embed/>
                  </p:oleObj>
                </mc:Choice>
                <mc:Fallback>
                  <p:oleObj name="Equation" r:id="rId14" imgW="482391" imgH="406224" progId="Equation.DSMT4">
                    <p:embed/>
                    <p:pic>
                      <p:nvPicPr>
                        <p:cNvPr id="0" name="Object 10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1"/>
                          <a:ext cx="816" cy="5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250825" y="1762125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>
                <a:latin typeface="宋体" pitchFamily="2" charset="-122"/>
              </a:rPr>
              <a:t>求</a:t>
            </a:r>
            <a:r>
              <a:rPr lang="en-US" altLang="zh-CN" sz="2800">
                <a:latin typeface="宋体" pitchFamily="2" charset="-122"/>
              </a:rPr>
              <a:t>:</a:t>
            </a:r>
            <a:r>
              <a:rPr lang="zh-CN" altLang="en-US" sz="2800">
                <a:latin typeface="宋体" pitchFamily="2" charset="-122"/>
              </a:rPr>
              <a:t>图中线段</a:t>
            </a:r>
            <a:r>
              <a:rPr lang="en-US" altLang="zh-CN" sz="2800" i="1"/>
              <a:t>ab</a:t>
            </a:r>
            <a:r>
              <a:rPr lang="zh-CN" altLang="en-US" sz="2800">
                <a:latin typeface="宋体" pitchFamily="2" charset="-122"/>
              </a:rPr>
              <a:t>内的感生电动势</a:t>
            </a:r>
            <a:r>
              <a:rPr lang="en-US" altLang="zh-CN" sz="2800">
                <a:latin typeface="宋体" pitchFamily="2" charset="-122"/>
              </a:rPr>
              <a:t>.</a:t>
            </a:r>
          </a:p>
        </p:txBody>
      </p:sp>
      <p:grpSp>
        <p:nvGrpSpPr>
          <p:cNvPr id="32781" name="Group 28"/>
          <p:cNvGrpSpPr>
            <a:grpSpLocks/>
          </p:cNvGrpSpPr>
          <p:nvPr/>
        </p:nvGrpSpPr>
        <p:grpSpPr bwMode="auto">
          <a:xfrm>
            <a:off x="6324600" y="533400"/>
            <a:ext cx="2819400" cy="2667000"/>
            <a:chOff x="3984" y="336"/>
            <a:chExt cx="1776" cy="1680"/>
          </a:xfrm>
        </p:grpSpPr>
        <p:sp>
          <p:nvSpPr>
            <p:cNvPr id="32782" name="Line 10"/>
            <p:cNvSpPr>
              <a:spLocks noChangeShapeType="1"/>
            </p:cNvSpPr>
            <p:nvPr/>
          </p:nvSpPr>
          <p:spPr bwMode="auto">
            <a:xfrm flipH="1">
              <a:off x="4226" y="866"/>
              <a:ext cx="588" cy="9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3" name="Line 11"/>
            <p:cNvSpPr>
              <a:spLocks noChangeShapeType="1"/>
            </p:cNvSpPr>
            <p:nvPr/>
          </p:nvSpPr>
          <p:spPr bwMode="auto">
            <a:xfrm>
              <a:off x="4814" y="866"/>
              <a:ext cx="589" cy="9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784" name="Group 13"/>
            <p:cNvGrpSpPr>
              <a:grpSpLocks/>
            </p:cNvGrpSpPr>
            <p:nvPr/>
          </p:nvGrpSpPr>
          <p:grpSpPr bwMode="auto">
            <a:xfrm>
              <a:off x="3984" y="336"/>
              <a:ext cx="1776" cy="1680"/>
              <a:chOff x="3984" y="192"/>
              <a:chExt cx="1776" cy="1680"/>
            </a:xfrm>
          </p:grpSpPr>
          <p:sp>
            <p:nvSpPr>
              <p:cNvPr id="32790" name="Oval 14"/>
              <p:cNvSpPr>
                <a:spLocks noChangeArrowheads="1"/>
              </p:cNvSpPr>
              <p:nvPr/>
            </p:nvSpPr>
            <p:spPr bwMode="auto">
              <a:xfrm>
                <a:off x="4414" y="336"/>
                <a:ext cx="803" cy="79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791" name="Line 15"/>
              <p:cNvSpPr>
                <a:spLocks noChangeShapeType="1"/>
              </p:cNvSpPr>
              <p:nvPr/>
            </p:nvSpPr>
            <p:spPr bwMode="auto">
              <a:xfrm>
                <a:off x="4815" y="733"/>
                <a:ext cx="0" cy="8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2" name="Line 16"/>
              <p:cNvSpPr>
                <a:spLocks noChangeShapeType="1"/>
              </p:cNvSpPr>
              <p:nvPr/>
            </p:nvSpPr>
            <p:spPr bwMode="auto">
              <a:xfrm>
                <a:off x="4227" y="1643"/>
                <a:ext cx="1177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793" name="Rectangle 17"/>
              <p:cNvSpPr>
                <a:spLocks noChangeArrowheads="1"/>
              </p:cNvSpPr>
              <p:nvPr/>
            </p:nvSpPr>
            <p:spPr bwMode="auto">
              <a:xfrm>
                <a:off x="4694" y="384"/>
                <a:ext cx="44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latin typeface="黑体" pitchFamily="49" charset="-122"/>
                    <a:ea typeface="黑体" pitchFamily="49" charset="-122"/>
                  </a:rPr>
                  <a:t>o</a:t>
                </a:r>
              </a:p>
            </p:txBody>
          </p:sp>
          <p:graphicFrame>
            <p:nvGraphicFramePr>
              <p:cNvPr id="32775" name="Object 1029"/>
              <p:cNvGraphicFramePr>
                <a:graphicFrameLocks noChangeAspect="1"/>
              </p:cNvGraphicFramePr>
              <p:nvPr/>
            </p:nvGraphicFramePr>
            <p:xfrm>
              <a:off x="3984" y="1476"/>
              <a:ext cx="1776" cy="3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98" name="公式" r:id="rId16" imgW="494870" imgH="203024" progId="Equation.3">
                      <p:embed/>
                    </p:oleObj>
                  </mc:Choice>
                  <mc:Fallback>
                    <p:oleObj name="公式" r:id="rId16" imgW="494870" imgH="203024" progId="Equation.3">
                      <p:embed/>
                      <p:pic>
                        <p:nvPicPr>
                          <p:cNvPr id="0" name="Object 10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4" y="1476"/>
                            <a:ext cx="1776" cy="3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94" name="Text Box 19"/>
              <p:cNvSpPr txBox="1">
                <a:spLocks noChangeArrowheads="1"/>
              </p:cNvSpPr>
              <p:nvPr/>
            </p:nvSpPr>
            <p:spPr bwMode="auto">
              <a:xfrm>
                <a:off x="4368" y="308"/>
                <a:ext cx="980" cy="7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/>
                  <a:t>.  .  .  .</a:t>
                </a:r>
              </a:p>
              <a:p>
                <a:pPr algn="ctr"/>
                <a:r>
                  <a:rPr lang="en-US" altLang="zh-CN"/>
                  <a:t>.  .  .  .  .  .  </a:t>
                </a:r>
              </a:p>
              <a:p>
                <a:pPr algn="ctr"/>
                <a:r>
                  <a:rPr lang="en-US" altLang="zh-CN"/>
                  <a:t>.  .  .  . </a:t>
                </a:r>
              </a:p>
            </p:txBody>
          </p:sp>
          <p:graphicFrame>
            <p:nvGraphicFramePr>
              <p:cNvPr id="32776" name="Object 1030"/>
              <p:cNvGraphicFramePr>
                <a:graphicFrameLocks noChangeAspect="1"/>
              </p:cNvGraphicFramePr>
              <p:nvPr/>
            </p:nvGraphicFramePr>
            <p:xfrm>
              <a:off x="5184" y="192"/>
              <a:ext cx="384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99" name="公式" r:id="rId18" imgW="317362" imgH="228501" progId="Equation.3">
                      <p:embed/>
                    </p:oleObj>
                  </mc:Choice>
                  <mc:Fallback>
                    <p:oleObj name="公式" r:id="rId18" imgW="317362" imgH="228501" progId="Equation.3">
                      <p:embed/>
                      <p:pic>
                        <p:nvPicPr>
                          <p:cNvPr id="0" name="Object 10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192"/>
                            <a:ext cx="384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785" name="Line 21"/>
            <p:cNvSpPr>
              <a:spLocks noChangeShapeType="1"/>
            </p:cNvSpPr>
            <p:nvPr/>
          </p:nvSpPr>
          <p:spPr bwMode="auto">
            <a:xfrm>
              <a:off x="4608" y="1765"/>
              <a:ext cx="480" cy="0"/>
            </a:xfrm>
            <a:prstGeom prst="line">
              <a:avLst/>
            </a:prstGeom>
            <a:noFill/>
            <a:ln w="57150">
              <a:solidFill>
                <a:srgbClr val="CC0066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2786" name="Group 22"/>
            <p:cNvGrpSpPr>
              <a:grpSpLocks/>
            </p:cNvGrpSpPr>
            <p:nvPr/>
          </p:nvGrpSpPr>
          <p:grpSpPr bwMode="auto">
            <a:xfrm>
              <a:off x="4594" y="859"/>
              <a:ext cx="458" cy="411"/>
              <a:chOff x="4594" y="726"/>
              <a:chExt cx="458" cy="411"/>
            </a:xfrm>
          </p:grpSpPr>
          <p:sp>
            <p:nvSpPr>
              <p:cNvPr id="32787" name="Freeform 23"/>
              <p:cNvSpPr>
                <a:spLocks/>
              </p:cNvSpPr>
              <p:nvPr/>
            </p:nvSpPr>
            <p:spPr bwMode="auto">
              <a:xfrm>
                <a:off x="4594" y="1072"/>
                <a:ext cx="450" cy="65"/>
              </a:xfrm>
              <a:custGeom>
                <a:avLst/>
                <a:gdLst>
                  <a:gd name="T0" fmla="*/ 0 w 450"/>
                  <a:gd name="T1" fmla="*/ 0 h 65"/>
                  <a:gd name="T2" fmla="*/ 214 w 450"/>
                  <a:gd name="T3" fmla="*/ 64 h 65"/>
                  <a:gd name="T4" fmla="*/ 450 w 450"/>
                  <a:gd name="T5" fmla="*/ 4 h 65"/>
                  <a:gd name="T6" fmla="*/ 0 60000 65536"/>
                  <a:gd name="T7" fmla="*/ 0 60000 65536"/>
                  <a:gd name="T8" fmla="*/ 0 60000 65536"/>
                  <a:gd name="T9" fmla="*/ 0 w 450"/>
                  <a:gd name="T10" fmla="*/ 0 h 65"/>
                  <a:gd name="T11" fmla="*/ 450 w 450"/>
                  <a:gd name="T12" fmla="*/ 65 h 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0" h="65">
                    <a:moveTo>
                      <a:pt x="0" y="0"/>
                    </a:moveTo>
                    <a:cubicBezTo>
                      <a:pt x="35" y="11"/>
                      <a:pt x="139" y="63"/>
                      <a:pt x="214" y="64"/>
                    </a:cubicBezTo>
                    <a:cubicBezTo>
                      <a:pt x="289" y="65"/>
                      <a:pt x="401" y="16"/>
                      <a:pt x="450" y="4"/>
                    </a:cubicBezTo>
                  </a:path>
                </a:pathLst>
              </a:custGeom>
              <a:noFill/>
              <a:ln w="38100" cap="flat" cmpd="sng">
                <a:solidFill>
                  <a:srgbClr val="FF99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88" name="Freeform 24"/>
              <p:cNvSpPr>
                <a:spLocks/>
              </p:cNvSpPr>
              <p:nvPr/>
            </p:nvSpPr>
            <p:spPr bwMode="auto">
              <a:xfrm>
                <a:off x="4596" y="732"/>
                <a:ext cx="212" cy="342"/>
              </a:xfrm>
              <a:custGeom>
                <a:avLst/>
                <a:gdLst>
                  <a:gd name="T0" fmla="*/ 212 w 212"/>
                  <a:gd name="T1" fmla="*/ 0 h 342"/>
                  <a:gd name="T2" fmla="*/ 0 w 212"/>
                  <a:gd name="T3" fmla="*/ 342 h 342"/>
                  <a:gd name="T4" fmla="*/ 0 60000 65536"/>
                  <a:gd name="T5" fmla="*/ 0 60000 65536"/>
                  <a:gd name="T6" fmla="*/ 0 w 212"/>
                  <a:gd name="T7" fmla="*/ 0 h 342"/>
                  <a:gd name="T8" fmla="*/ 212 w 212"/>
                  <a:gd name="T9" fmla="*/ 342 h 34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2" h="342">
                    <a:moveTo>
                      <a:pt x="212" y="0"/>
                    </a:moveTo>
                    <a:lnTo>
                      <a:pt x="0" y="342"/>
                    </a:lnTo>
                  </a:path>
                </a:pathLst>
              </a:custGeom>
              <a:noFill/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2789" name="Freeform 25"/>
              <p:cNvSpPr>
                <a:spLocks/>
              </p:cNvSpPr>
              <p:nvPr/>
            </p:nvSpPr>
            <p:spPr bwMode="auto">
              <a:xfrm>
                <a:off x="4810" y="726"/>
                <a:ext cx="242" cy="354"/>
              </a:xfrm>
              <a:custGeom>
                <a:avLst/>
                <a:gdLst>
                  <a:gd name="T0" fmla="*/ 0 w 242"/>
                  <a:gd name="T1" fmla="*/ 0 h 354"/>
                  <a:gd name="T2" fmla="*/ 242 w 242"/>
                  <a:gd name="T3" fmla="*/ 354 h 354"/>
                  <a:gd name="T4" fmla="*/ 0 60000 65536"/>
                  <a:gd name="T5" fmla="*/ 0 60000 65536"/>
                  <a:gd name="T6" fmla="*/ 0 w 242"/>
                  <a:gd name="T7" fmla="*/ 0 h 354"/>
                  <a:gd name="T8" fmla="*/ 242 w 242"/>
                  <a:gd name="T9" fmla="*/ 354 h 35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2" h="354">
                    <a:moveTo>
                      <a:pt x="0" y="0"/>
                    </a:moveTo>
                    <a:lnTo>
                      <a:pt x="242" y="354"/>
                    </a:lnTo>
                  </a:path>
                </a:pathLst>
              </a:custGeom>
              <a:noFill/>
              <a:ln w="38100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7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5276850" y="4308475"/>
            <a:ext cx="2460625" cy="457200"/>
            <a:chOff x="3360" y="2522"/>
            <a:chExt cx="1680" cy="288"/>
          </a:xfrm>
        </p:grpSpPr>
        <p:sp>
          <p:nvSpPr>
            <p:cNvPr id="13354" name="Line 3"/>
            <p:cNvSpPr>
              <a:spLocks noChangeShapeType="1"/>
            </p:cNvSpPr>
            <p:nvPr/>
          </p:nvSpPr>
          <p:spPr bwMode="auto">
            <a:xfrm>
              <a:off x="3360" y="2784"/>
              <a:ext cx="1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5" name="Text Box 4"/>
            <p:cNvSpPr txBox="1">
              <a:spLocks noChangeArrowheads="1"/>
            </p:cNvSpPr>
            <p:nvPr/>
          </p:nvSpPr>
          <p:spPr bwMode="auto">
            <a:xfrm>
              <a:off x="3917" y="2522"/>
              <a:ext cx="2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x</a:t>
              </a:r>
            </a:p>
          </p:txBody>
        </p:sp>
      </p:grp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69850" y="120650"/>
            <a:ext cx="9074150" cy="180022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/>
              <a:t>例</a:t>
            </a:r>
            <a:r>
              <a:rPr lang="en-US" altLang="zh-CN" sz="2800"/>
              <a:t>.</a:t>
            </a:r>
            <a:r>
              <a:rPr lang="zh-CN" altLang="en-US" sz="2800"/>
              <a:t>导体 </a:t>
            </a:r>
            <a:r>
              <a:rPr lang="en-US" altLang="zh-CN" sz="2800"/>
              <a:t>CD </a:t>
            </a:r>
            <a:r>
              <a:rPr lang="zh-CN" altLang="en-US" sz="2800"/>
              <a:t>以恒定速率在一个三角形的导体框架 </a:t>
            </a:r>
            <a:r>
              <a:rPr lang="en-US" altLang="zh-CN" sz="2800"/>
              <a:t>MON</a:t>
            </a:r>
            <a:r>
              <a:rPr lang="zh-CN" altLang="en-US" sz="2800"/>
              <a:t>上运动，它的速度的方向垂直于 </a:t>
            </a:r>
            <a:r>
              <a:rPr lang="en-US" altLang="zh-CN" sz="2800"/>
              <a:t>CD </a:t>
            </a:r>
            <a:r>
              <a:rPr lang="zh-CN" altLang="en-US" sz="2800"/>
              <a:t>向右，磁场的方向如图，</a:t>
            </a:r>
            <a:r>
              <a:rPr lang="en-US" altLang="zh-CN" sz="2800" i="1"/>
              <a:t>B </a:t>
            </a:r>
            <a:r>
              <a:rPr lang="en-US" altLang="zh-CN" sz="2800"/>
              <a:t>= </a:t>
            </a:r>
            <a:r>
              <a:rPr lang="en-US" altLang="zh-CN" sz="2800" i="1"/>
              <a:t>Kx</a:t>
            </a:r>
            <a:r>
              <a:rPr lang="en-US" altLang="zh-CN" sz="2800"/>
              <a:t>cos</a:t>
            </a:r>
            <a:r>
              <a:rPr lang="en-US" altLang="zh-CN" sz="2800" i="1"/>
              <a:t>ωt,   </a:t>
            </a:r>
            <a:r>
              <a:rPr lang="zh-CN" altLang="en-US" sz="2800"/>
              <a:t>求：</a:t>
            </a:r>
            <a:r>
              <a:rPr lang="en-US" altLang="zh-CN" sz="2800"/>
              <a:t>CD</a:t>
            </a:r>
            <a:r>
              <a:rPr lang="zh-CN" altLang="en-US" sz="2800"/>
              <a:t>运动到 </a:t>
            </a:r>
            <a:r>
              <a:rPr lang="en-US" altLang="zh-CN" sz="2800" i="1"/>
              <a:t>x </a:t>
            </a:r>
            <a:r>
              <a:rPr lang="zh-CN" altLang="en-US" sz="2800"/>
              <a:t>处时，框架 </a:t>
            </a:r>
            <a:r>
              <a:rPr lang="en-US" altLang="zh-CN" sz="2800"/>
              <a:t>COD </a:t>
            </a:r>
            <a:r>
              <a:rPr lang="zh-CN" altLang="en-US" sz="2800"/>
              <a:t>内感应电动势的大小、方向。（设</a:t>
            </a:r>
            <a:r>
              <a:rPr lang="zh-CN" altLang="en-US" sz="2800" i="1"/>
              <a:t> </a:t>
            </a:r>
            <a:r>
              <a:rPr lang="en-US" altLang="zh-CN" sz="2800" i="1"/>
              <a:t>t</a:t>
            </a:r>
            <a:r>
              <a:rPr lang="en-US" altLang="zh-CN" sz="2800"/>
              <a:t> =0, </a:t>
            </a:r>
            <a:r>
              <a:rPr lang="en-US" altLang="zh-CN" sz="2800" i="1"/>
              <a:t>x</a:t>
            </a:r>
            <a:r>
              <a:rPr lang="en-US" altLang="zh-CN" sz="2800"/>
              <a:t> =0)</a:t>
            </a:r>
          </a:p>
        </p:txBody>
      </p:sp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92075" y="1895475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/>
              <a:t>解：</a:t>
            </a:r>
          </a:p>
        </p:txBody>
      </p: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838200" y="1919288"/>
            <a:ext cx="447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/>
              <a:t>选定回路正向，顺时针方向</a:t>
            </a:r>
          </a:p>
        </p:txBody>
      </p:sp>
      <p:sp>
        <p:nvSpPr>
          <p:cNvPr id="114696" name="Freeform 8" descr="浅色下对角线"/>
          <p:cNvSpPr>
            <a:spLocks/>
          </p:cNvSpPr>
          <p:nvPr/>
        </p:nvSpPr>
        <p:spPr bwMode="auto">
          <a:xfrm>
            <a:off x="6653213" y="2711450"/>
            <a:ext cx="387350" cy="882650"/>
          </a:xfrm>
          <a:custGeom>
            <a:avLst/>
            <a:gdLst>
              <a:gd name="T0" fmla="*/ 0 w 264"/>
              <a:gd name="T1" fmla="*/ 2147483647 h 556"/>
              <a:gd name="T2" fmla="*/ 2147483647 w 264"/>
              <a:gd name="T3" fmla="*/ 0 h 556"/>
              <a:gd name="T4" fmla="*/ 2147483647 w 264"/>
              <a:gd name="T5" fmla="*/ 2147483647 h 556"/>
              <a:gd name="T6" fmla="*/ 2147483647 w 264"/>
              <a:gd name="T7" fmla="*/ 2147483647 h 556"/>
              <a:gd name="T8" fmla="*/ 2147483647 w 264"/>
              <a:gd name="T9" fmla="*/ 2147483647 h 5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556"/>
              <a:gd name="T17" fmla="*/ 264 w 264"/>
              <a:gd name="T18" fmla="*/ 556 h 5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556">
                <a:moveTo>
                  <a:pt x="0" y="124"/>
                </a:moveTo>
                <a:lnTo>
                  <a:pt x="264" y="0"/>
                </a:lnTo>
                <a:lnTo>
                  <a:pt x="263" y="551"/>
                </a:lnTo>
                <a:lnTo>
                  <a:pt x="8" y="548"/>
                </a:lnTo>
                <a:lnTo>
                  <a:pt x="8" y="556"/>
                </a:lnTo>
              </a:path>
            </a:pathLst>
          </a:custGeom>
          <a:pattFill prst="ltDn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7" name="Text Box 9"/>
          <p:cNvSpPr txBox="1">
            <a:spLocks noChangeArrowheads="1"/>
          </p:cNvSpPr>
          <p:nvPr/>
        </p:nvSpPr>
        <p:spPr bwMode="auto">
          <a:xfrm>
            <a:off x="6388100" y="30130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i="1"/>
              <a:t>h</a:t>
            </a:r>
          </a:p>
        </p:txBody>
      </p:sp>
      <p:sp>
        <p:nvSpPr>
          <p:cNvPr id="114698" name="Freeform 10"/>
          <p:cNvSpPr>
            <a:spLocks/>
          </p:cNvSpPr>
          <p:nvPr/>
        </p:nvSpPr>
        <p:spPr bwMode="auto">
          <a:xfrm>
            <a:off x="6670675" y="3600450"/>
            <a:ext cx="1588" cy="508000"/>
          </a:xfrm>
          <a:custGeom>
            <a:avLst/>
            <a:gdLst>
              <a:gd name="T0" fmla="*/ 0 w 1"/>
              <a:gd name="T1" fmla="*/ 0 h 320"/>
              <a:gd name="T2" fmla="*/ 0 w 1"/>
              <a:gd name="T3" fmla="*/ 2147483647 h 320"/>
              <a:gd name="T4" fmla="*/ 0 60000 65536"/>
              <a:gd name="T5" fmla="*/ 0 60000 65536"/>
              <a:gd name="T6" fmla="*/ 0 w 1"/>
              <a:gd name="T7" fmla="*/ 0 h 320"/>
              <a:gd name="T8" fmla="*/ 1 w 1"/>
              <a:gd name="T9" fmla="*/ 320 h 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20">
                <a:moveTo>
                  <a:pt x="0" y="0"/>
                </a:moveTo>
                <a:lnTo>
                  <a:pt x="0" y="32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699" name="Freeform 11"/>
          <p:cNvSpPr>
            <a:spLocks/>
          </p:cNvSpPr>
          <p:nvPr/>
        </p:nvSpPr>
        <p:spPr bwMode="auto">
          <a:xfrm>
            <a:off x="7034213" y="3581400"/>
            <a:ext cx="1587" cy="508000"/>
          </a:xfrm>
          <a:custGeom>
            <a:avLst/>
            <a:gdLst>
              <a:gd name="T0" fmla="*/ 0 w 1"/>
              <a:gd name="T1" fmla="*/ 0 h 320"/>
              <a:gd name="T2" fmla="*/ 0 w 1"/>
              <a:gd name="T3" fmla="*/ 2147483647 h 320"/>
              <a:gd name="T4" fmla="*/ 0 60000 65536"/>
              <a:gd name="T5" fmla="*/ 0 60000 65536"/>
              <a:gd name="T6" fmla="*/ 0 w 1"/>
              <a:gd name="T7" fmla="*/ 0 h 320"/>
              <a:gd name="T8" fmla="*/ 1 w 1"/>
              <a:gd name="T9" fmla="*/ 320 h 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20">
                <a:moveTo>
                  <a:pt x="0" y="0"/>
                </a:moveTo>
                <a:lnTo>
                  <a:pt x="0" y="32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0" name="Line 12"/>
          <p:cNvSpPr>
            <a:spLocks noChangeShapeType="1"/>
          </p:cNvSpPr>
          <p:nvPr/>
        </p:nvSpPr>
        <p:spPr bwMode="auto">
          <a:xfrm>
            <a:off x="6683375" y="3886200"/>
            <a:ext cx="3508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6588125" y="3984625"/>
            <a:ext cx="615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i="1"/>
              <a:t>dx </a:t>
            </a:r>
            <a:r>
              <a:rPr lang="en-US" altLang="zh-CN" sz="2400" i="1" baseline="30000"/>
              <a:t>,</a:t>
            </a:r>
            <a:endParaRPr lang="en-US" altLang="zh-CN" sz="2400" i="1"/>
          </a:p>
        </p:txBody>
      </p:sp>
      <p:graphicFrame>
        <p:nvGraphicFramePr>
          <p:cNvPr id="114702" name="Object 14"/>
          <p:cNvGraphicFramePr>
            <a:graphicFrameLocks noChangeAspect="1"/>
          </p:cNvGraphicFramePr>
          <p:nvPr/>
        </p:nvGraphicFramePr>
        <p:xfrm>
          <a:off x="381000" y="2520950"/>
          <a:ext cx="21336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8" name="Equation" r:id="rId4" imgW="799753" imgH="215806" progId="Equation.3">
                  <p:embed/>
                </p:oleObj>
              </mc:Choice>
              <mc:Fallback>
                <p:oleObj name="Equation" r:id="rId4" imgW="799753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520950"/>
                        <a:ext cx="21336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3" name="Object 15"/>
          <p:cNvGraphicFramePr>
            <a:graphicFrameLocks noChangeAspect="1"/>
          </p:cNvGraphicFramePr>
          <p:nvPr/>
        </p:nvGraphicFramePr>
        <p:xfrm>
          <a:off x="955675" y="3146425"/>
          <a:ext cx="27781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39" name="公式" r:id="rId6" imgW="1117115" imgH="177723" progId="Equation.3">
                  <p:embed/>
                </p:oleObj>
              </mc:Choice>
              <mc:Fallback>
                <p:oleObj name="公式" r:id="rId6" imgW="1117115" imgH="1777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3146425"/>
                        <a:ext cx="27781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4" name="Object 16"/>
          <p:cNvGraphicFramePr>
            <a:graphicFrameLocks noChangeAspect="1"/>
          </p:cNvGraphicFramePr>
          <p:nvPr/>
        </p:nvGraphicFramePr>
        <p:xfrm>
          <a:off x="998538" y="3717925"/>
          <a:ext cx="334486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0" name="公式" r:id="rId8" imgW="1358310" imgH="203112" progId="Equation.3">
                  <p:embed/>
                </p:oleObj>
              </mc:Choice>
              <mc:Fallback>
                <p:oleObj name="公式" r:id="rId8" imgW="1358310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3717925"/>
                        <a:ext cx="334486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5" name="Object 17"/>
          <p:cNvGraphicFramePr>
            <a:graphicFrameLocks noChangeAspect="1"/>
          </p:cNvGraphicFramePr>
          <p:nvPr/>
        </p:nvGraphicFramePr>
        <p:xfrm>
          <a:off x="990600" y="4221163"/>
          <a:ext cx="32654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1" name="公式" r:id="rId10" imgW="1320800" imgH="228600" progId="Equation.3">
                  <p:embed/>
                </p:oleObj>
              </mc:Choice>
              <mc:Fallback>
                <p:oleObj name="公式" r:id="rId10" imgW="1320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221163"/>
                        <a:ext cx="326548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6" name="Object 18"/>
          <p:cNvGraphicFramePr>
            <a:graphicFrameLocks noChangeAspect="1"/>
          </p:cNvGraphicFramePr>
          <p:nvPr/>
        </p:nvGraphicFramePr>
        <p:xfrm>
          <a:off x="457200" y="5006975"/>
          <a:ext cx="6191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2" name="Equation" r:id="rId12" imgW="190417" imgH="190417" progId="Equation.3">
                  <p:embed/>
                </p:oleObj>
              </mc:Choice>
              <mc:Fallback>
                <p:oleObj name="Equation" r:id="rId12" imgW="190417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06975"/>
                        <a:ext cx="6191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7" name="Object 19"/>
          <p:cNvGraphicFramePr>
            <a:graphicFrameLocks noChangeAspect="1"/>
          </p:cNvGraphicFramePr>
          <p:nvPr/>
        </p:nvGraphicFramePr>
        <p:xfrm>
          <a:off x="1185863" y="4703763"/>
          <a:ext cx="3590925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3" name="公式" r:id="rId14" imgW="1447800" imgH="469900" progId="Equation.3">
                  <p:embed/>
                </p:oleObj>
              </mc:Choice>
              <mc:Fallback>
                <p:oleObj name="公式" r:id="rId14" imgW="14478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4703763"/>
                        <a:ext cx="3590925" cy="1160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8" name="Object 20"/>
          <p:cNvGraphicFramePr>
            <a:graphicFrameLocks noChangeAspect="1"/>
          </p:cNvGraphicFramePr>
          <p:nvPr/>
        </p:nvGraphicFramePr>
        <p:xfrm>
          <a:off x="4767263" y="4751388"/>
          <a:ext cx="29829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4" name="公式" r:id="rId16" imgW="1167893" imgH="406224" progId="Equation.3">
                  <p:embed/>
                </p:oleObj>
              </mc:Choice>
              <mc:Fallback>
                <p:oleObj name="公式" r:id="rId16" imgW="116789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263" y="4751388"/>
                        <a:ext cx="298291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9" name="Object 21"/>
          <p:cNvGraphicFramePr>
            <a:graphicFrameLocks noChangeAspect="1"/>
          </p:cNvGraphicFramePr>
          <p:nvPr/>
        </p:nvGraphicFramePr>
        <p:xfrm>
          <a:off x="606425" y="5661025"/>
          <a:ext cx="16033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5" name="公式" r:id="rId18" imgW="672808" imgH="406224" progId="Equation.3">
                  <p:embed/>
                </p:oleObj>
              </mc:Choice>
              <mc:Fallback>
                <p:oleObj name="公式" r:id="rId18" imgW="67280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5661025"/>
                        <a:ext cx="16033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10" name="Object 22"/>
          <p:cNvGraphicFramePr>
            <a:graphicFrameLocks noChangeAspect="1"/>
          </p:cNvGraphicFramePr>
          <p:nvPr/>
        </p:nvGraphicFramePr>
        <p:xfrm>
          <a:off x="2241550" y="5638800"/>
          <a:ext cx="6064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6" name="公式" r:id="rId20" imgW="2373870" imgH="406224" progId="Equation.3">
                  <p:embed/>
                </p:oleObj>
              </mc:Choice>
              <mc:Fallback>
                <p:oleObj name="公式" r:id="rId20" imgW="2373870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5638800"/>
                        <a:ext cx="60642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11" name="Line 23"/>
          <p:cNvSpPr>
            <a:spLocks noChangeShapeType="1"/>
          </p:cNvSpPr>
          <p:nvPr/>
        </p:nvSpPr>
        <p:spPr bwMode="auto">
          <a:xfrm>
            <a:off x="5205413" y="4038600"/>
            <a:ext cx="1406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12" name="Text Box 24"/>
          <p:cNvSpPr txBox="1">
            <a:spLocks noChangeArrowheads="1"/>
          </p:cNvSpPr>
          <p:nvPr/>
        </p:nvSpPr>
        <p:spPr bwMode="auto">
          <a:xfrm>
            <a:off x="5676900" y="3679825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i="1"/>
              <a:t>x </a:t>
            </a:r>
            <a:r>
              <a:rPr lang="en-US" altLang="zh-CN" sz="2400" i="1" baseline="30000"/>
              <a:t>,</a:t>
            </a:r>
            <a:endParaRPr lang="en-US" altLang="zh-CN" sz="2400" i="1"/>
          </a:p>
        </p:txBody>
      </p:sp>
      <p:sp>
        <p:nvSpPr>
          <p:cNvPr id="13335" name="AutoShape 2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582025" y="6477000"/>
            <a:ext cx="280988" cy="228600"/>
          </a:xfrm>
          <a:prstGeom prst="actionButtonForwardNex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13336" name="Group 26"/>
          <p:cNvGrpSpPr>
            <a:grpSpLocks/>
          </p:cNvGrpSpPr>
          <p:nvPr/>
        </p:nvGrpSpPr>
        <p:grpSpPr bwMode="auto">
          <a:xfrm>
            <a:off x="7489825" y="1752600"/>
            <a:ext cx="1654175" cy="2895600"/>
            <a:chOff x="4870" y="794"/>
            <a:chExt cx="1130" cy="1824"/>
          </a:xfrm>
        </p:grpSpPr>
        <p:sp>
          <p:nvSpPr>
            <p:cNvPr id="13349" name="Rectangle 27"/>
            <p:cNvSpPr>
              <a:spLocks noChangeArrowheads="1"/>
            </p:cNvSpPr>
            <p:nvPr/>
          </p:nvSpPr>
          <p:spPr bwMode="auto">
            <a:xfrm>
              <a:off x="5083" y="912"/>
              <a:ext cx="96" cy="14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3350" name="Line 28"/>
            <p:cNvSpPr>
              <a:spLocks noChangeShapeType="1"/>
            </p:cNvSpPr>
            <p:nvPr/>
          </p:nvSpPr>
          <p:spPr bwMode="auto">
            <a:xfrm>
              <a:off x="5179" y="163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3351" name="Object 29"/>
            <p:cNvGraphicFramePr>
              <a:graphicFrameLocks noChangeAspect="1"/>
            </p:cNvGraphicFramePr>
            <p:nvPr/>
          </p:nvGraphicFramePr>
          <p:xfrm>
            <a:off x="5755" y="1488"/>
            <a:ext cx="24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47" name="公式" r:id="rId22" imgW="126725" imgH="177415" progId="Equation.3">
                    <p:embed/>
                  </p:oleObj>
                </mc:Choice>
                <mc:Fallback>
                  <p:oleObj name="公式" r:id="rId22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5" y="1488"/>
                          <a:ext cx="245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52" name="Text Box 30"/>
            <p:cNvSpPr txBox="1">
              <a:spLocks noChangeArrowheads="1"/>
            </p:cNvSpPr>
            <p:nvPr/>
          </p:nvSpPr>
          <p:spPr bwMode="auto">
            <a:xfrm>
              <a:off x="4870" y="794"/>
              <a:ext cx="2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</a:t>
              </a:r>
            </a:p>
          </p:txBody>
        </p:sp>
        <p:sp>
          <p:nvSpPr>
            <p:cNvPr id="13353" name="Text Box 31"/>
            <p:cNvSpPr txBox="1">
              <a:spLocks noChangeArrowheads="1"/>
            </p:cNvSpPr>
            <p:nvPr/>
          </p:nvSpPr>
          <p:spPr bwMode="auto">
            <a:xfrm>
              <a:off x="4933" y="2330"/>
              <a:ext cx="27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D</a:t>
              </a:r>
            </a:p>
          </p:txBody>
        </p:sp>
      </p:grpSp>
      <p:sp>
        <p:nvSpPr>
          <p:cNvPr id="114720" name="Line 32"/>
          <p:cNvSpPr>
            <a:spLocks noChangeShapeType="1"/>
          </p:cNvSpPr>
          <p:nvPr/>
        </p:nvSpPr>
        <p:spPr bwMode="auto">
          <a:xfrm>
            <a:off x="7878763" y="2362200"/>
            <a:ext cx="0" cy="7620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8" name="Freeform 33"/>
          <p:cNvSpPr>
            <a:spLocks/>
          </p:cNvSpPr>
          <p:nvPr/>
        </p:nvSpPr>
        <p:spPr bwMode="auto">
          <a:xfrm>
            <a:off x="5311775" y="3571875"/>
            <a:ext cx="2917825" cy="11113"/>
          </a:xfrm>
          <a:custGeom>
            <a:avLst/>
            <a:gdLst>
              <a:gd name="T0" fmla="*/ 0 w 1992"/>
              <a:gd name="T1" fmla="*/ 0 h 7"/>
              <a:gd name="T2" fmla="*/ 2147483647 w 1992"/>
              <a:gd name="T3" fmla="*/ 2147483647 h 7"/>
              <a:gd name="T4" fmla="*/ 0 60000 65536"/>
              <a:gd name="T5" fmla="*/ 0 60000 65536"/>
              <a:gd name="T6" fmla="*/ 0 w 1992"/>
              <a:gd name="T7" fmla="*/ 0 h 7"/>
              <a:gd name="T8" fmla="*/ 1992 w 1992"/>
              <a:gd name="T9" fmla="*/ 7 h 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92" h="7">
                <a:moveTo>
                  <a:pt x="0" y="0"/>
                </a:moveTo>
                <a:lnTo>
                  <a:pt x="1992" y="7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39" name="Line 34"/>
          <p:cNvSpPr>
            <a:spLocks noChangeShapeType="1"/>
          </p:cNvSpPr>
          <p:nvPr/>
        </p:nvSpPr>
        <p:spPr bwMode="auto">
          <a:xfrm flipV="1">
            <a:off x="5276850" y="2133600"/>
            <a:ext cx="295275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40" name="Freeform 35"/>
          <p:cNvSpPr>
            <a:spLocks/>
          </p:cNvSpPr>
          <p:nvPr/>
        </p:nvSpPr>
        <p:spPr bwMode="auto">
          <a:xfrm>
            <a:off x="5908675" y="3267075"/>
            <a:ext cx="87313" cy="323850"/>
          </a:xfrm>
          <a:custGeom>
            <a:avLst/>
            <a:gdLst>
              <a:gd name="T0" fmla="*/ 0 w 59"/>
              <a:gd name="T1" fmla="*/ 0 h 204"/>
              <a:gd name="T2" fmla="*/ 2147483647 w 59"/>
              <a:gd name="T3" fmla="*/ 2147483647 h 204"/>
              <a:gd name="T4" fmla="*/ 2147483647 w 59"/>
              <a:gd name="T5" fmla="*/ 2147483647 h 204"/>
              <a:gd name="T6" fmla="*/ 0 60000 65536"/>
              <a:gd name="T7" fmla="*/ 0 60000 65536"/>
              <a:gd name="T8" fmla="*/ 0 60000 65536"/>
              <a:gd name="T9" fmla="*/ 0 w 59"/>
              <a:gd name="T10" fmla="*/ 0 h 204"/>
              <a:gd name="T11" fmla="*/ 59 w 59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" h="204">
                <a:moveTo>
                  <a:pt x="0" y="0"/>
                </a:moveTo>
                <a:cubicBezTo>
                  <a:pt x="9" y="17"/>
                  <a:pt x="49" y="68"/>
                  <a:pt x="54" y="102"/>
                </a:cubicBezTo>
                <a:cubicBezTo>
                  <a:pt x="59" y="136"/>
                  <a:pt x="35" y="183"/>
                  <a:pt x="30" y="20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41" name="Text Box 36"/>
          <p:cNvSpPr txBox="1">
            <a:spLocks noChangeArrowheads="1"/>
          </p:cNvSpPr>
          <p:nvPr/>
        </p:nvSpPr>
        <p:spPr bwMode="auto">
          <a:xfrm>
            <a:off x="5932488" y="3124200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</a:t>
            </a:r>
            <a:endParaRPr lang="en-US" altLang="zh-CN" sz="2400"/>
          </a:p>
        </p:txBody>
      </p:sp>
      <p:sp>
        <p:nvSpPr>
          <p:cNvPr id="13342" name="Text Box 37"/>
          <p:cNvSpPr txBox="1">
            <a:spLocks noChangeArrowheads="1"/>
          </p:cNvSpPr>
          <p:nvPr/>
        </p:nvSpPr>
        <p:spPr bwMode="auto">
          <a:xfrm>
            <a:off x="8199438" y="1828800"/>
            <a:ext cx="47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/>
              <a:t>M</a:t>
            </a:r>
          </a:p>
        </p:txBody>
      </p:sp>
      <p:sp>
        <p:nvSpPr>
          <p:cNvPr id="13343" name="Text Box 38"/>
          <p:cNvSpPr txBox="1">
            <a:spLocks noChangeArrowheads="1"/>
          </p:cNvSpPr>
          <p:nvPr/>
        </p:nvSpPr>
        <p:spPr bwMode="auto">
          <a:xfrm>
            <a:off x="4872038" y="34290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/>
              <a:t>O</a:t>
            </a:r>
          </a:p>
        </p:txBody>
      </p:sp>
      <p:sp>
        <p:nvSpPr>
          <p:cNvPr id="13344" name="Text Box 39"/>
          <p:cNvSpPr txBox="1">
            <a:spLocks noChangeArrowheads="1"/>
          </p:cNvSpPr>
          <p:nvPr/>
        </p:nvSpPr>
        <p:spPr bwMode="auto">
          <a:xfrm>
            <a:off x="8380413" y="35052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/>
              <a:t>N</a:t>
            </a:r>
          </a:p>
        </p:txBody>
      </p:sp>
      <p:sp>
        <p:nvSpPr>
          <p:cNvPr id="13345" name="AutoShape 40"/>
          <p:cNvSpPr>
            <a:spLocks noChangeArrowheads="1"/>
          </p:cNvSpPr>
          <p:nvPr/>
        </p:nvSpPr>
        <p:spPr bwMode="auto">
          <a:xfrm>
            <a:off x="6172200" y="2362200"/>
            <a:ext cx="304800" cy="304800"/>
          </a:xfrm>
          <a:prstGeom prst="flowChartSummingJunction">
            <a:avLst/>
          </a:pr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3346" name="Object 41"/>
          <p:cNvGraphicFramePr>
            <a:graphicFrameLocks noChangeAspect="1"/>
          </p:cNvGraphicFramePr>
          <p:nvPr/>
        </p:nvGraphicFramePr>
        <p:xfrm>
          <a:off x="6553200" y="2268538"/>
          <a:ext cx="315913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8" name="公式" r:id="rId24" imgW="164957" imgH="190335" progId="Equation.3">
                  <p:embed/>
                </p:oleObj>
              </mc:Choice>
              <mc:Fallback>
                <p:oleObj name="公式" r:id="rId24" imgW="164957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268538"/>
                        <a:ext cx="315913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30" name="Object 42"/>
          <p:cNvGraphicFramePr>
            <a:graphicFrameLocks noChangeAspect="1"/>
          </p:cNvGraphicFramePr>
          <p:nvPr/>
        </p:nvGraphicFramePr>
        <p:xfrm>
          <a:off x="2590800" y="2603500"/>
          <a:ext cx="198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49" name="Equation" r:id="rId26" imgW="736280" imgH="165028" progId="Equation.3">
                  <p:embed/>
                </p:oleObj>
              </mc:Choice>
              <mc:Fallback>
                <p:oleObj name="Equation" r:id="rId26" imgW="736280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603500"/>
                        <a:ext cx="198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31" name="Oval 43"/>
          <p:cNvSpPr>
            <a:spLocks noChangeArrowheads="1"/>
          </p:cNvSpPr>
          <p:nvPr/>
        </p:nvSpPr>
        <p:spPr bwMode="auto">
          <a:xfrm>
            <a:off x="8821738" y="6526213"/>
            <a:ext cx="287337" cy="287337"/>
          </a:xfrm>
          <a:prstGeom prst="ellipse">
            <a:avLst/>
          </a:prstGeom>
          <a:gradFill rotWithShape="0">
            <a:gsLst>
              <a:gs pos="0">
                <a:srgbClr val="764700"/>
              </a:gs>
              <a:gs pos="100000">
                <a:srgbClr val="FF9900">
                  <a:alpha val="28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44" name="Text Box 1068"/>
          <p:cNvSpPr txBox="1">
            <a:spLocks noChangeArrowheads="1"/>
          </p:cNvSpPr>
          <p:nvPr/>
        </p:nvSpPr>
        <p:spPr bwMode="auto">
          <a:xfrm>
            <a:off x="5486400" y="18288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CC3300"/>
                </a:solidFill>
              </a:rPr>
              <a:t>忽略自感</a:t>
            </a:r>
          </a:p>
        </p:txBody>
      </p:sp>
    </p:spTree>
    <p:extLst>
      <p:ext uri="{BB962C8B-B14F-4D97-AF65-F5344CB8AC3E}">
        <p14:creationId xmlns:p14="http://schemas.microsoft.com/office/powerpoint/2010/main" val="18563228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4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4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0" dur="500"/>
                                        <p:tgtEl>
                                          <p:spTgt spid="114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 autoUpdateAnimBg="0"/>
      <p:bldP spid="114695" grpId="0" autoUpdateAnimBg="0"/>
      <p:bldP spid="114696" grpId="0" animBg="1"/>
      <p:bldP spid="114697" grpId="0" autoUpdateAnimBg="0"/>
      <p:bldP spid="114698" grpId="0" animBg="1"/>
      <p:bldP spid="114699" grpId="0" animBg="1"/>
      <p:bldP spid="114700" grpId="0" animBg="1"/>
      <p:bldP spid="114701" grpId="0" autoUpdateAnimBg="0"/>
      <p:bldP spid="114711" grpId="0" animBg="1"/>
      <p:bldP spid="114712" grpId="0" autoUpdateAnimBg="0"/>
      <p:bldP spid="114720" grpId="0" animBg="1"/>
      <p:bldP spid="1147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7153275" y="152400"/>
            <a:ext cx="1638300" cy="2895600"/>
            <a:chOff x="4881" y="794"/>
            <a:chExt cx="1119" cy="1824"/>
          </a:xfrm>
        </p:grpSpPr>
        <p:sp>
          <p:nvSpPr>
            <p:cNvPr id="14372" name="Rectangle 3"/>
            <p:cNvSpPr>
              <a:spLocks noChangeArrowheads="1"/>
            </p:cNvSpPr>
            <p:nvPr/>
          </p:nvSpPr>
          <p:spPr bwMode="auto">
            <a:xfrm>
              <a:off x="5083" y="912"/>
              <a:ext cx="96" cy="144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14373" name="Line 4"/>
            <p:cNvSpPr>
              <a:spLocks noChangeShapeType="1"/>
            </p:cNvSpPr>
            <p:nvPr/>
          </p:nvSpPr>
          <p:spPr bwMode="auto">
            <a:xfrm>
              <a:off x="5179" y="1632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4374" name="Object 5"/>
            <p:cNvGraphicFramePr>
              <a:graphicFrameLocks noChangeAspect="1"/>
            </p:cNvGraphicFramePr>
            <p:nvPr/>
          </p:nvGraphicFramePr>
          <p:xfrm>
            <a:off x="5755" y="1488"/>
            <a:ext cx="24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29" name="公式" r:id="rId4" imgW="126725" imgH="177415" progId="Equation.3">
                    <p:embed/>
                  </p:oleObj>
                </mc:Choice>
                <mc:Fallback>
                  <p:oleObj name="公式" r:id="rId4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5" y="1488"/>
                          <a:ext cx="245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75" name="Text Box 6"/>
            <p:cNvSpPr txBox="1">
              <a:spLocks noChangeArrowheads="1"/>
            </p:cNvSpPr>
            <p:nvPr/>
          </p:nvSpPr>
          <p:spPr bwMode="auto">
            <a:xfrm>
              <a:off x="4881" y="79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C</a:t>
              </a:r>
            </a:p>
          </p:txBody>
        </p:sp>
        <p:sp>
          <p:nvSpPr>
            <p:cNvPr id="14376" name="Text Box 7"/>
            <p:cNvSpPr txBox="1">
              <a:spLocks noChangeArrowheads="1"/>
            </p:cNvSpPr>
            <p:nvPr/>
          </p:nvSpPr>
          <p:spPr bwMode="auto">
            <a:xfrm>
              <a:off x="4944" y="233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D</a:t>
              </a:r>
            </a:p>
          </p:txBody>
        </p:sp>
      </p:grpSp>
      <p:grpSp>
        <p:nvGrpSpPr>
          <p:cNvPr id="14339" name="Group 8"/>
          <p:cNvGrpSpPr>
            <a:grpSpLocks/>
          </p:cNvGrpSpPr>
          <p:nvPr/>
        </p:nvGrpSpPr>
        <p:grpSpPr bwMode="auto">
          <a:xfrm>
            <a:off x="4924425" y="2895600"/>
            <a:ext cx="2460625" cy="457200"/>
            <a:chOff x="3360" y="2522"/>
            <a:chExt cx="1680" cy="288"/>
          </a:xfrm>
        </p:grpSpPr>
        <p:sp>
          <p:nvSpPr>
            <p:cNvPr id="14370" name="Line 9"/>
            <p:cNvSpPr>
              <a:spLocks noChangeShapeType="1"/>
            </p:cNvSpPr>
            <p:nvPr/>
          </p:nvSpPr>
          <p:spPr bwMode="auto">
            <a:xfrm>
              <a:off x="3360" y="2784"/>
              <a:ext cx="16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1" name="Text Box 10"/>
            <p:cNvSpPr txBox="1">
              <a:spLocks noChangeArrowheads="1"/>
            </p:cNvSpPr>
            <p:nvPr/>
          </p:nvSpPr>
          <p:spPr bwMode="auto">
            <a:xfrm>
              <a:off x="3926" y="252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i="1"/>
                <a:t>x</a:t>
              </a:r>
            </a:p>
          </p:txBody>
        </p:sp>
      </p:grpSp>
      <p:sp>
        <p:nvSpPr>
          <p:cNvPr id="14340" name="Freeform 11"/>
          <p:cNvSpPr>
            <a:spLocks/>
          </p:cNvSpPr>
          <p:nvPr/>
        </p:nvSpPr>
        <p:spPr bwMode="auto">
          <a:xfrm>
            <a:off x="4959350" y="2159000"/>
            <a:ext cx="2917825" cy="11113"/>
          </a:xfrm>
          <a:custGeom>
            <a:avLst/>
            <a:gdLst>
              <a:gd name="T0" fmla="*/ 0 w 1992"/>
              <a:gd name="T1" fmla="*/ 0 h 7"/>
              <a:gd name="T2" fmla="*/ 2147483647 w 1992"/>
              <a:gd name="T3" fmla="*/ 2147483647 h 7"/>
              <a:gd name="T4" fmla="*/ 0 60000 65536"/>
              <a:gd name="T5" fmla="*/ 0 60000 65536"/>
              <a:gd name="T6" fmla="*/ 0 w 1992"/>
              <a:gd name="T7" fmla="*/ 0 h 7"/>
              <a:gd name="T8" fmla="*/ 1992 w 1992"/>
              <a:gd name="T9" fmla="*/ 7 h 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92" h="7">
                <a:moveTo>
                  <a:pt x="0" y="0"/>
                </a:moveTo>
                <a:lnTo>
                  <a:pt x="1992" y="7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1" name="Line 12"/>
          <p:cNvSpPr>
            <a:spLocks noChangeShapeType="1"/>
          </p:cNvSpPr>
          <p:nvPr/>
        </p:nvSpPr>
        <p:spPr bwMode="auto">
          <a:xfrm flipV="1">
            <a:off x="4924425" y="720725"/>
            <a:ext cx="295275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2" name="Freeform 13"/>
          <p:cNvSpPr>
            <a:spLocks/>
          </p:cNvSpPr>
          <p:nvPr/>
        </p:nvSpPr>
        <p:spPr bwMode="auto">
          <a:xfrm>
            <a:off x="5556250" y="1854200"/>
            <a:ext cx="87313" cy="323850"/>
          </a:xfrm>
          <a:custGeom>
            <a:avLst/>
            <a:gdLst>
              <a:gd name="T0" fmla="*/ 0 w 59"/>
              <a:gd name="T1" fmla="*/ 0 h 204"/>
              <a:gd name="T2" fmla="*/ 2147483647 w 59"/>
              <a:gd name="T3" fmla="*/ 2147483647 h 204"/>
              <a:gd name="T4" fmla="*/ 2147483647 w 59"/>
              <a:gd name="T5" fmla="*/ 2147483647 h 204"/>
              <a:gd name="T6" fmla="*/ 0 60000 65536"/>
              <a:gd name="T7" fmla="*/ 0 60000 65536"/>
              <a:gd name="T8" fmla="*/ 0 60000 65536"/>
              <a:gd name="T9" fmla="*/ 0 w 59"/>
              <a:gd name="T10" fmla="*/ 0 h 204"/>
              <a:gd name="T11" fmla="*/ 59 w 59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" h="204">
                <a:moveTo>
                  <a:pt x="0" y="0"/>
                </a:moveTo>
                <a:cubicBezTo>
                  <a:pt x="9" y="17"/>
                  <a:pt x="49" y="68"/>
                  <a:pt x="54" y="102"/>
                </a:cubicBezTo>
                <a:cubicBezTo>
                  <a:pt x="59" y="136"/>
                  <a:pt x="35" y="183"/>
                  <a:pt x="30" y="20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3" name="Text Box 14"/>
          <p:cNvSpPr txBox="1">
            <a:spLocks noChangeArrowheads="1"/>
          </p:cNvSpPr>
          <p:nvPr/>
        </p:nvSpPr>
        <p:spPr bwMode="auto">
          <a:xfrm>
            <a:off x="5580063" y="1711325"/>
            <a:ext cx="376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sym typeface="Symbol" pitchFamily="18" charset="2"/>
              </a:rPr>
              <a:t></a:t>
            </a:r>
            <a:endParaRPr lang="en-US" altLang="zh-CN" sz="2400"/>
          </a:p>
        </p:txBody>
      </p:sp>
      <p:sp>
        <p:nvSpPr>
          <p:cNvPr id="14344" name="Text Box 15"/>
          <p:cNvSpPr txBox="1">
            <a:spLocks noChangeArrowheads="1"/>
          </p:cNvSpPr>
          <p:nvPr/>
        </p:nvSpPr>
        <p:spPr bwMode="auto">
          <a:xfrm>
            <a:off x="7847013" y="415925"/>
            <a:ext cx="47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/>
              <a:t>M</a:t>
            </a:r>
          </a:p>
        </p:txBody>
      </p:sp>
      <p:sp>
        <p:nvSpPr>
          <p:cNvPr id="14345" name="Text Box 16"/>
          <p:cNvSpPr txBox="1">
            <a:spLocks noChangeArrowheads="1"/>
          </p:cNvSpPr>
          <p:nvPr/>
        </p:nvSpPr>
        <p:spPr bwMode="auto">
          <a:xfrm>
            <a:off x="4519613" y="2016125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/>
              <a:t>O</a:t>
            </a:r>
          </a:p>
        </p:txBody>
      </p:sp>
      <p:sp>
        <p:nvSpPr>
          <p:cNvPr id="14346" name="Text Box 17"/>
          <p:cNvSpPr txBox="1">
            <a:spLocks noChangeArrowheads="1"/>
          </p:cNvSpPr>
          <p:nvPr/>
        </p:nvSpPr>
        <p:spPr bwMode="auto">
          <a:xfrm>
            <a:off x="8027988" y="209232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/>
              <a:t>N</a:t>
            </a:r>
          </a:p>
        </p:txBody>
      </p:sp>
      <p:sp>
        <p:nvSpPr>
          <p:cNvPr id="14347" name="AutoShape 18"/>
          <p:cNvSpPr>
            <a:spLocks noChangeArrowheads="1"/>
          </p:cNvSpPr>
          <p:nvPr/>
        </p:nvSpPr>
        <p:spPr bwMode="auto">
          <a:xfrm>
            <a:off x="5572125" y="990600"/>
            <a:ext cx="219075" cy="228600"/>
          </a:xfrm>
          <a:prstGeom prst="flowChartSummingJunction">
            <a:avLst/>
          </a:prstGeom>
          <a:noFill/>
          <a:ln w="38100">
            <a:solidFill>
              <a:srgbClr val="99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aphicFrame>
        <p:nvGraphicFramePr>
          <p:cNvPr id="14348" name="Object 19"/>
          <p:cNvGraphicFramePr>
            <a:graphicFrameLocks noChangeAspect="1"/>
          </p:cNvGraphicFramePr>
          <p:nvPr/>
        </p:nvGraphicFramePr>
        <p:xfrm>
          <a:off x="5867400" y="838200"/>
          <a:ext cx="3159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0" name="公式" r:id="rId6" imgW="164957" imgH="190335" progId="Equation.3">
                  <p:embed/>
                </p:oleObj>
              </mc:Choice>
              <mc:Fallback>
                <p:oleObj name="公式" r:id="rId6" imgW="164957" imgH="1903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838200"/>
                        <a:ext cx="315913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Line 20"/>
          <p:cNvSpPr>
            <a:spLocks noChangeShapeType="1"/>
          </p:cNvSpPr>
          <p:nvPr/>
        </p:nvSpPr>
        <p:spPr bwMode="auto">
          <a:xfrm>
            <a:off x="7526338" y="1219200"/>
            <a:ext cx="0" cy="762000"/>
          </a:xfrm>
          <a:prstGeom prst="line">
            <a:avLst/>
          </a:prstGeom>
          <a:noFill/>
          <a:ln w="38100">
            <a:solidFill>
              <a:srgbClr val="FF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Freeform 21" descr="浅色下对角线"/>
          <p:cNvSpPr>
            <a:spLocks/>
          </p:cNvSpPr>
          <p:nvPr/>
        </p:nvSpPr>
        <p:spPr bwMode="auto">
          <a:xfrm>
            <a:off x="6300788" y="1298575"/>
            <a:ext cx="387350" cy="889000"/>
          </a:xfrm>
          <a:custGeom>
            <a:avLst/>
            <a:gdLst>
              <a:gd name="T0" fmla="*/ 0 w 264"/>
              <a:gd name="T1" fmla="*/ 2147483647 h 560"/>
              <a:gd name="T2" fmla="*/ 2147483647 w 264"/>
              <a:gd name="T3" fmla="*/ 0 h 560"/>
              <a:gd name="T4" fmla="*/ 2147483647 w 264"/>
              <a:gd name="T5" fmla="*/ 2147483647 h 560"/>
              <a:gd name="T6" fmla="*/ 0 w 264"/>
              <a:gd name="T7" fmla="*/ 2147483647 h 560"/>
              <a:gd name="T8" fmla="*/ 2147483647 w 264"/>
              <a:gd name="T9" fmla="*/ 2147483647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560"/>
              <a:gd name="T17" fmla="*/ 264 w 264"/>
              <a:gd name="T18" fmla="*/ 560 h 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560">
                <a:moveTo>
                  <a:pt x="0" y="124"/>
                </a:moveTo>
                <a:lnTo>
                  <a:pt x="264" y="0"/>
                </a:lnTo>
                <a:lnTo>
                  <a:pt x="264" y="560"/>
                </a:lnTo>
                <a:lnTo>
                  <a:pt x="0" y="556"/>
                </a:lnTo>
                <a:lnTo>
                  <a:pt x="8" y="556"/>
                </a:lnTo>
              </a:path>
            </a:pathLst>
          </a:custGeom>
          <a:pattFill prst="ltDnDiag">
            <a:fgClr>
              <a:srgbClr val="000000"/>
            </a:fgClr>
            <a:bgClr>
              <a:srgbClr val="FFFFFF"/>
            </a:bgClr>
          </a:patt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1" name="Text Box 22"/>
          <p:cNvSpPr txBox="1">
            <a:spLocks noChangeArrowheads="1"/>
          </p:cNvSpPr>
          <p:nvPr/>
        </p:nvSpPr>
        <p:spPr bwMode="auto">
          <a:xfrm>
            <a:off x="6048375" y="1600200"/>
            <a:ext cx="32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i="1"/>
              <a:t>h</a:t>
            </a:r>
          </a:p>
        </p:txBody>
      </p:sp>
      <p:sp>
        <p:nvSpPr>
          <p:cNvPr id="14352" name="Freeform 23"/>
          <p:cNvSpPr>
            <a:spLocks/>
          </p:cNvSpPr>
          <p:nvPr/>
        </p:nvSpPr>
        <p:spPr bwMode="auto">
          <a:xfrm>
            <a:off x="6318250" y="2187575"/>
            <a:ext cx="1588" cy="508000"/>
          </a:xfrm>
          <a:custGeom>
            <a:avLst/>
            <a:gdLst>
              <a:gd name="T0" fmla="*/ 0 w 1"/>
              <a:gd name="T1" fmla="*/ 0 h 320"/>
              <a:gd name="T2" fmla="*/ 0 w 1"/>
              <a:gd name="T3" fmla="*/ 2147483647 h 320"/>
              <a:gd name="T4" fmla="*/ 0 60000 65536"/>
              <a:gd name="T5" fmla="*/ 0 60000 65536"/>
              <a:gd name="T6" fmla="*/ 0 w 1"/>
              <a:gd name="T7" fmla="*/ 0 h 320"/>
              <a:gd name="T8" fmla="*/ 1 w 1"/>
              <a:gd name="T9" fmla="*/ 320 h 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20">
                <a:moveTo>
                  <a:pt x="0" y="0"/>
                </a:moveTo>
                <a:lnTo>
                  <a:pt x="0" y="32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Freeform 24"/>
          <p:cNvSpPr>
            <a:spLocks/>
          </p:cNvSpPr>
          <p:nvPr/>
        </p:nvSpPr>
        <p:spPr bwMode="auto">
          <a:xfrm>
            <a:off x="6681788" y="2168525"/>
            <a:ext cx="1587" cy="508000"/>
          </a:xfrm>
          <a:custGeom>
            <a:avLst/>
            <a:gdLst>
              <a:gd name="T0" fmla="*/ 0 w 1"/>
              <a:gd name="T1" fmla="*/ 0 h 320"/>
              <a:gd name="T2" fmla="*/ 0 w 1"/>
              <a:gd name="T3" fmla="*/ 2147483647 h 320"/>
              <a:gd name="T4" fmla="*/ 0 60000 65536"/>
              <a:gd name="T5" fmla="*/ 0 60000 65536"/>
              <a:gd name="T6" fmla="*/ 0 w 1"/>
              <a:gd name="T7" fmla="*/ 0 h 320"/>
              <a:gd name="T8" fmla="*/ 1 w 1"/>
              <a:gd name="T9" fmla="*/ 320 h 3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20">
                <a:moveTo>
                  <a:pt x="0" y="0"/>
                </a:moveTo>
                <a:lnTo>
                  <a:pt x="0" y="32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Line 25"/>
          <p:cNvSpPr>
            <a:spLocks noChangeShapeType="1"/>
          </p:cNvSpPr>
          <p:nvPr/>
        </p:nvSpPr>
        <p:spPr bwMode="auto">
          <a:xfrm>
            <a:off x="6330950" y="2473325"/>
            <a:ext cx="3508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5" name="Text Box 26"/>
          <p:cNvSpPr txBox="1">
            <a:spLocks noChangeArrowheads="1"/>
          </p:cNvSpPr>
          <p:nvPr/>
        </p:nvSpPr>
        <p:spPr bwMode="auto">
          <a:xfrm>
            <a:off x="6115050" y="2578100"/>
            <a:ext cx="850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i="1"/>
              <a:t>dx</a:t>
            </a:r>
            <a:r>
              <a:rPr lang="en-US" altLang="zh-CN" sz="2400" i="1">
                <a:sym typeface="Symbol" pitchFamily="18" charset="2"/>
              </a:rPr>
              <a:t></a:t>
            </a:r>
            <a:endParaRPr lang="en-US" altLang="zh-CN" sz="2400" i="1"/>
          </a:p>
        </p:txBody>
      </p:sp>
      <p:sp>
        <p:nvSpPr>
          <p:cNvPr id="14356" name="Line 27"/>
          <p:cNvSpPr>
            <a:spLocks noChangeShapeType="1"/>
          </p:cNvSpPr>
          <p:nvPr/>
        </p:nvSpPr>
        <p:spPr bwMode="auto">
          <a:xfrm>
            <a:off x="4852988" y="2625725"/>
            <a:ext cx="1406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7" name="Text Box 28"/>
          <p:cNvSpPr txBox="1">
            <a:spLocks noChangeArrowheads="1"/>
          </p:cNvSpPr>
          <p:nvPr/>
        </p:nvSpPr>
        <p:spPr bwMode="auto">
          <a:xfrm>
            <a:off x="5311775" y="2209800"/>
            <a:ext cx="63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i="1"/>
              <a:t>x</a:t>
            </a:r>
            <a:r>
              <a:rPr lang="en-US" altLang="zh-CN" sz="2400" i="1">
                <a:sym typeface="Symbol" pitchFamily="18" charset="2"/>
              </a:rPr>
              <a:t></a:t>
            </a:r>
            <a:endParaRPr lang="en-US" altLang="zh-CN" sz="2400" i="1"/>
          </a:p>
        </p:txBody>
      </p:sp>
      <p:sp>
        <p:nvSpPr>
          <p:cNvPr id="116765" name="Text Box 29"/>
          <p:cNvSpPr txBox="1">
            <a:spLocks noChangeArrowheads="1"/>
          </p:cNvSpPr>
          <p:nvPr/>
        </p:nvSpPr>
        <p:spPr bwMode="auto">
          <a:xfrm>
            <a:off x="420688" y="395288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/>
              <a:t>解二、</a:t>
            </a:r>
          </a:p>
        </p:txBody>
      </p:sp>
      <p:graphicFrame>
        <p:nvGraphicFramePr>
          <p:cNvPr id="116766" name="Object 30"/>
          <p:cNvGraphicFramePr>
            <a:graphicFrameLocks noChangeAspect="1"/>
          </p:cNvGraphicFramePr>
          <p:nvPr/>
        </p:nvGraphicFramePr>
        <p:xfrm>
          <a:off x="1876425" y="368300"/>
          <a:ext cx="24669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1" name="公式" r:id="rId8" imgW="876300" imgH="228600" progId="Equation.3">
                  <p:embed/>
                </p:oleObj>
              </mc:Choice>
              <mc:Fallback>
                <p:oleObj name="公式" r:id="rId8" imgW="87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368300"/>
                        <a:ext cx="24669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7" name="Object 31"/>
          <p:cNvGraphicFramePr>
            <a:graphicFrameLocks noChangeAspect="1"/>
          </p:cNvGraphicFramePr>
          <p:nvPr/>
        </p:nvGraphicFramePr>
        <p:xfrm>
          <a:off x="762000" y="996950"/>
          <a:ext cx="289560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2" name="公式" r:id="rId10" imgW="1155700" imgH="469900" progId="Equation.3">
                  <p:embed/>
                </p:oleObj>
              </mc:Choice>
              <mc:Fallback>
                <p:oleObj name="公式" r:id="rId10" imgW="1155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96950"/>
                        <a:ext cx="289560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8" name="Object 32"/>
          <p:cNvGraphicFramePr>
            <a:graphicFrameLocks noChangeAspect="1"/>
          </p:cNvGraphicFramePr>
          <p:nvPr/>
        </p:nvGraphicFramePr>
        <p:xfrm>
          <a:off x="568325" y="2066925"/>
          <a:ext cx="18288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3" name="公式" r:id="rId12" imgW="685800" imgH="469800" progId="Equation.3">
                  <p:embed/>
                </p:oleObj>
              </mc:Choice>
              <mc:Fallback>
                <p:oleObj name="公式" r:id="rId12" imgW="6858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2066925"/>
                        <a:ext cx="18288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9" name="Object 33"/>
          <p:cNvGraphicFramePr>
            <a:graphicFrameLocks noChangeAspect="1"/>
          </p:cNvGraphicFramePr>
          <p:nvPr/>
        </p:nvGraphicFramePr>
        <p:xfrm>
          <a:off x="2417763" y="2411413"/>
          <a:ext cx="192563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4" name="公式" r:id="rId14" imgW="723586" imgH="203112" progId="Equation.3">
                  <p:embed/>
                </p:oleObj>
              </mc:Choice>
              <mc:Fallback>
                <p:oleObj name="公式" r:id="rId14" imgW="723586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3" y="2411413"/>
                        <a:ext cx="192563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0" name="Object 34"/>
          <p:cNvGraphicFramePr>
            <a:graphicFrameLocks noChangeAspect="1"/>
          </p:cNvGraphicFramePr>
          <p:nvPr/>
        </p:nvGraphicFramePr>
        <p:xfrm>
          <a:off x="609600" y="3297238"/>
          <a:ext cx="321786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5" name="公式" r:id="rId16" imgW="1206500" imgH="228600" progId="Equation.3">
                  <p:embed/>
                </p:oleObj>
              </mc:Choice>
              <mc:Fallback>
                <p:oleObj name="公式" r:id="rId16" imgW="1206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297238"/>
                        <a:ext cx="3217863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1" name="Object 35"/>
          <p:cNvGraphicFramePr>
            <a:graphicFrameLocks noChangeAspect="1"/>
          </p:cNvGraphicFramePr>
          <p:nvPr/>
        </p:nvGraphicFramePr>
        <p:xfrm>
          <a:off x="144463" y="4114800"/>
          <a:ext cx="18192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6" name="公式" r:id="rId18" imgW="774364" imgH="406224" progId="Equation.3">
                  <p:embed/>
                </p:oleObj>
              </mc:Choice>
              <mc:Fallback>
                <p:oleObj name="公式" r:id="rId18" imgW="774364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4114800"/>
                        <a:ext cx="181927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2" name="Object 36"/>
          <p:cNvGraphicFramePr>
            <a:graphicFrameLocks noChangeAspect="1"/>
          </p:cNvGraphicFramePr>
          <p:nvPr/>
        </p:nvGraphicFramePr>
        <p:xfrm>
          <a:off x="1992313" y="4114800"/>
          <a:ext cx="39560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7" name="公式" r:id="rId20" imgW="1548728" imgH="406224" progId="Equation.3">
                  <p:embed/>
                </p:oleObj>
              </mc:Choice>
              <mc:Fallback>
                <p:oleObj name="公式" r:id="rId20" imgW="154872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4114800"/>
                        <a:ext cx="39560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3" name="Object 37"/>
          <p:cNvGraphicFramePr>
            <a:graphicFrameLocks noChangeAspect="1"/>
          </p:cNvGraphicFramePr>
          <p:nvPr/>
        </p:nvGraphicFramePr>
        <p:xfrm>
          <a:off x="5834063" y="4114800"/>
          <a:ext cx="32083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8" name="公式" r:id="rId22" imgW="1256755" imgH="406224" progId="Equation.3">
                  <p:embed/>
                </p:oleObj>
              </mc:Choice>
              <mc:Fallback>
                <p:oleObj name="公式" r:id="rId22" imgW="1256755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4063" y="4114800"/>
                        <a:ext cx="32083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4" name="Object 38"/>
          <p:cNvGraphicFramePr>
            <a:graphicFrameLocks noChangeAspect="1"/>
          </p:cNvGraphicFramePr>
          <p:nvPr/>
        </p:nvGraphicFramePr>
        <p:xfrm>
          <a:off x="1166813" y="5410200"/>
          <a:ext cx="645318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39" name="公式" r:id="rId24" imgW="2527300" imgH="406400" progId="Equation.3">
                  <p:embed/>
                </p:oleObj>
              </mc:Choice>
              <mc:Fallback>
                <p:oleObj name="公式" r:id="rId24" imgW="2527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5410200"/>
                        <a:ext cx="645318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8" name="AutoShape 3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8229600" y="6400800"/>
            <a:ext cx="422275" cy="304800"/>
          </a:xfrm>
          <a:prstGeom prst="actionButtonBackPrevious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116776" name="Oval 40"/>
          <p:cNvSpPr>
            <a:spLocks noChangeArrowheads="1"/>
          </p:cNvSpPr>
          <p:nvPr/>
        </p:nvSpPr>
        <p:spPr bwMode="auto">
          <a:xfrm>
            <a:off x="8821738" y="6526213"/>
            <a:ext cx="287337" cy="287337"/>
          </a:xfrm>
          <a:prstGeom prst="ellipse">
            <a:avLst/>
          </a:prstGeom>
          <a:gradFill rotWithShape="0">
            <a:gsLst>
              <a:gs pos="0">
                <a:srgbClr val="764700"/>
              </a:gs>
              <a:gs pos="100000">
                <a:srgbClr val="FF9900">
                  <a:alpha val="28998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539552" y="5013176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v=0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187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1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5" grpId="0" autoUpdateAnimBg="0"/>
      <p:bldP spid="116776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81"/>
          <p:cNvSpPr txBox="1">
            <a:spLocks noChangeArrowheads="1"/>
          </p:cNvSpPr>
          <p:nvPr/>
        </p:nvSpPr>
        <p:spPr bwMode="auto">
          <a:xfrm>
            <a:off x="1905000" y="5181600"/>
            <a:ext cx="426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CC3300"/>
                </a:solidFill>
              </a:rPr>
              <a:t>磁场突然增大或减小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72" y="980727"/>
            <a:ext cx="8098337" cy="3827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6512" y="-27384"/>
            <a:ext cx="111120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dirty="0">
                <a:latin typeface="+mj-lt"/>
                <a:ea typeface="+mn-ea"/>
              </a:rPr>
              <a:t>小结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40796" y="1556792"/>
            <a:ext cx="8971548" cy="1168650"/>
            <a:chOff x="140796" y="2492896"/>
            <a:chExt cx="8971548" cy="1168650"/>
          </a:xfrm>
        </p:grpSpPr>
        <p:sp>
          <p:nvSpPr>
            <p:cNvPr id="5" name="TextBox 4"/>
            <p:cNvSpPr txBox="1"/>
            <p:nvPr/>
          </p:nvSpPr>
          <p:spPr>
            <a:xfrm>
              <a:off x="140796" y="2492896"/>
              <a:ext cx="2376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动生电动势</a:t>
              </a:r>
            </a:p>
          </p:txBody>
        </p: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1366931" y="2709045"/>
              <a:ext cx="7745413" cy="952501"/>
              <a:chOff x="240" y="776"/>
              <a:chExt cx="4879" cy="600"/>
            </a:xfrm>
          </p:grpSpPr>
          <p:sp>
            <p:nvSpPr>
              <p:cNvPr id="7" name="Text Box 23"/>
              <p:cNvSpPr txBox="1">
                <a:spLocks noChangeArrowheads="1"/>
              </p:cNvSpPr>
              <p:nvPr/>
            </p:nvSpPr>
            <p:spPr bwMode="auto">
              <a:xfrm>
                <a:off x="240" y="776"/>
                <a:ext cx="487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chemeClr val="accent2"/>
                    </a:solidFill>
                    <a:latin typeface="宋体" pitchFamily="2" charset="-122"/>
                    <a:sym typeface="Monotype Sorts" pitchFamily="2" charset="2"/>
                  </a:rPr>
                  <a:t>                 </a:t>
                </a:r>
                <a:r>
                  <a:rPr lang="zh-CN" altLang="en-US" sz="2800" dirty="0">
                    <a:solidFill>
                      <a:schemeClr val="accent2"/>
                    </a:solidFill>
                    <a:latin typeface="宋体" pitchFamily="2" charset="-122"/>
                    <a:sym typeface="Monotype Sorts" pitchFamily="2" charset="2"/>
                  </a:rPr>
                  <a:t>适用于切割磁力线的导体</a:t>
                </a:r>
              </a:p>
            </p:txBody>
          </p:sp>
          <p:graphicFrame>
            <p:nvGraphicFramePr>
              <p:cNvPr id="8" name="Object 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2307583"/>
                  </p:ext>
                </p:extLst>
              </p:nvPr>
            </p:nvGraphicFramePr>
            <p:xfrm>
              <a:off x="356" y="912"/>
              <a:ext cx="1744" cy="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48" name="Equation" r:id="rId3" imgW="2762349" imgH="723962" progId="Equation.3">
                      <p:embed/>
                    </p:oleObj>
                  </mc:Choice>
                  <mc:Fallback>
                    <p:oleObj name="Equation" r:id="rId3" imgW="2762349" imgH="7239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" y="912"/>
                            <a:ext cx="1744" cy="464"/>
                          </a:xfrm>
                          <a:prstGeom prst="rect">
                            <a:avLst/>
                          </a:prstGeom>
                          <a:solidFill>
                            <a:srgbClr val="FFFF00"/>
                          </a:solidFill>
                          <a:ln w="9525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2" name="组合 11"/>
          <p:cNvGrpSpPr/>
          <p:nvPr/>
        </p:nvGrpSpPr>
        <p:grpSpPr>
          <a:xfrm>
            <a:off x="1074690" y="138081"/>
            <a:ext cx="8037654" cy="1182687"/>
            <a:chOff x="1074690" y="1002177"/>
            <a:chExt cx="8037654" cy="1182687"/>
          </a:xfrm>
        </p:grpSpPr>
        <p:grpSp>
          <p:nvGrpSpPr>
            <p:cNvPr id="9" name="组合 8"/>
            <p:cNvGrpSpPr/>
            <p:nvPr/>
          </p:nvGrpSpPr>
          <p:grpSpPr>
            <a:xfrm>
              <a:off x="1074690" y="1002177"/>
              <a:ext cx="4649438" cy="1182687"/>
              <a:chOff x="1074690" y="1002177"/>
              <a:chExt cx="4649438" cy="1182687"/>
            </a:xfrm>
          </p:grpSpPr>
          <p:graphicFrame>
            <p:nvGraphicFramePr>
              <p:cNvPr id="3" name="对象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625983116"/>
                  </p:ext>
                </p:extLst>
              </p:nvPr>
            </p:nvGraphicFramePr>
            <p:xfrm>
              <a:off x="3600053" y="1002177"/>
              <a:ext cx="2124075" cy="11826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49" name="公式" r:id="rId5" imgW="622337" imgH="393660" progId="Equation.3">
                      <p:embed/>
                    </p:oleObj>
                  </mc:Choice>
                  <mc:Fallback>
                    <p:oleObj name="公式" r:id="rId5" imgW="622337" imgH="393660" progId="Equation.3">
                      <p:embed/>
                      <p:pic>
                        <p:nvPicPr>
                          <p:cNvPr id="0" name="Object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053" y="1002177"/>
                            <a:ext cx="2124075" cy="1182687"/>
                          </a:xfrm>
                          <a:prstGeom prst="rect">
                            <a:avLst/>
                          </a:prstGeom>
                          <a:solidFill>
                            <a:srgbClr val="FFFF66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CC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" name="TextBox 3"/>
              <p:cNvSpPr txBox="1"/>
              <p:nvPr/>
            </p:nvSpPr>
            <p:spPr>
              <a:xfrm>
                <a:off x="1074690" y="1556792"/>
                <a:ext cx="23762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法拉第电磁感应</a:t>
                </a: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6042273" y="1340768"/>
              <a:ext cx="307007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accent2"/>
                  </a:solidFill>
                  <a:latin typeface="宋体" pitchFamily="2" charset="-122"/>
                  <a:sym typeface="Monotype Sorts" pitchFamily="2" charset="2"/>
                </a:rPr>
                <a:t>通用（楞次定律）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130844" y="2852936"/>
            <a:ext cx="7872539" cy="1656184"/>
            <a:chOff x="130844" y="3717032"/>
            <a:chExt cx="7872539" cy="1656184"/>
          </a:xfrm>
        </p:grpSpPr>
        <p:grpSp>
          <p:nvGrpSpPr>
            <p:cNvPr id="16" name="组合 15"/>
            <p:cNvGrpSpPr/>
            <p:nvPr/>
          </p:nvGrpSpPr>
          <p:grpSpPr>
            <a:xfrm>
              <a:off x="130844" y="3831431"/>
              <a:ext cx="6457380" cy="1541785"/>
              <a:chOff x="107503" y="3831431"/>
              <a:chExt cx="6457380" cy="1541785"/>
            </a:xfrm>
          </p:grpSpPr>
          <p:graphicFrame>
            <p:nvGraphicFramePr>
              <p:cNvPr id="13" name="对象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46155793"/>
                  </p:ext>
                </p:extLst>
              </p:nvPr>
            </p:nvGraphicFramePr>
            <p:xfrm>
              <a:off x="3910583" y="4122266"/>
              <a:ext cx="2654300" cy="1250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50" name="Equation" r:id="rId7" imgW="946196" imgH="412740" progId="Equation.DSMT4">
                      <p:embed/>
                    </p:oleObj>
                  </mc:Choice>
                  <mc:Fallback>
                    <p:oleObj name="Equation" r:id="rId7" imgW="946196" imgH="41274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10583" y="4122266"/>
                            <a:ext cx="2654300" cy="1250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0695976"/>
                  </p:ext>
                </p:extLst>
              </p:nvPr>
            </p:nvGraphicFramePr>
            <p:xfrm>
              <a:off x="1800795" y="4368329"/>
              <a:ext cx="2062163" cy="8890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051" name="Equation" r:id="rId9" imgW="736651" imgH="292140" progId="Equation.DSMT4">
                      <p:embed/>
                    </p:oleObj>
                  </mc:Choice>
                  <mc:Fallback>
                    <p:oleObj name="Equation" r:id="rId9" imgW="736651" imgH="29214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0795" y="4368329"/>
                            <a:ext cx="2062163" cy="8890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" name="TextBox 14"/>
              <p:cNvSpPr txBox="1"/>
              <p:nvPr/>
            </p:nvSpPr>
            <p:spPr>
              <a:xfrm>
                <a:off x="107503" y="3831431"/>
                <a:ext cx="36490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感生电动势产生涡旋电场</a:t>
                </a: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4211960" y="3717032"/>
              <a:ext cx="37914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accent2"/>
                  </a:solidFill>
                  <a:latin typeface="宋体" pitchFamily="2" charset="-122"/>
                  <a:sym typeface="Monotype Sorts" pitchFamily="2" charset="2"/>
                </a:rPr>
                <a:t>适用于磁场随时间变化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7544" y="4499373"/>
            <a:ext cx="8493070" cy="2314003"/>
            <a:chOff x="140796" y="4499373"/>
            <a:chExt cx="8493070" cy="2314003"/>
          </a:xfrm>
        </p:grpSpPr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9595536"/>
                </p:ext>
              </p:extLst>
            </p:nvPr>
          </p:nvGraphicFramePr>
          <p:xfrm>
            <a:off x="140796" y="4499373"/>
            <a:ext cx="2827987" cy="23140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52" name="Equation" r:id="rId11" imgW="914400" imgH="888840" progId="Equation.DSMT4">
                    <p:embed/>
                  </p:oleObj>
                </mc:Choice>
                <mc:Fallback>
                  <p:oleObj name="Equation" r:id="rId11" imgW="914400" imgH="88884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796" y="4499373"/>
                          <a:ext cx="2827987" cy="23140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3275856" y="4797152"/>
              <a:ext cx="5358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2"/>
                  </a:solidFill>
                </a:rPr>
                <a:t>来源于静电场的有源，无旋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75856" y="5930116"/>
              <a:ext cx="53580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2"/>
                  </a:solidFill>
                </a:rPr>
                <a:t>来源于感生电场的有旋，无源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473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47664" y="765174"/>
            <a:ext cx="527099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600" dirty="0">
                <a:latin typeface="+mj-lt"/>
                <a:ea typeface="+mn-ea"/>
              </a:rPr>
              <a:t>作业：</a:t>
            </a:r>
            <a:r>
              <a:rPr lang="en-US" altLang="zh-CN" sz="3600" dirty="0"/>
              <a:t>  9-14</a:t>
            </a:r>
            <a:r>
              <a:rPr lang="zh-CN" altLang="en-US" sz="3600" dirty="0"/>
              <a:t>，</a:t>
            </a:r>
            <a:r>
              <a:rPr lang="en-US" altLang="zh-CN" sz="3600" dirty="0"/>
              <a:t>9-15</a:t>
            </a:r>
            <a:r>
              <a:rPr lang="zh-CN" altLang="en-US" sz="3600" dirty="0"/>
              <a:t>，</a:t>
            </a:r>
            <a:r>
              <a:rPr lang="en-US" altLang="zh-CN" sz="3600" dirty="0"/>
              <a:t>9-16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4089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file:///c:/users/yanxia/appdata/local/360CHR~1/Chrome/USERDA~1/Temp/INDEX_~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915400" cy="341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6676" name="Text Box 4"/>
          <p:cNvSpPr txBox="1">
            <a:spLocks noChangeArrowheads="1"/>
          </p:cNvSpPr>
          <p:nvPr/>
        </p:nvSpPr>
        <p:spPr bwMode="auto">
          <a:xfrm>
            <a:off x="171450" y="5256213"/>
            <a:ext cx="8915400" cy="1373187"/>
          </a:xfrm>
          <a:prstGeom prst="rect">
            <a:avLst/>
          </a:prstGeom>
          <a:solidFill>
            <a:srgbClr val="FFD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CC33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实验表明</a:t>
            </a:r>
            <a:r>
              <a:rPr lang="en-US" altLang="zh-CN" sz="2800">
                <a:solidFill>
                  <a:schemeClr val="accent2"/>
                </a:solidFill>
              </a:rPr>
              <a:t>:  </a:t>
            </a:r>
            <a:r>
              <a:rPr lang="zh-CN" altLang="en-US" sz="2800">
                <a:solidFill>
                  <a:schemeClr val="accent2"/>
                </a:solidFill>
              </a:rPr>
              <a:t>当通过导体闭合回路的磁通量发生变化时，</a:t>
            </a:r>
          </a:p>
          <a:p>
            <a:pPr eaLnBrk="1" hangingPunct="1">
              <a:buClr>
                <a:srgbClr val="CC3300"/>
              </a:buClr>
              <a:buFont typeface="Wingdings" pitchFamily="2" charset="2"/>
              <a:buNone/>
            </a:pPr>
            <a:r>
              <a:rPr lang="zh-CN" altLang="en-US" sz="2800">
                <a:solidFill>
                  <a:schemeClr val="accent2"/>
                </a:solidFill>
              </a:rPr>
              <a:t>                   回路中就出现电流。这种电流叫</a:t>
            </a:r>
            <a:r>
              <a:rPr lang="zh-CN" altLang="en-US" sz="2800">
                <a:solidFill>
                  <a:srgbClr val="CC3300"/>
                </a:solidFill>
              </a:rPr>
              <a:t>感应电流</a:t>
            </a:r>
            <a:r>
              <a:rPr lang="en-US" altLang="zh-CN" sz="2800">
                <a:solidFill>
                  <a:schemeClr val="accent2"/>
                </a:solidFill>
              </a:rPr>
              <a:t>, </a:t>
            </a:r>
          </a:p>
          <a:p>
            <a:pPr eaLnBrk="1" hangingPunct="1">
              <a:buClr>
                <a:srgbClr val="CC3300"/>
              </a:buClr>
              <a:buFont typeface="Wingdings" pitchFamily="2" charset="2"/>
              <a:buNone/>
            </a:pPr>
            <a:r>
              <a:rPr lang="en-US" altLang="zh-CN" sz="2800">
                <a:solidFill>
                  <a:schemeClr val="accent2"/>
                </a:solidFill>
              </a:rPr>
              <a:t>                   </a:t>
            </a:r>
            <a:r>
              <a:rPr lang="zh-CN" altLang="en-US" sz="2800">
                <a:solidFill>
                  <a:schemeClr val="accent2"/>
                </a:solidFill>
              </a:rPr>
              <a:t>回路中必产生推动电荷运动的</a:t>
            </a:r>
            <a:r>
              <a:rPr lang="zh-CN" altLang="en-US" sz="2800">
                <a:solidFill>
                  <a:srgbClr val="A50021"/>
                </a:solidFill>
                <a:sym typeface="Monotype Sorts" pitchFamily="2" charset="2"/>
              </a:rPr>
              <a:t>电动势</a:t>
            </a:r>
            <a:r>
              <a:rPr lang="zh-CN" altLang="en-US" sz="2800">
                <a:solidFill>
                  <a:schemeClr val="accent2"/>
                </a:solidFill>
                <a:sym typeface="Monotype Sorts" pitchFamily="2" charset="2"/>
              </a:rPr>
              <a:t>。</a:t>
            </a:r>
            <a:endParaRPr lang="zh-CN" altLang="en-US" sz="2800">
              <a:solidFill>
                <a:srgbClr val="CC33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286000" y="4311650"/>
            <a:ext cx="5006975" cy="946150"/>
            <a:chOff x="2426" y="2205"/>
            <a:chExt cx="3154" cy="596"/>
          </a:xfrm>
        </p:grpSpPr>
        <p:sp>
          <p:nvSpPr>
            <p:cNvPr id="2055" name="Text Box 6"/>
            <p:cNvSpPr txBox="1">
              <a:spLocks noChangeArrowheads="1"/>
            </p:cNvSpPr>
            <p:nvPr/>
          </p:nvSpPr>
          <p:spPr bwMode="auto">
            <a:xfrm>
              <a:off x="2426" y="2205"/>
              <a:ext cx="110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800">
                  <a:solidFill>
                    <a:schemeClr val="accent2"/>
                  </a:solidFill>
                </a:rPr>
                <a:t>通过线圈的磁通量</a:t>
              </a:r>
            </a:p>
          </p:txBody>
        </p:sp>
        <p:sp>
          <p:nvSpPr>
            <p:cNvPr id="2056" name="Text Box 7"/>
            <p:cNvSpPr txBox="1">
              <a:spLocks noChangeArrowheads="1"/>
            </p:cNvSpPr>
            <p:nvPr/>
          </p:nvSpPr>
          <p:spPr bwMode="auto">
            <a:xfrm>
              <a:off x="4830" y="2341"/>
              <a:ext cx="75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sz="2800">
                  <a:solidFill>
                    <a:srgbClr val="CC3300"/>
                  </a:solidFill>
                </a:rPr>
                <a:t>变化</a:t>
              </a:r>
            </a:p>
          </p:txBody>
        </p:sp>
        <p:graphicFrame>
          <p:nvGraphicFramePr>
            <p:cNvPr id="2050" name="Object 8"/>
            <p:cNvGraphicFramePr>
              <a:graphicFrameLocks noChangeAspect="1"/>
            </p:cNvGraphicFramePr>
            <p:nvPr/>
          </p:nvGraphicFramePr>
          <p:xfrm>
            <a:off x="3515" y="2296"/>
            <a:ext cx="1200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9" name="Equation" r:id="rId4" imgW="781099" imgH="295307" progId="Equation.3">
                    <p:embed/>
                  </p:oleObj>
                </mc:Choice>
                <mc:Fallback>
                  <p:oleObj name="Equation" r:id="rId4" imgW="781099" imgH="29530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2296"/>
                          <a:ext cx="1200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4" name="Text Box 9"/>
          <p:cNvSpPr txBox="1">
            <a:spLocks noChangeArrowheads="1"/>
          </p:cNvSpPr>
          <p:nvPr/>
        </p:nvSpPr>
        <p:spPr bwMode="auto">
          <a:xfrm>
            <a:off x="1752600" y="3505200"/>
            <a:ext cx="426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rgbClr val="CC3300"/>
                </a:solidFill>
              </a:rPr>
              <a:t>磁通的面积增大或减小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050"/>
          <p:cNvSpPr txBox="1">
            <a:spLocks noChangeArrowheads="1"/>
          </p:cNvSpPr>
          <p:nvPr/>
        </p:nvSpPr>
        <p:spPr bwMode="auto">
          <a:xfrm>
            <a:off x="228600" y="182563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3200">
                <a:solidFill>
                  <a:srgbClr val="0000CC"/>
                </a:solidFill>
                <a:latin typeface="宋体" pitchFamily="2" charset="-122"/>
              </a:rPr>
              <a:t>二、</a:t>
            </a:r>
            <a:r>
              <a:rPr lang="zh-CN" altLang="en-US" sz="3200">
                <a:solidFill>
                  <a:srgbClr val="A50021"/>
                </a:solidFill>
                <a:latin typeface="宋体" pitchFamily="2" charset="-122"/>
              </a:rPr>
              <a:t>法拉第电磁感应定律 </a:t>
            </a:r>
            <a:r>
              <a:rPr lang="en-US" altLang="zh-CN" sz="2800">
                <a:solidFill>
                  <a:schemeClr val="accent2"/>
                </a:solidFill>
                <a:latin typeface="宋体" pitchFamily="2" charset="-122"/>
              </a:rPr>
              <a:t>(</a:t>
            </a:r>
            <a:r>
              <a:rPr lang="en-US" altLang="zh-CN" sz="2800">
                <a:solidFill>
                  <a:schemeClr val="accent2"/>
                </a:solidFill>
              </a:rPr>
              <a:t>1831</a:t>
            </a:r>
            <a:r>
              <a:rPr lang="zh-CN" altLang="en-US" sz="2800">
                <a:solidFill>
                  <a:schemeClr val="accent2"/>
                </a:solidFill>
              </a:rPr>
              <a:t>年 法拉第</a:t>
            </a:r>
            <a:r>
              <a:rPr lang="en-US" altLang="zh-CN" sz="28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43011" name="Text Box 2051"/>
          <p:cNvSpPr txBox="1">
            <a:spLocks noChangeArrowheads="1"/>
          </p:cNvSpPr>
          <p:nvPr/>
        </p:nvSpPr>
        <p:spPr bwMode="auto">
          <a:xfrm>
            <a:off x="685800" y="914400"/>
            <a:ext cx="79898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3200">
                <a:solidFill>
                  <a:schemeClr val="accent2"/>
                </a:solidFill>
              </a:rPr>
              <a:t>1. </a:t>
            </a:r>
            <a:r>
              <a:rPr lang="zh-CN" altLang="en-US" sz="3200">
                <a:solidFill>
                  <a:schemeClr val="accent2"/>
                </a:solidFill>
              </a:rPr>
              <a:t>内容：</a:t>
            </a:r>
            <a:r>
              <a:rPr lang="zh-CN" altLang="en-US" sz="2800">
                <a:solidFill>
                  <a:srgbClr val="990000"/>
                </a:solidFill>
              </a:rPr>
              <a:t>感应电动势</a:t>
            </a:r>
            <a:r>
              <a:rPr lang="zh-CN" altLang="en-US" sz="2800"/>
              <a:t>的大小</a:t>
            </a:r>
            <a:r>
              <a:rPr lang="zh-CN" altLang="en-US" sz="2800">
                <a:solidFill>
                  <a:srgbClr val="990000"/>
                </a:solidFill>
              </a:rPr>
              <a:t>正比于</a:t>
            </a:r>
            <a:r>
              <a:rPr lang="zh-CN" altLang="en-US" sz="2800"/>
              <a:t>导体回路的</a:t>
            </a:r>
            <a:r>
              <a:rPr lang="zh-CN" altLang="en-US" sz="2800">
                <a:solidFill>
                  <a:srgbClr val="990000"/>
                </a:solidFill>
              </a:rPr>
              <a:t>磁通量的减小率</a:t>
            </a:r>
            <a:r>
              <a:rPr lang="zh-CN" altLang="en-US" sz="2800">
                <a:solidFill>
                  <a:srgbClr val="CC3300"/>
                </a:solidFill>
              </a:rPr>
              <a:t>。 </a:t>
            </a:r>
          </a:p>
        </p:txBody>
      </p:sp>
      <p:graphicFrame>
        <p:nvGraphicFramePr>
          <p:cNvPr id="43012" name="Object 2052"/>
          <p:cNvGraphicFramePr>
            <a:graphicFrameLocks noChangeAspect="1"/>
          </p:cNvGraphicFramePr>
          <p:nvPr/>
        </p:nvGraphicFramePr>
        <p:xfrm>
          <a:off x="3581400" y="2895600"/>
          <a:ext cx="246380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Equation" r:id="rId3" imgW="1390631" imgH="876204" progId="Equation.3">
                  <p:embed/>
                </p:oleObj>
              </mc:Choice>
              <mc:Fallback>
                <p:oleObj name="Equation" r:id="rId3" imgW="1390631" imgH="876204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95600"/>
                        <a:ext cx="2463800" cy="1147763"/>
                      </a:xfrm>
                      <a:prstGeom prst="rect">
                        <a:avLst/>
                      </a:prstGeom>
                      <a:solidFill>
                        <a:srgbClr val="FFFFDD"/>
                      </a:solidFill>
                      <a:ln w="28575">
                        <a:solidFill>
                          <a:srgbClr val="66CC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2053"/>
          <p:cNvGraphicFramePr>
            <a:graphicFrameLocks/>
          </p:cNvGraphicFramePr>
          <p:nvPr/>
        </p:nvGraphicFramePr>
        <p:xfrm>
          <a:off x="3563938" y="4724400"/>
          <a:ext cx="2809875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公式" r:id="rId5" imgW="828651" imgH="400042" progId="Equation.3">
                  <p:embed/>
                </p:oleObj>
              </mc:Choice>
              <mc:Fallback>
                <p:oleObj name="公式" r:id="rId5" imgW="828651" imgH="400042" progId="Equation.3">
                  <p:embed/>
                  <p:pic>
                    <p:nvPicPr>
                      <p:cNvPr id="0" name="Object 205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724400"/>
                        <a:ext cx="2809875" cy="1246188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19050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4" name="Text Box 2054"/>
          <p:cNvSpPr txBox="1">
            <a:spLocks noChangeArrowheads="1"/>
          </p:cNvSpPr>
          <p:nvPr/>
        </p:nvSpPr>
        <p:spPr bwMode="auto">
          <a:xfrm>
            <a:off x="684213" y="2327275"/>
            <a:ext cx="3028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chemeClr val="accent2"/>
                </a:solidFill>
              </a:rPr>
              <a:t>2. </a:t>
            </a:r>
            <a:r>
              <a:rPr lang="zh-CN" altLang="en-US" sz="3200">
                <a:solidFill>
                  <a:schemeClr val="accent2"/>
                </a:solidFill>
              </a:rPr>
              <a:t>数学表达式：</a:t>
            </a:r>
          </a:p>
        </p:txBody>
      </p:sp>
      <p:sp>
        <p:nvSpPr>
          <p:cNvPr id="43015" name="Rectangle 2055"/>
          <p:cNvSpPr>
            <a:spLocks noChangeArrowheads="1"/>
          </p:cNvSpPr>
          <p:nvPr/>
        </p:nvSpPr>
        <p:spPr bwMode="auto">
          <a:xfrm>
            <a:off x="1331913" y="486886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chemeClr val="accent2"/>
                </a:solidFill>
              </a:rPr>
              <a:t>感应电流</a:t>
            </a:r>
          </a:p>
        </p:txBody>
      </p:sp>
      <p:sp>
        <p:nvSpPr>
          <p:cNvPr id="43016" name="Rectangle 2056"/>
          <p:cNvSpPr>
            <a:spLocks noChangeArrowheads="1"/>
          </p:cNvSpPr>
          <p:nvPr/>
        </p:nvSpPr>
        <p:spPr bwMode="auto">
          <a:xfrm>
            <a:off x="1258888" y="3255963"/>
            <a:ext cx="1970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>
                <a:solidFill>
                  <a:schemeClr val="accent2"/>
                </a:solidFill>
              </a:rPr>
              <a:t>感应电动势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76321" y="2643270"/>
            <a:ext cx="2304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00FF"/>
                </a:solidFill>
              </a:rPr>
              <a:t>思考：能量守恒是如何体现的？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autoUpdateAnimBg="0"/>
      <p:bldP spid="43014" grpId="0"/>
      <p:bldP spid="43015" grpId="0"/>
      <p:bldP spid="430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/>
          </p:cNvGraphicFramePr>
          <p:nvPr/>
        </p:nvGraphicFramePr>
        <p:xfrm>
          <a:off x="6891338" y="109538"/>
          <a:ext cx="2124075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8" name="公式" r:id="rId3" imgW="628715" imgH="400042" progId="Equation.3">
                  <p:embed/>
                </p:oleObj>
              </mc:Choice>
              <mc:Fallback>
                <p:oleObj name="公式" r:id="rId3" imgW="628715" imgH="400042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1338" y="109538"/>
                        <a:ext cx="2124075" cy="1182687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43200" y="4594225"/>
            <a:ext cx="226084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Font typeface="Symbol" pitchFamily="18" charset="2"/>
              <a:buChar char="f"/>
            </a:pPr>
            <a:r>
              <a:rPr lang="zh-CN" altLang="en-US" dirty="0">
                <a:solidFill>
                  <a:schemeClr val="accent2"/>
                </a:solidFill>
              </a:rPr>
              <a:t>＞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磁通增加</a:t>
            </a:r>
            <a:r>
              <a:rPr lang="en-US" altLang="zh-CN" dirty="0">
                <a:solidFill>
                  <a:schemeClr val="accent2"/>
                </a:solidFill>
              </a:rPr>
              <a:t>: </a:t>
            </a:r>
            <a:r>
              <a:rPr lang="zh-CN" altLang="en-US" dirty="0">
                <a:solidFill>
                  <a:schemeClr val="accent2"/>
                </a:solidFill>
              </a:rPr>
              <a:t>负号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i="1" dirty="0">
                <a:solidFill>
                  <a:schemeClr val="accent2"/>
                </a:solidFill>
                <a:latin typeface="Symbol" pitchFamily="18" charset="2"/>
              </a:rPr>
              <a:t>e </a:t>
            </a:r>
            <a:r>
              <a:rPr lang="zh-CN" altLang="en-US" dirty="0">
                <a:solidFill>
                  <a:schemeClr val="accent2"/>
                </a:solidFill>
                <a:latin typeface="Symbol" pitchFamily="18" charset="2"/>
              </a:rPr>
              <a:t>＜ </a:t>
            </a:r>
            <a:r>
              <a:rPr lang="en-US" altLang="zh-CN" dirty="0">
                <a:solidFill>
                  <a:schemeClr val="accent2"/>
                </a:solidFill>
                <a:latin typeface="Symbol" pitchFamily="18" charset="2"/>
              </a:rPr>
              <a:t>0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pSp>
        <p:nvGrpSpPr>
          <p:cNvPr id="2" name="组合 45"/>
          <p:cNvGrpSpPr>
            <a:grpSpLocks/>
          </p:cNvGrpSpPr>
          <p:nvPr/>
        </p:nvGrpSpPr>
        <p:grpSpPr bwMode="auto">
          <a:xfrm>
            <a:off x="4953000" y="3573463"/>
            <a:ext cx="3651250" cy="1795462"/>
            <a:chOff x="4953000" y="3573016"/>
            <a:chExt cx="3651250" cy="1795463"/>
          </a:xfrm>
        </p:grpSpPr>
        <p:grpSp>
          <p:nvGrpSpPr>
            <p:cNvPr id="4125" name="Group 9"/>
            <p:cNvGrpSpPr>
              <a:grpSpLocks/>
            </p:cNvGrpSpPr>
            <p:nvPr/>
          </p:nvGrpSpPr>
          <p:grpSpPr bwMode="auto">
            <a:xfrm>
              <a:off x="4953000" y="3573016"/>
              <a:ext cx="3651250" cy="1582738"/>
              <a:chOff x="3120" y="2430"/>
              <a:chExt cx="2300" cy="997"/>
            </a:xfrm>
          </p:grpSpPr>
          <p:sp>
            <p:nvSpPr>
              <p:cNvPr id="4130" name="Freeform 10"/>
              <p:cNvSpPr>
                <a:spLocks/>
              </p:cNvSpPr>
              <p:nvPr/>
            </p:nvSpPr>
            <p:spPr bwMode="auto">
              <a:xfrm>
                <a:off x="3465" y="2980"/>
                <a:ext cx="551" cy="14"/>
              </a:xfrm>
              <a:custGeom>
                <a:avLst/>
                <a:gdLst>
                  <a:gd name="T0" fmla="*/ 0 w 594"/>
                  <a:gd name="T1" fmla="*/ 12 h 16"/>
                  <a:gd name="T2" fmla="*/ 163 w 594"/>
                  <a:gd name="T3" fmla="*/ 2 h 16"/>
                  <a:gd name="T4" fmla="*/ 330 w 594"/>
                  <a:gd name="T5" fmla="*/ 4 h 16"/>
                  <a:gd name="T6" fmla="*/ 511 w 594"/>
                  <a:gd name="T7" fmla="*/ 12 h 1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94"/>
                  <a:gd name="T13" fmla="*/ 0 h 16"/>
                  <a:gd name="T14" fmla="*/ 594 w 594"/>
                  <a:gd name="T15" fmla="*/ 16 h 1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94" h="16">
                    <a:moveTo>
                      <a:pt x="0" y="16"/>
                    </a:moveTo>
                    <a:cubicBezTo>
                      <a:pt x="30" y="12"/>
                      <a:pt x="126" y="4"/>
                      <a:pt x="190" y="2"/>
                    </a:cubicBezTo>
                    <a:cubicBezTo>
                      <a:pt x="254" y="0"/>
                      <a:pt x="317" y="2"/>
                      <a:pt x="384" y="4"/>
                    </a:cubicBezTo>
                    <a:cubicBezTo>
                      <a:pt x="451" y="6"/>
                      <a:pt x="550" y="14"/>
                      <a:pt x="594" y="16"/>
                    </a:cubicBezTo>
                  </a:path>
                </a:pathLst>
              </a:custGeom>
              <a:noFill/>
              <a:ln w="38100" cap="flat" cmpd="sng">
                <a:solidFill>
                  <a:srgbClr val="FF33CC"/>
                </a:solidFill>
                <a:prstDash val="dash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131" name="Group 11"/>
              <p:cNvGrpSpPr>
                <a:grpSpLocks/>
              </p:cNvGrpSpPr>
              <p:nvPr/>
            </p:nvGrpSpPr>
            <p:grpSpPr bwMode="auto">
              <a:xfrm>
                <a:off x="3504" y="2430"/>
                <a:ext cx="528" cy="720"/>
                <a:chOff x="3504" y="1872"/>
                <a:chExt cx="528" cy="720"/>
              </a:xfrm>
            </p:grpSpPr>
            <p:sp>
              <p:nvSpPr>
                <p:cNvPr id="4136" name="Line 12"/>
                <p:cNvSpPr>
                  <a:spLocks noChangeShapeType="1"/>
                </p:cNvSpPr>
                <p:nvPr/>
              </p:nvSpPr>
              <p:spPr bwMode="auto">
                <a:xfrm>
                  <a:off x="3504" y="1872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37" name="Line 13"/>
                <p:cNvSpPr>
                  <a:spLocks noChangeShapeType="1"/>
                </p:cNvSpPr>
                <p:nvPr/>
              </p:nvSpPr>
              <p:spPr bwMode="auto">
                <a:xfrm>
                  <a:off x="3636" y="1872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38" name="Line 14"/>
                <p:cNvSpPr>
                  <a:spLocks noChangeShapeType="1"/>
                </p:cNvSpPr>
                <p:nvPr/>
              </p:nvSpPr>
              <p:spPr bwMode="auto">
                <a:xfrm>
                  <a:off x="3768" y="1872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39" name="Line 15"/>
                <p:cNvSpPr>
                  <a:spLocks noChangeShapeType="1"/>
                </p:cNvSpPr>
                <p:nvPr/>
              </p:nvSpPr>
              <p:spPr bwMode="auto">
                <a:xfrm>
                  <a:off x="3900" y="1872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40" name="Line 16"/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0" cy="720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32" name="Freeform 17"/>
              <p:cNvSpPr>
                <a:spLocks/>
              </p:cNvSpPr>
              <p:nvPr/>
            </p:nvSpPr>
            <p:spPr bwMode="auto">
              <a:xfrm>
                <a:off x="3209" y="3232"/>
                <a:ext cx="56" cy="32"/>
              </a:xfrm>
              <a:custGeom>
                <a:avLst/>
                <a:gdLst>
                  <a:gd name="T0" fmla="*/ 0 w 60"/>
                  <a:gd name="T1" fmla="*/ 0 h 36"/>
                  <a:gd name="T2" fmla="*/ 52 w 60"/>
                  <a:gd name="T3" fmla="*/ 28 h 36"/>
                  <a:gd name="T4" fmla="*/ 0 60000 65536"/>
                  <a:gd name="T5" fmla="*/ 0 60000 65536"/>
                  <a:gd name="T6" fmla="*/ 0 w 60"/>
                  <a:gd name="T7" fmla="*/ 0 h 36"/>
                  <a:gd name="T8" fmla="*/ 60 w 60"/>
                  <a:gd name="T9" fmla="*/ 36 h 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0" h="36">
                    <a:moveTo>
                      <a:pt x="0" y="0"/>
                    </a:moveTo>
                    <a:lnTo>
                      <a:pt x="60" y="36"/>
                    </a:lnTo>
                  </a:path>
                </a:pathLst>
              </a:custGeom>
              <a:noFill/>
              <a:ln w="38100" cap="flat" cmpd="sng">
                <a:solidFill>
                  <a:srgbClr val="FF33CC"/>
                </a:solidFill>
                <a:prstDash val="solid"/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33" name="Freeform 18"/>
              <p:cNvSpPr>
                <a:spLocks/>
              </p:cNvSpPr>
              <p:nvPr/>
            </p:nvSpPr>
            <p:spPr bwMode="auto">
              <a:xfrm>
                <a:off x="3120" y="2985"/>
                <a:ext cx="1248" cy="326"/>
              </a:xfrm>
              <a:custGeom>
                <a:avLst/>
                <a:gdLst>
                  <a:gd name="T0" fmla="*/ 289 w 1346"/>
                  <a:gd name="T1" fmla="*/ 19 h 370"/>
                  <a:gd name="T2" fmla="*/ 57 w 1346"/>
                  <a:gd name="T3" fmla="*/ 69 h 370"/>
                  <a:gd name="T4" fmla="*/ 2 w 1346"/>
                  <a:gd name="T5" fmla="*/ 140 h 370"/>
                  <a:gd name="T6" fmla="*/ 67 w 1346"/>
                  <a:gd name="T7" fmla="*/ 208 h 370"/>
                  <a:gd name="T8" fmla="*/ 258 w 1346"/>
                  <a:gd name="T9" fmla="*/ 269 h 370"/>
                  <a:gd name="T10" fmla="*/ 576 w 1346"/>
                  <a:gd name="T11" fmla="*/ 285 h 370"/>
                  <a:gd name="T12" fmla="*/ 910 w 1346"/>
                  <a:gd name="T13" fmla="*/ 258 h 370"/>
                  <a:gd name="T14" fmla="*/ 1071 w 1346"/>
                  <a:gd name="T15" fmla="*/ 211 h 370"/>
                  <a:gd name="T16" fmla="*/ 1153 w 1346"/>
                  <a:gd name="T17" fmla="*/ 137 h 370"/>
                  <a:gd name="T18" fmla="*/ 1051 w 1346"/>
                  <a:gd name="T19" fmla="*/ 48 h 370"/>
                  <a:gd name="T20" fmla="*/ 834 w 1346"/>
                  <a:gd name="T21" fmla="*/ 0 h 37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346"/>
                  <a:gd name="T34" fmla="*/ 0 h 370"/>
                  <a:gd name="T35" fmla="*/ 1346 w 1346"/>
                  <a:gd name="T36" fmla="*/ 370 h 370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346" h="370">
                    <a:moveTo>
                      <a:pt x="336" y="24"/>
                    </a:moveTo>
                    <a:cubicBezTo>
                      <a:pt x="292" y="35"/>
                      <a:pt x="122" y="62"/>
                      <a:pt x="66" y="88"/>
                    </a:cubicBezTo>
                    <a:cubicBezTo>
                      <a:pt x="10" y="114"/>
                      <a:pt x="0" y="151"/>
                      <a:pt x="2" y="181"/>
                    </a:cubicBezTo>
                    <a:cubicBezTo>
                      <a:pt x="4" y="211"/>
                      <a:pt x="28" y="241"/>
                      <a:pt x="78" y="268"/>
                    </a:cubicBezTo>
                    <a:cubicBezTo>
                      <a:pt x="128" y="295"/>
                      <a:pt x="201" y="329"/>
                      <a:pt x="300" y="346"/>
                    </a:cubicBezTo>
                    <a:cubicBezTo>
                      <a:pt x="399" y="363"/>
                      <a:pt x="544" y="370"/>
                      <a:pt x="670" y="368"/>
                    </a:cubicBezTo>
                    <a:cubicBezTo>
                      <a:pt x="796" y="366"/>
                      <a:pt x="962" y="349"/>
                      <a:pt x="1058" y="333"/>
                    </a:cubicBezTo>
                    <a:cubicBezTo>
                      <a:pt x="1154" y="317"/>
                      <a:pt x="1199" y="298"/>
                      <a:pt x="1246" y="272"/>
                    </a:cubicBezTo>
                    <a:cubicBezTo>
                      <a:pt x="1293" y="246"/>
                      <a:pt x="1346" y="211"/>
                      <a:pt x="1342" y="176"/>
                    </a:cubicBezTo>
                    <a:cubicBezTo>
                      <a:pt x="1338" y="141"/>
                      <a:pt x="1284" y="90"/>
                      <a:pt x="1222" y="61"/>
                    </a:cubicBezTo>
                    <a:cubicBezTo>
                      <a:pt x="1160" y="32"/>
                      <a:pt x="1022" y="13"/>
                      <a:pt x="970" y="0"/>
                    </a:cubicBezTo>
                  </a:path>
                </a:pathLst>
              </a:custGeom>
              <a:noFill/>
              <a:ln w="38100" cap="flat" cmpd="sng">
                <a:solidFill>
                  <a:srgbClr val="FF33CC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100" name="Object 4"/>
              <p:cNvGraphicFramePr>
                <a:graphicFrameLocks noChangeAspect="1"/>
              </p:cNvGraphicFramePr>
              <p:nvPr/>
            </p:nvGraphicFramePr>
            <p:xfrm>
              <a:off x="3207" y="2670"/>
              <a:ext cx="217" cy="2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29" name="公式" r:id="rId5" imgW="164957" imgH="190335" progId="Equation.3">
                      <p:embed/>
                    </p:oleObj>
                  </mc:Choice>
                  <mc:Fallback>
                    <p:oleObj name="公式" r:id="rId5" imgW="164957" imgH="190335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7" y="2670"/>
                            <a:ext cx="217" cy="2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34" name="Text Box 20"/>
              <p:cNvSpPr txBox="1">
                <a:spLocks noChangeArrowheads="1"/>
              </p:cNvSpPr>
              <p:nvPr/>
            </p:nvSpPr>
            <p:spPr bwMode="auto">
              <a:xfrm>
                <a:off x="3216" y="3006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solidFill>
                      <a:schemeClr val="accent2"/>
                    </a:solidFill>
                  </a:rPr>
                  <a:t>L</a:t>
                </a:r>
              </a:p>
            </p:txBody>
          </p:sp>
          <p:sp>
            <p:nvSpPr>
              <p:cNvPr id="4135" name="Text Box 21"/>
              <p:cNvSpPr txBox="1">
                <a:spLocks noChangeArrowheads="1"/>
              </p:cNvSpPr>
              <p:nvPr/>
            </p:nvSpPr>
            <p:spPr bwMode="auto">
              <a:xfrm>
                <a:off x="4593" y="3139"/>
                <a:ext cx="8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i="1">
                    <a:solidFill>
                      <a:schemeClr val="accent2"/>
                    </a:solidFill>
                    <a:latin typeface="Symbol" pitchFamily="18" charset="2"/>
                  </a:rPr>
                  <a:t>f </a:t>
                </a:r>
                <a:r>
                  <a:rPr lang="en-US" altLang="zh-CN" i="1">
                    <a:solidFill>
                      <a:schemeClr val="accent2"/>
                    </a:solidFill>
                  </a:rPr>
                  <a:t> </a:t>
                </a:r>
                <a:r>
                  <a:rPr lang="en-US" altLang="zh-CN">
                    <a:solidFill>
                      <a:schemeClr val="accent2"/>
                    </a:solidFill>
                  </a:rPr>
                  <a:t>&gt; 0</a:t>
                </a:r>
                <a:r>
                  <a:rPr lang="zh-CN" altLang="en-US">
                    <a:solidFill>
                      <a:schemeClr val="accent2"/>
                    </a:solidFill>
                  </a:rPr>
                  <a:t>　</a:t>
                </a:r>
              </a:p>
            </p:txBody>
          </p:sp>
        </p:grpSp>
        <p:grpSp>
          <p:nvGrpSpPr>
            <p:cNvPr id="4126" name="Group 22"/>
            <p:cNvGrpSpPr>
              <a:grpSpLocks/>
            </p:cNvGrpSpPr>
            <p:nvPr/>
          </p:nvGrpSpPr>
          <p:grpSpPr bwMode="auto">
            <a:xfrm>
              <a:off x="6410325" y="4789041"/>
              <a:ext cx="674688" cy="579438"/>
              <a:chOff x="4038" y="3217"/>
              <a:chExt cx="425" cy="365"/>
            </a:xfrm>
          </p:grpSpPr>
          <p:sp>
            <p:nvSpPr>
              <p:cNvPr id="4128" name="Freeform 23"/>
              <p:cNvSpPr>
                <a:spLocks/>
              </p:cNvSpPr>
              <p:nvPr/>
            </p:nvSpPr>
            <p:spPr bwMode="auto">
              <a:xfrm>
                <a:off x="4038" y="3255"/>
                <a:ext cx="186" cy="39"/>
              </a:xfrm>
              <a:custGeom>
                <a:avLst/>
                <a:gdLst>
                  <a:gd name="T0" fmla="*/ 186 w 186"/>
                  <a:gd name="T1" fmla="*/ 0 h 39"/>
                  <a:gd name="T2" fmla="*/ 87 w 186"/>
                  <a:gd name="T3" fmla="*/ 27 h 39"/>
                  <a:gd name="T4" fmla="*/ 0 w 186"/>
                  <a:gd name="T5" fmla="*/ 39 h 39"/>
                  <a:gd name="T6" fmla="*/ 0 60000 65536"/>
                  <a:gd name="T7" fmla="*/ 0 60000 65536"/>
                  <a:gd name="T8" fmla="*/ 0 60000 65536"/>
                  <a:gd name="T9" fmla="*/ 0 w 186"/>
                  <a:gd name="T10" fmla="*/ 0 h 39"/>
                  <a:gd name="T11" fmla="*/ 186 w 186"/>
                  <a:gd name="T12" fmla="*/ 39 h 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6" h="39">
                    <a:moveTo>
                      <a:pt x="186" y="0"/>
                    </a:moveTo>
                    <a:lnTo>
                      <a:pt x="87" y="27"/>
                    </a:lnTo>
                    <a:lnTo>
                      <a:pt x="0" y="39"/>
                    </a:lnTo>
                  </a:path>
                </a:pathLst>
              </a:custGeom>
              <a:noFill/>
              <a:ln w="57150" cap="flat" cmpd="sng">
                <a:solidFill>
                  <a:srgbClr val="CC0000"/>
                </a:solidFill>
                <a:prstDash val="solid"/>
                <a:round/>
                <a:headEnd type="arrow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29" name="Text Box 24"/>
              <p:cNvSpPr txBox="1">
                <a:spLocks noChangeArrowheads="1"/>
              </p:cNvSpPr>
              <p:nvPr/>
            </p:nvSpPr>
            <p:spPr bwMode="auto">
              <a:xfrm>
                <a:off x="4090" y="3217"/>
                <a:ext cx="37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200" i="1">
                    <a:solidFill>
                      <a:schemeClr val="accent2"/>
                    </a:solidFill>
                  </a:rPr>
                  <a:t>ε</a:t>
                </a:r>
              </a:p>
            </p:txBody>
          </p:sp>
        </p:grpSp>
        <p:sp>
          <p:nvSpPr>
            <p:cNvPr id="4127" name="AutoShape 26"/>
            <p:cNvSpPr>
              <a:spLocks noChangeArrowheads="1"/>
            </p:cNvSpPr>
            <p:nvPr/>
          </p:nvSpPr>
          <p:spPr bwMode="auto">
            <a:xfrm>
              <a:off x="6732588" y="3615879"/>
              <a:ext cx="228600" cy="685800"/>
            </a:xfrm>
            <a:prstGeom prst="downArrow">
              <a:avLst>
                <a:gd name="adj1" fmla="val 50000"/>
                <a:gd name="adj2" fmla="val 75000"/>
              </a:avLst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dirty="0"/>
                <a:t>减小</a:t>
              </a:r>
            </a:p>
          </p:txBody>
        </p:sp>
      </p:grpSp>
      <p:grpSp>
        <p:nvGrpSpPr>
          <p:cNvPr id="6" name="组合 44"/>
          <p:cNvGrpSpPr>
            <a:grpSpLocks/>
          </p:cNvGrpSpPr>
          <p:nvPr/>
        </p:nvGrpSpPr>
        <p:grpSpPr bwMode="auto">
          <a:xfrm>
            <a:off x="762000" y="3740150"/>
            <a:ext cx="2209800" cy="1676400"/>
            <a:chOff x="762000" y="3739704"/>
            <a:chExt cx="2209800" cy="1676400"/>
          </a:xfrm>
        </p:grpSpPr>
        <p:sp>
          <p:nvSpPr>
            <p:cNvPr id="4110" name="Freeform 4"/>
            <p:cNvSpPr>
              <a:spLocks/>
            </p:cNvSpPr>
            <p:nvPr/>
          </p:nvSpPr>
          <p:spPr bwMode="auto">
            <a:xfrm>
              <a:off x="1309688" y="4449316"/>
              <a:ext cx="855662" cy="33338"/>
            </a:xfrm>
            <a:custGeom>
              <a:avLst/>
              <a:gdLst>
                <a:gd name="T0" fmla="*/ 0 w 539"/>
                <a:gd name="T1" fmla="*/ 52924874 h 21"/>
                <a:gd name="T2" fmla="*/ 461187520 w 539"/>
                <a:gd name="T3" fmla="*/ 22682538 h 21"/>
                <a:gd name="T4" fmla="*/ 874492915 w 539"/>
                <a:gd name="T5" fmla="*/ 2520988 h 21"/>
                <a:gd name="T6" fmla="*/ 1358362413 w 539"/>
                <a:gd name="T7" fmla="*/ 32763317 h 2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9"/>
                <a:gd name="T13" fmla="*/ 0 h 21"/>
                <a:gd name="T14" fmla="*/ 539 w 539"/>
                <a:gd name="T15" fmla="*/ 21 h 2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9" h="21">
                  <a:moveTo>
                    <a:pt x="0" y="21"/>
                  </a:moveTo>
                  <a:cubicBezTo>
                    <a:pt x="30" y="19"/>
                    <a:pt x="125" y="12"/>
                    <a:pt x="183" y="9"/>
                  </a:cubicBezTo>
                  <a:cubicBezTo>
                    <a:pt x="241" y="6"/>
                    <a:pt x="288" y="0"/>
                    <a:pt x="347" y="1"/>
                  </a:cubicBezTo>
                  <a:cubicBezTo>
                    <a:pt x="406" y="2"/>
                    <a:pt x="499" y="11"/>
                    <a:pt x="539" y="13"/>
                  </a:cubicBezTo>
                </a:path>
              </a:pathLst>
            </a:custGeom>
            <a:noFill/>
            <a:ln w="38100" cap="flat" cmpd="sng">
              <a:solidFill>
                <a:srgbClr val="FF33CC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099" name="Object 3"/>
            <p:cNvGraphicFramePr>
              <a:graphicFrameLocks noChangeAspect="1"/>
            </p:cNvGraphicFramePr>
            <p:nvPr/>
          </p:nvGraphicFramePr>
          <p:xfrm>
            <a:off x="2286000" y="3739704"/>
            <a:ext cx="457200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0" name="公式" r:id="rId7" imgW="164957" imgH="190335" progId="Equation.3">
                    <p:embed/>
                  </p:oleObj>
                </mc:Choice>
                <mc:Fallback>
                  <p:oleObj name="公式" r:id="rId7" imgW="164957" imgH="19033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3739704"/>
                          <a:ext cx="457200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1" name="Freeform 6"/>
            <p:cNvSpPr>
              <a:spLocks/>
            </p:cNvSpPr>
            <p:nvPr/>
          </p:nvSpPr>
          <p:spPr bwMode="auto">
            <a:xfrm>
              <a:off x="903288" y="4860479"/>
              <a:ext cx="88900" cy="50800"/>
            </a:xfrm>
            <a:custGeom>
              <a:avLst/>
              <a:gdLst>
                <a:gd name="T0" fmla="*/ 0 w 60"/>
                <a:gd name="T1" fmla="*/ 0 h 36"/>
                <a:gd name="T2" fmla="*/ 131720179 w 60"/>
                <a:gd name="T3" fmla="*/ 71684436 h 36"/>
                <a:gd name="T4" fmla="*/ 0 60000 65536"/>
                <a:gd name="T5" fmla="*/ 0 60000 65536"/>
                <a:gd name="T6" fmla="*/ 0 w 60"/>
                <a:gd name="T7" fmla="*/ 0 h 36"/>
                <a:gd name="T8" fmla="*/ 60 w 60"/>
                <a:gd name="T9" fmla="*/ 36 h 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" h="36">
                  <a:moveTo>
                    <a:pt x="0" y="0"/>
                  </a:moveTo>
                  <a:lnTo>
                    <a:pt x="60" y="36"/>
                  </a:lnTo>
                </a:path>
              </a:pathLst>
            </a:custGeom>
            <a:noFill/>
            <a:ln w="38100" cap="flat" cmpd="sng">
              <a:solidFill>
                <a:srgbClr val="FF33CC"/>
              </a:solidFill>
              <a:prstDash val="solid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Text Box 7"/>
            <p:cNvSpPr txBox="1">
              <a:spLocks noChangeArrowheads="1"/>
            </p:cNvSpPr>
            <p:nvPr/>
          </p:nvSpPr>
          <p:spPr bwMode="auto">
            <a:xfrm>
              <a:off x="914400" y="4501704"/>
              <a:ext cx="369888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>
                  <a:solidFill>
                    <a:schemeClr val="accent2"/>
                  </a:solidFill>
                </a:rPr>
                <a:t>L</a:t>
              </a:r>
            </a:p>
          </p:txBody>
        </p:sp>
        <p:sp>
          <p:nvSpPr>
            <p:cNvPr id="4113" name="AutoShape 25"/>
            <p:cNvSpPr>
              <a:spLocks noChangeArrowheads="1"/>
            </p:cNvSpPr>
            <p:nvPr/>
          </p:nvSpPr>
          <p:spPr bwMode="auto">
            <a:xfrm>
              <a:off x="2743200" y="3739704"/>
              <a:ext cx="228600" cy="685800"/>
            </a:xfrm>
            <a:prstGeom prst="upArrow">
              <a:avLst>
                <a:gd name="adj1" fmla="val 50000"/>
                <a:gd name="adj2" fmla="val 75000"/>
              </a:avLst>
            </a:prstGeom>
            <a:solidFill>
              <a:schemeClr val="hlink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zh-CN" altLang="en-US" dirty="0"/>
                <a:t>增大</a:t>
              </a:r>
            </a:p>
          </p:txBody>
        </p:sp>
        <p:grpSp>
          <p:nvGrpSpPr>
            <p:cNvPr id="4114" name="Group 27"/>
            <p:cNvGrpSpPr>
              <a:grpSpLocks/>
            </p:cNvGrpSpPr>
            <p:nvPr/>
          </p:nvGrpSpPr>
          <p:grpSpPr bwMode="auto">
            <a:xfrm>
              <a:off x="762000" y="3739704"/>
              <a:ext cx="1981200" cy="1246187"/>
              <a:chOff x="480" y="2556"/>
              <a:chExt cx="1248" cy="785"/>
            </a:xfrm>
          </p:grpSpPr>
          <p:grpSp>
            <p:nvGrpSpPr>
              <p:cNvPr id="4118" name="Group 28"/>
              <p:cNvGrpSpPr>
                <a:grpSpLocks/>
              </p:cNvGrpSpPr>
              <p:nvPr/>
            </p:nvGrpSpPr>
            <p:grpSpPr bwMode="auto">
              <a:xfrm>
                <a:off x="864" y="2556"/>
                <a:ext cx="528" cy="662"/>
                <a:chOff x="864" y="1926"/>
                <a:chExt cx="528" cy="512"/>
              </a:xfrm>
            </p:grpSpPr>
            <p:sp>
              <p:nvSpPr>
                <p:cNvPr id="4120" name="Line 29"/>
                <p:cNvSpPr>
                  <a:spLocks noChangeShapeType="1"/>
                </p:cNvSpPr>
                <p:nvPr/>
              </p:nvSpPr>
              <p:spPr bwMode="auto">
                <a:xfrm>
                  <a:off x="864" y="1926"/>
                  <a:ext cx="0" cy="512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21" name="Line 30"/>
                <p:cNvSpPr>
                  <a:spLocks noChangeShapeType="1"/>
                </p:cNvSpPr>
                <p:nvPr/>
              </p:nvSpPr>
              <p:spPr bwMode="auto">
                <a:xfrm>
                  <a:off x="996" y="1926"/>
                  <a:ext cx="0" cy="512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22" name="Line 31"/>
                <p:cNvSpPr>
                  <a:spLocks noChangeShapeType="1"/>
                </p:cNvSpPr>
                <p:nvPr/>
              </p:nvSpPr>
              <p:spPr bwMode="auto">
                <a:xfrm>
                  <a:off x="1128" y="1926"/>
                  <a:ext cx="0" cy="512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23" name="Line 32"/>
                <p:cNvSpPr>
                  <a:spLocks noChangeShapeType="1"/>
                </p:cNvSpPr>
                <p:nvPr/>
              </p:nvSpPr>
              <p:spPr bwMode="auto">
                <a:xfrm>
                  <a:off x="1260" y="1926"/>
                  <a:ext cx="0" cy="512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124" name="Line 33"/>
                <p:cNvSpPr>
                  <a:spLocks noChangeShapeType="1"/>
                </p:cNvSpPr>
                <p:nvPr/>
              </p:nvSpPr>
              <p:spPr bwMode="auto">
                <a:xfrm>
                  <a:off x="1392" y="1926"/>
                  <a:ext cx="0" cy="512"/>
                </a:xfrm>
                <a:prstGeom prst="line">
                  <a:avLst/>
                </a:prstGeom>
                <a:noFill/>
                <a:ln w="38100">
                  <a:solidFill>
                    <a:srgbClr val="009900"/>
                  </a:solidFill>
                  <a:round/>
                  <a:headEnd type="arrow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119" name="Freeform 34"/>
              <p:cNvSpPr>
                <a:spLocks/>
              </p:cNvSpPr>
              <p:nvPr/>
            </p:nvSpPr>
            <p:spPr bwMode="auto">
              <a:xfrm>
                <a:off x="480" y="3024"/>
                <a:ext cx="1248" cy="317"/>
              </a:xfrm>
              <a:custGeom>
                <a:avLst/>
                <a:gdLst>
                  <a:gd name="T0" fmla="*/ 312 w 1248"/>
                  <a:gd name="T1" fmla="*/ 12 h 317"/>
                  <a:gd name="T2" fmla="*/ 61 w 1248"/>
                  <a:gd name="T3" fmla="*/ 69 h 317"/>
                  <a:gd name="T4" fmla="*/ 2 w 1248"/>
                  <a:gd name="T5" fmla="*/ 150 h 317"/>
                  <a:gd name="T6" fmla="*/ 72 w 1248"/>
                  <a:gd name="T7" fmla="*/ 227 h 317"/>
                  <a:gd name="T8" fmla="*/ 278 w 1248"/>
                  <a:gd name="T9" fmla="*/ 296 h 317"/>
                  <a:gd name="T10" fmla="*/ 621 w 1248"/>
                  <a:gd name="T11" fmla="*/ 315 h 317"/>
                  <a:gd name="T12" fmla="*/ 981 w 1248"/>
                  <a:gd name="T13" fmla="*/ 284 h 317"/>
                  <a:gd name="T14" fmla="*/ 1155 w 1248"/>
                  <a:gd name="T15" fmla="*/ 231 h 317"/>
                  <a:gd name="T16" fmla="*/ 1244 w 1248"/>
                  <a:gd name="T17" fmla="*/ 146 h 317"/>
                  <a:gd name="T18" fmla="*/ 1133 w 1248"/>
                  <a:gd name="T19" fmla="*/ 45 h 317"/>
                  <a:gd name="T20" fmla="*/ 952 w 1248"/>
                  <a:gd name="T21" fmla="*/ 0 h 3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48"/>
                  <a:gd name="T34" fmla="*/ 0 h 317"/>
                  <a:gd name="T35" fmla="*/ 1248 w 1248"/>
                  <a:gd name="T36" fmla="*/ 317 h 31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48" h="317">
                    <a:moveTo>
                      <a:pt x="312" y="12"/>
                    </a:moveTo>
                    <a:cubicBezTo>
                      <a:pt x="271" y="22"/>
                      <a:pt x="113" y="46"/>
                      <a:pt x="61" y="69"/>
                    </a:cubicBezTo>
                    <a:cubicBezTo>
                      <a:pt x="9" y="91"/>
                      <a:pt x="0" y="124"/>
                      <a:pt x="2" y="150"/>
                    </a:cubicBezTo>
                    <a:cubicBezTo>
                      <a:pt x="4" y="177"/>
                      <a:pt x="26" y="203"/>
                      <a:pt x="72" y="227"/>
                    </a:cubicBezTo>
                    <a:cubicBezTo>
                      <a:pt x="119" y="251"/>
                      <a:pt x="186" y="281"/>
                      <a:pt x="278" y="296"/>
                    </a:cubicBezTo>
                    <a:cubicBezTo>
                      <a:pt x="370" y="311"/>
                      <a:pt x="504" y="317"/>
                      <a:pt x="621" y="315"/>
                    </a:cubicBezTo>
                    <a:cubicBezTo>
                      <a:pt x="738" y="313"/>
                      <a:pt x="892" y="298"/>
                      <a:pt x="981" y="284"/>
                    </a:cubicBezTo>
                    <a:cubicBezTo>
                      <a:pt x="1070" y="270"/>
                      <a:pt x="1112" y="254"/>
                      <a:pt x="1155" y="231"/>
                    </a:cubicBezTo>
                    <a:cubicBezTo>
                      <a:pt x="1199" y="208"/>
                      <a:pt x="1248" y="177"/>
                      <a:pt x="1244" y="146"/>
                    </a:cubicBezTo>
                    <a:cubicBezTo>
                      <a:pt x="1241" y="115"/>
                      <a:pt x="1182" y="69"/>
                      <a:pt x="1133" y="45"/>
                    </a:cubicBezTo>
                    <a:cubicBezTo>
                      <a:pt x="1084" y="21"/>
                      <a:pt x="990" y="9"/>
                      <a:pt x="952" y="0"/>
                    </a:cubicBezTo>
                  </a:path>
                </a:pathLst>
              </a:custGeom>
              <a:noFill/>
              <a:ln w="38100" cap="flat" cmpd="sng">
                <a:solidFill>
                  <a:srgbClr val="FF33CC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115" name="Group 35"/>
            <p:cNvGrpSpPr>
              <a:grpSpLocks/>
            </p:cNvGrpSpPr>
            <p:nvPr/>
          </p:nvGrpSpPr>
          <p:grpSpPr bwMode="auto">
            <a:xfrm>
              <a:off x="2057400" y="4836666"/>
              <a:ext cx="590550" cy="579438"/>
              <a:chOff x="1296" y="2467"/>
              <a:chExt cx="372" cy="365"/>
            </a:xfrm>
          </p:grpSpPr>
          <p:sp>
            <p:nvSpPr>
              <p:cNvPr id="4116" name="Text Box 36"/>
              <p:cNvSpPr txBox="1">
                <a:spLocks noChangeArrowheads="1"/>
              </p:cNvSpPr>
              <p:nvPr/>
            </p:nvSpPr>
            <p:spPr bwMode="auto">
              <a:xfrm>
                <a:off x="1296" y="2467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 sz="3200" i="1">
                    <a:solidFill>
                      <a:schemeClr val="accent2"/>
                    </a:solidFill>
                  </a:rPr>
                  <a:t>ε</a:t>
                </a:r>
              </a:p>
            </p:txBody>
          </p:sp>
          <p:sp>
            <p:nvSpPr>
              <p:cNvPr id="4117" name="Freeform 37"/>
              <p:cNvSpPr>
                <a:spLocks/>
              </p:cNvSpPr>
              <p:nvPr/>
            </p:nvSpPr>
            <p:spPr bwMode="auto">
              <a:xfrm>
                <a:off x="1440" y="2496"/>
                <a:ext cx="140" cy="42"/>
              </a:xfrm>
              <a:custGeom>
                <a:avLst/>
                <a:gdLst>
                  <a:gd name="T0" fmla="*/ 140 w 140"/>
                  <a:gd name="T1" fmla="*/ 0 h 42"/>
                  <a:gd name="T2" fmla="*/ 0 w 140"/>
                  <a:gd name="T3" fmla="*/ 42 h 42"/>
                  <a:gd name="T4" fmla="*/ 0 60000 65536"/>
                  <a:gd name="T5" fmla="*/ 0 60000 65536"/>
                  <a:gd name="T6" fmla="*/ 0 w 140"/>
                  <a:gd name="T7" fmla="*/ 0 h 42"/>
                  <a:gd name="T8" fmla="*/ 140 w 140"/>
                  <a:gd name="T9" fmla="*/ 42 h 4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40" h="42">
                    <a:moveTo>
                      <a:pt x="140" y="0"/>
                    </a:moveTo>
                    <a:lnTo>
                      <a:pt x="0" y="42"/>
                    </a:lnTo>
                  </a:path>
                </a:pathLst>
              </a:custGeom>
              <a:noFill/>
              <a:ln w="57150" cap="flat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28600" y="1052513"/>
            <a:ext cx="89154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  <a:sym typeface="Monotype Sorts" pitchFamily="2" charset="2"/>
              </a:rPr>
              <a:t>三个量：磁场，回路绕行方向，磁通。</a:t>
            </a:r>
            <a:endParaRPr lang="zh-CN" altLang="en-US" sz="2800">
              <a:solidFill>
                <a:srgbClr val="333399"/>
              </a:solidFill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107950" y="139700"/>
            <a:ext cx="74247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>
                <a:solidFill>
                  <a:schemeClr val="accent2"/>
                </a:solidFill>
              </a:rPr>
              <a:t> 3. </a:t>
            </a:r>
            <a:r>
              <a:rPr lang="zh-CN" altLang="en-US" sz="3200">
                <a:solidFill>
                  <a:schemeClr val="accent2"/>
                </a:solidFill>
              </a:rPr>
              <a:t>确定回路中感应电动势方向</a:t>
            </a:r>
            <a:r>
              <a:rPr lang="en-US" altLang="zh-CN" sz="3200">
                <a:solidFill>
                  <a:schemeClr val="accent2"/>
                </a:solidFill>
              </a:rPr>
              <a:t>(</a:t>
            </a:r>
            <a:r>
              <a:rPr lang="zh-CN" altLang="en-US" sz="3200">
                <a:solidFill>
                  <a:schemeClr val="accent2"/>
                </a:solidFill>
              </a:rPr>
              <a:t>正负）：</a:t>
            </a:r>
          </a:p>
        </p:txBody>
      </p:sp>
      <p:sp>
        <p:nvSpPr>
          <p:cNvPr id="41" name="Text Box 43"/>
          <p:cNvSpPr txBox="1">
            <a:spLocks noChangeArrowheads="1"/>
          </p:cNvSpPr>
          <p:nvPr/>
        </p:nvSpPr>
        <p:spPr bwMode="auto">
          <a:xfrm>
            <a:off x="6705600" y="5127625"/>
            <a:ext cx="233045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chemeClr val="accent2"/>
                </a:solidFill>
              </a:rPr>
              <a:t>磁通减小</a:t>
            </a:r>
            <a:r>
              <a:rPr lang="en-US" altLang="zh-CN" dirty="0">
                <a:solidFill>
                  <a:schemeClr val="accent2"/>
                </a:solidFill>
              </a:rPr>
              <a:t>: </a:t>
            </a:r>
            <a:r>
              <a:rPr lang="zh-CN" altLang="en-US" dirty="0">
                <a:solidFill>
                  <a:schemeClr val="accent2"/>
                </a:solidFill>
              </a:rPr>
              <a:t>正号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sz="3200" i="1" dirty="0">
                <a:solidFill>
                  <a:schemeClr val="accent2"/>
                </a:solidFill>
              </a:rPr>
              <a:t>ε&gt; </a:t>
            </a:r>
            <a:r>
              <a:rPr lang="en-US" altLang="zh-CN" sz="2800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228600" y="1844675"/>
            <a:ext cx="891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  <a:sym typeface="Monotype Sorts" pitchFamily="2" charset="2"/>
              </a:rPr>
              <a:t>核心：磁通总是为正，</a:t>
            </a:r>
            <a:r>
              <a:rPr lang="zh-CN" altLang="en-US" sz="2800" dirty="0">
                <a:solidFill>
                  <a:schemeClr val="accent2"/>
                </a:solidFill>
                <a:latin typeface="宋体" pitchFamily="2" charset="-122"/>
                <a:sym typeface="Monotype Sorts" pitchFamily="2" charset="2"/>
              </a:rPr>
              <a:t>磁场与绕行方向，右手螺旋</a:t>
            </a:r>
            <a:endParaRPr lang="zh-CN" altLang="en-US" sz="2800" dirty="0">
              <a:solidFill>
                <a:srgbClr val="333399"/>
              </a:solidFill>
            </a:endParaRP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228600" y="2636838"/>
            <a:ext cx="89154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chemeClr val="accent2"/>
                </a:solidFill>
                <a:latin typeface="宋体" pitchFamily="2" charset="-122"/>
                <a:sym typeface="Monotype Sorts" pitchFamily="2" charset="2"/>
              </a:rPr>
              <a:t>辅助：磁通随时间增加取负号，减小取正号</a:t>
            </a:r>
            <a:endParaRPr lang="zh-CN" altLang="en-US" sz="2800" dirty="0">
              <a:solidFill>
                <a:srgbClr val="333399"/>
              </a:solidFill>
            </a:endParaRPr>
          </a:p>
        </p:txBody>
      </p:sp>
      <p:sp>
        <p:nvSpPr>
          <p:cNvPr id="4109" name="TextBox 46"/>
          <p:cNvSpPr txBox="1">
            <a:spLocks noChangeArrowheads="1"/>
          </p:cNvSpPr>
          <p:nvPr/>
        </p:nvSpPr>
        <p:spPr bwMode="auto">
          <a:xfrm>
            <a:off x="468313" y="6165850"/>
            <a:ext cx="5975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电动势沿回路或逆回路，视 </a:t>
            </a:r>
            <a:r>
              <a:rPr lang="en-US" altLang="zh-CN" dirty="0">
                <a:solidFill>
                  <a:srgbClr val="FF0000"/>
                </a:solidFill>
                <a:latin typeface="Times New Roman"/>
                <a:cs typeface="Times New Roman"/>
              </a:rPr>
              <a:t>−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l-GR" altLang="zh-CN" i="1" dirty="0">
                <a:solidFill>
                  <a:srgbClr val="FF0000"/>
                </a:solidFill>
              </a:rPr>
              <a:t>ϕ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而定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38" grpId="0" autoUpdateAnimBg="0"/>
      <p:bldP spid="39" grpId="0" autoUpdateAnimBg="0"/>
      <p:bldP spid="41" grpId="0" autoUpdateAnimBg="0"/>
      <p:bldP spid="42" grpId="0" autoUpdateAnimBg="0"/>
      <p:bldP spid="43" grpId="0" autoUpdateAnimBg="0"/>
      <p:bldP spid="41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250825" y="1052513"/>
            <a:ext cx="49196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7620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  <a:sym typeface="Monotype Sorts" pitchFamily="2" charset="2"/>
              </a:rPr>
              <a:t>根据磁通右手螺旋取绕行方向取</a:t>
            </a:r>
            <a:r>
              <a:rPr lang="zh-CN" altLang="en-US" sz="2800">
                <a:solidFill>
                  <a:schemeClr val="accent2"/>
                </a:solidFill>
                <a:latin typeface="宋体" pitchFamily="2" charset="-122"/>
              </a:rPr>
              <a:t>如图所示的回路方向</a:t>
            </a:r>
            <a:r>
              <a:rPr lang="en-US" altLang="zh-CN" sz="2800" i="1">
                <a:solidFill>
                  <a:schemeClr val="accent2"/>
                </a:solidFill>
                <a:latin typeface="宋体" pitchFamily="2" charset="-122"/>
              </a:rPr>
              <a:t>L</a:t>
            </a:r>
            <a:endParaRPr lang="en-US" altLang="zh-CN" sz="2800">
              <a:solidFill>
                <a:schemeClr val="accent2"/>
              </a:solidFill>
              <a:latin typeface="宋体" pitchFamily="2" charset="-122"/>
            </a:endParaRPr>
          </a:p>
        </p:txBody>
      </p:sp>
      <p:graphicFrame>
        <p:nvGraphicFramePr>
          <p:cNvPr id="45077" name="Object 21"/>
          <p:cNvGraphicFramePr>
            <a:graphicFrameLocks/>
          </p:cNvGraphicFramePr>
          <p:nvPr/>
        </p:nvGraphicFramePr>
        <p:xfrm>
          <a:off x="323850" y="2708275"/>
          <a:ext cx="15398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15" name="公式" r:id="rId3" imgW="628715" imgH="400042" progId="Equation.3">
                  <p:embed/>
                </p:oleObj>
              </mc:Choice>
              <mc:Fallback>
                <p:oleObj name="公式" r:id="rId3" imgW="628715" imgH="400042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708275"/>
                        <a:ext cx="153987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6"/>
          <p:cNvGrpSpPr>
            <a:grpSpLocks/>
          </p:cNvGrpSpPr>
          <p:nvPr/>
        </p:nvGrpSpPr>
        <p:grpSpPr bwMode="auto">
          <a:xfrm>
            <a:off x="250825" y="2205038"/>
            <a:ext cx="4873625" cy="528637"/>
            <a:chOff x="323528" y="3212976"/>
            <a:chExt cx="4873352" cy="529208"/>
          </a:xfrm>
        </p:grpSpPr>
        <p:sp>
          <p:nvSpPr>
            <p:cNvPr id="5210" name="Text Box 10"/>
            <p:cNvSpPr txBox="1">
              <a:spLocks noChangeArrowheads="1"/>
            </p:cNvSpPr>
            <p:nvPr/>
          </p:nvSpPr>
          <p:spPr bwMode="auto">
            <a:xfrm>
              <a:off x="1691680" y="3212976"/>
              <a:ext cx="3505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accent2"/>
                  </a:solidFill>
                </a:rPr>
                <a:t>磁通量为正</a:t>
              </a:r>
            </a:p>
          </p:txBody>
        </p:sp>
        <p:graphicFrame>
          <p:nvGraphicFramePr>
            <p:cNvPr id="5129" name="Object 22"/>
            <p:cNvGraphicFramePr>
              <a:graphicFrameLocks/>
            </p:cNvGraphicFramePr>
            <p:nvPr/>
          </p:nvGraphicFramePr>
          <p:xfrm>
            <a:off x="323528" y="3284984"/>
            <a:ext cx="1281113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16" name="公式" r:id="rId5" imgW="485789" imgH="190573" progId="Equation.3">
                    <p:embed/>
                  </p:oleObj>
                </mc:Choice>
                <mc:Fallback>
                  <p:oleObj name="公式" r:id="rId5" imgW="485789" imgH="190573" progId="Equation.3">
                    <p:embed/>
                    <p:pic>
                      <p:nvPicPr>
                        <p:cNvPr id="0" name="Object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528" y="3284984"/>
                          <a:ext cx="1281113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2160113" y="2955925"/>
            <a:ext cx="39603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dirty="0">
                <a:solidFill>
                  <a:srgbClr val="FF0000"/>
                </a:solidFill>
                <a:latin typeface="Times New Roman"/>
                <a:cs typeface="Times New Roman"/>
              </a:rPr>
              <a:t>−</a:t>
            </a:r>
            <a:r>
              <a:rPr lang="en-US" altLang="zh-CN" dirty="0">
                <a:solidFill>
                  <a:srgbClr val="FF0000"/>
                </a:solidFill>
              </a:rPr>
              <a:t>d</a:t>
            </a:r>
            <a:r>
              <a:rPr lang="el-GR" altLang="zh-CN" i="1" dirty="0">
                <a:solidFill>
                  <a:srgbClr val="FF0000"/>
                </a:solidFill>
              </a:rPr>
              <a:t>ϕ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为负号，电动势逆回路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19075" y="3789363"/>
            <a:ext cx="3200400" cy="2914650"/>
            <a:chOff x="138" y="2387"/>
            <a:chExt cx="2016" cy="1836"/>
          </a:xfrm>
        </p:grpSpPr>
        <p:grpSp>
          <p:nvGrpSpPr>
            <p:cNvPr id="5200" name="组合 54"/>
            <p:cNvGrpSpPr>
              <a:grpSpLocks/>
            </p:cNvGrpSpPr>
            <p:nvPr/>
          </p:nvGrpSpPr>
          <p:grpSpPr bwMode="auto">
            <a:xfrm>
              <a:off x="138" y="2387"/>
              <a:ext cx="2016" cy="1769"/>
              <a:chOff x="5724128" y="1053070"/>
              <a:chExt cx="3200400" cy="2807976"/>
            </a:xfrm>
          </p:grpSpPr>
          <p:grpSp>
            <p:nvGrpSpPr>
              <p:cNvPr id="5205" name="Group 4"/>
              <p:cNvGrpSpPr>
                <a:grpSpLocks/>
              </p:cNvGrpSpPr>
              <p:nvPr/>
            </p:nvGrpSpPr>
            <p:grpSpPr bwMode="auto">
              <a:xfrm>
                <a:off x="5724128" y="1053070"/>
                <a:ext cx="3200400" cy="2807976"/>
                <a:chOff x="3072" y="624"/>
                <a:chExt cx="2160" cy="1818"/>
              </a:xfrm>
            </p:grpSpPr>
            <p:sp>
              <p:nvSpPr>
                <p:cNvPr id="5208" name="Rectangle 5"/>
                <p:cNvSpPr>
                  <a:spLocks noChangeArrowheads="1"/>
                </p:cNvSpPr>
                <p:nvPr/>
              </p:nvSpPr>
              <p:spPr bwMode="auto">
                <a:xfrm>
                  <a:off x="3072" y="960"/>
                  <a:ext cx="2160" cy="14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92075" tIns="46038" rIns="92075" bIns="46038">
                  <a:spAutoFit/>
                </a:bodyPr>
                <a:lstStyle>
                  <a:lvl1pPr defTabSz="7620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620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3600">
                      <a:solidFill>
                        <a:schemeClr val="accent2"/>
                      </a:solidFill>
                      <a:latin typeface="黑体" pitchFamily="49" charset="-122"/>
                      <a:ea typeface="黑体" pitchFamily="49" charset="-122"/>
                    </a:rPr>
                    <a:t>. . . . . . . 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 altLang="zh-CN" sz="3600">
                      <a:solidFill>
                        <a:schemeClr val="accent2"/>
                      </a:solidFill>
                      <a:latin typeface="黑体" pitchFamily="49" charset="-122"/>
                      <a:ea typeface="黑体" pitchFamily="49" charset="-122"/>
                    </a:rPr>
                    <a:t>. . . . . . . </a:t>
                  </a:r>
                </a:p>
                <a:p>
                  <a:pPr>
                    <a:spcBef>
                      <a:spcPct val="50000"/>
                    </a:spcBef>
                  </a:pPr>
                  <a:r>
                    <a:rPr lang="en-US" altLang="zh-CN" sz="3600">
                      <a:solidFill>
                        <a:schemeClr val="accent2"/>
                      </a:solidFill>
                      <a:latin typeface="黑体" pitchFamily="49" charset="-122"/>
                      <a:ea typeface="黑体" pitchFamily="49" charset="-122"/>
                    </a:rPr>
                    <a:t>. . . . . . .</a:t>
                  </a:r>
                  <a:r>
                    <a:rPr lang="en-US" altLang="zh-CN" sz="3200">
                      <a:latin typeface="黑体" pitchFamily="49" charset="-122"/>
                      <a:ea typeface="黑体" pitchFamily="49" charset="-122"/>
                    </a:rPr>
                    <a:t> </a:t>
                  </a:r>
                </a:p>
              </p:txBody>
            </p:sp>
            <p:graphicFrame>
              <p:nvGraphicFramePr>
                <p:cNvPr id="5128" name="Object 6"/>
                <p:cNvGraphicFramePr>
                  <a:graphicFrameLocks/>
                </p:cNvGraphicFramePr>
                <p:nvPr/>
              </p:nvGraphicFramePr>
              <p:xfrm>
                <a:off x="4336" y="624"/>
                <a:ext cx="336" cy="3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17" name="Equation" r:id="rId7" imgW="152334" imgH="190417" progId="Equation.2">
                        <p:embed/>
                      </p:oleObj>
                    </mc:Choice>
                    <mc:Fallback>
                      <p:oleObj name="Equation" r:id="rId7" imgW="152334" imgH="190417" progId="Equation.2">
                        <p:embed/>
                        <p:pic>
                          <p:nvPicPr>
                            <p:cNvPr id="0" name="Object 6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36" y="624"/>
                              <a:ext cx="336" cy="35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20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461" y="670"/>
                  <a:ext cx="1248" cy="2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defTabSz="7620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defTabSz="7620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defTabSz="762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zh-CN" altLang="en-US">
                      <a:solidFill>
                        <a:srgbClr val="FF0066"/>
                      </a:solidFill>
                    </a:rPr>
                    <a:t>均匀磁场</a:t>
                  </a:r>
                </a:p>
              </p:txBody>
            </p:sp>
          </p:grpSp>
          <p:grpSp>
            <p:nvGrpSpPr>
              <p:cNvPr id="5206" name="Group 13"/>
              <p:cNvGrpSpPr>
                <a:grpSpLocks/>
              </p:cNvGrpSpPr>
              <p:nvPr/>
            </p:nvGrpSpPr>
            <p:grpSpPr bwMode="auto">
              <a:xfrm>
                <a:off x="6444853" y="1845320"/>
                <a:ext cx="1600200" cy="1584325"/>
                <a:chOff x="4176" y="402"/>
                <a:chExt cx="1008" cy="998"/>
              </a:xfrm>
            </p:grpSpPr>
            <p:graphicFrame>
              <p:nvGraphicFramePr>
                <p:cNvPr id="5127" name="Object 14"/>
                <p:cNvGraphicFramePr>
                  <a:graphicFrameLocks/>
                </p:cNvGraphicFramePr>
                <p:nvPr/>
              </p:nvGraphicFramePr>
              <p:xfrm>
                <a:off x="4224" y="624"/>
                <a:ext cx="291" cy="3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18" name="公式" r:id="rId9" imgW="139579" imgH="177646" progId="Equation.3">
                        <p:embed/>
                      </p:oleObj>
                    </mc:Choice>
                    <mc:Fallback>
                      <p:oleObj name="公式" r:id="rId9" imgW="139579" imgH="177646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24" y="624"/>
                              <a:ext cx="291" cy="3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207" name="Oval 15"/>
                <p:cNvSpPr>
                  <a:spLocks noChangeArrowheads="1"/>
                </p:cNvSpPr>
                <p:nvPr/>
              </p:nvSpPr>
              <p:spPr bwMode="auto">
                <a:xfrm>
                  <a:off x="4176" y="402"/>
                  <a:ext cx="1008" cy="99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grpSp>
          <p:nvGrpSpPr>
            <p:cNvPr id="5201" name="Group 24"/>
            <p:cNvGrpSpPr>
              <a:grpSpLocks/>
            </p:cNvGrpSpPr>
            <p:nvPr/>
          </p:nvGrpSpPr>
          <p:grpSpPr bwMode="auto">
            <a:xfrm>
              <a:off x="1111" y="2614"/>
              <a:ext cx="454" cy="480"/>
              <a:chOff x="4752" y="573"/>
              <a:chExt cx="454" cy="480"/>
            </a:xfrm>
          </p:grpSpPr>
          <p:graphicFrame>
            <p:nvGraphicFramePr>
              <p:cNvPr id="5126" name="Object 25"/>
              <p:cNvGraphicFramePr>
                <a:graphicFrameLocks noChangeAspect="1"/>
              </p:cNvGraphicFramePr>
              <p:nvPr/>
            </p:nvGraphicFramePr>
            <p:xfrm>
              <a:off x="4889" y="573"/>
              <a:ext cx="317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19" name="Equation" r:id="rId11" imgW="152334" imgH="228501" progId="Equation.DSMT4">
                      <p:embed/>
                    </p:oleObj>
                  </mc:Choice>
                  <mc:Fallback>
                    <p:oleObj name="Equation" r:id="rId11" imgW="152334" imgH="228501" progId="Equation.DSMT4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9" y="573"/>
                            <a:ext cx="317" cy="4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04" name="Freeform 26"/>
              <p:cNvSpPr>
                <a:spLocks/>
              </p:cNvSpPr>
              <p:nvPr/>
            </p:nvSpPr>
            <p:spPr bwMode="auto">
              <a:xfrm>
                <a:off x="4752" y="864"/>
                <a:ext cx="192" cy="36"/>
              </a:xfrm>
              <a:custGeom>
                <a:avLst/>
                <a:gdLst>
                  <a:gd name="T0" fmla="*/ 0 w 192"/>
                  <a:gd name="T1" fmla="*/ 0 h 36"/>
                  <a:gd name="T2" fmla="*/ 96 w 192"/>
                  <a:gd name="T3" fmla="*/ 0 h 36"/>
                  <a:gd name="T4" fmla="*/ 192 w 192"/>
                  <a:gd name="T5" fmla="*/ 36 h 3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36"/>
                  <a:gd name="T11" fmla="*/ 192 w 192"/>
                  <a:gd name="T12" fmla="*/ 36 h 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36">
                    <a:moveTo>
                      <a:pt x="0" y="0"/>
                    </a:moveTo>
                    <a:lnTo>
                      <a:pt x="96" y="0"/>
                    </a:lnTo>
                    <a:lnTo>
                      <a:pt x="192" y="36"/>
                    </a:lnTo>
                  </a:path>
                </a:pathLst>
              </a:custGeom>
              <a:noFill/>
              <a:ln w="57150" cap="flat" cmpd="sng">
                <a:solidFill>
                  <a:srgbClr val="CC0000"/>
                </a:solidFill>
                <a:prstDash val="solid"/>
                <a:round/>
                <a:headEnd type="none" w="sm" len="sm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202" name="组合 55"/>
            <p:cNvGrpSpPr>
              <a:grpSpLocks/>
            </p:cNvGrpSpPr>
            <p:nvPr/>
          </p:nvGrpSpPr>
          <p:grpSpPr bwMode="auto">
            <a:xfrm>
              <a:off x="1065" y="3839"/>
              <a:ext cx="342" cy="384"/>
              <a:chOff x="7308304" y="3251448"/>
              <a:chExt cx="542925" cy="609600"/>
            </a:xfrm>
          </p:grpSpPr>
          <p:graphicFrame>
            <p:nvGraphicFramePr>
              <p:cNvPr id="5125" name="Object 45"/>
              <p:cNvGraphicFramePr>
                <a:graphicFrameLocks noChangeAspect="1"/>
              </p:cNvGraphicFramePr>
              <p:nvPr/>
            </p:nvGraphicFramePr>
            <p:xfrm>
              <a:off x="7460704" y="3403848"/>
              <a:ext cx="390525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20" name="公式" r:id="rId13" imgW="139579" imgH="164957" progId="Equation.3">
                      <p:embed/>
                    </p:oleObj>
                  </mc:Choice>
                  <mc:Fallback>
                    <p:oleObj name="公式" r:id="rId13" imgW="139579" imgH="164957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60704" y="3403848"/>
                            <a:ext cx="390525" cy="457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203" name="Line 20"/>
              <p:cNvSpPr>
                <a:spLocks noChangeShapeType="1"/>
              </p:cNvSpPr>
              <p:nvPr/>
            </p:nvSpPr>
            <p:spPr bwMode="auto">
              <a:xfrm flipV="1">
                <a:off x="7308304" y="3251448"/>
                <a:ext cx="381000" cy="7620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134" name="Group 30"/>
          <p:cNvGrpSpPr>
            <a:grpSpLocks/>
          </p:cNvGrpSpPr>
          <p:nvPr/>
        </p:nvGrpSpPr>
        <p:grpSpPr bwMode="auto">
          <a:xfrm>
            <a:off x="-252413" y="0"/>
            <a:ext cx="9744076" cy="785813"/>
            <a:chOff x="-159" y="164"/>
            <a:chExt cx="6138" cy="495"/>
          </a:xfrm>
        </p:grpSpPr>
        <p:grpSp>
          <p:nvGrpSpPr>
            <p:cNvPr id="5196" name="Group 29"/>
            <p:cNvGrpSpPr>
              <a:grpSpLocks/>
            </p:cNvGrpSpPr>
            <p:nvPr/>
          </p:nvGrpSpPr>
          <p:grpSpPr bwMode="auto">
            <a:xfrm>
              <a:off x="-159" y="164"/>
              <a:ext cx="5760" cy="495"/>
              <a:chOff x="0" y="164"/>
              <a:chExt cx="5760" cy="495"/>
            </a:xfrm>
          </p:grpSpPr>
          <p:sp>
            <p:nvSpPr>
              <p:cNvPr id="5198" name="Rectangle 2"/>
              <p:cNvSpPr>
                <a:spLocks noChangeArrowheads="1"/>
              </p:cNvSpPr>
              <p:nvPr/>
            </p:nvSpPr>
            <p:spPr bwMode="auto">
              <a:xfrm>
                <a:off x="204" y="255"/>
                <a:ext cx="5556" cy="327"/>
              </a:xfrm>
              <a:prstGeom prst="rect">
                <a:avLst/>
              </a:prstGeom>
              <a:solidFill>
                <a:srgbClr val="FFC9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800">
                    <a:solidFill>
                      <a:schemeClr val="accent2"/>
                    </a:solidFill>
                    <a:latin typeface="宋体" pitchFamily="2" charset="-122"/>
                  </a:rPr>
                  <a:t>设均匀磁场</a:t>
                </a:r>
                <a:r>
                  <a:rPr lang="zh-CN" altLang="en-US">
                    <a:latin typeface="宋体" pitchFamily="2" charset="-122"/>
                  </a:rPr>
                  <a:t>   </a:t>
                </a:r>
                <a:r>
                  <a:rPr lang="en-US" altLang="zh-CN">
                    <a:solidFill>
                      <a:schemeClr val="accent2"/>
                    </a:solidFill>
                    <a:latin typeface="宋体" pitchFamily="2" charset="-122"/>
                  </a:rPr>
                  <a:t>,</a:t>
                </a:r>
                <a:endParaRPr lang="en-US" altLang="zh-CN" sz="3200">
                  <a:solidFill>
                    <a:schemeClr val="accent2"/>
                  </a:solidFill>
                  <a:latin typeface="宋体" pitchFamily="2" charset="-122"/>
                </a:endParaRPr>
              </a:p>
            </p:txBody>
          </p:sp>
          <p:graphicFrame>
            <p:nvGraphicFramePr>
              <p:cNvPr id="5123" name="Object 3"/>
              <p:cNvGraphicFramePr>
                <a:graphicFrameLocks/>
              </p:cNvGraphicFramePr>
              <p:nvPr/>
            </p:nvGraphicFramePr>
            <p:xfrm>
              <a:off x="1383" y="255"/>
              <a:ext cx="28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21" name="Equation" r:id="rId15" imgW="142927" imgH="190573" progId="Equation.3">
                      <p:embed/>
                    </p:oleObj>
                  </mc:Choice>
                  <mc:Fallback>
                    <p:oleObj name="Equation" r:id="rId15" imgW="142927" imgH="190573" progId="Equation.3">
                      <p:embed/>
                      <p:pic>
                        <p:nvPicPr>
                          <p:cNvPr id="0" name="Object 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3" y="255"/>
                            <a:ext cx="28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4" name="Object 8"/>
              <p:cNvGraphicFramePr>
                <a:graphicFrameLocks/>
              </p:cNvGraphicFramePr>
              <p:nvPr/>
            </p:nvGraphicFramePr>
            <p:xfrm>
              <a:off x="1791" y="164"/>
              <a:ext cx="677" cy="4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22" name="公式" r:id="rId17" imgW="514428" imgH="400042" progId="Equation.3">
                      <p:embed/>
                    </p:oleObj>
                  </mc:Choice>
                  <mc:Fallback>
                    <p:oleObj name="公式" r:id="rId17" imgW="514428" imgH="400042" progId="Equation.3">
                      <p:embed/>
                      <p:pic>
                        <p:nvPicPr>
                          <p:cNvPr id="0" name="Object 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1" y="164"/>
                            <a:ext cx="677" cy="4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99" name="Text Box 44"/>
              <p:cNvSpPr txBox="1">
                <a:spLocks noChangeArrowheads="1"/>
              </p:cNvSpPr>
              <p:nvPr/>
            </p:nvSpPr>
            <p:spPr bwMode="auto">
              <a:xfrm>
                <a:off x="0" y="255"/>
                <a:ext cx="356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endParaRPr lang="zh-CN" altLang="zh-CN" sz="2800"/>
              </a:p>
            </p:txBody>
          </p:sp>
        </p:grpSp>
        <p:sp>
          <p:nvSpPr>
            <p:cNvPr id="5197" name="Text Box 17"/>
            <p:cNvSpPr txBox="1">
              <a:spLocks noChangeArrowheads="1"/>
            </p:cNvSpPr>
            <p:nvPr/>
          </p:nvSpPr>
          <p:spPr bwMode="auto">
            <a:xfrm>
              <a:off x="2381" y="255"/>
              <a:ext cx="35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accent2"/>
                  </a:solidFill>
                </a:rPr>
                <a:t>求：面积 </a:t>
              </a:r>
              <a:r>
                <a:rPr lang="en-US" altLang="zh-CN" sz="2800" i="1">
                  <a:solidFill>
                    <a:schemeClr val="accent2"/>
                  </a:solidFill>
                </a:rPr>
                <a:t>S </a:t>
              </a:r>
              <a:r>
                <a:rPr lang="zh-CN" altLang="en-US" sz="2800">
                  <a:solidFill>
                    <a:schemeClr val="accent2"/>
                  </a:solidFill>
                </a:rPr>
                <a:t>边界回路中的电动势。</a:t>
              </a:r>
            </a:p>
          </p:txBody>
        </p:sp>
      </p:grp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6156325" y="3141663"/>
            <a:ext cx="2286000" cy="1874837"/>
            <a:chOff x="3312" y="1728"/>
            <a:chExt cx="1598" cy="1229"/>
          </a:xfrm>
        </p:grpSpPr>
        <p:grpSp>
          <p:nvGrpSpPr>
            <p:cNvPr id="5165" name="Group 16"/>
            <p:cNvGrpSpPr>
              <a:grpSpLocks/>
            </p:cNvGrpSpPr>
            <p:nvPr/>
          </p:nvGrpSpPr>
          <p:grpSpPr bwMode="auto">
            <a:xfrm>
              <a:off x="4021" y="2064"/>
              <a:ext cx="879" cy="173"/>
              <a:chOff x="4021" y="2040"/>
              <a:chExt cx="879" cy="173"/>
            </a:xfrm>
          </p:grpSpPr>
          <p:sp>
            <p:nvSpPr>
              <p:cNvPr id="5194" name="Freeform 17"/>
              <p:cNvSpPr>
                <a:spLocks/>
              </p:cNvSpPr>
              <p:nvPr/>
            </p:nvSpPr>
            <p:spPr bwMode="auto">
              <a:xfrm>
                <a:off x="4021" y="2040"/>
                <a:ext cx="879" cy="173"/>
              </a:xfrm>
              <a:custGeom>
                <a:avLst/>
                <a:gdLst>
                  <a:gd name="T0" fmla="*/ 15 w 879"/>
                  <a:gd name="T1" fmla="*/ 0 h 173"/>
                  <a:gd name="T2" fmla="*/ 23 w 879"/>
                  <a:gd name="T3" fmla="*/ 64 h 173"/>
                  <a:gd name="T4" fmla="*/ 151 w 879"/>
                  <a:gd name="T5" fmla="*/ 128 h 173"/>
                  <a:gd name="T6" fmla="*/ 307 w 879"/>
                  <a:gd name="T7" fmla="*/ 160 h 173"/>
                  <a:gd name="T8" fmla="*/ 491 w 879"/>
                  <a:gd name="T9" fmla="*/ 168 h 173"/>
                  <a:gd name="T10" fmla="*/ 727 w 879"/>
                  <a:gd name="T11" fmla="*/ 132 h 173"/>
                  <a:gd name="T12" fmla="*/ 855 w 879"/>
                  <a:gd name="T13" fmla="*/ 72 h 173"/>
                  <a:gd name="T14" fmla="*/ 871 w 879"/>
                  <a:gd name="T15" fmla="*/ 12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9"/>
                  <a:gd name="T25" fmla="*/ 0 h 173"/>
                  <a:gd name="T26" fmla="*/ 879 w 879"/>
                  <a:gd name="T27" fmla="*/ 173 h 1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9" h="173">
                    <a:moveTo>
                      <a:pt x="15" y="0"/>
                    </a:moveTo>
                    <a:cubicBezTo>
                      <a:pt x="16" y="11"/>
                      <a:pt x="0" y="43"/>
                      <a:pt x="23" y="64"/>
                    </a:cubicBezTo>
                    <a:cubicBezTo>
                      <a:pt x="46" y="85"/>
                      <a:pt x="104" y="112"/>
                      <a:pt x="151" y="128"/>
                    </a:cubicBezTo>
                    <a:cubicBezTo>
                      <a:pt x="198" y="144"/>
                      <a:pt x="250" y="153"/>
                      <a:pt x="307" y="160"/>
                    </a:cubicBezTo>
                    <a:cubicBezTo>
                      <a:pt x="364" y="167"/>
                      <a:pt x="421" y="173"/>
                      <a:pt x="491" y="168"/>
                    </a:cubicBezTo>
                    <a:cubicBezTo>
                      <a:pt x="561" y="163"/>
                      <a:pt x="666" y="148"/>
                      <a:pt x="727" y="132"/>
                    </a:cubicBezTo>
                    <a:cubicBezTo>
                      <a:pt x="788" y="116"/>
                      <a:pt x="831" y="92"/>
                      <a:pt x="855" y="72"/>
                    </a:cubicBezTo>
                    <a:cubicBezTo>
                      <a:pt x="879" y="52"/>
                      <a:pt x="868" y="24"/>
                      <a:pt x="871" y="12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5" name="Line 18"/>
              <p:cNvSpPr>
                <a:spLocks noChangeShapeType="1"/>
              </p:cNvSpPr>
              <p:nvPr/>
            </p:nvSpPr>
            <p:spPr bwMode="auto">
              <a:xfrm flipH="1">
                <a:off x="4512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66" name="Group 19"/>
            <p:cNvGrpSpPr>
              <a:grpSpLocks/>
            </p:cNvGrpSpPr>
            <p:nvPr/>
          </p:nvGrpSpPr>
          <p:grpSpPr bwMode="auto">
            <a:xfrm>
              <a:off x="4021" y="2167"/>
              <a:ext cx="879" cy="173"/>
              <a:chOff x="4021" y="2040"/>
              <a:chExt cx="879" cy="173"/>
            </a:xfrm>
          </p:grpSpPr>
          <p:sp>
            <p:nvSpPr>
              <p:cNvPr id="5192" name="Freeform 20"/>
              <p:cNvSpPr>
                <a:spLocks/>
              </p:cNvSpPr>
              <p:nvPr/>
            </p:nvSpPr>
            <p:spPr bwMode="auto">
              <a:xfrm>
                <a:off x="4021" y="2040"/>
                <a:ext cx="879" cy="173"/>
              </a:xfrm>
              <a:custGeom>
                <a:avLst/>
                <a:gdLst>
                  <a:gd name="T0" fmla="*/ 15 w 879"/>
                  <a:gd name="T1" fmla="*/ 0 h 173"/>
                  <a:gd name="T2" fmla="*/ 23 w 879"/>
                  <a:gd name="T3" fmla="*/ 64 h 173"/>
                  <a:gd name="T4" fmla="*/ 151 w 879"/>
                  <a:gd name="T5" fmla="*/ 128 h 173"/>
                  <a:gd name="T6" fmla="*/ 307 w 879"/>
                  <a:gd name="T7" fmla="*/ 160 h 173"/>
                  <a:gd name="T8" fmla="*/ 491 w 879"/>
                  <a:gd name="T9" fmla="*/ 168 h 173"/>
                  <a:gd name="T10" fmla="*/ 727 w 879"/>
                  <a:gd name="T11" fmla="*/ 132 h 173"/>
                  <a:gd name="T12" fmla="*/ 855 w 879"/>
                  <a:gd name="T13" fmla="*/ 72 h 173"/>
                  <a:gd name="T14" fmla="*/ 871 w 879"/>
                  <a:gd name="T15" fmla="*/ 12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9"/>
                  <a:gd name="T25" fmla="*/ 0 h 173"/>
                  <a:gd name="T26" fmla="*/ 879 w 879"/>
                  <a:gd name="T27" fmla="*/ 173 h 1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9" h="173">
                    <a:moveTo>
                      <a:pt x="15" y="0"/>
                    </a:moveTo>
                    <a:cubicBezTo>
                      <a:pt x="16" y="11"/>
                      <a:pt x="0" y="43"/>
                      <a:pt x="23" y="64"/>
                    </a:cubicBezTo>
                    <a:cubicBezTo>
                      <a:pt x="46" y="85"/>
                      <a:pt x="104" y="112"/>
                      <a:pt x="151" y="128"/>
                    </a:cubicBezTo>
                    <a:cubicBezTo>
                      <a:pt x="198" y="144"/>
                      <a:pt x="250" y="153"/>
                      <a:pt x="307" y="160"/>
                    </a:cubicBezTo>
                    <a:cubicBezTo>
                      <a:pt x="364" y="167"/>
                      <a:pt x="421" y="173"/>
                      <a:pt x="491" y="168"/>
                    </a:cubicBezTo>
                    <a:cubicBezTo>
                      <a:pt x="561" y="163"/>
                      <a:pt x="666" y="148"/>
                      <a:pt x="727" y="132"/>
                    </a:cubicBezTo>
                    <a:cubicBezTo>
                      <a:pt x="788" y="116"/>
                      <a:pt x="831" y="92"/>
                      <a:pt x="855" y="72"/>
                    </a:cubicBezTo>
                    <a:cubicBezTo>
                      <a:pt x="879" y="52"/>
                      <a:pt x="868" y="24"/>
                      <a:pt x="871" y="12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3" name="Line 21"/>
              <p:cNvSpPr>
                <a:spLocks noChangeShapeType="1"/>
              </p:cNvSpPr>
              <p:nvPr/>
            </p:nvSpPr>
            <p:spPr bwMode="auto">
              <a:xfrm flipH="1">
                <a:off x="4512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67" name="Group 22"/>
            <p:cNvGrpSpPr>
              <a:grpSpLocks/>
            </p:cNvGrpSpPr>
            <p:nvPr/>
          </p:nvGrpSpPr>
          <p:grpSpPr bwMode="auto">
            <a:xfrm>
              <a:off x="4021" y="2270"/>
              <a:ext cx="879" cy="173"/>
              <a:chOff x="4021" y="2040"/>
              <a:chExt cx="879" cy="173"/>
            </a:xfrm>
          </p:grpSpPr>
          <p:sp>
            <p:nvSpPr>
              <p:cNvPr id="5190" name="Freeform 23"/>
              <p:cNvSpPr>
                <a:spLocks/>
              </p:cNvSpPr>
              <p:nvPr/>
            </p:nvSpPr>
            <p:spPr bwMode="auto">
              <a:xfrm>
                <a:off x="4021" y="2040"/>
                <a:ext cx="879" cy="173"/>
              </a:xfrm>
              <a:custGeom>
                <a:avLst/>
                <a:gdLst>
                  <a:gd name="T0" fmla="*/ 15 w 879"/>
                  <a:gd name="T1" fmla="*/ 0 h 173"/>
                  <a:gd name="T2" fmla="*/ 23 w 879"/>
                  <a:gd name="T3" fmla="*/ 64 h 173"/>
                  <a:gd name="T4" fmla="*/ 151 w 879"/>
                  <a:gd name="T5" fmla="*/ 128 h 173"/>
                  <a:gd name="T6" fmla="*/ 307 w 879"/>
                  <a:gd name="T7" fmla="*/ 160 h 173"/>
                  <a:gd name="T8" fmla="*/ 491 w 879"/>
                  <a:gd name="T9" fmla="*/ 168 h 173"/>
                  <a:gd name="T10" fmla="*/ 727 w 879"/>
                  <a:gd name="T11" fmla="*/ 132 h 173"/>
                  <a:gd name="T12" fmla="*/ 855 w 879"/>
                  <a:gd name="T13" fmla="*/ 72 h 173"/>
                  <a:gd name="T14" fmla="*/ 871 w 879"/>
                  <a:gd name="T15" fmla="*/ 12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9"/>
                  <a:gd name="T25" fmla="*/ 0 h 173"/>
                  <a:gd name="T26" fmla="*/ 879 w 879"/>
                  <a:gd name="T27" fmla="*/ 173 h 1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9" h="173">
                    <a:moveTo>
                      <a:pt x="15" y="0"/>
                    </a:moveTo>
                    <a:cubicBezTo>
                      <a:pt x="16" y="11"/>
                      <a:pt x="0" y="43"/>
                      <a:pt x="23" y="64"/>
                    </a:cubicBezTo>
                    <a:cubicBezTo>
                      <a:pt x="46" y="85"/>
                      <a:pt x="104" y="112"/>
                      <a:pt x="151" y="128"/>
                    </a:cubicBezTo>
                    <a:cubicBezTo>
                      <a:pt x="198" y="144"/>
                      <a:pt x="250" y="153"/>
                      <a:pt x="307" y="160"/>
                    </a:cubicBezTo>
                    <a:cubicBezTo>
                      <a:pt x="364" y="167"/>
                      <a:pt x="421" y="173"/>
                      <a:pt x="491" y="168"/>
                    </a:cubicBezTo>
                    <a:cubicBezTo>
                      <a:pt x="561" y="163"/>
                      <a:pt x="666" y="148"/>
                      <a:pt x="727" y="132"/>
                    </a:cubicBezTo>
                    <a:cubicBezTo>
                      <a:pt x="788" y="116"/>
                      <a:pt x="831" y="92"/>
                      <a:pt x="855" y="72"/>
                    </a:cubicBezTo>
                    <a:cubicBezTo>
                      <a:pt x="879" y="52"/>
                      <a:pt x="868" y="24"/>
                      <a:pt x="871" y="12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91" name="Line 24"/>
              <p:cNvSpPr>
                <a:spLocks noChangeShapeType="1"/>
              </p:cNvSpPr>
              <p:nvPr/>
            </p:nvSpPr>
            <p:spPr bwMode="auto">
              <a:xfrm flipH="1">
                <a:off x="4512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68" name="Group 25"/>
            <p:cNvGrpSpPr>
              <a:grpSpLocks/>
            </p:cNvGrpSpPr>
            <p:nvPr/>
          </p:nvGrpSpPr>
          <p:grpSpPr bwMode="auto">
            <a:xfrm>
              <a:off x="4021" y="2373"/>
              <a:ext cx="879" cy="173"/>
              <a:chOff x="4021" y="2040"/>
              <a:chExt cx="879" cy="173"/>
            </a:xfrm>
          </p:grpSpPr>
          <p:sp>
            <p:nvSpPr>
              <p:cNvPr id="5188" name="Freeform 26"/>
              <p:cNvSpPr>
                <a:spLocks/>
              </p:cNvSpPr>
              <p:nvPr/>
            </p:nvSpPr>
            <p:spPr bwMode="auto">
              <a:xfrm>
                <a:off x="4021" y="2040"/>
                <a:ext cx="879" cy="173"/>
              </a:xfrm>
              <a:custGeom>
                <a:avLst/>
                <a:gdLst>
                  <a:gd name="T0" fmla="*/ 15 w 879"/>
                  <a:gd name="T1" fmla="*/ 0 h 173"/>
                  <a:gd name="T2" fmla="*/ 23 w 879"/>
                  <a:gd name="T3" fmla="*/ 64 h 173"/>
                  <a:gd name="T4" fmla="*/ 151 w 879"/>
                  <a:gd name="T5" fmla="*/ 128 h 173"/>
                  <a:gd name="T6" fmla="*/ 307 w 879"/>
                  <a:gd name="T7" fmla="*/ 160 h 173"/>
                  <a:gd name="T8" fmla="*/ 491 w 879"/>
                  <a:gd name="T9" fmla="*/ 168 h 173"/>
                  <a:gd name="T10" fmla="*/ 727 w 879"/>
                  <a:gd name="T11" fmla="*/ 132 h 173"/>
                  <a:gd name="T12" fmla="*/ 855 w 879"/>
                  <a:gd name="T13" fmla="*/ 72 h 173"/>
                  <a:gd name="T14" fmla="*/ 871 w 879"/>
                  <a:gd name="T15" fmla="*/ 12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9"/>
                  <a:gd name="T25" fmla="*/ 0 h 173"/>
                  <a:gd name="T26" fmla="*/ 879 w 879"/>
                  <a:gd name="T27" fmla="*/ 173 h 1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9" h="173">
                    <a:moveTo>
                      <a:pt x="15" y="0"/>
                    </a:moveTo>
                    <a:cubicBezTo>
                      <a:pt x="16" y="11"/>
                      <a:pt x="0" y="43"/>
                      <a:pt x="23" y="64"/>
                    </a:cubicBezTo>
                    <a:cubicBezTo>
                      <a:pt x="46" y="85"/>
                      <a:pt x="104" y="112"/>
                      <a:pt x="151" y="128"/>
                    </a:cubicBezTo>
                    <a:cubicBezTo>
                      <a:pt x="198" y="144"/>
                      <a:pt x="250" y="153"/>
                      <a:pt x="307" y="160"/>
                    </a:cubicBezTo>
                    <a:cubicBezTo>
                      <a:pt x="364" y="167"/>
                      <a:pt x="421" y="173"/>
                      <a:pt x="491" y="168"/>
                    </a:cubicBezTo>
                    <a:cubicBezTo>
                      <a:pt x="561" y="163"/>
                      <a:pt x="666" y="148"/>
                      <a:pt x="727" y="132"/>
                    </a:cubicBezTo>
                    <a:cubicBezTo>
                      <a:pt x="788" y="116"/>
                      <a:pt x="831" y="92"/>
                      <a:pt x="855" y="72"/>
                    </a:cubicBezTo>
                    <a:cubicBezTo>
                      <a:pt x="879" y="52"/>
                      <a:pt x="868" y="24"/>
                      <a:pt x="871" y="12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9" name="Line 27"/>
              <p:cNvSpPr>
                <a:spLocks noChangeShapeType="1"/>
              </p:cNvSpPr>
              <p:nvPr/>
            </p:nvSpPr>
            <p:spPr bwMode="auto">
              <a:xfrm flipH="1">
                <a:off x="4512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69" name="Group 28"/>
            <p:cNvGrpSpPr>
              <a:grpSpLocks/>
            </p:cNvGrpSpPr>
            <p:nvPr/>
          </p:nvGrpSpPr>
          <p:grpSpPr bwMode="auto">
            <a:xfrm>
              <a:off x="4021" y="2476"/>
              <a:ext cx="879" cy="173"/>
              <a:chOff x="4021" y="2040"/>
              <a:chExt cx="879" cy="173"/>
            </a:xfrm>
          </p:grpSpPr>
          <p:sp>
            <p:nvSpPr>
              <p:cNvPr id="5186" name="Freeform 29"/>
              <p:cNvSpPr>
                <a:spLocks/>
              </p:cNvSpPr>
              <p:nvPr/>
            </p:nvSpPr>
            <p:spPr bwMode="auto">
              <a:xfrm>
                <a:off x="4021" y="2040"/>
                <a:ext cx="879" cy="173"/>
              </a:xfrm>
              <a:custGeom>
                <a:avLst/>
                <a:gdLst>
                  <a:gd name="T0" fmla="*/ 15 w 879"/>
                  <a:gd name="T1" fmla="*/ 0 h 173"/>
                  <a:gd name="T2" fmla="*/ 23 w 879"/>
                  <a:gd name="T3" fmla="*/ 64 h 173"/>
                  <a:gd name="T4" fmla="*/ 151 w 879"/>
                  <a:gd name="T5" fmla="*/ 128 h 173"/>
                  <a:gd name="T6" fmla="*/ 307 w 879"/>
                  <a:gd name="T7" fmla="*/ 160 h 173"/>
                  <a:gd name="T8" fmla="*/ 491 w 879"/>
                  <a:gd name="T9" fmla="*/ 168 h 173"/>
                  <a:gd name="T10" fmla="*/ 727 w 879"/>
                  <a:gd name="T11" fmla="*/ 132 h 173"/>
                  <a:gd name="T12" fmla="*/ 855 w 879"/>
                  <a:gd name="T13" fmla="*/ 72 h 173"/>
                  <a:gd name="T14" fmla="*/ 871 w 879"/>
                  <a:gd name="T15" fmla="*/ 12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9"/>
                  <a:gd name="T25" fmla="*/ 0 h 173"/>
                  <a:gd name="T26" fmla="*/ 879 w 879"/>
                  <a:gd name="T27" fmla="*/ 173 h 1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9" h="173">
                    <a:moveTo>
                      <a:pt x="15" y="0"/>
                    </a:moveTo>
                    <a:cubicBezTo>
                      <a:pt x="16" y="11"/>
                      <a:pt x="0" y="43"/>
                      <a:pt x="23" y="64"/>
                    </a:cubicBezTo>
                    <a:cubicBezTo>
                      <a:pt x="46" y="85"/>
                      <a:pt x="104" y="112"/>
                      <a:pt x="151" y="128"/>
                    </a:cubicBezTo>
                    <a:cubicBezTo>
                      <a:pt x="198" y="144"/>
                      <a:pt x="250" y="153"/>
                      <a:pt x="307" y="160"/>
                    </a:cubicBezTo>
                    <a:cubicBezTo>
                      <a:pt x="364" y="167"/>
                      <a:pt x="421" y="173"/>
                      <a:pt x="491" y="168"/>
                    </a:cubicBezTo>
                    <a:cubicBezTo>
                      <a:pt x="561" y="163"/>
                      <a:pt x="666" y="148"/>
                      <a:pt x="727" y="132"/>
                    </a:cubicBezTo>
                    <a:cubicBezTo>
                      <a:pt x="788" y="116"/>
                      <a:pt x="831" y="92"/>
                      <a:pt x="855" y="72"/>
                    </a:cubicBezTo>
                    <a:cubicBezTo>
                      <a:pt x="879" y="52"/>
                      <a:pt x="868" y="24"/>
                      <a:pt x="871" y="12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7" name="Line 30"/>
              <p:cNvSpPr>
                <a:spLocks noChangeShapeType="1"/>
              </p:cNvSpPr>
              <p:nvPr/>
            </p:nvSpPr>
            <p:spPr bwMode="auto">
              <a:xfrm flipH="1">
                <a:off x="4512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70" name="Group 31"/>
            <p:cNvGrpSpPr>
              <a:grpSpLocks/>
            </p:cNvGrpSpPr>
            <p:nvPr/>
          </p:nvGrpSpPr>
          <p:grpSpPr bwMode="auto">
            <a:xfrm>
              <a:off x="4021" y="2579"/>
              <a:ext cx="879" cy="173"/>
              <a:chOff x="4021" y="2040"/>
              <a:chExt cx="879" cy="173"/>
            </a:xfrm>
          </p:grpSpPr>
          <p:sp>
            <p:nvSpPr>
              <p:cNvPr id="5184" name="Freeform 32"/>
              <p:cNvSpPr>
                <a:spLocks/>
              </p:cNvSpPr>
              <p:nvPr/>
            </p:nvSpPr>
            <p:spPr bwMode="auto">
              <a:xfrm>
                <a:off x="4021" y="2040"/>
                <a:ext cx="879" cy="173"/>
              </a:xfrm>
              <a:custGeom>
                <a:avLst/>
                <a:gdLst>
                  <a:gd name="T0" fmla="*/ 15 w 879"/>
                  <a:gd name="T1" fmla="*/ 0 h 173"/>
                  <a:gd name="T2" fmla="*/ 23 w 879"/>
                  <a:gd name="T3" fmla="*/ 64 h 173"/>
                  <a:gd name="T4" fmla="*/ 151 w 879"/>
                  <a:gd name="T5" fmla="*/ 128 h 173"/>
                  <a:gd name="T6" fmla="*/ 307 w 879"/>
                  <a:gd name="T7" fmla="*/ 160 h 173"/>
                  <a:gd name="T8" fmla="*/ 491 w 879"/>
                  <a:gd name="T9" fmla="*/ 168 h 173"/>
                  <a:gd name="T10" fmla="*/ 727 w 879"/>
                  <a:gd name="T11" fmla="*/ 132 h 173"/>
                  <a:gd name="T12" fmla="*/ 855 w 879"/>
                  <a:gd name="T13" fmla="*/ 72 h 173"/>
                  <a:gd name="T14" fmla="*/ 871 w 879"/>
                  <a:gd name="T15" fmla="*/ 12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9"/>
                  <a:gd name="T25" fmla="*/ 0 h 173"/>
                  <a:gd name="T26" fmla="*/ 879 w 879"/>
                  <a:gd name="T27" fmla="*/ 173 h 1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9" h="173">
                    <a:moveTo>
                      <a:pt x="15" y="0"/>
                    </a:moveTo>
                    <a:cubicBezTo>
                      <a:pt x="16" y="11"/>
                      <a:pt x="0" y="43"/>
                      <a:pt x="23" y="64"/>
                    </a:cubicBezTo>
                    <a:cubicBezTo>
                      <a:pt x="46" y="85"/>
                      <a:pt x="104" y="112"/>
                      <a:pt x="151" y="128"/>
                    </a:cubicBezTo>
                    <a:cubicBezTo>
                      <a:pt x="198" y="144"/>
                      <a:pt x="250" y="153"/>
                      <a:pt x="307" y="160"/>
                    </a:cubicBezTo>
                    <a:cubicBezTo>
                      <a:pt x="364" y="167"/>
                      <a:pt x="421" y="173"/>
                      <a:pt x="491" y="168"/>
                    </a:cubicBezTo>
                    <a:cubicBezTo>
                      <a:pt x="561" y="163"/>
                      <a:pt x="666" y="148"/>
                      <a:pt x="727" y="132"/>
                    </a:cubicBezTo>
                    <a:cubicBezTo>
                      <a:pt x="788" y="116"/>
                      <a:pt x="831" y="92"/>
                      <a:pt x="855" y="72"/>
                    </a:cubicBezTo>
                    <a:cubicBezTo>
                      <a:pt x="879" y="52"/>
                      <a:pt x="868" y="24"/>
                      <a:pt x="871" y="12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5" name="Line 33"/>
              <p:cNvSpPr>
                <a:spLocks noChangeShapeType="1"/>
              </p:cNvSpPr>
              <p:nvPr/>
            </p:nvSpPr>
            <p:spPr bwMode="auto">
              <a:xfrm flipH="1">
                <a:off x="4512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71" name="Freeform 34"/>
            <p:cNvSpPr>
              <a:spLocks/>
            </p:cNvSpPr>
            <p:nvPr/>
          </p:nvSpPr>
          <p:spPr bwMode="auto">
            <a:xfrm>
              <a:off x="3900" y="1921"/>
              <a:ext cx="1010" cy="173"/>
            </a:xfrm>
            <a:custGeom>
              <a:avLst/>
              <a:gdLst>
                <a:gd name="T0" fmla="*/ 0 w 1010"/>
                <a:gd name="T1" fmla="*/ 119 h 173"/>
                <a:gd name="T2" fmla="*/ 155 w 1010"/>
                <a:gd name="T3" fmla="*/ 109 h 173"/>
                <a:gd name="T4" fmla="*/ 283 w 1010"/>
                <a:gd name="T5" fmla="*/ 45 h 173"/>
                <a:gd name="T6" fmla="*/ 439 w 1010"/>
                <a:gd name="T7" fmla="*/ 13 h 173"/>
                <a:gd name="T8" fmla="*/ 623 w 1010"/>
                <a:gd name="T9" fmla="*/ 5 h 173"/>
                <a:gd name="T10" fmla="*/ 859 w 1010"/>
                <a:gd name="T11" fmla="*/ 41 h 173"/>
                <a:gd name="T12" fmla="*/ 987 w 1010"/>
                <a:gd name="T13" fmla="*/ 101 h 173"/>
                <a:gd name="T14" fmla="*/ 996 w 1010"/>
                <a:gd name="T15" fmla="*/ 173 h 17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10"/>
                <a:gd name="T25" fmla="*/ 0 h 173"/>
                <a:gd name="T26" fmla="*/ 1010 w 1010"/>
                <a:gd name="T27" fmla="*/ 173 h 17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10" h="173">
                  <a:moveTo>
                    <a:pt x="0" y="119"/>
                  </a:moveTo>
                  <a:cubicBezTo>
                    <a:pt x="26" y="118"/>
                    <a:pt x="108" y="121"/>
                    <a:pt x="155" y="109"/>
                  </a:cubicBezTo>
                  <a:cubicBezTo>
                    <a:pt x="202" y="97"/>
                    <a:pt x="236" y="61"/>
                    <a:pt x="283" y="45"/>
                  </a:cubicBezTo>
                  <a:cubicBezTo>
                    <a:pt x="330" y="29"/>
                    <a:pt x="382" y="20"/>
                    <a:pt x="439" y="13"/>
                  </a:cubicBezTo>
                  <a:cubicBezTo>
                    <a:pt x="496" y="6"/>
                    <a:pt x="553" y="0"/>
                    <a:pt x="623" y="5"/>
                  </a:cubicBezTo>
                  <a:cubicBezTo>
                    <a:pt x="693" y="10"/>
                    <a:pt x="798" y="25"/>
                    <a:pt x="859" y="41"/>
                  </a:cubicBezTo>
                  <a:cubicBezTo>
                    <a:pt x="920" y="57"/>
                    <a:pt x="964" y="79"/>
                    <a:pt x="987" y="101"/>
                  </a:cubicBezTo>
                  <a:cubicBezTo>
                    <a:pt x="1010" y="123"/>
                    <a:pt x="994" y="158"/>
                    <a:pt x="996" y="173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172" name="Group 35"/>
            <p:cNvGrpSpPr>
              <a:grpSpLocks/>
            </p:cNvGrpSpPr>
            <p:nvPr/>
          </p:nvGrpSpPr>
          <p:grpSpPr bwMode="auto">
            <a:xfrm>
              <a:off x="4021" y="2682"/>
              <a:ext cx="879" cy="173"/>
              <a:chOff x="4021" y="2040"/>
              <a:chExt cx="879" cy="173"/>
            </a:xfrm>
          </p:grpSpPr>
          <p:sp>
            <p:nvSpPr>
              <p:cNvPr id="5182" name="Freeform 36"/>
              <p:cNvSpPr>
                <a:spLocks/>
              </p:cNvSpPr>
              <p:nvPr/>
            </p:nvSpPr>
            <p:spPr bwMode="auto">
              <a:xfrm>
                <a:off x="4021" y="2040"/>
                <a:ext cx="879" cy="173"/>
              </a:xfrm>
              <a:custGeom>
                <a:avLst/>
                <a:gdLst>
                  <a:gd name="T0" fmla="*/ 15 w 879"/>
                  <a:gd name="T1" fmla="*/ 0 h 173"/>
                  <a:gd name="T2" fmla="*/ 23 w 879"/>
                  <a:gd name="T3" fmla="*/ 64 h 173"/>
                  <a:gd name="T4" fmla="*/ 151 w 879"/>
                  <a:gd name="T5" fmla="*/ 128 h 173"/>
                  <a:gd name="T6" fmla="*/ 307 w 879"/>
                  <a:gd name="T7" fmla="*/ 160 h 173"/>
                  <a:gd name="T8" fmla="*/ 491 w 879"/>
                  <a:gd name="T9" fmla="*/ 168 h 173"/>
                  <a:gd name="T10" fmla="*/ 727 w 879"/>
                  <a:gd name="T11" fmla="*/ 132 h 173"/>
                  <a:gd name="T12" fmla="*/ 855 w 879"/>
                  <a:gd name="T13" fmla="*/ 72 h 173"/>
                  <a:gd name="T14" fmla="*/ 871 w 879"/>
                  <a:gd name="T15" fmla="*/ 12 h 17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79"/>
                  <a:gd name="T25" fmla="*/ 0 h 173"/>
                  <a:gd name="T26" fmla="*/ 879 w 879"/>
                  <a:gd name="T27" fmla="*/ 173 h 17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79" h="173">
                    <a:moveTo>
                      <a:pt x="15" y="0"/>
                    </a:moveTo>
                    <a:cubicBezTo>
                      <a:pt x="16" y="11"/>
                      <a:pt x="0" y="43"/>
                      <a:pt x="23" y="64"/>
                    </a:cubicBezTo>
                    <a:cubicBezTo>
                      <a:pt x="46" y="85"/>
                      <a:pt x="104" y="112"/>
                      <a:pt x="151" y="128"/>
                    </a:cubicBezTo>
                    <a:cubicBezTo>
                      <a:pt x="198" y="144"/>
                      <a:pt x="250" y="153"/>
                      <a:pt x="307" y="160"/>
                    </a:cubicBezTo>
                    <a:cubicBezTo>
                      <a:pt x="364" y="167"/>
                      <a:pt x="421" y="173"/>
                      <a:pt x="491" y="168"/>
                    </a:cubicBezTo>
                    <a:cubicBezTo>
                      <a:pt x="561" y="163"/>
                      <a:pt x="666" y="148"/>
                      <a:pt x="727" y="132"/>
                    </a:cubicBezTo>
                    <a:cubicBezTo>
                      <a:pt x="788" y="116"/>
                      <a:pt x="831" y="92"/>
                      <a:pt x="855" y="72"/>
                    </a:cubicBezTo>
                    <a:cubicBezTo>
                      <a:pt x="879" y="52"/>
                      <a:pt x="868" y="24"/>
                      <a:pt x="871" y="12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83" name="Line 37"/>
              <p:cNvSpPr>
                <a:spLocks noChangeShapeType="1"/>
              </p:cNvSpPr>
              <p:nvPr/>
            </p:nvSpPr>
            <p:spPr bwMode="auto">
              <a:xfrm flipH="1">
                <a:off x="4512" y="2208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73" name="Freeform 38"/>
            <p:cNvSpPr>
              <a:spLocks/>
            </p:cNvSpPr>
            <p:nvPr/>
          </p:nvSpPr>
          <p:spPr bwMode="auto">
            <a:xfrm>
              <a:off x="3808" y="2796"/>
              <a:ext cx="1092" cy="161"/>
            </a:xfrm>
            <a:custGeom>
              <a:avLst/>
              <a:gdLst>
                <a:gd name="T0" fmla="*/ 0 w 1092"/>
                <a:gd name="T1" fmla="*/ 52 h 161"/>
                <a:gd name="T2" fmla="*/ 236 w 1092"/>
                <a:gd name="T3" fmla="*/ 52 h 161"/>
                <a:gd name="T4" fmla="*/ 364 w 1092"/>
                <a:gd name="T5" fmla="*/ 116 h 161"/>
                <a:gd name="T6" fmla="*/ 520 w 1092"/>
                <a:gd name="T7" fmla="*/ 148 h 161"/>
                <a:gd name="T8" fmla="*/ 704 w 1092"/>
                <a:gd name="T9" fmla="*/ 156 h 161"/>
                <a:gd name="T10" fmla="*/ 940 w 1092"/>
                <a:gd name="T11" fmla="*/ 120 h 161"/>
                <a:gd name="T12" fmla="*/ 1068 w 1092"/>
                <a:gd name="T13" fmla="*/ 60 h 161"/>
                <a:gd name="T14" fmla="*/ 1084 w 1092"/>
                <a:gd name="T15" fmla="*/ 0 h 1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92"/>
                <a:gd name="T25" fmla="*/ 0 h 161"/>
                <a:gd name="T26" fmla="*/ 1092 w 1092"/>
                <a:gd name="T27" fmla="*/ 161 h 1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92" h="161">
                  <a:moveTo>
                    <a:pt x="0" y="52"/>
                  </a:moveTo>
                  <a:cubicBezTo>
                    <a:pt x="39" y="52"/>
                    <a:pt x="175" y="41"/>
                    <a:pt x="236" y="52"/>
                  </a:cubicBezTo>
                  <a:cubicBezTo>
                    <a:pt x="297" y="63"/>
                    <a:pt x="317" y="100"/>
                    <a:pt x="364" y="116"/>
                  </a:cubicBezTo>
                  <a:cubicBezTo>
                    <a:pt x="411" y="132"/>
                    <a:pt x="463" y="141"/>
                    <a:pt x="520" y="148"/>
                  </a:cubicBezTo>
                  <a:cubicBezTo>
                    <a:pt x="577" y="155"/>
                    <a:pt x="634" y="161"/>
                    <a:pt x="704" y="156"/>
                  </a:cubicBezTo>
                  <a:cubicBezTo>
                    <a:pt x="774" y="151"/>
                    <a:pt x="879" y="136"/>
                    <a:pt x="940" y="120"/>
                  </a:cubicBezTo>
                  <a:cubicBezTo>
                    <a:pt x="1001" y="104"/>
                    <a:pt x="1044" y="80"/>
                    <a:pt x="1068" y="60"/>
                  </a:cubicBezTo>
                  <a:cubicBezTo>
                    <a:pt x="1092" y="40"/>
                    <a:pt x="1081" y="12"/>
                    <a:pt x="1084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4" name="Line 39"/>
            <p:cNvSpPr>
              <a:spLocks noChangeShapeType="1"/>
            </p:cNvSpPr>
            <p:nvPr/>
          </p:nvSpPr>
          <p:spPr bwMode="auto">
            <a:xfrm flipH="1">
              <a:off x="4512" y="29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5" name="Freeform 40"/>
            <p:cNvSpPr>
              <a:spLocks/>
            </p:cNvSpPr>
            <p:nvPr/>
          </p:nvSpPr>
          <p:spPr bwMode="auto">
            <a:xfrm>
              <a:off x="3480" y="2034"/>
              <a:ext cx="426" cy="11"/>
            </a:xfrm>
            <a:custGeom>
              <a:avLst/>
              <a:gdLst>
                <a:gd name="T0" fmla="*/ 426 w 426"/>
                <a:gd name="T1" fmla="*/ 11 h 11"/>
                <a:gd name="T2" fmla="*/ 0 w 426"/>
                <a:gd name="T3" fmla="*/ 0 h 11"/>
                <a:gd name="T4" fmla="*/ 0 60000 65536"/>
                <a:gd name="T5" fmla="*/ 0 60000 65536"/>
                <a:gd name="T6" fmla="*/ 0 w 426"/>
                <a:gd name="T7" fmla="*/ 0 h 11"/>
                <a:gd name="T8" fmla="*/ 426 w 426"/>
                <a:gd name="T9" fmla="*/ 11 h 1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26" h="11">
                  <a:moveTo>
                    <a:pt x="426" y="11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6" name="Freeform 41"/>
            <p:cNvSpPr>
              <a:spLocks/>
            </p:cNvSpPr>
            <p:nvPr/>
          </p:nvSpPr>
          <p:spPr bwMode="auto">
            <a:xfrm>
              <a:off x="3480" y="2832"/>
              <a:ext cx="336" cy="12"/>
            </a:xfrm>
            <a:custGeom>
              <a:avLst/>
              <a:gdLst>
                <a:gd name="T0" fmla="*/ 336 w 336"/>
                <a:gd name="T1" fmla="*/ 12 h 12"/>
                <a:gd name="T2" fmla="*/ 0 w 336"/>
                <a:gd name="T3" fmla="*/ 0 h 12"/>
                <a:gd name="T4" fmla="*/ 0 60000 65536"/>
                <a:gd name="T5" fmla="*/ 0 60000 65536"/>
                <a:gd name="T6" fmla="*/ 0 w 336"/>
                <a:gd name="T7" fmla="*/ 0 h 12"/>
                <a:gd name="T8" fmla="*/ 336 w 336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6" h="12">
                  <a:moveTo>
                    <a:pt x="336" y="1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7" name="Line 42"/>
            <p:cNvSpPr>
              <a:spLocks noChangeShapeType="1"/>
            </p:cNvSpPr>
            <p:nvPr/>
          </p:nvSpPr>
          <p:spPr bwMode="auto">
            <a:xfrm>
              <a:off x="3312" y="240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8" name="Line 43"/>
            <p:cNvSpPr>
              <a:spLocks noChangeShapeType="1"/>
            </p:cNvSpPr>
            <p:nvPr/>
          </p:nvSpPr>
          <p:spPr bwMode="auto">
            <a:xfrm>
              <a:off x="3360" y="249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79" name="Line 44"/>
            <p:cNvSpPr>
              <a:spLocks noChangeShapeType="1"/>
            </p:cNvSpPr>
            <p:nvPr/>
          </p:nvSpPr>
          <p:spPr bwMode="auto">
            <a:xfrm>
              <a:off x="3480" y="2016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0" name="Line 45"/>
            <p:cNvSpPr>
              <a:spLocks noChangeShapeType="1"/>
            </p:cNvSpPr>
            <p:nvPr/>
          </p:nvSpPr>
          <p:spPr bwMode="auto">
            <a:xfrm>
              <a:off x="3480" y="249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1" name="Text Box 46"/>
            <p:cNvSpPr txBox="1">
              <a:spLocks noChangeArrowheads="1"/>
            </p:cNvSpPr>
            <p:nvPr/>
          </p:nvSpPr>
          <p:spPr bwMode="auto">
            <a:xfrm>
              <a:off x="3589" y="1728"/>
              <a:ext cx="226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 i="1"/>
                <a:t>I</a:t>
              </a:r>
            </a:p>
          </p:txBody>
        </p:sp>
      </p:grpSp>
      <p:grpSp>
        <p:nvGrpSpPr>
          <p:cNvPr id="19" name="Group 47"/>
          <p:cNvGrpSpPr>
            <a:grpSpLocks/>
          </p:cNvGrpSpPr>
          <p:nvPr/>
        </p:nvGrpSpPr>
        <p:grpSpPr bwMode="auto">
          <a:xfrm>
            <a:off x="7164388" y="2276475"/>
            <a:ext cx="1371600" cy="3810000"/>
            <a:chOff x="4064" y="1536"/>
            <a:chExt cx="864" cy="2400"/>
          </a:xfrm>
        </p:grpSpPr>
        <p:sp>
          <p:nvSpPr>
            <p:cNvPr id="5155" name="Freeform 48"/>
            <p:cNvSpPr>
              <a:spLocks/>
            </p:cNvSpPr>
            <p:nvPr/>
          </p:nvSpPr>
          <p:spPr bwMode="auto">
            <a:xfrm>
              <a:off x="4696" y="2016"/>
              <a:ext cx="200" cy="1500"/>
            </a:xfrm>
            <a:custGeom>
              <a:avLst/>
              <a:gdLst>
                <a:gd name="T0" fmla="*/ 152 w 200"/>
                <a:gd name="T1" fmla="*/ 0 h 1500"/>
                <a:gd name="T2" fmla="*/ 8 w 200"/>
                <a:gd name="T3" fmla="*/ 720 h 1500"/>
                <a:gd name="T4" fmla="*/ 200 w 200"/>
                <a:gd name="T5" fmla="*/ 1500 h 1500"/>
                <a:gd name="T6" fmla="*/ 0 60000 65536"/>
                <a:gd name="T7" fmla="*/ 0 60000 65536"/>
                <a:gd name="T8" fmla="*/ 0 60000 65536"/>
                <a:gd name="T9" fmla="*/ 0 w 200"/>
                <a:gd name="T10" fmla="*/ 0 h 1500"/>
                <a:gd name="T11" fmla="*/ 200 w 200"/>
                <a:gd name="T12" fmla="*/ 1500 h 15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" h="1500">
                  <a:moveTo>
                    <a:pt x="152" y="0"/>
                  </a:moveTo>
                  <a:cubicBezTo>
                    <a:pt x="128" y="118"/>
                    <a:pt x="0" y="470"/>
                    <a:pt x="8" y="720"/>
                  </a:cubicBezTo>
                  <a:cubicBezTo>
                    <a:pt x="16" y="970"/>
                    <a:pt x="160" y="1338"/>
                    <a:pt x="200" y="1500"/>
                  </a:cubicBezTo>
                </a:path>
              </a:pathLst>
            </a:custGeom>
            <a:noFill/>
            <a:ln w="38100" cap="flat" cmpd="sng">
              <a:solidFill>
                <a:srgbClr val="6666FF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Freeform 49"/>
            <p:cNvSpPr>
              <a:spLocks/>
            </p:cNvSpPr>
            <p:nvPr/>
          </p:nvSpPr>
          <p:spPr bwMode="auto">
            <a:xfrm>
              <a:off x="4836" y="1872"/>
              <a:ext cx="92" cy="210"/>
            </a:xfrm>
            <a:custGeom>
              <a:avLst/>
              <a:gdLst>
                <a:gd name="T0" fmla="*/ 92 w 92"/>
                <a:gd name="T1" fmla="*/ 0 h 210"/>
                <a:gd name="T2" fmla="*/ 44 w 92"/>
                <a:gd name="T3" fmla="*/ 88 h 210"/>
                <a:gd name="T4" fmla="*/ 0 w 92"/>
                <a:gd name="T5" fmla="*/ 210 h 210"/>
                <a:gd name="T6" fmla="*/ 0 60000 65536"/>
                <a:gd name="T7" fmla="*/ 0 60000 65536"/>
                <a:gd name="T8" fmla="*/ 0 60000 65536"/>
                <a:gd name="T9" fmla="*/ 0 w 92"/>
                <a:gd name="T10" fmla="*/ 0 h 210"/>
                <a:gd name="T11" fmla="*/ 92 w 92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2" h="210">
                  <a:moveTo>
                    <a:pt x="92" y="0"/>
                  </a:moveTo>
                  <a:lnTo>
                    <a:pt x="44" y="88"/>
                  </a:lnTo>
                  <a:lnTo>
                    <a:pt x="0" y="210"/>
                  </a:lnTo>
                </a:path>
              </a:pathLst>
            </a:custGeom>
            <a:noFill/>
            <a:ln w="38100" cap="flat" cmpd="sng">
              <a:solidFill>
                <a:srgbClr val="6666FF"/>
              </a:solidFill>
              <a:prstDash val="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Freeform 50"/>
            <p:cNvSpPr>
              <a:spLocks/>
            </p:cNvSpPr>
            <p:nvPr/>
          </p:nvSpPr>
          <p:spPr bwMode="auto">
            <a:xfrm flipH="1">
              <a:off x="4080" y="2016"/>
              <a:ext cx="200" cy="1500"/>
            </a:xfrm>
            <a:custGeom>
              <a:avLst/>
              <a:gdLst>
                <a:gd name="T0" fmla="*/ 152 w 200"/>
                <a:gd name="T1" fmla="*/ 0 h 1500"/>
                <a:gd name="T2" fmla="*/ 8 w 200"/>
                <a:gd name="T3" fmla="*/ 720 h 1500"/>
                <a:gd name="T4" fmla="*/ 200 w 200"/>
                <a:gd name="T5" fmla="*/ 1500 h 1500"/>
                <a:gd name="T6" fmla="*/ 0 60000 65536"/>
                <a:gd name="T7" fmla="*/ 0 60000 65536"/>
                <a:gd name="T8" fmla="*/ 0 60000 65536"/>
                <a:gd name="T9" fmla="*/ 0 w 200"/>
                <a:gd name="T10" fmla="*/ 0 h 1500"/>
                <a:gd name="T11" fmla="*/ 200 w 200"/>
                <a:gd name="T12" fmla="*/ 1500 h 15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0" h="1500">
                  <a:moveTo>
                    <a:pt x="152" y="0"/>
                  </a:moveTo>
                  <a:cubicBezTo>
                    <a:pt x="128" y="118"/>
                    <a:pt x="0" y="470"/>
                    <a:pt x="8" y="720"/>
                  </a:cubicBezTo>
                  <a:cubicBezTo>
                    <a:pt x="16" y="970"/>
                    <a:pt x="160" y="1338"/>
                    <a:pt x="200" y="1500"/>
                  </a:cubicBezTo>
                </a:path>
              </a:pathLst>
            </a:custGeom>
            <a:noFill/>
            <a:ln w="38100" cap="flat" cmpd="sng">
              <a:solidFill>
                <a:srgbClr val="6666FF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Freeform 51"/>
            <p:cNvSpPr>
              <a:spLocks/>
            </p:cNvSpPr>
            <p:nvPr/>
          </p:nvSpPr>
          <p:spPr bwMode="auto">
            <a:xfrm>
              <a:off x="4064" y="1888"/>
              <a:ext cx="72" cy="152"/>
            </a:xfrm>
            <a:custGeom>
              <a:avLst/>
              <a:gdLst>
                <a:gd name="T0" fmla="*/ 0 w 72"/>
                <a:gd name="T1" fmla="*/ 0 h 152"/>
                <a:gd name="T2" fmla="*/ 48 w 72"/>
                <a:gd name="T3" fmla="*/ 72 h 152"/>
                <a:gd name="T4" fmla="*/ 72 w 72"/>
                <a:gd name="T5" fmla="*/ 152 h 152"/>
                <a:gd name="T6" fmla="*/ 0 60000 65536"/>
                <a:gd name="T7" fmla="*/ 0 60000 65536"/>
                <a:gd name="T8" fmla="*/ 0 60000 65536"/>
                <a:gd name="T9" fmla="*/ 0 w 72"/>
                <a:gd name="T10" fmla="*/ 0 h 152"/>
                <a:gd name="T11" fmla="*/ 72 w 72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" h="152">
                  <a:moveTo>
                    <a:pt x="0" y="0"/>
                  </a:moveTo>
                  <a:lnTo>
                    <a:pt x="48" y="72"/>
                  </a:lnTo>
                  <a:lnTo>
                    <a:pt x="72" y="152"/>
                  </a:lnTo>
                </a:path>
              </a:pathLst>
            </a:custGeom>
            <a:noFill/>
            <a:ln w="38100" cap="flat" cmpd="sng">
              <a:solidFill>
                <a:srgbClr val="6666FF"/>
              </a:solidFill>
              <a:prstDash val="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Freeform 52"/>
            <p:cNvSpPr>
              <a:spLocks/>
            </p:cNvSpPr>
            <p:nvPr/>
          </p:nvSpPr>
          <p:spPr bwMode="auto">
            <a:xfrm>
              <a:off x="4232" y="1640"/>
              <a:ext cx="212" cy="2168"/>
            </a:xfrm>
            <a:custGeom>
              <a:avLst/>
              <a:gdLst>
                <a:gd name="T0" fmla="*/ 0 w 212"/>
                <a:gd name="T1" fmla="*/ 0 h 2168"/>
                <a:gd name="T2" fmla="*/ 212 w 212"/>
                <a:gd name="T3" fmla="*/ 1036 h 2168"/>
                <a:gd name="T4" fmla="*/ 0 w 212"/>
                <a:gd name="T5" fmla="*/ 2168 h 2168"/>
                <a:gd name="T6" fmla="*/ 0 60000 65536"/>
                <a:gd name="T7" fmla="*/ 0 60000 65536"/>
                <a:gd name="T8" fmla="*/ 0 60000 65536"/>
                <a:gd name="T9" fmla="*/ 0 w 212"/>
                <a:gd name="T10" fmla="*/ 0 h 2168"/>
                <a:gd name="T11" fmla="*/ 212 w 212"/>
                <a:gd name="T12" fmla="*/ 2168 h 2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2" h="2168">
                  <a:moveTo>
                    <a:pt x="0" y="0"/>
                  </a:moveTo>
                  <a:cubicBezTo>
                    <a:pt x="37" y="173"/>
                    <a:pt x="212" y="675"/>
                    <a:pt x="212" y="1036"/>
                  </a:cubicBezTo>
                  <a:cubicBezTo>
                    <a:pt x="212" y="1397"/>
                    <a:pt x="44" y="1932"/>
                    <a:pt x="0" y="2168"/>
                  </a:cubicBezTo>
                </a:path>
              </a:pathLst>
            </a:custGeom>
            <a:noFill/>
            <a:ln w="38100" cap="flat" cmpd="sng">
              <a:solidFill>
                <a:srgbClr val="6666FF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0" name="Freeform 53"/>
            <p:cNvSpPr>
              <a:spLocks/>
            </p:cNvSpPr>
            <p:nvPr/>
          </p:nvSpPr>
          <p:spPr bwMode="auto">
            <a:xfrm>
              <a:off x="4688" y="1896"/>
              <a:ext cx="40" cy="144"/>
            </a:xfrm>
            <a:custGeom>
              <a:avLst/>
              <a:gdLst>
                <a:gd name="T0" fmla="*/ 40 w 40"/>
                <a:gd name="T1" fmla="*/ 0 h 144"/>
                <a:gd name="T2" fmla="*/ 0 w 40"/>
                <a:gd name="T3" fmla="*/ 144 h 144"/>
                <a:gd name="T4" fmla="*/ 0 60000 65536"/>
                <a:gd name="T5" fmla="*/ 0 60000 65536"/>
                <a:gd name="T6" fmla="*/ 0 w 40"/>
                <a:gd name="T7" fmla="*/ 0 h 144"/>
                <a:gd name="T8" fmla="*/ 40 w 40"/>
                <a:gd name="T9" fmla="*/ 144 h 1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0" h="144">
                  <a:moveTo>
                    <a:pt x="40" y="0"/>
                  </a:moveTo>
                  <a:lnTo>
                    <a:pt x="0" y="144"/>
                  </a:lnTo>
                </a:path>
              </a:pathLst>
            </a:custGeom>
            <a:noFill/>
            <a:ln w="38100" cap="flat" cmpd="sng">
              <a:solidFill>
                <a:srgbClr val="6666FF"/>
              </a:solidFill>
              <a:prstDash val="solid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1" name="Freeform 54"/>
            <p:cNvSpPr>
              <a:spLocks/>
            </p:cNvSpPr>
            <p:nvPr/>
          </p:nvSpPr>
          <p:spPr bwMode="auto">
            <a:xfrm>
              <a:off x="4577" y="1584"/>
              <a:ext cx="279" cy="2216"/>
            </a:xfrm>
            <a:custGeom>
              <a:avLst/>
              <a:gdLst>
                <a:gd name="T0" fmla="*/ 259 w 279"/>
                <a:gd name="T1" fmla="*/ 0 h 2216"/>
                <a:gd name="T2" fmla="*/ 3 w 279"/>
                <a:gd name="T3" fmla="*/ 1044 h 2216"/>
                <a:gd name="T4" fmla="*/ 279 w 279"/>
                <a:gd name="T5" fmla="*/ 2216 h 2216"/>
                <a:gd name="T6" fmla="*/ 0 60000 65536"/>
                <a:gd name="T7" fmla="*/ 0 60000 65536"/>
                <a:gd name="T8" fmla="*/ 0 60000 65536"/>
                <a:gd name="T9" fmla="*/ 0 w 279"/>
                <a:gd name="T10" fmla="*/ 0 h 2216"/>
                <a:gd name="T11" fmla="*/ 279 w 279"/>
                <a:gd name="T12" fmla="*/ 2216 h 2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79" h="2216">
                  <a:moveTo>
                    <a:pt x="259" y="0"/>
                  </a:moveTo>
                  <a:cubicBezTo>
                    <a:pt x="216" y="172"/>
                    <a:pt x="0" y="675"/>
                    <a:pt x="3" y="1044"/>
                  </a:cubicBezTo>
                  <a:cubicBezTo>
                    <a:pt x="6" y="1413"/>
                    <a:pt x="222" y="1972"/>
                    <a:pt x="279" y="2216"/>
                  </a:cubicBezTo>
                </a:path>
              </a:pathLst>
            </a:custGeom>
            <a:noFill/>
            <a:ln w="38100" cap="flat" cmpd="sng">
              <a:solidFill>
                <a:srgbClr val="6666FF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2" name="Freeform 55"/>
            <p:cNvSpPr>
              <a:spLocks/>
            </p:cNvSpPr>
            <p:nvPr/>
          </p:nvSpPr>
          <p:spPr bwMode="auto">
            <a:xfrm>
              <a:off x="4512" y="1536"/>
              <a:ext cx="1" cy="2400"/>
            </a:xfrm>
            <a:custGeom>
              <a:avLst/>
              <a:gdLst>
                <a:gd name="T0" fmla="*/ 0 w 1"/>
                <a:gd name="T1" fmla="*/ 0 h 2400"/>
                <a:gd name="T2" fmla="*/ 0 w 1"/>
                <a:gd name="T3" fmla="*/ 720 h 2400"/>
                <a:gd name="T4" fmla="*/ 0 w 1"/>
                <a:gd name="T5" fmla="*/ 2400 h 2400"/>
                <a:gd name="T6" fmla="*/ 0 60000 65536"/>
                <a:gd name="T7" fmla="*/ 0 60000 65536"/>
                <a:gd name="T8" fmla="*/ 0 60000 65536"/>
                <a:gd name="T9" fmla="*/ 0 w 1"/>
                <a:gd name="T10" fmla="*/ 0 h 2400"/>
                <a:gd name="T11" fmla="*/ 1 w 1"/>
                <a:gd name="T12" fmla="*/ 2400 h 24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2400">
                  <a:moveTo>
                    <a:pt x="0" y="0"/>
                  </a:moveTo>
                  <a:cubicBezTo>
                    <a:pt x="0" y="160"/>
                    <a:pt x="0" y="320"/>
                    <a:pt x="0" y="720"/>
                  </a:cubicBezTo>
                  <a:cubicBezTo>
                    <a:pt x="0" y="1120"/>
                    <a:pt x="0" y="2120"/>
                    <a:pt x="0" y="2400"/>
                  </a:cubicBezTo>
                </a:path>
              </a:pathLst>
            </a:custGeom>
            <a:noFill/>
            <a:ln w="38100" cap="flat" cmpd="sng">
              <a:solidFill>
                <a:srgbClr val="6666FF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3" name="Line 56"/>
            <p:cNvSpPr>
              <a:spLocks noChangeShapeType="1"/>
            </p:cNvSpPr>
            <p:nvPr/>
          </p:nvSpPr>
          <p:spPr bwMode="auto">
            <a:xfrm>
              <a:off x="4512" y="1776"/>
              <a:ext cx="0" cy="96"/>
            </a:xfrm>
            <a:prstGeom prst="line">
              <a:avLst/>
            </a:prstGeom>
            <a:noFill/>
            <a:ln w="38100">
              <a:solidFill>
                <a:srgbClr val="6666FF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4" name="Freeform 57"/>
            <p:cNvSpPr>
              <a:spLocks/>
            </p:cNvSpPr>
            <p:nvPr/>
          </p:nvSpPr>
          <p:spPr bwMode="auto">
            <a:xfrm>
              <a:off x="4296" y="1912"/>
              <a:ext cx="32" cy="104"/>
            </a:xfrm>
            <a:custGeom>
              <a:avLst/>
              <a:gdLst>
                <a:gd name="T0" fmla="*/ 0 w 32"/>
                <a:gd name="T1" fmla="*/ 0 h 104"/>
                <a:gd name="T2" fmla="*/ 32 w 32"/>
                <a:gd name="T3" fmla="*/ 104 h 104"/>
                <a:gd name="T4" fmla="*/ 0 60000 65536"/>
                <a:gd name="T5" fmla="*/ 0 60000 65536"/>
                <a:gd name="T6" fmla="*/ 0 w 32"/>
                <a:gd name="T7" fmla="*/ 0 h 104"/>
                <a:gd name="T8" fmla="*/ 32 w 3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2" h="104">
                  <a:moveTo>
                    <a:pt x="0" y="0"/>
                  </a:moveTo>
                  <a:lnTo>
                    <a:pt x="32" y="104"/>
                  </a:lnTo>
                </a:path>
              </a:pathLst>
            </a:custGeom>
            <a:noFill/>
            <a:ln w="38100" cap="flat" cmpd="sng">
              <a:solidFill>
                <a:srgbClr val="6666FF"/>
              </a:solidFill>
              <a:prstDash val="solid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0" name="Group 58"/>
          <p:cNvGrpSpPr>
            <a:grpSpLocks/>
          </p:cNvGrpSpPr>
          <p:nvPr/>
        </p:nvGrpSpPr>
        <p:grpSpPr bwMode="auto">
          <a:xfrm>
            <a:off x="7299325" y="2608263"/>
            <a:ext cx="1371600" cy="609600"/>
            <a:chOff x="4800" y="432"/>
            <a:chExt cx="864" cy="384"/>
          </a:xfrm>
        </p:grpSpPr>
        <p:sp>
          <p:nvSpPr>
            <p:cNvPr id="5153" name="Oval 59"/>
            <p:cNvSpPr>
              <a:spLocks noChangeArrowheads="1"/>
            </p:cNvSpPr>
            <p:nvPr/>
          </p:nvSpPr>
          <p:spPr bwMode="auto">
            <a:xfrm>
              <a:off x="4800" y="432"/>
              <a:ext cx="624" cy="192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54" name="Line 60"/>
            <p:cNvSpPr>
              <a:spLocks noChangeShapeType="1"/>
            </p:cNvSpPr>
            <p:nvPr/>
          </p:nvSpPr>
          <p:spPr bwMode="auto">
            <a:xfrm>
              <a:off x="5664" y="52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7304088" y="5251450"/>
            <a:ext cx="990600" cy="914400"/>
            <a:chOff x="4176" y="3408"/>
            <a:chExt cx="624" cy="576"/>
          </a:xfrm>
        </p:grpSpPr>
        <p:sp>
          <p:nvSpPr>
            <p:cNvPr id="5151" name="Oval 62"/>
            <p:cNvSpPr>
              <a:spLocks noChangeArrowheads="1"/>
            </p:cNvSpPr>
            <p:nvPr/>
          </p:nvSpPr>
          <p:spPr bwMode="auto">
            <a:xfrm>
              <a:off x="4176" y="3408"/>
              <a:ext cx="624" cy="192"/>
            </a:xfrm>
            <a:prstGeom prst="ellipse">
              <a:avLst/>
            </a:prstGeom>
            <a:noFill/>
            <a:ln w="38100">
              <a:solidFill>
                <a:srgbClr val="FF99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52" name="Line 63"/>
            <p:cNvSpPr>
              <a:spLocks noChangeShapeType="1"/>
            </p:cNvSpPr>
            <p:nvPr/>
          </p:nvSpPr>
          <p:spPr bwMode="auto">
            <a:xfrm>
              <a:off x="4704" y="369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" name="Group 64"/>
          <p:cNvGrpSpPr>
            <a:grpSpLocks/>
          </p:cNvGrpSpPr>
          <p:nvPr/>
        </p:nvGrpSpPr>
        <p:grpSpPr bwMode="auto">
          <a:xfrm>
            <a:off x="8061325" y="2532063"/>
            <a:ext cx="533400" cy="457200"/>
            <a:chOff x="4656" y="1536"/>
            <a:chExt cx="336" cy="288"/>
          </a:xfrm>
        </p:grpSpPr>
        <p:sp>
          <p:nvSpPr>
            <p:cNvPr id="5149" name="Freeform 65"/>
            <p:cNvSpPr>
              <a:spLocks/>
            </p:cNvSpPr>
            <p:nvPr/>
          </p:nvSpPr>
          <p:spPr bwMode="auto">
            <a:xfrm>
              <a:off x="4656" y="1728"/>
              <a:ext cx="84" cy="24"/>
            </a:xfrm>
            <a:custGeom>
              <a:avLst/>
              <a:gdLst>
                <a:gd name="T0" fmla="*/ 84 w 84"/>
                <a:gd name="T1" fmla="*/ 0 h 24"/>
                <a:gd name="T2" fmla="*/ 0 w 84"/>
                <a:gd name="T3" fmla="*/ 24 h 24"/>
                <a:gd name="T4" fmla="*/ 0 60000 65536"/>
                <a:gd name="T5" fmla="*/ 0 60000 65536"/>
                <a:gd name="T6" fmla="*/ 0 w 84"/>
                <a:gd name="T7" fmla="*/ 0 h 24"/>
                <a:gd name="T8" fmla="*/ 84 w 84"/>
                <a:gd name="T9" fmla="*/ 24 h 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4" h="24">
                  <a:moveTo>
                    <a:pt x="84" y="0"/>
                  </a:moveTo>
                  <a:lnTo>
                    <a:pt x="0" y="2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Text Box 66"/>
            <p:cNvSpPr txBox="1">
              <a:spLocks noChangeArrowheads="1"/>
            </p:cNvSpPr>
            <p:nvPr/>
          </p:nvSpPr>
          <p:spPr bwMode="auto">
            <a:xfrm>
              <a:off x="4759" y="1536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/>
                <a:t>L</a:t>
              </a:r>
            </a:p>
          </p:txBody>
        </p:sp>
      </p:grpSp>
      <p:grpSp>
        <p:nvGrpSpPr>
          <p:cNvPr id="23" name="Group 67"/>
          <p:cNvGrpSpPr>
            <a:grpSpLocks/>
          </p:cNvGrpSpPr>
          <p:nvPr/>
        </p:nvGrpSpPr>
        <p:grpSpPr bwMode="auto">
          <a:xfrm>
            <a:off x="6842125" y="2532063"/>
            <a:ext cx="814388" cy="519112"/>
            <a:chOff x="3903" y="1545"/>
            <a:chExt cx="513" cy="327"/>
          </a:xfrm>
        </p:grpSpPr>
        <p:sp>
          <p:nvSpPr>
            <p:cNvPr id="5147" name="Freeform 68"/>
            <p:cNvSpPr>
              <a:spLocks/>
            </p:cNvSpPr>
            <p:nvPr/>
          </p:nvSpPr>
          <p:spPr bwMode="auto">
            <a:xfrm>
              <a:off x="4272" y="1746"/>
              <a:ext cx="144" cy="30"/>
            </a:xfrm>
            <a:custGeom>
              <a:avLst/>
              <a:gdLst>
                <a:gd name="T0" fmla="*/ 0 w 144"/>
                <a:gd name="T1" fmla="*/ 0 h 30"/>
                <a:gd name="T2" fmla="*/ 48 w 144"/>
                <a:gd name="T3" fmla="*/ 18 h 30"/>
                <a:gd name="T4" fmla="*/ 144 w 144"/>
                <a:gd name="T5" fmla="*/ 30 h 30"/>
                <a:gd name="T6" fmla="*/ 0 60000 65536"/>
                <a:gd name="T7" fmla="*/ 0 60000 65536"/>
                <a:gd name="T8" fmla="*/ 0 60000 65536"/>
                <a:gd name="T9" fmla="*/ 0 w 144"/>
                <a:gd name="T10" fmla="*/ 0 h 30"/>
                <a:gd name="T11" fmla="*/ 144 w 144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30">
                  <a:moveTo>
                    <a:pt x="0" y="0"/>
                  </a:moveTo>
                  <a:lnTo>
                    <a:pt x="48" y="18"/>
                  </a:lnTo>
                  <a:lnTo>
                    <a:pt x="144" y="30"/>
                  </a:ln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Text Box 69"/>
            <p:cNvSpPr txBox="1">
              <a:spLocks noChangeArrowheads="1"/>
            </p:cNvSpPr>
            <p:nvPr/>
          </p:nvSpPr>
          <p:spPr bwMode="auto">
            <a:xfrm>
              <a:off x="3903" y="1545"/>
              <a:ext cx="3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 i="1">
                  <a:solidFill>
                    <a:srgbClr val="CC0000"/>
                  </a:solidFill>
                  <a:sym typeface="Symbol" pitchFamily="18" charset="2"/>
                </a:rPr>
                <a:t></a:t>
              </a:r>
              <a:r>
                <a:rPr lang="en-US" altLang="zh-CN" sz="2800">
                  <a:solidFill>
                    <a:srgbClr val="CC0000"/>
                  </a:solidFill>
                  <a:sym typeface="Symbol" pitchFamily="18" charset="2"/>
                </a:rPr>
                <a:t></a:t>
              </a:r>
              <a:r>
                <a:rPr lang="en-US" altLang="zh-CN" sz="2800" i="1">
                  <a:solidFill>
                    <a:srgbClr val="CC0000"/>
                  </a:solidFill>
                  <a:sym typeface="Symbol" pitchFamily="18" charset="2"/>
                </a:rPr>
                <a:t> </a:t>
              </a:r>
              <a:r>
                <a:rPr lang="en-US" altLang="zh-CN" sz="2800" i="1" baseline="-25000">
                  <a:solidFill>
                    <a:srgbClr val="CC0000"/>
                  </a:solidFill>
                  <a:sym typeface="Symbol" pitchFamily="18" charset="2"/>
                </a:rPr>
                <a:t>i</a:t>
              </a:r>
              <a:endParaRPr lang="en-US" altLang="zh-CN" sz="2800">
                <a:solidFill>
                  <a:srgbClr val="CC0000"/>
                </a:solidFill>
              </a:endParaRPr>
            </a:p>
          </p:txBody>
        </p:sp>
      </p:grpSp>
      <p:grpSp>
        <p:nvGrpSpPr>
          <p:cNvPr id="24" name="Group 70"/>
          <p:cNvGrpSpPr>
            <a:grpSpLocks/>
          </p:cNvGrpSpPr>
          <p:nvPr/>
        </p:nvGrpSpPr>
        <p:grpSpPr bwMode="auto">
          <a:xfrm>
            <a:off x="7920038" y="5199063"/>
            <a:ext cx="750887" cy="457200"/>
            <a:chOff x="4608" y="3360"/>
            <a:chExt cx="473" cy="288"/>
          </a:xfrm>
        </p:grpSpPr>
        <p:sp>
          <p:nvSpPr>
            <p:cNvPr id="5145" name="Freeform 71"/>
            <p:cNvSpPr>
              <a:spLocks/>
            </p:cNvSpPr>
            <p:nvPr/>
          </p:nvSpPr>
          <p:spPr bwMode="auto">
            <a:xfrm>
              <a:off x="4608" y="3576"/>
              <a:ext cx="84" cy="24"/>
            </a:xfrm>
            <a:custGeom>
              <a:avLst/>
              <a:gdLst>
                <a:gd name="T0" fmla="*/ 84 w 84"/>
                <a:gd name="T1" fmla="*/ 0 h 24"/>
                <a:gd name="T2" fmla="*/ 0 w 84"/>
                <a:gd name="T3" fmla="*/ 24 h 24"/>
                <a:gd name="T4" fmla="*/ 0 60000 65536"/>
                <a:gd name="T5" fmla="*/ 0 60000 65536"/>
                <a:gd name="T6" fmla="*/ 0 w 84"/>
                <a:gd name="T7" fmla="*/ 0 h 24"/>
                <a:gd name="T8" fmla="*/ 84 w 84"/>
                <a:gd name="T9" fmla="*/ 24 h 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4" h="24">
                  <a:moveTo>
                    <a:pt x="84" y="0"/>
                  </a:moveTo>
                  <a:lnTo>
                    <a:pt x="0" y="24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Text Box 72"/>
            <p:cNvSpPr txBox="1">
              <a:spLocks noChangeArrowheads="1"/>
            </p:cNvSpPr>
            <p:nvPr/>
          </p:nvSpPr>
          <p:spPr bwMode="auto">
            <a:xfrm>
              <a:off x="4848" y="3360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i="1"/>
                <a:t>L</a:t>
              </a:r>
            </a:p>
          </p:txBody>
        </p:sp>
      </p:grpSp>
      <p:grpSp>
        <p:nvGrpSpPr>
          <p:cNvPr id="25" name="Group 73"/>
          <p:cNvGrpSpPr>
            <a:grpSpLocks/>
          </p:cNvGrpSpPr>
          <p:nvPr/>
        </p:nvGrpSpPr>
        <p:grpSpPr bwMode="auto">
          <a:xfrm>
            <a:off x="6689725" y="5137150"/>
            <a:ext cx="914400" cy="519113"/>
            <a:chOff x="3792" y="3360"/>
            <a:chExt cx="576" cy="327"/>
          </a:xfrm>
        </p:grpSpPr>
        <p:sp>
          <p:nvSpPr>
            <p:cNvPr id="5143" name="Freeform 74"/>
            <p:cNvSpPr>
              <a:spLocks/>
            </p:cNvSpPr>
            <p:nvPr/>
          </p:nvSpPr>
          <p:spPr bwMode="auto">
            <a:xfrm>
              <a:off x="4224" y="3570"/>
              <a:ext cx="144" cy="30"/>
            </a:xfrm>
            <a:custGeom>
              <a:avLst/>
              <a:gdLst>
                <a:gd name="T0" fmla="*/ 0 w 144"/>
                <a:gd name="T1" fmla="*/ 0 h 30"/>
                <a:gd name="T2" fmla="*/ 48 w 144"/>
                <a:gd name="T3" fmla="*/ 18 h 30"/>
                <a:gd name="T4" fmla="*/ 144 w 144"/>
                <a:gd name="T5" fmla="*/ 30 h 30"/>
                <a:gd name="T6" fmla="*/ 0 60000 65536"/>
                <a:gd name="T7" fmla="*/ 0 60000 65536"/>
                <a:gd name="T8" fmla="*/ 0 60000 65536"/>
                <a:gd name="T9" fmla="*/ 0 w 144"/>
                <a:gd name="T10" fmla="*/ 0 h 30"/>
                <a:gd name="T11" fmla="*/ 144 w 144"/>
                <a:gd name="T12" fmla="*/ 30 h 3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" h="30">
                  <a:moveTo>
                    <a:pt x="0" y="0"/>
                  </a:moveTo>
                  <a:lnTo>
                    <a:pt x="48" y="18"/>
                  </a:lnTo>
                  <a:lnTo>
                    <a:pt x="144" y="30"/>
                  </a:ln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arrow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Text Box 75"/>
            <p:cNvSpPr txBox="1">
              <a:spLocks noChangeArrowheads="1"/>
            </p:cNvSpPr>
            <p:nvPr/>
          </p:nvSpPr>
          <p:spPr bwMode="auto">
            <a:xfrm>
              <a:off x="3792" y="3360"/>
              <a:ext cx="36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r>
                <a:rPr lang="en-US" altLang="zh-CN" sz="2800" i="1">
                  <a:solidFill>
                    <a:srgbClr val="CC0000"/>
                  </a:solidFill>
                  <a:sym typeface="Symbol" pitchFamily="18" charset="2"/>
                </a:rPr>
                <a:t></a:t>
              </a:r>
              <a:r>
                <a:rPr lang="en-US" altLang="zh-CN" sz="2800">
                  <a:solidFill>
                    <a:srgbClr val="CC0000"/>
                  </a:solidFill>
                  <a:sym typeface="Symbol" pitchFamily="18" charset="2"/>
                </a:rPr>
                <a:t></a:t>
              </a:r>
              <a:r>
                <a:rPr lang="en-US" altLang="zh-CN" sz="2800" i="1">
                  <a:solidFill>
                    <a:srgbClr val="CC0000"/>
                  </a:solidFill>
                  <a:sym typeface="Symbol" pitchFamily="18" charset="2"/>
                </a:rPr>
                <a:t> </a:t>
              </a:r>
              <a:r>
                <a:rPr lang="en-US" altLang="zh-CN" sz="2800" i="1" baseline="-25000">
                  <a:solidFill>
                    <a:srgbClr val="CC0000"/>
                  </a:solidFill>
                  <a:sym typeface="Symbol" pitchFamily="18" charset="2"/>
                </a:rPr>
                <a:t>i</a:t>
              </a:r>
              <a:endParaRPr lang="en-US" altLang="zh-CN" sz="2800">
                <a:solidFill>
                  <a:srgbClr val="CC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" grpId="0" build="p" autoUpdateAnimBg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28600" y="1466850"/>
            <a:ext cx="57912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2800" dirty="0">
                <a:solidFill>
                  <a:schemeClr val="accent2"/>
                </a:solidFill>
              </a:rPr>
              <a:t>4. </a:t>
            </a:r>
            <a:r>
              <a:rPr lang="zh-CN" altLang="en-US" sz="2800" dirty="0">
                <a:solidFill>
                  <a:schemeClr val="accent2"/>
                </a:solidFill>
              </a:rPr>
              <a:t>式中负号的意义：</a:t>
            </a:r>
            <a:endParaRPr lang="en-US" altLang="zh-CN" sz="2800" dirty="0">
              <a:solidFill>
                <a:schemeClr val="accent2"/>
              </a:solidFill>
            </a:endParaRPr>
          </a:p>
          <a:p>
            <a:pPr algn="just" eaLnBrk="1" hangingPunct="1"/>
            <a:r>
              <a:rPr lang="en-US" altLang="zh-CN" sz="2800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800" dirty="0">
                <a:solidFill>
                  <a:srgbClr val="008000"/>
                </a:solidFill>
                <a:latin typeface="宋体" pitchFamily="2" charset="-122"/>
              </a:rPr>
              <a:t>感应电动势阻碍磁通的变化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3581400" y="152400"/>
          <a:ext cx="139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2" name="Equation" r:id="rId3" imgW="1390631" imgH="876204" progId="Equation.3">
                  <p:embed/>
                </p:oleObj>
              </mc:Choice>
              <mc:Fallback>
                <p:oleObj name="Equation" r:id="rId3" imgW="1390631" imgH="876204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52400"/>
                        <a:ext cx="1397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3" name="Group 4"/>
          <p:cNvGrpSpPr>
            <a:grpSpLocks/>
          </p:cNvGrpSpPr>
          <p:nvPr/>
        </p:nvGrpSpPr>
        <p:grpSpPr bwMode="auto">
          <a:xfrm>
            <a:off x="457200" y="76200"/>
            <a:ext cx="1371600" cy="1066800"/>
            <a:chOff x="480" y="240"/>
            <a:chExt cx="864" cy="672"/>
          </a:xfrm>
        </p:grpSpPr>
        <p:sp>
          <p:nvSpPr>
            <p:cNvPr id="6158" name="AutoShape 5"/>
            <p:cNvSpPr>
              <a:spLocks noChangeArrowheads="1"/>
            </p:cNvSpPr>
            <p:nvPr/>
          </p:nvSpPr>
          <p:spPr bwMode="auto">
            <a:xfrm>
              <a:off x="480" y="240"/>
              <a:ext cx="864" cy="672"/>
            </a:xfrm>
            <a:prstGeom prst="irregularSeal1">
              <a:avLst/>
            </a:prstGeom>
            <a:solidFill>
              <a:srgbClr val="FF9900"/>
            </a:solidFill>
            <a:ln w="12699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59" name="Text Box 6"/>
            <p:cNvSpPr txBox="1">
              <a:spLocks noChangeArrowheads="1"/>
            </p:cNvSpPr>
            <p:nvPr/>
          </p:nvSpPr>
          <p:spPr bwMode="auto">
            <a:xfrm>
              <a:off x="624" y="384"/>
              <a:ext cx="5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defTabSz="762000"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chemeClr val="accent2"/>
                  </a:solidFill>
                  <a:latin typeface="宋体" pitchFamily="2" charset="-122"/>
                </a:rPr>
                <a:t>讨论</a:t>
              </a:r>
            </a:p>
          </p:txBody>
        </p:sp>
      </p:grpSp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6084888" y="4365625"/>
          <a:ext cx="2303462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" name="公式" r:id="rId5" imgW="933482" imgH="419207" progId="Equation.3">
                  <p:embed/>
                </p:oleObj>
              </mc:Choice>
              <mc:Fallback>
                <p:oleObj name="公式" r:id="rId5" imgW="933482" imgH="4192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365625"/>
                        <a:ext cx="2303462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468313" y="4437063"/>
          <a:ext cx="5562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" name="Equation" r:id="rId7" imgW="5553068" imgH="876204" progId="Equation.3">
                  <p:embed/>
                </p:oleObj>
              </mc:Choice>
              <mc:Fallback>
                <p:oleObj name="Equation" r:id="rId7" imgW="5553068" imgH="87620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437063"/>
                        <a:ext cx="5562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179388" y="3716338"/>
            <a:ext cx="7867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accent2"/>
                </a:solidFill>
              </a:rPr>
              <a:t>5. </a:t>
            </a:r>
            <a:r>
              <a:rPr lang="zh-CN" altLang="en-US" sz="2800">
                <a:solidFill>
                  <a:schemeClr val="accent2"/>
                </a:solidFill>
              </a:rPr>
              <a:t>当有多匝线圈时，则整个线圈中总电动势：</a:t>
            </a:r>
            <a:endParaRPr lang="zh-CN" altLang="en-US" sz="2800" b="0">
              <a:solidFill>
                <a:schemeClr val="accent2"/>
              </a:solidFill>
            </a:endParaRPr>
          </a:p>
        </p:txBody>
      </p:sp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2339975" y="5489575"/>
          <a:ext cx="16256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5" name="Equation" r:id="rId9" imgW="1619206" imgH="752575" progId="Equation.3">
                  <p:embed/>
                </p:oleObj>
              </mc:Choice>
              <mc:Fallback>
                <p:oleObj name="Equation" r:id="rId9" imgW="1619206" imgH="75257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489575"/>
                        <a:ext cx="16256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84213" y="5489575"/>
            <a:ext cx="17986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C3300"/>
                </a:solidFill>
              </a:rPr>
              <a:t>全磁通：</a:t>
            </a:r>
            <a:endParaRPr lang="zh-CN" altLang="en-US" sz="2800"/>
          </a:p>
        </p:txBody>
      </p:sp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2362200" y="6224588"/>
          <a:ext cx="1346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6" name="Equation" r:id="rId11" imgW="1333622" imgH="304755" progId="Equation.3">
                  <p:embed/>
                </p:oleObj>
              </mc:Choice>
              <mc:Fallback>
                <p:oleObj name="Equation" r:id="rId11" imgW="1333622" imgH="30475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6224588"/>
                        <a:ext cx="1346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762000" y="6072188"/>
            <a:ext cx="1362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CC3300"/>
                </a:solidFill>
              </a:rPr>
              <a:t>磁链：</a:t>
            </a: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4572000" y="5561013"/>
          <a:ext cx="293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7" name="Equation" r:id="rId13" imgW="2924189" imgH="876204" progId="Equation.3">
                  <p:embed/>
                </p:oleObj>
              </mc:Choice>
              <mc:Fallback>
                <p:oleObj name="Equation" r:id="rId13" imgW="2924189" imgH="87620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61013"/>
                        <a:ext cx="2933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56" name="Text Box 76"/>
          <p:cNvSpPr txBox="1">
            <a:spLocks noChangeArrowheads="1"/>
          </p:cNvSpPr>
          <p:nvPr/>
        </p:nvSpPr>
        <p:spPr bwMode="auto">
          <a:xfrm>
            <a:off x="725488" y="2819400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800" dirty="0">
                <a:solidFill>
                  <a:schemeClr val="accent2"/>
                </a:solidFill>
                <a:latin typeface="宋体" pitchFamily="2" charset="-122"/>
              </a:rPr>
              <a:t>其本质是</a:t>
            </a:r>
            <a:r>
              <a:rPr lang="zh-CN" altLang="en-US" sz="2800" dirty="0">
                <a:solidFill>
                  <a:srgbClr val="CC3300"/>
                </a:solidFill>
                <a:latin typeface="宋体" pitchFamily="2" charset="-122"/>
              </a:rPr>
              <a:t>能量守恒定律和惯性</a:t>
            </a:r>
            <a:r>
              <a:rPr lang="zh-CN" altLang="en-US" sz="2800" dirty="0">
                <a:solidFill>
                  <a:schemeClr val="accent2"/>
                </a:solidFill>
                <a:latin typeface="宋体" pitchFamily="2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9" grpId="0" autoUpdateAnimBg="0"/>
      <p:bldP spid="46091" grpId="0" autoUpdateAnimBg="0"/>
      <p:bldP spid="46093" grpId="0" autoUpdateAnimBg="0"/>
      <p:bldP spid="46156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15690</TotalTime>
  <Words>2298</Words>
  <Application>Microsoft Macintosh PowerPoint</Application>
  <PresentationFormat>全屏显示(4:3)</PresentationFormat>
  <Paragraphs>358</Paragraphs>
  <Slides>41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黑体</vt:lpstr>
      <vt:lpstr>宋体</vt:lpstr>
      <vt:lpstr>Monotype Sorts</vt:lpstr>
      <vt:lpstr>Symbol</vt:lpstr>
      <vt:lpstr>Times New Roman</vt:lpstr>
      <vt:lpstr>Wingdings</vt:lpstr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刘兆龙</dc:creator>
  <cp:lastModifiedBy>Wei Guo</cp:lastModifiedBy>
  <cp:revision>375</cp:revision>
  <cp:lastPrinted>1998-05-14T00:14:22Z</cp:lastPrinted>
  <dcterms:created xsi:type="dcterms:W3CDTF">1998-05-12T07:33:14Z</dcterms:created>
  <dcterms:modified xsi:type="dcterms:W3CDTF">2023-11-12T15:00:40Z</dcterms:modified>
</cp:coreProperties>
</file>