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9" r:id="rId2"/>
    <p:sldId id="347" r:id="rId3"/>
    <p:sldId id="330" r:id="rId4"/>
    <p:sldId id="331" r:id="rId5"/>
    <p:sldId id="332" r:id="rId6"/>
    <p:sldId id="333" r:id="rId7"/>
    <p:sldId id="325" r:id="rId8"/>
    <p:sldId id="326" r:id="rId9"/>
    <p:sldId id="327" r:id="rId10"/>
    <p:sldId id="328" r:id="rId11"/>
    <p:sldId id="334" r:id="rId12"/>
    <p:sldId id="335" r:id="rId13"/>
    <p:sldId id="348" r:id="rId14"/>
    <p:sldId id="337" r:id="rId15"/>
    <p:sldId id="338" r:id="rId16"/>
    <p:sldId id="339" r:id="rId17"/>
    <p:sldId id="340" r:id="rId18"/>
    <p:sldId id="341" r:id="rId19"/>
    <p:sldId id="342" r:id="rId20"/>
    <p:sldId id="345" r:id="rId21"/>
  </p:sldIdLst>
  <p:sldSz cx="9144000" cy="6858000" type="screen4x3"/>
  <p:notesSz cx="6858000" cy="9623425"/>
  <p:defaultTextStyle>
    <a:defPPr>
      <a:defRPr lang="zh-CN"/>
    </a:defPPr>
    <a:lvl1pPr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3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FF0000"/>
    <a:srgbClr val="6600CC"/>
    <a:srgbClr val="FF9900"/>
    <a:srgbClr val="A50021"/>
    <a:srgbClr val="FF33CC"/>
    <a:srgbClr val="CC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4" autoAdjust="0"/>
    <p:restoredTop sz="93721" autoAdjust="0"/>
  </p:normalViewPr>
  <p:slideViewPr>
    <p:cSldViewPr>
      <p:cViewPr varScale="1">
        <p:scale>
          <a:sx n="144" d="100"/>
          <a:sy n="144" d="100"/>
        </p:scale>
        <p:origin x="156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5074"/>
    </p:cViewPr>
  </p:sorterViewPr>
  <p:notesViewPr>
    <p:cSldViewPr>
      <p:cViewPr varScale="1">
        <p:scale>
          <a:sx n="36" d="100"/>
          <a:sy n="36" d="100"/>
        </p:scale>
        <p:origin x="-1488" y="-72"/>
      </p:cViewPr>
      <p:guideLst>
        <p:guide orient="horz" pos="3031"/>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9" Type="http://schemas.openxmlformats.org/officeDocument/2006/relationships/image" Target="../media/image5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image" Target="../media/image70.emf"/><Relationship Id="rId3" Type="http://schemas.openxmlformats.org/officeDocument/2006/relationships/image" Target="../media/image60.emf"/><Relationship Id="rId7" Type="http://schemas.openxmlformats.org/officeDocument/2006/relationships/image" Target="../media/image64.emf"/><Relationship Id="rId12" Type="http://schemas.openxmlformats.org/officeDocument/2006/relationships/image" Target="../media/image69.emf"/><Relationship Id="rId2" Type="http://schemas.openxmlformats.org/officeDocument/2006/relationships/image" Target="../media/image59.emf"/><Relationship Id="rId1" Type="http://schemas.openxmlformats.org/officeDocument/2006/relationships/image" Target="../media/image58.emf"/><Relationship Id="rId6" Type="http://schemas.openxmlformats.org/officeDocument/2006/relationships/image" Target="../media/image63.emf"/><Relationship Id="rId11" Type="http://schemas.openxmlformats.org/officeDocument/2006/relationships/image" Target="../media/image68.emf"/><Relationship Id="rId5" Type="http://schemas.openxmlformats.org/officeDocument/2006/relationships/image" Target="../media/image62.emf"/><Relationship Id="rId10" Type="http://schemas.openxmlformats.org/officeDocument/2006/relationships/image" Target="../media/image67.emf"/><Relationship Id="rId4" Type="http://schemas.openxmlformats.org/officeDocument/2006/relationships/image" Target="../media/image61.emf"/><Relationship Id="rId9" Type="http://schemas.openxmlformats.org/officeDocument/2006/relationships/image" Target="../media/image66.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70.e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71.wmf"/><Relationship Id="rId5" Type="http://schemas.openxmlformats.org/officeDocument/2006/relationships/image" Target="../media/image17.wmf"/><Relationship Id="rId4"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emf"/><Relationship Id="rId5" Type="http://schemas.openxmlformats.org/officeDocument/2006/relationships/image" Target="../media/image82.wmf"/><Relationship Id="rId4"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96.wmf"/><Relationship Id="rId3" Type="http://schemas.openxmlformats.org/officeDocument/2006/relationships/image" Target="../media/image86.wmf"/><Relationship Id="rId7" Type="http://schemas.openxmlformats.org/officeDocument/2006/relationships/image" Target="../media/image90.wmf"/><Relationship Id="rId12" Type="http://schemas.openxmlformats.org/officeDocument/2006/relationships/image" Target="../media/image95.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11" Type="http://schemas.openxmlformats.org/officeDocument/2006/relationships/image" Target="../media/image94.emf"/><Relationship Id="rId5" Type="http://schemas.openxmlformats.org/officeDocument/2006/relationships/image" Target="../media/image88.wmf"/><Relationship Id="rId10" Type="http://schemas.openxmlformats.org/officeDocument/2006/relationships/image" Target="../media/image93.emf"/><Relationship Id="rId4" Type="http://schemas.openxmlformats.org/officeDocument/2006/relationships/image" Target="../media/image87.wmf"/><Relationship Id="rId9" Type="http://schemas.openxmlformats.org/officeDocument/2006/relationships/image" Target="../media/image9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5" Type="http://schemas.openxmlformats.org/officeDocument/2006/relationships/image" Target="../media/image101.wmf"/><Relationship Id="rId4" Type="http://schemas.openxmlformats.org/officeDocument/2006/relationships/image" Target="../media/image10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10.wmf"/><Relationship Id="rId7" Type="http://schemas.openxmlformats.org/officeDocument/2006/relationships/image" Target="../media/image95.wmf"/><Relationship Id="rId12" Type="http://schemas.openxmlformats.org/officeDocument/2006/relationships/image" Target="../media/image118.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11" Type="http://schemas.openxmlformats.org/officeDocument/2006/relationships/image" Target="../media/image117.wmf"/><Relationship Id="rId5" Type="http://schemas.openxmlformats.org/officeDocument/2006/relationships/image" Target="../media/image112.wmf"/><Relationship Id="rId10" Type="http://schemas.openxmlformats.org/officeDocument/2006/relationships/image" Target="../media/image116.wmf"/><Relationship Id="rId4" Type="http://schemas.openxmlformats.org/officeDocument/2006/relationships/image" Target="../media/image111.wmf"/><Relationship Id="rId9" Type="http://schemas.openxmlformats.org/officeDocument/2006/relationships/image" Target="../media/image1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emf"/><Relationship Id="rId1" Type="http://schemas.openxmlformats.org/officeDocument/2006/relationships/image" Target="../media/image8.e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image" Target="../media/image19.wmf"/><Relationship Id="rId7" Type="http://schemas.openxmlformats.org/officeDocument/2006/relationships/image" Target="../media/image23.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9"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emf"/><Relationship Id="rId1" Type="http://schemas.openxmlformats.org/officeDocument/2006/relationships/image" Target="../media/image43.emf"/><Relationship Id="rId4"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99856"/>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defTabSz="762000"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023938" y="722313"/>
            <a:ext cx="4810125" cy="3608387"/>
          </a:xfrm>
          <a:prstGeom prst="rect">
            <a:avLst/>
          </a:prstGeom>
          <a:noFill/>
          <a:ln w="12700">
            <a:solidFill>
              <a:prstClr val="black"/>
            </a:solidFill>
          </a:ln>
        </p:spPr>
      </p:sp>
      <p:sp>
        <p:nvSpPr>
          <p:cNvPr id="3" name="备注占位符 2"/>
          <p:cNvSpPr>
            <a:spLocks noGrp="1"/>
          </p:cNvSpPr>
          <p:nvPr>
            <p:ph type="body" idx="1"/>
          </p:nvPr>
        </p:nvSpPr>
        <p:spPr>
          <a:xfrm>
            <a:off x="685800" y="4570413"/>
            <a:ext cx="5486400" cy="4330700"/>
          </a:xfrm>
          <a:prstGeom prst="rect">
            <a:avLst/>
          </a:prstGeom>
        </p:spPr>
        <p:txBody>
          <a:bodyPr/>
          <a:lstStyle/>
          <a:p>
            <a:r>
              <a:rPr lang="zh-CN" altLang="en-US"/>
              <a:t>断电自感是否会闪，取决于电感是否足够强</a:t>
            </a:r>
            <a:endParaRPr lang="zh-CN" altLang="en-US" dirty="0"/>
          </a:p>
        </p:txBody>
      </p:sp>
    </p:spTree>
    <p:extLst>
      <p:ext uri="{BB962C8B-B14F-4D97-AF65-F5344CB8AC3E}">
        <p14:creationId xmlns:p14="http://schemas.microsoft.com/office/powerpoint/2010/main" val="555088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1023938" y="722313"/>
            <a:ext cx="4811712" cy="3608387"/>
          </a:xfrm>
          <a:prstGeom prst="rect">
            <a:avLst/>
          </a:prstGeom>
          <a:solidFill>
            <a:srgbClr val="FFFFFF"/>
          </a:solidFill>
          <a:ln>
            <a:solidFill>
              <a:srgbClr val="000000"/>
            </a:solidFill>
            <a:miter lim="800000"/>
            <a:headEnd/>
            <a:tailEnd/>
          </a:ln>
        </p:spPr>
      </p:sp>
      <p:sp>
        <p:nvSpPr>
          <p:cNvPr id="22531" name="Rectangle 3"/>
          <p:cNvSpPr>
            <a:spLocks noGrp="1" noChangeArrowheads="1"/>
          </p:cNvSpPr>
          <p:nvPr>
            <p:ph type="body" idx="1"/>
          </p:nvPr>
        </p:nvSpPr>
        <p:spPr bwMode="auto">
          <a:xfrm>
            <a:off x="914400" y="4570413"/>
            <a:ext cx="5029200" cy="4330700"/>
          </a:xfrm>
          <a:prstGeom prst="rect">
            <a:avLst/>
          </a:prstGeom>
          <a:solidFill>
            <a:srgbClr val="FFFFFF"/>
          </a:solidFill>
          <a:ln>
            <a:solidFill>
              <a:srgbClr val="000000"/>
            </a:solidFill>
            <a:miter lim="800000"/>
            <a:headEnd/>
            <a:tailEnd/>
          </a:ln>
        </p:spPr>
        <p:txBody>
          <a:bodyPr/>
          <a:lstStyle/>
          <a:p>
            <a:r>
              <a:rPr lang="zh-CN" altLang="en-US"/>
              <a:t>这里磁通量是通过每匝线圈的磁通量</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bwMode="auto">
          <a:xfrm>
            <a:off x="1023938" y="722313"/>
            <a:ext cx="4811712" cy="3608387"/>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570413"/>
            <a:ext cx="5029200" cy="4330700"/>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989013" y="685800"/>
            <a:ext cx="4878387" cy="36591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sz="2400"/>
              <a:t>导线所在处</a:t>
            </a:r>
            <a:r>
              <a:rPr lang="en-US" altLang="zh-CN" sz="2400"/>
              <a:t>( </a:t>
            </a:r>
            <a:r>
              <a:rPr lang="en-US" altLang="zh-CN" sz="2400" i="1"/>
              <a:t>r </a:t>
            </a:r>
            <a:r>
              <a:rPr lang="zh-CN" altLang="zh-CN" sz="2400"/>
              <a:t>位于</a:t>
            </a:r>
            <a:r>
              <a:rPr lang="en-US" altLang="zh-CN" sz="2400"/>
              <a:t>0 </a:t>
            </a:r>
            <a:r>
              <a:rPr lang="en-US" altLang="zh-CN" sz="2400">
                <a:latin typeface="Symbol" pitchFamily="18" charset="2"/>
              </a:rPr>
              <a:t>-</a:t>
            </a:r>
            <a:r>
              <a:rPr lang="en-US" altLang="zh-CN" sz="2400" i="1"/>
              <a:t>a</a:t>
            </a:r>
            <a:r>
              <a:rPr lang="zh-CN" altLang="en-US" sz="2400"/>
              <a:t>之间</a:t>
            </a:r>
            <a:r>
              <a:rPr lang="zh-CN" altLang="en-US" sz="2400" i="1"/>
              <a:t> </a:t>
            </a:r>
            <a:r>
              <a:rPr lang="en-US" altLang="zh-CN" sz="2400"/>
              <a:t>)</a:t>
            </a:r>
            <a:r>
              <a:rPr lang="zh-CN" altLang="en-US" sz="2400"/>
              <a:t>，左右两侧的磁通大小相等、符号相反，故积分时下限为</a:t>
            </a:r>
            <a:r>
              <a:rPr lang="en-US" altLang="zh-CN" sz="2400" i="1"/>
              <a:t>a</a:t>
            </a:r>
            <a:r>
              <a:rPr lang="zh-CN" altLang="en-US" sz="240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989013" y="685800"/>
            <a:ext cx="4878387" cy="36591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989013" y="685800"/>
            <a:ext cx="4878387" cy="36591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989013" y="685800"/>
            <a:ext cx="4878387" cy="36591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989013" y="685800"/>
            <a:ext cx="4878387" cy="3659188"/>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914400" y="4572000"/>
            <a:ext cx="50292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https://zh.wikipedia.org/wiki/%E5%9D%A1%E5%8D%B0%E5%BB%B7%E5%90%91%E9%87%8F</a:t>
            </a:r>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ECCEEB3-1642-4A39-B01A-9DE97989DF79}" type="slidenum">
              <a:rPr lang="en-US" altLang="zh-CN"/>
              <a:pPr>
                <a:defRPr/>
              </a:pPr>
              <a:t>‹#›</a:t>
            </a:fld>
            <a:endParaRPr lang="en-US" altLang="zh-CN"/>
          </a:p>
        </p:txBody>
      </p:sp>
    </p:spTree>
    <p:extLst>
      <p:ext uri="{BB962C8B-B14F-4D97-AF65-F5344CB8AC3E}">
        <p14:creationId xmlns:p14="http://schemas.microsoft.com/office/powerpoint/2010/main" val="3766415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399D3D1-5A56-4E2F-9E38-B009750E8517}" type="slidenum">
              <a:rPr lang="en-US" altLang="zh-CN"/>
              <a:pPr>
                <a:defRPr/>
              </a:pPr>
              <a:t>‹#›</a:t>
            </a:fld>
            <a:endParaRPr lang="en-US" altLang="zh-CN"/>
          </a:p>
        </p:txBody>
      </p:sp>
    </p:spTree>
    <p:extLst>
      <p:ext uri="{BB962C8B-B14F-4D97-AF65-F5344CB8AC3E}">
        <p14:creationId xmlns:p14="http://schemas.microsoft.com/office/powerpoint/2010/main" val="690081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A975DD-7257-40FB-999F-4EE5CE2A58FD}" type="slidenum">
              <a:rPr lang="en-US" altLang="zh-CN"/>
              <a:pPr>
                <a:defRPr/>
              </a:pPr>
              <a:t>‹#›</a:t>
            </a:fld>
            <a:endParaRPr lang="en-US" altLang="zh-CN"/>
          </a:p>
        </p:txBody>
      </p:sp>
    </p:spTree>
    <p:extLst>
      <p:ext uri="{BB962C8B-B14F-4D97-AF65-F5344CB8AC3E}">
        <p14:creationId xmlns:p14="http://schemas.microsoft.com/office/powerpoint/2010/main" val="304069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74ECDF3-0299-4069-9B1C-1C908F6EBF80}" type="slidenum">
              <a:rPr lang="en-US" altLang="zh-CN"/>
              <a:pPr>
                <a:defRPr/>
              </a:pPr>
              <a:t>‹#›</a:t>
            </a:fld>
            <a:endParaRPr lang="en-US" altLang="zh-CN"/>
          </a:p>
        </p:txBody>
      </p:sp>
    </p:spTree>
    <p:extLst>
      <p:ext uri="{BB962C8B-B14F-4D97-AF65-F5344CB8AC3E}">
        <p14:creationId xmlns:p14="http://schemas.microsoft.com/office/powerpoint/2010/main" val="196400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35DE002-C9E7-4969-A48D-AA70B706F360}" type="slidenum">
              <a:rPr lang="en-US" altLang="zh-CN"/>
              <a:pPr>
                <a:defRPr/>
              </a:pPr>
              <a:t>‹#›</a:t>
            </a:fld>
            <a:endParaRPr lang="en-US" altLang="zh-CN"/>
          </a:p>
        </p:txBody>
      </p:sp>
    </p:spTree>
    <p:extLst>
      <p:ext uri="{BB962C8B-B14F-4D97-AF65-F5344CB8AC3E}">
        <p14:creationId xmlns:p14="http://schemas.microsoft.com/office/powerpoint/2010/main" val="287264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85734F0-8033-4414-B70F-DD0210BA8DFA}" type="slidenum">
              <a:rPr lang="en-US" altLang="zh-CN"/>
              <a:pPr>
                <a:defRPr/>
              </a:pPr>
              <a:t>‹#›</a:t>
            </a:fld>
            <a:endParaRPr lang="en-US" altLang="zh-CN"/>
          </a:p>
        </p:txBody>
      </p:sp>
    </p:spTree>
    <p:extLst>
      <p:ext uri="{BB962C8B-B14F-4D97-AF65-F5344CB8AC3E}">
        <p14:creationId xmlns:p14="http://schemas.microsoft.com/office/powerpoint/2010/main" val="205192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A3279B3-3904-470C-A59F-AD1A5525B14F}" type="slidenum">
              <a:rPr lang="en-US" altLang="zh-CN"/>
              <a:pPr>
                <a:defRPr/>
              </a:pPr>
              <a:t>‹#›</a:t>
            </a:fld>
            <a:endParaRPr lang="en-US" altLang="zh-CN"/>
          </a:p>
        </p:txBody>
      </p:sp>
    </p:spTree>
    <p:extLst>
      <p:ext uri="{BB962C8B-B14F-4D97-AF65-F5344CB8AC3E}">
        <p14:creationId xmlns:p14="http://schemas.microsoft.com/office/powerpoint/2010/main" val="115620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27104A2-E380-489D-81DA-FC5DABD048A5}" type="slidenum">
              <a:rPr lang="en-US" altLang="zh-CN"/>
              <a:pPr>
                <a:defRPr/>
              </a:pPr>
              <a:t>‹#›</a:t>
            </a:fld>
            <a:endParaRPr lang="en-US" altLang="zh-CN"/>
          </a:p>
        </p:txBody>
      </p:sp>
    </p:spTree>
    <p:extLst>
      <p:ext uri="{BB962C8B-B14F-4D97-AF65-F5344CB8AC3E}">
        <p14:creationId xmlns:p14="http://schemas.microsoft.com/office/powerpoint/2010/main" val="362981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D0274D4-7F8F-47F5-8BD1-9CCF06F84361}" type="slidenum">
              <a:rPr lang="en-US" altLang="zh-CN"/>
              <a:pPr>
                <a:defRPr/>
              </a:pPr>
              <a:t>‹#›</a:t>
            </a:fld>
            <a:endParaRPr lang="en-US" altLang="zh-CN"/>
          </a:p>
        </p:txBody>
      </p:sp>
    </p:spTree>
    <p:extLst>
      <p:ext uri="{BB962C8B-B14F-4D97-AF65-F5344CB8AC3E}">
        <p14:creationId xmlns:p14="http://schemas.microsoft.com/office/powerpoint/2010/main" val="28681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880672-FB95-4BFB-B2A7-DAA2AFCDBECB}" type="slidenum">
              <a:rPr lang="en-US" altLang="zh-CN"/>
              <a:pPr>
                <a:defRPr/>
              </a:pPr>
              <a:t>‹#›</a:t>
            </a:fld>
            <a:endParaRPr lang="en-US" altLang="zh-CN"/>
          </a:p>
        </p:txBody>
      </p:sp>
    </p:spTree>
    <p:extLst>
      <p:ext uri="{BB962C8B-B14F-4D97-AF65-F5344CB8AC3E}">
        <p14:creationId xmlns:p14="http://schemas.microsoft.com/office/powerpoint/2010/main" val="748886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22419C8-01E3-4EFE-BC06-38A7A32D1523}" type="slidenum">
              <a:rPr lang="en-US" altLang="zh-CN"/>
              <a:pPr>
                <a:defRPr/>
              </a:pPr>
              <a:t>‹#›</a:t>
            </a:fld>
            <a:endParaRPr lang="en-US" altLang="zh-CN"/>
          </a:p>
        </p:txBody>
      </p:sp>
    </p:spTree>
    <p:extLst>
      <p:ext uri="{BB962C8B-B14F-4D97-AF65-F5344CB8AC3E}">
        <p14:creationId xmlns:p14="http://schemas.microsoft.com/office/powerpoint/2010/main" val="1455491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vl1pPr>
          </a:lstStyle>
          <a:p>
            <a:pPr>
              <a:defRPr/>
            </a:pPr>
            <a:fld id="{6A27D68C-92AC-4201-98AD-2DE38839C7D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62000" rtl="0" eaLnBrk="0" fontAlgn="base" hangingPunct="0">
        <a:spcBef>
          <a:spcPct val="0"/>
        </a:spcBef>
        <a:spcAft>
          <a:spcPct val="0"/>
        </a:spcAft>
        <a:defRPr kumimoji="1" sz="4400">
          <a:solidFill>
            <a:schemeClr val="tx2"/>
          </a:solidFill>
          <a:latin typeface="+mj-lt"/>
          <a:ea typeface="+mj-ea"/>
          <a:cs typeface="+mj-cs"/>
        </a:defRPr>
      </a:lvl1pPr>
      <a:lvl2pPr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6pPr>
      <a:lvl7pPr marL="914400"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7pPr>
      <a:lvl8pPr marL="1371600"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8pPr>
      <a:lvl9pPr marL="1828800" algn="ctr" defTabSz="762000" rtl="0" eaLnBrk="0" fontAlgn="base" hangingPunct="0">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defTabSz="762000"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kumimoji="1" sz="2800">
          <a:solidFill>
            <a:schemeClr val="tx1"/>
          </a:solidFill>
          <a:latin typeface="+mn-lt"/>
          <a:ea typeface="+mn-ea"/>
        </a:defRPr>
      </a:lvl2pPr>
      <a:lvl3pPr marL="1143000" indent="-228600" algn="l" defTabSz="762000" rtl="0" eaLnBrk="0" fontAlgn="base" hangingPunct="0">
        <a:spcBef>
          <a:spcPct val="20000"/>
        </a:spcBef>
        <a:spcAft>
          <a:spcPct val="0"/>
        </a:spcAft>
        <a:buChar char="•"/>
        <a:defRPr kumimoji="1" sz="2400">
          <a:solidFill>
            <a:schemeClr val="tx1"/>
          </a:solidFill>
          <a:latin typeface="+mn-lt"/>
          <a:ea typeface="+mn-ea"/>
        </a:defRPr>
      </a:lvl3pPr>
      <a:lvl4pPr marL="1600200" indent="-228600" algn="l" defTabSz="762000" rtl="0" eaLnBrk="0" fontAlgn="base" hangingPunct="0">
        <a:spcBef>
          <a:spcPct val="20000"/>
        </a:spcBef>
        <a:spcAft>
          <a:spcPct val="0"/>
        </a:spcAft>
        <a:buChar char="–"/>
        <a:defRPr kumimoji="1" sz="2000">
          <a:solidFill>
            <a:schemeClr val="tx1"/>
          </a:solidFill>
          <a:latin typeface="+mn-lt"/>
          <a:ea typeface="+mn-ea"/>
        </a:defRPr>
      </a:lvl4pPr>
      <a:lvl5pPr marL="2057400" indent="-228600" algn="l" defTabSz="762000" rtl="0" eaLnBrk="0" fontAlgn="base" hangingPunct="0">
        <a:spcBef>
          <a:spcPct val="20000"/>
        </a:spcBef>
        <a:spcAft>
          <a:spcPct val="0"/>
        </a:spcAft>
        <a:buChar char="•"/>
        <a:defRPr kumimoji="1" sz="2000">
          <a:solidFill>
            <a:schemeClr val="tx1"/>
          </a:solidFill>
          <a:latin typeface="+mn-lt"/>
          <a:ea typeface="+mn-ea"/>
        </a:defRPr>
      </a:lvl5pPr>
      <a:lvl6pPr marL="2514600" indent="-228600" algn="l" defTabSz="762000" rtl="0" eaLnBrk="0" fontAlgn="base" hangingPunct="0">
        <a:spcBef>
          <a:spcPct val="20000"/>
        </a:spcBef>
        <a:spcAft>
          <a:spcPct val="0"/>
        </a:spcAft>
        <a:buChar char="•"/>
        <a:defRPr kumimoji="1" sz="2000">
          <a:solidFill>
            <a:schemeClr val="tx1"/>
          </a:solidFill>
          <a:latin typeface="+mn-lt"/>
          <a:ea typeface="+mn-ea"/>
        </a:defRPr>
      </a:lvl6pPr>
      <a:lvl7pPr marL="2971800" indent="-228600" algn="l" defTabSz="762000" rtl="0" eaLnBrk="0" fontAlgn="base" hangingPunct="0">
        <a:spcBef>
          <a:spcPct val="20000"/>
        </a:spcBef>
        <a:spcAft>
          <a:spcPct val="0"/>
        </a:spcAft>
        <a:buChar char="•"/>
        <a:defRPr kumimoji="1" sz="2000">
          <a:solidFill>
            <a:schemeClr val="tx1"/>
          </a:solidFill>
          <a:latin typeface="+mn-lt"/>
          <a:ea typeface="+mn-ea"/>
        </a:defRPr>
      </a:lvl7pPr>
      <a:lvl8pPr marL="3429000" indent="-228600" algn="l" defTabSz="762000" rtl="0" eaLnBrk="0" fontAlgn="base" hangingPunct="0">
        <a:spcBef>
          <a:spcPct val="20000"/>
        </a:spcBef>
        <a:spcAft>
          <a:spcPct val="0"/>
        </a:spcAft>
        <a:buChar char="•"/>
        <a:defRPr kumimoji="1" sz="2000">
          <a:solidFill>
            <a:schemeClr val="tx1"/>
          </a:solidFill>
          <a:latin typeface="+mn-lt"/>
          <a:ea typeface="+mn-ea"/>
        </a:defRPr>
      </a:lvl8pPr>
      <a:lvl9pPr marL="3886200" indent="-228600" algn="l" defTabSz="762000"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1.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51.wmf"/><Relationship Id="rId18" Type="http://schemas.openxmlformats.org/officeDocument/2006/relationships/oleObject" Target="../embeddings/oleObject54.bin"/><Relationship Id="rId3" Type="http://schemas.openxmlformats.org/officeDocument/2006/relationships/notesSlide" Target="../notesSlides/notesSlide4.xml"/><Relationship Id="rId21" Type="http://schemas.openxmlformats.org/officeDocument/2006/relationships/image" Target="../media/image55.wmf"/><Relationship Id="rId7" Type="http://schemas.openxmlformats.org/officeDocument/2006/relationships/image" Target="../media/image48.wmf"/><Relationship Id="rId12" Type="http://schemas.openxmlformats.org/officeDocument/2006/relationships/oleObject" Target="../embeddings/oleObject51.bin"/><Relationship Id="rId17" Type="http://schemas.openxmlformats.org/officeDocument/2006/relationships/image" Target="../media/image53.wmf"/><Relationship Id="rId2" Type="http://schemas.openxmlformats.org/officeDocument/2006/relationships/slideLayout" Target="../slideLayouts/slideLayout7.xml"/><Relationship Id="rId16" Type="http://schemas.openxmlformats.org/officeDocument/2006/relationships/oleObject" Target="../embeddings/oleObject53.bin"/><Relationship Id="rId20" Type="http://schemas.openxmlformats.org/officeDocument/2006/relationships/oleObject" Target="../embeddings/oleObject55.bin"/><Relationship Id="rId1" Type="http://schemas.openxmlformats.org/officeDocument/2006/relationships/vmlDrawing" Target="../drawings/vmlDrawing10.vml"/><Relationship Id="rId6" Type="http://schemas.openxmlformats.org/officeDocument/2006/relationships/oleObject" Target="../embeddings/oleObject48.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50.bin"/><Relationship Id="rId19" Type="http://schemas.openxmlformats.org/officeDocument/2006/relationships/image" Target="../media/image54.wmf"/><Relationship Id="rId4" Type="http://schemas.openxmlformats.org/officeDocument/2006/relationships/oleObject" Target="../embeddings/oleObject47.bin"/><Relationship Id="rId9" Type="http://schemas.openxmlformats.org/officeDocument/2006/relationships/image" Target="../media/image49.wmf"/><Relationship Id="rId14" Type="http://schemas.openxmlformats.org/officeDocument/2006/relationships/oleObject" Target="../embeddings/oleObject52.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57.emf"/><Relationship Id="rId5" Type="http://schemas.openxmlformats.org/officeDocument/2006/relationships/oleObject" Target="../embeddings/oleObject57.bin"/><Relationship Id="rId4" Type="http://schemas.openxmlformats.org/officeDocument/2006/relationships/image" Target="../media/image56.emf"/></Relationships>
</file>

<file path=ppt/slides/_rels/slide12.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oleObject" Target="../embeddings/oleObject63.bin"/><Relationship Id="rId18" Type="http://schemas.openxmlformats.org/officeDocument/2006/relationships/image" Target="../media/image65.emf"/><Relationship Id="rId26" Type="http://schemas.openxmlformats.org/officeDocument/2006/relationships/image" Target="../media/image69.e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62.emf"/><Relationship Id="rId17" Type="http://schemas.openxmlformats.org/officeDocument/2006/relationships/oleObject" Target="../embeddings/oleObject65.bin"/><Relationship Id="rId25" Type="http://schemas.openxmlformats.org/officeDocument/2006/relationships/oleObject" Target="../embeddings/oleObject69.bin"/><Relationship Id="rId2" Type="http://schemas.openxmlformats.org/officeDocument/2006/relationships/slideLayout" Target="../slideLayouts/slideLayout7.xml"/><Relationship Id="rId16" Type="http://schemas.openxmlformats.org/officeDocument/2006/relationships/image" Target="../media/image64.emf"/><Relationship Id="rId20" Type="http://schemas.openxmlformats.org/officeDocument/2006/relationships/image" Target="../media/image66.emf"/><Relationship Id="rId1" Type="http://schemas.openxmlformats.org/officeDocument/2006/relationships/vmlDrawing" Target="../drawings/vmlDrawing12.vml"/><Relationship Id="rId6" Type="http://schemas.openxmlformats.org/officeDocument/2006/relationships/image" Target="../media/image59.emf"/><Relationship Id="rId11" Type="http://schemas.openxmlformats.org/officeDocument/2006/relationships/oleObject" Target="../embeddings/oleObject62.bin"/><Relationship Id="rId24" Type="http://schemas.openxmlformats.org/officeDocument/2006/relationships/image" Target="../media/image68.e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28" Type="http://schemas.openxmlformats.org/officeDocument/2006/relationships/image" Target="../media/image70.emf"/><Relationship Id="rId10" Type="http://schemas.openxmlformats.org/officeDocument/2006/relationships/image" Target="../media/image61.emf"/><Relationship Id="rId19" Type="http://schemas.openxmlformats.org/officeDocument/2006/relationships/oleObject" Target="../embeddings/oleObject66.bin"/><Relationship Id="rId4" Type="http://schemas.openxmlformats.org/officeDocument/2006/relationships/image" Target="../media/image58.emf"/><Relationship Id="rId9" Type="http://schemas.openxmlformats.org/officeDocument/2006/relationships/oleObject" Target="../embeddings/oleObject61.bin"/><Relationship Id="rId14" Type="http://schemas.openxmlformats.org/officeDocument/2006/relationships/image" Target="../media/image63.emf"/><Relationship Id="rId22" Type="http://schemas.openxmlformats.org/officeDocument/2006/relationships/image" Target="../media/image67.emf"/><Relationship Id="rId27" Type="http://schemas.openxmlformats.org/officeDocument/2006/relationships/oleObject" Target="../embeddings/oleObject70.bin"/></Relationships>
</file>

<file path=ppt/slides/_rels/slide13.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71.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17.wmf"/><Relationship Id="rId2" Type="http://schemas.openxmlformats.org/officeDocument/2006/relationships/slideLayout" Target="../slideLayouts/slideLayout7.xml"/><Relationship Id="rId16" Type="http://schemas.openxmlformats.org/officeDocument/2006/relationships/image" Target="../media/image70.emf"/><Relationship Id="rId1" Type="http://schemas.openxmlformats.org/officeDocument/2006/relationships/vmlDrawing" Target="../drawings/vmlDrawing13.vml"/><Relationship Id="rId6" Type="http://schemas.openxmlformats.org/officeDocument/2006/relationships/image" Target="../media/image22.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70.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3.bin"/><Relationship Id="rId14" Type="http://schemas.openxmlformats.org/officeDocument/2006/relationships/image" Target="../media/image71.wmf"/></Relationships>
</file>

<file path=ppt/slides/_rels/slide14.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image" Target="../media/image98.png"/><Relationship Id="rId3" Type="http://schemas.openxmlformats.org/officeDocument/2006/relationships/notesSlide" Target="../notesSlides/notesSlide5.xml"/><Relationship Id="rId7" Type="http://schemas.openxmlformats.org/officeDocument/2006/relationships/oleObject" Target="../embeddings/oleObject73.bin"/><Relationship Id="rId12" Type="http://schemas.openxmlformats.org/officeDocument/2006/relationships/image" Target="../media/image75.wmf"/><Relationship Id="rId17" Type="http://schemas.openxmlformats.org/officeDocument/2006/relationships/image" Target="../media/image77.wmf"/><Relationship Id="rId2" Type="http://schemas.openxmlformats.org/officeDocument/2006/relationships/slideLayout" Target="../slideLayouts/slideLayout7.xml"/><Relationship Id="rId16" Type="http://schemas.openxmlformats.org/officeDocument/2006/relationships/oleObject" Target="../embeddings/oleObject77.bin"/><Relationship Id="rId1" Type="http://schemas.openxmlformats.org/officeDocument/2006/relationships/vmlDrawing" Target="../drawings/vmlDrawing14.vml"/><Relationship Id="rId6" Type="http://schemas.openxmlformats.org/officeDocument/2006/relationships/image" Target="../media/image72.wmf"/><Relationship Id="rId11" Type="http://schemas.openxmlformats.org/officeDocument/2006/relationships/oleObject" Target="../embeddings/oleObject75.bin"/><Relationship Id="rId5" Type="http://schemas.openxmlformats.org/officeDocument/2006/relationships/oleObject" Target="../embeddings/oleObject72.bin"/><Relationship Id="rId15" Type="http://schemas.openxmlformats.org/officeDocument/2006/relationships/image" Target="../media/image76.wmf"/><Relationship Id="rId10" Type="http://schemas.openxmlformats.org/officeDocument/2006/relationships/image" Target="../media/image74.wmf"/><Relationship Id="rId4" Type="http://schemas.openxmlformats.org/officeDocument/2006/relationships/audio" Target="../media/audio1.wav"/><Relationship Id="rId9" Type="http://schemas.openxmlformats.org/officeDocument/2006/relationships/oleObject" Target="../embeddings/oleObject74.bin"/><Relationship Id="rId14" Type="http://schemas.openxmlformats.org/officeDocument/2006/relationships/oleObject" Target="../embeddings/oleObject76.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2.wmf"/><Relationship Id="rId3" Type="http://schemas.openxmlformats.org/officeDocument/2006/relationships/notesSlide" Target="../notesSlides/notesSlide6.xml"/><Relationship Id="rId7" Type="http://schemas.openxmlformats.org/officeDocument/2006/relationships/image" Target="../media/image79.wmf"/><Relationship Id="rId12"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9.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80.wmf"/><Relationship Id="rId14" Type="http://schemas.openxmlformats.org/officeDocument/2006/relationships/oleObject" Target="../embeddings/oleObject83.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88.wmf"/><Relationship Id="rId18" Type="http://schemas.openxmlformats.org/officeDocument/2006/relationships/oleObject" Target="../embeddings/oleObject91.bin"/><Relationship Id="rId26" Type="http://schemas.openxmlformats.org/officeDocument/2006/relationships/oleObject" Target="../embeddings/oleObject95.bin"/><Relationship Id="rId3" Type="http://schemas.openxmlformats.org/officeDocument/2006/relationships/notesSlide" Target="../notesSlides/notesSlide7.xml"/><Relationship Id="rId21" Type="http://schemas.openxmlformats.org/officeDocument/2006/relationships/image" Target="../media/image92.wmf"/><Relationship Id="rId7" Type="http://schemas.openxmlformats.org/officeDocument/2006/relationships/image" Target="../media/image85.wmf"/><Relationship Id="rId12" Type="http://schemas.openxmlformats.org/officeDocument/2006/relationships/oleObject" Target="../embeddings/oleObject88.bin"/><Relationship Id="rId17" Type="http://schemas.openxmlformats.org/officeDocument/2006/relationships/image" Target="../media/image90.wmf"/><Relationship Id="rId25" Type="http://schemas.openxmlformats.org/officeDocument/2006/relationships/image" Target="../media/image94.emf"/><Relationship Id="rId2" Type="http://schemas.openxmlformats.org/officeDocument/2006/relationships/slideLayout" Target="../slideLayouts/slideLayout7.xml"/><Relationship Id="rId16" Type="http://schemas.openxmlformats.org/officeDocument/2006/relationships/oleObject" Target="../embeddings/oleObject90.bin"/><Relationship Id="rId20" Type="http://schemas.openxmlformats.org/officeDocument/2006/relationships/oleObject" Target="../embeddings/oleObject92.bin"/><Relationship Id="rId29" Type="http://schemas.openxmlformats.org/officeDocument/2006/relationships/image" Target="../media/image96.wmf"/><Relationship Id="rId1" Type="http://schemas.openxmlformats.org/officeDocument/2006/relationships/vmlDrawing" Target="../drawings/vmlDrawing16.vml"/><Relationship Id="rId6" Type="http://schemas.openxmlformats.org/officeDocument/2006/relationships/oleObject" Target="../embeddings/oleObject85.bin"/><Relationship Id="rId11" Type="http://schemas.openxmlformats.org/officeDocument/2006/relationships/image" Target="../media/image87.wmf"/><Relationship Id="rId24" Type="http://schemas.openxmlformats.org/officeDocument/2006/relationships/oleObject" Target="../embeddings/oleObject94.bin"/><Relationship Id="rId5" Type="http://schemas.openxmlformats.org/officeDocument/2006/relationships/image" Target="../media/image84.wmf"/><Relationship Id="rId15" Type="http://schemas.openxmlformats.org/officeDocument/2006/relationships/image" Target="../media/image89.wmf"/><Relationship Id="rId23" Type="http://schemas.openxmlformats.org/officeDocument/2006/relationships/image" Target="../media/image93.emf"/><Relationship Id="rId28" Type="http://schemas.openxmlformats.org/officeDocument/2006/relationships/oleObject" Target="../embeddings/oleObject96.bin"/><Relationship Id="rId10" Type="http://schemas.openxmlformats.org/officeDocument/2006/relationships/oleObject" Target="../embeddings/oleObject87.bin"/><Relationship Id="rId19" Type="http://schemas.openxmlformats.org/officeDocument/2006/relationships/image" Target="../media/image91.wmf"/><Relationship Id="rId4" Type="http://schemas.openxmlformats.org/officeDocument/2006/relationships/oleObject" Target="../embeddings/oleObject84.bin"/><Relationship Id="rId9" Type="http://schemas.openxmlformats.org/officeDocument/2006/relationships/image" Target="../media/image86.wmf"/><Relationship Id="rId14" Type="http://schemas.openxmlformats.org/officeDocument/2006/relationships/oleObject" Target="../embeddings/oleObject89.bin"/><Relationship Id="rId22" Type="http://schemas.openxmlformats.org/officeDocument/2006/relationships/oleObject" Target="../embeddings/oleObject93.bin"/><Relationship Id="rId27" Type="http://schemas.openxmlformats.org/officeDocument/2006/relationships/image" Target="../media/image95.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01.wmf"/><Relationship Id="rId3" Type="http://schemas.openxmlformats.org/officeDocument/2006/relationships/notesSlide" Target="../notesSlides/notesSlide8.xml"/><Relationship Id="rId7" Type="http://schemas.openxmlformats.org/officeDocument/2006/relationships/image" Target="../media/image98.wmf"/><Relationship Id="rId12"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98.bin"/><Relationship Id="rId11" Type="http://schemas.openxmlformats.org/officeDocument/2006/relationships/image" Target="../media/image100.wmf"/><Relationship Id="rId5" Type="http://schemas.openxmlformats.org/officeDocument/2006/relationships/image" Target="../media/image97.wmf"/><Relationship Id="rId15" Type="http://schemas.openxmlformats.org/officeDocument/2006/relationships/image" Target="../media/image123.png"/><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99.wmf"/><Relationship Id="rId14" Type="http://schemas.openxmlformats.org/officeDocument/2006/relationships/image" Target="../media/image102.png"/></Relationships>
</file>

<file path=ppt/slides/_rels/slide18.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106.png"/><Relationship Id="rId7" Type="http://schemas.openxmlformats.org/officeDocument/2006/relationships/oleObject" Target="../embeddings/oleObject103.bin"/><Relationship Id="rId12"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02.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04.wmf"/><Relationship Id="rId4" Type="http://schemas.openxmlformats.org/officeDocument/2006/relationships/image" Target="../media/image107.png"/><Relationship Id="rId9" Type="http://schemas.openxmlformats.org/officeDocument/2006/relationships/oleObject" Target="../embeddings/oleObject104.bin"/></Relationships>
</file>

<file path=ppt/slides/_rels/slide19.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11.bin"/><Relationship Id="rId18" Type="http://schemas.openxmlformats.org/officeDocument/2006/relationships/image" Target="../media/image114.wmf"/><Relationship Id="rId26" Type="http://schemas.openxmlformats.org/officeDocument/2006/relationships/image" Target="../media/image118.wmf"/><Relationship Id="rId3" Type="http://schemas.openxmlformats.org/officeDocument/2006/relationships/oleObject" Target="../embeddings/oleObject106.bin"/><Relationship Id="rId21" Type="http://schemas.openxmlformats.org/officeDocument/2006/relationships/oleObject" Target="../embeddings/oleObject115.bin"/><Relationship Id="rId7" Type="http://schemas.openxmlformats.org/officeDocument/2006/relationships/oleObject" Target="../embeddings/oleObject108.bin"/><Relationship Id="rId12" Type="http://schemas.openxmlformats.org/officeDocument/2006/relationships/image" Target="../media/image112.wmf"/><Relationship Id="rId17" Type="http://schemas.openxmlformats.org/officeDocument/2006/relationships/oleObject" Target="../embeddings/oleObject113.bin"/><Relationship Id="rId25" Type="http://schemas.openxmlformats.org/officeDocument/2006/relationships/oleObject" Target="../embeddings/oleObject117.bin"/><Relationship Id="rId2" Type="http://schemas.openxmlformats.org/officeDocument/2006/relationships/slideLayout" Target="../slideLayouts/slideLayout7.xml"/><Relationship Id="rId16" Type="http://schemas.openxmlformats.org/officeDocument/2006/relationships/image" Target="../media/image95.wmf"/><Relationship Id="rId20" Type="http://schemas.openxmlformats.org/officeDocument/2006/relationships/image" Target="../media/image115.wmf"/><Relationship Id="rId1" Type="http://schemas.openxmlformats.org/officeDocument/2006/relationships/vmlDrawing" Target="../drawings/vmlDrawing19.vml"/><Relationship Id="rId6" Type="http://schemas.openxmlformats.org/officeDocument/2006/relationships/image" Target="../media/image109.wmf"/><Relationship Id="rId11" Type="http://schemas.openxmlformats.org/officeDocument/2006/relationships/oleObject" Target="../embeddings/oleObject110.bin"/><Relationship Id="rId24" Type="http://schemas.openxmlformats.org/officeDocument/2006/relationships/image" Target="../media/image117.wmf"/><Relationship Id="rId5" Type="http://schemas.openxmlformats.org/officeDocument/2006/relationships/oleObject" Target="../embeddings/oleObject107.bin"/><Relationship Id="rId15" Type="http://schemas.openxmlformats.org/officeDocument/2006/relationships/oleObject" Target="../embeddings/oleObject112.bin"/><Relationship Id="rId23" Type="http://schemas.openxmlformats.org/officeDocument/2006/relationships/oleObject" Target="../embeddings/oleObject116.bin"/><Relationship Id="rId10" Type="http://schemas.openxmlformats.org/officeDocument/2006/relationships/image" Target="../media/image111.wmf"/><Relationship Id="rId19" Type="http://schemas.openxmlformats.org/officeDocument/2006/relationships/oleObject" Target="../embeddings/oleObject114.bin"/><Relationship Id="rId4" Type="http://schemas.openxmlformats.org/officeDocument/2006/relationships/image" Target="../media/image108.wmf"/><Relationship Id="rId9" Type="http://schemas.openxmlformats.org/officeDocument/2006/relationships/oleObject" Target="../embeddings/oleObject109.bin"/><Relationship Id="rId14" Type="http://schemas.openxmlformats.org/officeDocument/2006/relationships/image" Target="../media/image113.wmf"/><Relationship Id="rId22" Type="http://schemas.openxmlformats.org/officeDocument/2006/relationships/image" Target="../media/image116.w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emf"/><Relationship Id="rId3" Type="http://schemas.openxmlformats.org/officeDocument/2006/relationships/audio" Target="../media/audio1.wav"/><Relationship Id="rId7" Type="http://schemas.openxmlformats.org/officeDocument/2006/relationships/image" Target="../media/image9.emf"/><Relationship Id="rId12"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1.wmf"/><Relationship Id="rId5" Type="http://schemas.openxmlformats.org/officeDocument/2006/relationships/image" Target="../media/image8.emf"/><Relationship Id="rId15" Type="http://schemas.openxmlformats.org/officeDocument/2006/relationships/image" Target="../media/image13.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0.wmf"/><Relationship Id="rId1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emf"/><Relationship Id="rId5" Type="http://schemas.openxmlformats.org/officeDocument/2006/relationships/oleObject" Target="../embeddings/oleObject14.bin"/><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1.bin"/><Relationship Id="rId18" Type="http://schemas.openxmlformats.org/officeDocument/2006/relationships/image" Target="../media/image24.wmf"/><Relationship Id="rId3" Type="http://schemas.openxmlformats.org/officeDocument/2006/relationships/oleObject" Target="../embeddings/oleObject16.bin"/><Relationship Id="rId21" Type="http://schemas.openxmlformats.org/officeDocument/2006/relationships/image" Target="../media/image25.wmf"/><Relationship Id="rId7" Type="http://schemas.openxmlformats.org/officeDocument/2006/relationships/oleObject" Target="../embeddings/oleObject18.bin"/><Relationship Id="rId12" Type="http://schemas.openxmlformats.org/officeDocument/2006/relationships/image" Target="../media/image21.wmf"/><Relationship Id="rId17" Type="http://schemas.openxmlformats.org/officeDocument/2006/relationships/oleObject" Target="../embeddings/oleObject23.bin"/><Relationship Id="rId2" Type="http://schemas.openxmlformats.org/officeDocument/2006/relationships/slideLayout" Target="../slideLayouts/slideLayout7.xml"/><Relationship Id="rId16" Type="http://schemas.openxmlformats.org/officeDocument/2006/relationships/image" Target="../media/image23.wmf"/><Relationship Id="rId20" Type="http://schemas.openxmlformats.org/officeDocument/2006/relationships/oleObject" Target="../embeddings/oleObject25.bin"/><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0.wmf"/><Relationship Id="rId19" Type="http://schemas.openxmlformats.org/officeDocument/2006/relationships/oleObject" Target="../embeddings/oleObject24.bin"/><Relationship Id="rId4" Type="http://schemas.openxmlformats.org/officeDocument/2006/relationships/image" Target="../media/image17.wmf"/><Relationship Id="rId9" Type="http://schemas.openxmlformats.org/officeDocument/2006/relationships/oleObject" Target="../embeddings/oleObject19.bin"/><Relationship Id="rId14" Type="http://schemas.openxmlformats.org/officeDocument/2006/relationships/image" Target="../media/image2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30.wmf"/><Relationship Id="rId3" Type="http://schemas.openxmlformats.org/officeDocument/2006/relationships/notesSlide" Target="../notesSlides/notesSlide2.xml"/><Relationship Id="rId7" Type="http://schemas.openxmlformats.org/officeDocument/2006/relationships/image" Target="../media/image27.wmf"/><Relationship Id="rId12" Type="http://schemas.openxmlformats.org/officeDocument/2006/relationships/oleObject" Target="../embeddings/oleObject30.bin"/><Relationship Id="rId17" Type="http://schemas.openxmlformats.org/officeDocument/2006/relationships/image" Target="../media/image32.wmf"/><Relationship Id="rId2" Type="http://schemas.openxmlformats.org/officeDocument/2006/relationships/slideLayout" Target="../slideLayouts/slideLayout7.xml"/><Relationship Id="rId16" Type="http://schemas.openxmlformats.org/officeDocument/2006/relationships/oleObject" Target="../embeddings/oleObject32.bin"/><Relationship Id="rId1" Type="http://schemas.openxmlformats.org/officeDocument/2006/relationships/vmlDrawing" Target="../drawings/vmlDrawing6.vml"/><Relationship Id="rId6" Type="http://schemas.openxmlformats.org/officeDocument/2006/relationships/oleObject" Target="../embeddings/oleObject27.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28.wmf"/><Relationship Id="rId14" Type="http://schemas.openxmlformats.org/officeDocument/2006/relationships/oleObject" Target="../embeddings/oleObject3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37.wmf"/><Relationship Id="rId3" Type="http://schemas.openxmlformats.org/officeDocument/2006/relationships/notesSlide" Target="../notesSlides/notesSlide3.xml"/><Relationship Id="rId7" Type="http://schemas.openxmlformats.org/officeDocument/2006/relationships/image" Target="../media/image34.wmf"/><Relationship Id="rId12"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4.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36.bin"/><Relationship Id="rId4" Type="http://schemas.openxmlformats.org/officeDocument/2006/relationships/oleObject" Target="../embeddings/oleObject33.bin"/><Relationship Id="rId9" Type="http://schemas.openxmlformats.org/officeDocument/2006/relationships/image" Target="../media/image35.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2.wmf"/><Relationship Id="rId3" Type="http://schemas.openxmlformats.org/officeDocument/2006/relationships/audio" Target="../media/audio2.wav"/><Relationship Id="rId7" Type="http://schemas.openxmlformats.org/officeDocument/2006/relationships/image" Target="../media/image39.wmf"/><Relationship Id="rId12"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9.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0.wmf"/></Relationships>
</file>

<file path=ppt/slides/_rels/slide9.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44.emf"/><Relationship Id="rId5" Type="http://schemas.openxmlformats.org/officeDocument/2006/relationships/oleObject" Target="../embeddings/oleObject44.bin"/><Relationship Id="rId10" Type="http://schemas.openxmlformats.org/officeDocument/2006/relationships/image" Target="../media/image46.wmf"/><Relationship Id="rId4" Type="http://schemas.openxmlformats.org/officeDocument/2006/relationships/image" Target="../media/image43.emf"/><Relationship Id="rId9" Type="http://schemas.openxmlformats.org/officeDocument/2006/relationships/oleObject" Target="../embeddings/oleObject4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p:cNvGraphicFramePr>
          <p:nvPr/>
        </p:nvGraphicFramePr>
        <p:xfrm>
          <a:off x="6064250" y="1963738"/>
          <a:ext cx="887413" cy="604837"/>
        </p:xfrm>
        <a:graphic>
          <a:graphicData uri="http://schemas.openxmlformats.org/presentationml/2006/ole">
            <mc:AlternateContent xmlns:mc="http://schemas.openxmlformats.org/markup-compatibility/2006">
              <mc:Choice xmlns:v="urn:schemas-microsoft-com:vml" Requires="v">
                <p:oleObj spid="_x0000_s2415" name="公式" r:id="rId4" imgW="215713" imgH="152268" progId="Equation.3">
                  <p:embed/>
                </p:oleObj>
              </mc:Choice>
              <mc:Fallback>
                <p:oleObj name="公式" r:id="rId4" imgW="215713" imgH="152268" progId="Equation.3">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0" y="1963738"/>
                        <a:ext cx="88741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
          <p:cNvGrpSpPr>
            <a:grpSpLocks/>
          </p:cNvGrpSpPr>
          <p:nvPr/>
        </p:nvGrpSpPr>
        <p:grpSpPr bwMode="auto">
          <a:xfrm>
            <a:off x="7088188" y="1143000"/>
            <a:ext cx="1504950" cy="727075"/>
            <a:chOff x="4531" y="1547"/>
            <a:chExt cx="875" cy="458"/>
          </a:xfrm>
        </p:grpSpPr>
        <p:sp>
          <p:nvSpPr>
            <p:cNvPr id="2101" name="AutoShape 4"/>
            <p:cNvSpPr>
              <a:spLocks noChangeArrowheads="1"/>
            </p:cNvSpPr>
            <p:nvPr/>
          </p:nvSpPr>
          <p:spPr bwMode="auto">
            <a:xfrm rot="-2220000">
              <a:off x="4531" y="1872"/>
              <a:ext cx="344" cy="133"/>
            </a:xfrm>
            <a:prstGeom prst="rightArrow">
              <a:avLst>
                <a:gd name="adj1" fmla="val 50000"/>
                <a:gd name="adj2" fmla="val 129335"/>
              </a:avLst>
            </a:prstGeom>
            <a:solidFill>
              <a:schemeClr val="accent1"/>
            </a:solidFill>
            <a:ln w="12700">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aphicFrame>
          <p:nvGraphicFramePr>
            <p:cNvPr id="2102" name="Object 5"/>
            <p:cNvGraphicFramePr>
              <a:graphicFrameLocks/>
            </p:cNvGraphicFramePr>
            <p:nvPr/>
          </p:nvGraphicFramePr>
          <p:xfrm>
            <a:off x="4810" y="1547"/>
            <a:ext cx="596" cy="368"/>
          </p:xfrm>
          <a:graphic>
            <a:graphicData uri="http://schemas.openxmlformats.org/presentationml/2006/ole">
              <mc:AlternateContent xmlns:mc="http://schemas.openxmlformats.org/markup-compatibility/2006">
                <mc:Choice xmlns:v="urn:schemas-microsoft-com:vml" Requires="v">
                  <p:oleObj spid="_x0000_s2416" name="公式" r:id="rId6" imgW="253780" imgH="203024" progId="Equation.3">
                    <p:embed/>
                  </p:oleObj>
                </mc:Choice>
                <mc:Fallback>
                  <p:oleObj name="公式" r:id="rId6" imgW="253780" imgH="203024"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0" y="1547"/>
                          <a:ext cx="59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6"/>
          <p:cNvGrpSpPr>
            <a:grpSpLocks/>
          </p:cNvGrpSpPr>
          <p:nvPr/>
        </p:nvGrpSpPr>
        <p:grpSpPr bwMode="auto">
          <a:xfrm>
            <a:off x="8128000" y="1735138"/>
            <a:ext cx="520700" cy="1096962"/>
            <a:chOff x="5136" y="1920"/>
            <a:chExt cx="303" cy="691"/>
          </a:xfrm>
        </p:grpSpPr>
        <p:sp>
          <p:nvSpPr>
            <p:cNvPr id="2099" name="AutoShape 7"/>
            <p:cNvSpPr>
              <a:spLocks noChangeArrowheads="1"/>
            </p:cNvSpPr>
            <p:nvPr/>
          </p:nvSpPr>
          <p:spPr bwMode="auto">
            <a:xfrm>
              <a:off x="5232" y="1920"/>
              <a:ext cx="96" cy="280"/>
            </a:xfrm>
            <a:prstGeom prst="downArrow">
              <a:avLst>
                <a:gd name="adj1" fmla="val 50000"/>
                <a:gd name="adj2" fmla="val 145847"/>
              </a:avLst>
            </a:prstGeom>
            <a:solidFill>
              <a:schemeClr val="accent1"/>
            </a:solidFill>
            <a:ln w="12700">
              <a:solidFill>
                <a:schemeClr val="tx1"/>
              </a:solidFill>
              <a:miter lim="800000"/>
              <a:headEnd/>
              <a:tailEnd/>
            </a:ln>
          </p:spPr>
          <p:txBody>
            <a:bodyPr vert="eaVert"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aphicFrame>
          <p:nvGraphicFramePr>
            <p:cNvPr id="2100" name="Object 8"/>
            <p:cNvGraphicFramePr>
              <a:graphicFrameLocks/>
            </p:cNvGraphicFramePr>
            <p:nvPr/>
          </p:nvGraphicFramePr>
          <p:xfrm>
            <a:off x="5136" y="2160"/>
            <a:ext cx="303" cy="451"/>
          </p:xfrm>
          <a:graphic>
            <a:graphicData uri="http://schemas.openxmlformats.org/presentationml/2006/ole">
              <mc:AlternateContent xmlns:mc="http://schemas.openxmlformats.org/markup-compatibility/2006">
                <mc:Choice xmlns:v="urn:schemas-microsoft-com:vml" Requires="v">
                  <p:oleObj spid="_x0000_s2417" name="公式" r:id="rId8" imgW="139639" imgH="203112" progId="Equation.3">
                    <p:embed/>
                  </p:oleObj>
                </mc:Choice>
                <mc:Fallback>
                  <p:oleObj name="公式" r:id="rId8" imgW="139639" imgH="203112"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6" y="2160"/>
                          <a:ext cx="303" cy="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5241" name="Rectangle 9"/>
          <p:cNvSpPr>
            <a:spLocks noChangeArrowheads="1"/>
          </p:cNvSpPr>
          <p:nvPr/>
        </p:nvSpPr>
        <p:spPr bwMode="auto">
          <a:xfrm>
            <a:off x="1692275" y="1700213"/>
            <a:ext cx="431165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0000FF"/>
                </a:solidFill>
                <a:latin typeface="宋体" pitchFamily="2" charset="-122"/>
              </a:rPr>
              <a:t>反抗电流变化的能力</a:t>
            </a:r>
          </a:p>
          <a:p>
            <a:pPr>
              <a:spcBef>
                <a:spcPct val="50000"/>
              </a:spcBef>
              <a:buFontTx/>
              <a:buNone/>
            </a:pPr>
            <a:r>
              <a:rPr lang="en-US" altLang="zh-CN" sz="2800">
                <a:solidFill>
                  <a:srgbClr val="0000FF"/>
                </a:solidFill>
                <a:latin typeface="宋体" pitchFamily="2" charset="-122"/>
              </a:rPr>
              <a:t>(</a:t>
            </a:r>
            <a:r>
              <a:rPr lang="zh-CN" altLang="en-US" sz="2800">
                <a:solidFill>
                  <a:srgbClr val="0000FF"/>
                </a:solidFill>
                <a:latin typeface="宋体" pitchFamily="2" charset="-122"/>
              </a:rPr>
              <a:t>电惯性</a:t>
            </a:r>
            <a:r>
              <a:rPr lang="en-US" altLang="zh-CN" sz="2800">
                <a:solidFill>
                  <a:srgbClr val="0000FF"/>
                </a:solidFill>
                <a:latin typeface="宋体" pitchFamily="2" charset="-122"/>
              </a:rPr>
              <a:t>)      </a:t>
            </a:r>
          </a:p>
          <a:p>
            <a:pPr>
              <a:spcBef>
                <a:spcPct val="50000"/>
              </a:spcBef>
              <a:buFontTx/>
              <a:buNone/>
            </a:pPr>
            <a:r>
              <a:rPr lang="zh-CN" altLang="en-US" sz="2800">
                <a:solidFill>
                  <a:srgbClr val="0000FF"/>
                </a:solidFill>
                <a:latin typeface="宋体" pitchFamily="2" charset="-122"/>
              </a:rPr>
              <a:t>演示</a:t>
            </a:r>
          </a:p>
        </p:txBody>
      </p:sp>
      <p:sp>
        <p:nvSpPr>
          <p:cNvPr id="95242" name="Rectangle 10"/>
          <p:cNvSpPr>
            <a:spLocks noChangeArrowheads="1"/>
          </p:cNvSpPr>
          <p:nvPr/>
        </p:nvSpPr>
        <p:spPr bwMode="auto">
          <a:xfrm>
            <a:off x="4083050" y="3657600"/>
            <a:ext cx="4679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800" i="1">
                <a:solidFill>
                  <a:srgbClr val="0000FF"/>
                </a:solidFill>
              </a:rPr>
              <a:t>K</a:t>
            </a:r>
            <a:r>
              <a:rPr lang="zh-CN" altLang="en-US" sz="2800">
                <a:solidFill>
                  <a:srgbClr val="0000FF"/>
                </a:solidFill>
                <a:latin typeface="宋体" pitchFamily="2" charset="-122"/>
              </a:rPr>
              <a:t>合上 灯泡</a:t>
            </a:r>
            <a:r>
              <a:rPr lang="en-US" altLang="zh-CN" sz="2800" i="1">
                <a:solidFill>
                  <a:srgbClr val="0000FF"/>
                </a:solidFill>
              </a:rPr>
              <a:t>A</a:t>
            </a:r>
            <a:r>
              <a:rPr lang="zh-CN" altLang="en-US" sz="2800">
                <a:solidFill>
                  <a:srgbClr val="0000FF"/>
                </a:solidFill>
              </a:rPr>
              <a:t>先亮 </a:t>
            </a:r>
            <a:r>
              <a:rPr lang="en-US" altLang="zh-CN" sz="2800" i="1">
                <a:solidFill>
                  <a:srgbClr val="0000FF"/>
                </a:solidFill>
              </a:rPr>
              <a:t>B</a:t>
            </a:r>
            <a:r>
              <a:rPr lang="zh-CN" altLang="en-US" sz="2800">
                <a:solidFill>
                  <a:srgbClr val="0000FF"/>
                </a:solidFill>
                <a:latin typeface="宋体" pitchFamily="2" charset="-122"/>
              </a:rPr>
              <a:t>晚亮</a:t>
            </a:r>
          </a:p>
        </p:txBody>
      </p:sp>
      <p:grpSp>
        <p:nvGrpSpPr>
          <p:cNvPr id="4" name="Group 11"/>
          <p:cNvGrpSpPr>
            <a:grpSpLocks/>
          </p:cNvGrpSpPr>
          <p:nvPr/>
        </p:nvGrpSpPr>
        <p:grpSpPr bwMode="auto">
          <a:xfrm>
            <a:off x="5073650" y="1284288"/>
            <a:ext cx="1150938" cy="1898650"/>
            <a:chOff x="3360" y="1636"/>
            <a:chExt cx="669" cy="1196"/>
          </a:xfrm>
        </p:grpSpPr>
        <p:grpSp>
          <p:nvGrpSpPr>
            <p:cNvPr id="2092" name="Group 12"/>
            <p:cNvGrpSpPr>
              <a:grpSpLocks/>
            </p:cNvGrpSpPr>
            <p:nvPr/>
          </p:nvGrpSpPr>
          <p:grpSpPr bwMode="auto">
            <a:xfrm>
              <a:off x="3701" y="1636"/>
              <a:ext cx="328" cy="1196"/>
              <a:chOff x="3701" y="1636"/>
              <a:chExt cx="328" cy="1196"/>
            </a:xfrm>
          </p:grpSpPr>
          <p:sp>
            <p:nvSpPr>
              <p:cNvPr id="2094" name="Oval 13"/>
              <p:cNvSpPr>
                <a:spLocks noChangeArrowheads="1"/>
              </p:cNvSpPr>
              <p:nvPr/>
            </p:nvSpPr>
            <p:spPr bwMode="auto">
              <a:xfrm>
                <a:off x="3701" y="1636"/>
                <a:ext cx="328" cy="37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095" name="Line 14"/>
              <p:cNvSpPr>
                <a:spLocks noChangeShapeType="1"/>
              </p:cNvSpPr>
              <p:nvPr/>
            </p:nvSpPr>
            <p:spPr bwMode="auto">
              <a:xfrm>
                <a:off x="3793" y="2016"/>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6" name="Line 15"/>
              <p:cNvSpPr>
                <a:spLocks noChangeShapeType="1"/>
              </p:cNvSpPr>
              <p:nvPr/>
            </p:nvSpPr>
            <p:spPr bwMode="auto">
              <a:xfrm>
                <a:off x="3937" y="1968"/>
                <a:ext cx="0" cy="86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7" name="Rectangle 16"/>
              <p:cNvSpPr>
                <a:spLocks noChangeArrowheads="1"/>
              </p:cNvSpPr>
              <p:nvPr/>
            </p:nvSpPr>
            <p:spPr bwMode="auto">
              <a:xfrm>
                <a:off x="3797" y="1972"/>
                <a:ext cx="136" cy="40"/>
              </a:xfrm>
              <a:prstGeom prst="rect">
                <a:avLst/>
              </a:prstGeom>
              <a:solidFill>
                <a:schemeClr val="bg1"/>
              </a:solidFill>
              <a:ln w="12700">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098" name="Line 17"/>
              <p:cNvSpPr>
                <a:spLocks noChangeShapeType="1"/>
              </p:cNvSpPr>
              <p:nvPr/>
            </p:nvSpPr>
            <p:spPr bwMode="auto">
              <a:xfrm flipV="1">
                <a:off x="3937" y="2160"/>
                <a:ext cx="0" cy="19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93" name="Text Box 18"/>
            <p:cNvSpPr txBox="1">
              <a:spLocks noChangeArrowheads="1"/>
            </p:cNvSpPr>
            <p:nvPr/>
          </p:nvSpPr>
          <p:spPr bwMode="auto">
            <a:xfrm>
              <a:off x="3360" y="2208"/>
              <a:ext cx="3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0000FF"/>
                  </a:solidFill>
                </a:rPr>
                <a:t>线圈</a:t>
              </a:r>
            </a:p>
          </p:txBody>
        </p:sp>
      </p:grpSp>
      <p:grpSp>
        <p:nvGrpSpPr>
          <p:cNvPr id="6" name="Group 19"/>
          <p:cNvGrpSpPr>
            <a:grpSpLocks/>
          </p:cNvGrpSpPr>
          <p:nvPr/>
        </p:nvGrpSpPr>
        <p:grpSpPr bwMode="auto">
          <a:xfrm>
            <a:off x="450850" y="3141663"/>
            <a:ext cx="3467100" cy="2039937"/>
            <a:chOff x="284" y="1979"/>
            <a:chExt cx="2184" cy="1285"/>
          </a:xfrm>
        </p:grpSpPr>
        <p:graphicFrame>
          <p:nvGraphicFramePr>
            <p:cNvPr id="2069" name="Object 20"/>
            <p:cNvGraphicFramePr>
              <a:graphicFrameLocks/>
            </p:cNvGraphicFramePr>
            <p:nvPr/>
          </p:nvGraphicFramePr>
          <p:xfrm>
            <a:off x="1496" y="1979"/>
            <a:ext cx="341" cy="348"/>
          </p:xfrm>
          <a:graphic>
            <a:graphicData uri="http://schemas.openxmlformats.org/presentationml/2006/ole">
              <mc:AlternateContent xmlns:mc="http://schemas.openxmlformats.org/markup-compatibility/2006">
                <mc:Choice xmlns:v="urn:schemas-microsoft-com:vml" Requires="v">
                  <p:oleObj spid="_x0000_s2418" name="公式" r:id="rId10" imgW="164885" imgH="164885" progId="Equation.3">
                    <p:embed/>
                  </p:oleObj>
                </mc:Choice>
                <mc:Fallback>
                  <p:oleObj name="公式" r:id="rId10" imgW="164885" imgH="164885" progId="Equation.3">
                    <p:embed/>
                    <p:pic>
                      <p:nvPicPr>
                        <p:cNvPr id="0" name="Object 2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6" y="1979"/>
                          <a:ext cx="341"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70" name="Group 21"/>
            <p:cNvGrpSpPr>
              <a:grpSpLocks/>
            </p:cNvGrpSpPr>
            <p:nvPr/>
          </p:nvGrpSpPr>
          <p:grpSpPr bwMode="auto">
            <a:xfrm>
              <a:off x="284" y="2212"/>
              <a:ext cx="2184" cy="1052"/>
              <a:chOff x="284" y="2212"/>
              <a:chExt cx="2184" cy="1052"/>
            </a:xfrm>
          </p:grpSpPr>
          <p:sp>
            <p:nvSpPr>
              <p:cNvPr id="2071" name="Line 22"/>
              <p:cNvSpPr>
                <a:spLocks noChangeShapeType="1"/>
              </p:cNvSpPr>
              <p:nvPr/>
            </p:nvSpPr>
            <p:spPr bwMode="auto">
              <a:xfrm>
                <a:off x="1740" y="2688"/>
                <a:ext cx="260"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2" name="Line 23"/>
              <p:cNvSpPr>
                <a:spLocks noChangeShapeType="1"/>
              </p:cNvSpPr>
              <p:nvPr/>
            </p:nvSpPr>
            <p:spPr bwMode="auto">
              <a:xfrm>
                <a:off x="1636" y="3120"/>
                <a:ext cx="208" cy="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3" name="Oval 24"/>
              <p:cNvSpPr>
                <a:spLocks noChangeArrowheads="1"/>
              </p:cNvSpPr>
              <p:nvPr/>
            </p:nvSpPr>
            <p:spPr bwMode="auto">
              <a:xfrm>
                <a:off x="1744" y="2212"/>
                <a:ext cx="252" cy="232"/>
              </a:xfrm>
              <a:prstGeom prst="ellipse">
                <a:avLst/>
              </a:prstGeom>
              <a:solidFill>
                <a:srgbClr val="FF9933"/>
              </a:solidFill>
              <a:ln w="12700">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074" name="Line 25"/>
              <p:cNvSpPr>
                <a:spLocks noChangeShapeType="1"/>
              </p:cNvSpPr>
              <p:nvPr/>
            </p:nvSpPr>
            <p:spPr bwMode="auto">
              <a:xfrm>
                <a:off x="1220" y="3024"/>
                <a:ext cx="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26"/>
              <p:cNvSpPr>
                <a:spLocks noChangeShapeType="1"/>
              </p:cNvSpPr>
              <p:nvPr/>
            </p:nvSpPr>
            <p:spPr bwMode="auto">
              <a:xfrm>
                <a:off x="1324" y="3072"/>
                <a:ext cx="0" cy="9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27"/>
              <p:cNvSpPr>
                <a:spLocks noChangeShapeType="1"/>
              </p:cNvSpPr>
              <p:nvPr/>
            </p:nvSpPr>
            <p:spPr bwMode="auto">
              <a:xfrm flipV="1">
                <a:off x="1584" y="2928"/>
                <a:ext cx="416"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77" name="Object 28"/>
              <p:cNvGraphicFramePr>
                <a:graphicFrameLocks/>
              </p:cNvGraphicFramePr>
              <p:nvPr/>
            </p:nvGraphicFramePr>
            <p:xfrm>
              <a:off x="1792" y="2928"/>
              <a:ext cx="260" cy="288"/>
            </p:xfrm>
            <a:graphic>
              <a:graphicData uri="http://schemas.openxmlformats.org/presentationml/2006/ole">
                <mc:AlternateContent xmlns:mc="http://schemas.openxmlformats.org/markup-compatibility/2006">
                  <mc:Choice xmlns:v="urn:schemas-microsoft-com:vml" Requires="v">
                    <p:oleObj spid="_x0000_s2419" name="公式" r:id="rId12" imgW="164957" imgH="152268" progId="Equation.3">
                      <p:embed/>
                    </p:oleObj>
                  </mc:Choice>
                  <mc:Fallback>
                    <p:oleObj name="公式" r:id="rId12" imgW="164957" imgH="152268" progId="Equation.3">
                      <p:embed/>
                      <p:pic>
                        <p:nvPicPr>
                          <p:cNvPr id="0" name="Object 28"/>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92" y="2928"/>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 name="Oval 29"/>
              <p:cNvSpPr>
                <a:spLocks noChangeArrowheads="1"/>
              </p:cNvSpPr>
              <p:nvPr/>
            </p:nvSpPr>
            <p:spPr bwMode="auto">
              <a:xfrm rot="-1329980">
                <a:off x="492"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079" name="Oval 30"/>
              <p:cNvSpPr>
                <a:spLocks noChangeArrowheads="1"/>
              </p:cNvSpPr>
              <p:nvPr/>
            </p:nvSpPr>
            <p:spPr bwMode="auto">
              <a:xfrm rot="-1329980">
                <a:off x="596"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080" name="Oval 31"/>
              <p:cNvSpPr>
                <a:spLocks noChangeArrowheads="1"/>
              </p:cNvSpPr>
              <p:nvPr/>
            </p:nvSpPr>
            <p:spPr bwMode="auto">
              <a:xfrm rot="-1329980">
                <a:off x="700"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081" name="Oval 32"/>
              <p:cNvSpPr>
                <a:spLocks noChangeArrowheads="1"/>
              </p:cNvSpPr>
              <p:nvPr/>
            </p:nvSpPr>
            <p:spPr bwMode="auto">
              <a:xfrm rot="-1329980">
                <a:off x="804" y="2640"/>
                <a:ext cx="260" cy="144"/>
              </a:xfrm>
              <a:prstGeom prst="ellips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082" name="Line 33"/>
              <p:cNvSpPr>
                <a:spLocks noChangeShapeType="1"/>
              </p:cNvSpPr>
              <p:nvPr/>
            </p:nvSpPr>
            <p:spPr bwMode="auto">
              <a:xfrm>
                <a:off x="284" y="2688"/>
                <a:ext cx="26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3" name="Line 34"/>
              <p:cNvSpPr>
                <a:spLocks noChangeShapeType="1"/>
              </p:cNvSpPr>
              <p:nvPr/>
            </p:nvSpPr>
            <p:spPr bwMode="auto">
              <a:xfrm>
                <a:off x="284" y="2304"/>
                <a:ext cx="145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4" name="Line 35"/>
              <p:cNvSpPr>
                <a:spLocks noChangeShapeType="1"/>
              </p:cNvSpPr>
              <p:nvPr/>
            </p:nvSpPr>
            <p:spPr bwMode="auto">
              <a:xfrm>
                <a:off x="2000" y="2304"/>
                <a:ext cx="4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5" name="Line 36"/>
              <p:cNvSpPr>
                <a:spLocks noChangeShapeType="1"/>
              </p:cNvSpPr>
              <p:nvPr/>
            </p:nvSpPr>
            <p:spPr bwMode="auto">
              <a:xfrm>
                <a:off x="284" y="2304"/>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6" name="Line 37"/>
              <p:cNvSpPr>
                <a:spLocks noChangeShapeType="1"/>
              </p:cNvSpPr>
              <p:nvPr/>
            </p:nvSpPr>
            <p:spPr bwMode="auto">
              <a:xfrm>
                <a:off x="284" y="3120"/>
                <a:ext cx="93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7" name="Line 38"/>
              <p:cNvSpPr>
                <a:spLocks noChangeShapeType="1"/>
              </p:cNvSpPr>
              <p:nvPr/>
            </p:nvSpPr>
            <p:spPr bwMode="auto">
              <a:xfrm>
                <a:off x="2468" y="2304"/>
                <a:ext cx="0" cy="8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8" name="Line 39"/>
              <p:cNvSpPr>
                <a:spLocks noChangeShapeType="1"/>
              </p:cNvSpPr>
              <p:nvPr/>
            </p:nvSpPr>
            <p:spPr bwMode="auto">
              <a:xfrm>
                <a:off x="1116" y="2688"/>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89" name="Line 40"/>
              <p:cNvSpPr>
                <a:spLocks noChangeShapeType="1"/>
              </p:cNvSpPr>
              <p:nvPr/>
            </p:nvSpPr>
            <p:spPr bwMode="auto">
              <a:xfrm>
                <a:off x="2000" y="2688"/>
                <a:ext cx="4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0" name="Line 41"/>
              <p:cNvSpPr>
                <a:spLocks noChangeShapeType="1"/>
              </p:cNvSpPr>
              <p:nvPr/>
            </p:nvSpPr>
            <p:spPr bwMode="auto">
              <a:xfrm>
                <a:off x="1792" y="3120"/>
                <a:ext cx="6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91" name="Line 42"/>
              <p:cNvSpPr>
                <a:spLocks noChangeShapeType="1"/>
              </p:cNvSpPr>
              <p:nvPr/>
            </p:nvSpPr>
            <p:spPr bwMode="auto">
              <a:xfrm>
                <a:off x="1324" y="3120"/>
                <a:ext cx="3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95275" name="Text Box 43"/>
          <p:cNvSpPr txBox="1">
            <a:spLocks noChangeArrowheads="1"/>
          </p:cNvSpPr>
          <p:nvPr/>
        </p:nvSpPr>
        <p:spPr bwMode="auto">
          <a:xfrm>
            <a:off x="179388" y="981075"/>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3600">
                <a:solidFill>
                  <a:srgbClr val="CC3300"/>
                </a:solidFill>
                <a:latin typeface="宋体" pitchFamily="2" charset="-122"/>
              </a:rPr>
              <a:t>一、自感</a:t>
            </a:r>
          </a:p>
        </p:txBody>
      </p:sp>
      <p:sp>
        <p:nvSpPr>
          <p:cNvPr id="95276" name="Text Box 44"/>
          <p:cNvSpPr txBox="1">
            <a:spLocks noChangeArrowheads="1"/>
          </p:cNvSpPr>
          <p:nvPr/>
        </p:nvSpPr>
        <p:spPr bwMode="auto">
          <a:xfrm>
            <a:off x="304800" y="53340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solidFill>
                  <a:schemeClr val="accent2"/>
                </a:solidFill>
              </a:rPr>
              <a:t>    </a:t>
            </a:r>
            <a:r>
              <a:rPr lang="zh-CN" altLang="en-US" sz="2800">
                <a:solidFill>
                  <a:schemeClr val="accent2"/>
                </a:solidFill>
              </a:rPr>
              <a:t>由于回路中电流的变化，而在回路自身中激起感应电动势的现象，称为</a:t>
            </a:r>
            <a:r>
              <a:rPr lang="zh-CN" altLang="en-US" sz="2800">
                <a:solidFill>
                  <a:srgbClr val="CC3300"/>
                </a:solidFill>
              </a:rPr>
              <a:t>自感现象</a:t>
            </a:r>
            <a:r>
              <a:rPr lang="zh-CN" altLang="en-US" sz="2800">
                <a:solidFill>
                  <a:schemeClr val="accent2"/>
                </a:solidFill>
              </a:rPr>
              <a:t>，相应的电动势称为</a:t>
            </a:r>
            <a:r>
              <a:rPr lang="zh-CN" altLang="en-US" sz="2800">
                <a:solidFill>
                  <a:srgbClr val="CC3300"/>
                </a:solidFill>
              </a:rPr>
              <a:t>自感电动势</a:t>
            </a:r>
            <a:r>
              <a:rPr lang="zh-CN" altLang="en-US" sz="2800">
                <a:solidFill>
                  <a:schemeClr val="accent2"/>
                </a:solidFill>
              </a:rPr>
              <a:t>。</a:t>
            </a:r>
          </a:p>
        </p:txBody>
      </p:sp>
      <p:sp>
        <p:nvSpPr>
          <p:cNvPr id="95277" name="Text Box 45"/>
          <p:cNvSpPr txBox="1">
            <a:spLocks noChangeArrowheads="1"/>
          </p:cNvSpPr>
          <p:nvPr/>
        </p:nvSpPr>
        <p:spPr bwMode="auto">
          <a:xfrm>
            <a:off x="85725" y="1697038"/>
            <a:ext cx="1606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a:solidFill>
                  <a:schemeClr val="accent2"/>
                </a:solidFill>
              </a:rPr>
              <a:t>1</a:t>
            </a:r>
            <a:r>
              <a:rPr lang="zh-CN" altLang="en-US">
                <a:solidFill>
                  <a:schemeClr val="accent2"/>
                </a:solidFill>
              </a:rPr>
              <a:t>、现象</a:t>
            </a:r>
            <a:endParaRPr lang="en-US" altLang="zh-CN">
              <a:solidFill>
                <a:schemeClr val="accent2"/>
              </a:solidFill>
            </a:endParaRPr>
          </a:p>
        </p:txBody>
      </p:sp>
      <p:sp>
        <p:nvSpPr>
          <p:cNvPr id="95278" name="Oval 46"/>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nvGrpSpPr>
          <p:cNvPr id="8" name="Group 47"/>
          <p:cNvGrpSpPr>
            <a:grpSpLocks/>
          </p:cNvGrpSpPr>
          <p:nvPr/>
        </p:nvGrpSpPr>
        <p:grpSpPr bwMode="auto">
          <a:xfrm>
            <a:off x="2330450" y="3856038"/>
            <a:ext cx="825500" cy="557212"/>
            <a:chOff x="1476" y="2429"/>
            <a:chExt cx="520" cy="351"/>
          </a:xfrm>
        </p:grpSpPr>
        <p:sp>
          <p:nvSpPr>
            <p:cNvPr id="2067" name="Oval 48"/>
            <p:cNvSpPr>
              <a:spLocks noChangeArrowheads="1"/>
            </p:cNvSpPr>
            <p:nvPr/>
          </p:nvSpPr>
          <p:spPr bwMode="auto">
            <a:xfrm>
              <a:off x="1744" y="2548"/>
              <a:ext cx="252" cy="232"/>
            </a:xfrm>
            <a:prstGeom prst="ellipse">
              <a:avLst/>
            </a:prstGeom>
            <a:solidFill>
              <a:srgbClr val="FF9933"/>
            </a:solidFill>
            <a:ln w="12700">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aphicFrame>
          <p:nvGraphicFramePr>
            <p:cNvPr id="2068" name="Object 49"/>
            <p:cNvGraphicFramePr>
              <a:graphicFrameLocks/>
            </p:cNvGraphicFramePr>
            <p:nvPr/>
          </p:nvGraphicFramePr>
          <p:xfrm>
            <a:off x="1476" y="2429"/>
            <a:ext cx="315" cy="321"/>
          </p:xfrm>
          <a:graphic>
            <a:graphicData uri="http://schemas.openxmlformats.org/presentationml/2006/ole">
              <mc:AlternateContent xmlns:mc="http://schemas.openxmlformats.org/markup-compatibility/2006">
                <mc:Choice xmlns:v="urn:schemas-microsoft-com:vml" Requires="v">
                  <p:oleObj spid="_x0000_s2420" name="公式" r:id="rId14" imgW="152268" imgH="152268" progId="Equation.3">
                    <p:embed/>
                  </p:oleObj>
                </mc:Choice>
                <mc:Fallback>
                  <p:oleObj name="公式" r:id="rId14" imgW="152268" imgH="152268" progId="Equation.3">
                    <p:embed/>
                    <p:pic>
                      <p:nvPicPr>
                        <p:cNvPr id="0" name="Object 4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6" y="2429"/>
                          <a:ext cx="315"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5282" name="Rectangle 50"/>
          <p:cNvSpPr>
            <a:spLocks noChangeArrowheads="1"/>
          </p:cNvSpPr>
          <p:nvPr/>
        </p:nvSpPr>
        <p:spPr bwMode="auto">
          <a:xfrm>
            <a:off x="4083050" y="3657600"/>
            <a:ext cx="46799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endParaRPr lang="en-US" altLang="zh-CN" sz="2800" dirty="0">
              <a:solidFill>
                <a:srgbClr val="0000FF"/>
              </a:solidFill>
              <a:latin typeface="宋体" pitchFamily="2" charset="-122"/>
            </a:endParaRPr>
          </a:p>
          <a:p>
            <a:pPr>
              <a:spcBef>
                <a:spcPct val="50000"/>
              </a:spcBef>
              <a:buFontTx/>
              <a:buNone/>
            </a:pPr>
            <a:r>
              <a:rPr lang="en-US" altLang="zh-CN" sz="2800" i="1" dirty="0">
                <a:solidFill>
                  <a:srgbClr val="0000FF"/>
                </a:solidFill>
              </a:rPr>
              <a:t>K</a:t>
            </a:r>
            <a:r>
              <a:rPr lang="zh-CN" altLang="en-US" sz="2800" dirty="0">
                <a:solidFill>
                  <a:srgbClr val="0000FF"/>
                </a:solidFill>
              </a:rPr>
              <a:t>断开 </a:t>
            </a:r>
            <a:r>
              <a:rPr lang="en-US" altLang="zh-CN" sz="2800" dirty="0">
                <a:solidFill>
                  <a:srgbClr val="0000FF"/>
                </a:solidFill>
              </a:rPr>
              <a:t>AB</a:t>
            </a:r>
            <a:r>
              <a:rPr lang="zh-CN" altLang="en-US" sz="2800" dirty="0">
                <a:solidFill>
                  <a:srgbClr val="0000FF"/>
                </a:solidFill>
              </a:rPr>
              <a:t>灯逐渐熄灭</a:t>
            </a:r>
            <a:endParaRPr lang="zh-CN" altLang="en-US" sz="2800" dirty="0">
              <a:solidFill>
                <a:srgbClr val="0000FF"/>
              </a:solidFill>
              <a:latin typeface="宋体" pitchFamily="2" charset="-122"/>
            </a:endParaRPr>
          </a:p>
        </p:txBody>
      </p:sp>
      <p:sp>
        <p:nvSpPr>
          <p:cNvPr id="95283" name="Rectangle 51"/>
          <p:cNvSpPr>
            <a:spLocks noChangeArrowheads="1"/>
          </p:cNvSpPr>
          <p:nvPr/>
        </p:nvSpPr>
        <p:spPr bwMode="auto">
          <a:xfrm>
            <a:off x="0" y="871538"/>
            <a:ext cx="9144000" cy="76200"/>
          </a:xfrm>
          <a:prstGeom prst="rect">
            <a:avLst/>
          </a:prstGeom>
          <a:gradFill rotWithShape="1">
            <a:gsLst>
              <a:gs pos="0">
                <a:srgbClr val="FF6600">
                  <a:alpha val="32001"/>
                </a:srgbClr>
              </a:gs>
              <a:gs pos="50000">
                <a:srgbClr val="CC3300"/>
              </a:gs>
              <a:gs pos="100000">
                <a:srgbClr val="FF6600">
                  <a:alpha val="32001"/>
                </a:srgb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zh-CN" altLang="en-US"/>
          </a:p>
        </p:txBody>
      </p:sp>
      <p:sp>
        <p:nvSpPr>
          <p:cNvPr id="95284" name="Text Box 52"/>
          <p:cNvSpPr txBox="1">
            <a:spLocks noChangeArrowheads="1"/>
          </p:cNvSpPr>
          <p:nvPr/>
        </p:nvSpPr>
        <p:spPr bwMode="auto">
          <a:xfrm>
            <a:off x="1889125" y="185738"/>
            <a:ext cx="6067425" cy="641350"/>
          </a:xfrm>
          <a:prstGeom prst="rect">
            <a:avLst/>
          </a:prstGeom>
          <a:noFill/>
          <a:ln w="9525">
            <a:noFill/>
            <a:miter lim="800000"/>
            <a:headEnd/>
            <a:tailEnd/>
          </a:ln>
          <a:effectLst/>
        </p:spPr>
        <p:txBody>
          <a:bodyPr>
            <a:spAutoFit/>
          </a:bodyPr>
          <a:lstStyle/>
          <a:p>
            <a:pPr>
              <a:spcBef>
                <a:spcPct val="20000"/>
              </a:spcBef>
              <a:defRPr/>
            </a:pPr>
            <a:r>
              <a:rPr lang="en-US" altLang="zh-CN" sz="3600" dirty="0">
                <a:solidFill>
                  <a:srgbClr val="CC3300"/>
                </a:solidFill>
                <a:effectLst>
                  <a:outerShdw blurRad="38100" dist="38100" dir="2700000" algn="tl">
                    <a:srgbClr val="000000"/>
                  </a:outerShdw>
                </a:effectLst>
              </a:rPr>
              <a:t>§4.3   </a:t>
            </a:r>
            <a:r>
              <a:rPr lang="zh-CN" altLang="en-US" sz="3600" dirty="0">
                <a:solidFill>
                  <a:srgbClr val="CC3300"/>
                </a:solidFill>
                <a:effectLst>
                  <a:outerShdw blurRad="38100" dist="38100" dir="2700000" algn="tl">
                    <a:srgbClr val="000000"/>
                  </a:outerShdw>
                </a:effectLst>
              </a:rPr>
              <a:t>自感与互感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5283"/>
                                        </p:tgtEl>
                                        <p:attrNameLst>
                                          <p:attrName>style.visibility</p:attrName>
                                        </p:attrNameLst>
                                      </p:cBhvr>
                                      <p:to>
                                        <p:strVal val="visible"/>
                                      </p:to>
                                    </p:set>
                                    <p:animEffect transition="in" filter="wipe(left)">
                                      <p:cBhvr>
                                        <p:cTn id="7" dur="500"/>
                                        <p:tgtEl>
                                          <p:spTgt spid="95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5275"/>
                                        </p:tgtEl>
                                        <p:attrNameLst>
                                          <p:attrName>style.visibility</p:attrName>
                                        </p:attrNameLst>
                                      </p:cBhvr>
                                      <p:to>
                                        <p:strVal val="visible"/>
                                      </p:to>
                                    </p:set>
                                    <p:animEffect transition="in" filter="blinds(vertical)">
                                      <p:cBhvr>
                                        <p:cTn id="12" dur="500"/>
                                        <p:tgtEl>
                                          <p:spTgt spid="952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277"/>
                                        </p:tgtEl>
                                        <p:attrNameLst>
                                          <p:attrName>style.visibility</p:attrName>
                                        </p:attrNameLst>
                                      </p:cBhvr>
                                      <p:to>
                                        <p:strVal val="visible"/>
                                      </p:to>
                                    </p:set>
                                    <p:animEffect transition="in" filter="wipe(left)">
                                      <p:cBhvr>
                                        <p:cTn id="17" dur="500"/>
                                        <p:tgtEl>
                                          <p:spTgt spid="952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5241">
                                            <p:txEl>
                                              <p:pRg st="0" end="0"/>
                                            </p:txEl>
                                          </p:spTgt>
                                        </p:tgtEl>
                                        <p:attrNameLst>
                                          <p:attrName>style.visibility</p:attrName>
                                        </p:attrNameLst>
                                      </p:cBhvr>
                                      <p:to>
                                        <p:strVal val="visible"/>
                                      </p:to>
                                    </p:set>
                                    <p:animEffect transition="in" filter="blinds(horizontal)">
                                      <p:cBhvr>
                                        <p:cTn id="22" dur="500"/>
                                        <p:tgtEl>
                                          <p:spTgt spid="9524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5241">
                                            <p:txEl>
                                              <p:pRg st="1" end="1"/>
                                            </p:txEl>
                                          </p:spTgt>
                                        </p:tgtEl>
                                        <p:attrNameLst>
                                          <p:attrName>style.visibility</p:attrName>
                                        </p:attrNameLst>
                                      </p:cBhvr>
                                      <p:to>
                                        <p:strVal val="visible"/>
                                      </p:to>
                                    </p:set>
                                    <p:animEffect transition="in" filter="blinds(horizontal)">
                                      <p:cBhvr>
                                        <p:cTn id="27" dur="500"/>
                                        <p:tgtEl>
                                          <p:spTgt spid="9524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5241">
                                            <p:txEl>
                                              <p:pRg st="2" end="2"/>
                                            </p:txEl>
                                          </p:spTgt>
                                        </p:tgtEl>
                                        <p:attrNameLst>
                                          <p:attrName>style.visibility</p:attrName>
                                        </p:attrNameLst>
                                      </p:cBhvr>
                                      <p:to>
                                        <p:strVal val="visible"/>
                                      </p:to>
                                    </p:set>
                                    <p:animEffect transition="in" filter="blinds(horizontal)">
                                      <p:cBhvr>
                                        <p:cTn id="32" dur="500"/>
                                        <p:tgtEl>
                                          <p:spTgt spid="9524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95242">
                                            <p:txEl>
                                              <p:pRg st="0" end="0"/>
                                            </p:txEl>
                                          </p:spTgt>
                                        </p:tgtEl>
                                        <p:attrNameLst>
                                          <p:attrName>style.visibility</p:attrName>
                                        </p:attrNameLst>
                                      </p:cBhvr>
                                      <p:to>
                                        <p:strVal val="visible"/>
                                      </p:to>
                                    </p:set>
                                    <p:animEffect transition="in" filter="blinds(horizontal)">
                                      <p:cBhvr>
                                        <p:cTn id="49" dur="500"/>
                                        <p:tgtEl>
                                          <p:spTgt spid="95242">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95282">
                                            <p:txEl>
                                              <p:pRg st="1" end="1"/>
                                            </p:txEl>
                                          </p:spTgt>
                                        </p:tgtEl>
                                        <p:attrNameLst>
                                          <p:attrName>style.visibility</p:attrName>
                                        </p:attrNameLst>
                                      </p:cBhvr>
                                      <p:to>
                                        <p:strVal val="visible"/>
                                      </p:to>
                                    </p:set>
                                    <p:animEffect transition="in" filter="blinds(horizontal)">
                                      <p:cBhvr>
                                        <p:cTn id="54" dur="500"/>
                                        <p:tgtEl>
                                          <p:spTgt spid="95282">
                                            <p:txEl>
                                              <p:pRg st="1" end="1"/>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95276"/>
                                        </p:tgtEl>
                                        <p:attrNameLst>
                                          <p:attrName>style.visibility</p:attrName>
                                        </p:attrNameLst>
                                      </p:cBhvr>
                                      <p:to>
                                        <p:strVal val="visible"/>
                                      </p:to>
                                    </p:set>
                                    <p:animEffect transition="in" filter="wipe(up)">
                                      <p:cBhvr>
                                        <p:cTn id="59" dur="500"/>
                                        <p:tgtEl>
                                          <p:spTgt spid="9527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linds(horizontal)">
                                      <p:cBhvr>
                                        <p:cTn id="64" dur="500"/>
                                        <p:tgtEl>
                                          <p:spTgt spid="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5" fill="hold" nodeType="clickEffect">
                                  <p:stCondLst>
                                    <p:cond delay="0"/>
                                  </p:stCondLst>
                                  <p:childTnLst>
                                    <p:set>
                                      <p:cBhvr>
                                        <p:cTn id="68" dur="1" fill="hold">
                                          <p:stCondLst>
                                            <p:cond delay="0"/>
                                          </p:stCondLst>
                                        </p:cTn>
                                        <p:tgtEl>
                                          <p:spTgt spid="95234"/>
                                        </p:tgtEl>
                                        <p:attrNameLst>
                                          <p:attrName>style.visibility</p:attrName>
                                        </p:attrNameLst>
                                      </p:cBhvr>
                                      <p:to>
                                        <p:strVal val="visible"/>
                                      </p:to>
                                    </p:set>
                                    <p:animEffect transition="in" filter="blinds(vertical)">
                                      <p:cBhvr>
                                        <p:cTn id="69" dur="500"/>
                                        <p:tgtEl>
                                          <p:spTgt spid="9523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5"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blinds(vertical)">
                                      <p:cBhvr>
                                        <p:cTn id="74" dur="500"/>
                                        <p:tgtEl>
                                          <p:spTgt spid="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blinds(horizontal)">
                                      <p:cBhvr>
                                        <p:cTn id="79" dur="500"/>
                                        <p:tgtEl>
                                          <p:spTgt spid="3"/>
                                        </p:tgtEl>
                                      </p:cBhvr>
                                    </p:animEffect>
                                  </p:childTnLst>
                                </p:cTn>
                              </p:par>
                            </p:childTnLst>
                          </p:cTn>
                        </p:par>
                        <p:par>
                          <p:cTn id="80" fill="hold" nodeType="afterGroup">
                            <p:stCondLst>
                              <p:cond delay="500"/>
                            </p:stCondLst>
                            <p:childTnLst>
                              <p:par>
                                <p:cTn id="81" presetID="3" presetClass="entr" presetSubtype="5" fill="hold" grpId="0" nodeType="afterEffect">
                                  <p:stCondLst>
                                    <p:cond delay="0"/>
                                  </p:stCondLst>
                                  <p:childTnLst>
                                    <p:set>
                                      <p:cBhvr>
                                        <p:cTn id="82" dur="1" fill="hold">
                                          <p:stCondLst>
                                            <p:cond delay="0"/>
                                          </p:stCondLst>
                                        </p:cTn>
                                        <p:tgtEl>
                                          <p:spTgt spid="95278"/>
                                        </p:tgtEl>
                                        <p:attrNameLst>
                                          <p:attrName>style.visibility</p:attrName>
                                        </p:attrNameLst>
                                      </p:cBhvr>
                                      <p:to>
                                        <p:strVal val="visible"/>
                                      </p:to>
                                    </p:set>
                                    <p:animEffect transition="in" filter="blinds(vertical)">
                                      <p:cBhvr>
                                        <p:cTn id="83" dur="500"/>
                                        <p:tgtEl>
                                          <p:spTgt spid="95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1" grpId="0" build="p" autoUpdateAnimBg="0"/>
      <p:bldP spid="95242" grpId="0" build="p" autoUpdateAnimBg="0"/>
      <p:bldP spid="95275" grpId="0" autoUpdateAnimBg="0"/>
      <p:bldP spid="95276" grpId="0" autoUpdateAnimBg="0"/>
      <p:bldP spid="95277" grpId="0" autoUpdateAnimBg="0"/>
      <p:bldP spid="95278" grpId="0" animBg="1"/>
      <p:bldP spid="95282"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36525" y="193675"/>
            <a:ext cx="9236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chemeClr val="accent2"/>
                </a:solidFill>
              </a:rPr>
              <a:t>例</a:t>
            </a:r>
            <a:r>
              <a:rPr lang="en-US" altLang="zh-CN" sz="2800">
                <a:solidFill>
                  <a:schemeClr val="accent2"/>
                </a:solidFill>
              </a:rPr>
              <a:t>2.</a:t>
            </a:r>
            <a:r>
              <a:rPr lang="zh-CN" altLang="en-US" sz="2800">
                <a:solidFill>
                  <a:schemeClr val="accent2"/>
                </a:solidFill>
              </a:rPr>
              <a:t>一边长为 </a:t>
            </a:r>
            <a:r>
              <a:rPr lang="en-US" altLang="zh-CN" sz="2800" i="1">
                <a:solidFill>
                  <a:schemeClr val="accent2"/>
                </a:solidFill>
              </a:rPr>
              <a:t>l</a:t>
            </a:r>
            <a:r>
              <a:rPr lang="en-US" altLang="zh-CN" sz="2800">
                <a:solidFill>
                  <a:schemeClr val="accent2"/>
                </a:solidFill>
              </a:rPr>
              <a:t> </a:t>
            </a:r>
            <a:r>
              <a:rPr lang="zh-CN" altLang="en-US" sz="2800">
                <a:solidFill>
                  <a:schemeClr val="accent2"/>
                </a:solidFill>
              </a:rPr>
              <a:t>和 </a:t>
            </a:r>
            <a:r>
              <a:rPr lang="en-US" altLang="zh-CN" sz="2800" i="1">
                <a:solidFill>
                  <a:schemeClr val="accent2"/>
                </a:solidFill>
              </a:rPr>
              <a:t>b</a:t>
            </a:r>
            <a:r>
              <a:rPr lang="en-US" altLang="zh-CN" sz="2800">
                <a:solidFill>
                  <a:schemeClr val="accent2"/>
                </a:solidFill>
              </a:rPr>
              <a:t> </a:t>
            </a:r>
            <a:r>
              <a:rPr lang="zh-CN" altLang="en-US" sz="2800">
                <a:solidFill>
                  <a:schemeClr val="accent2"/>
                </a:solidFill>
              </a:rPr>
              <a:t>的矩形线框。在其平面内有一根平行于</a:t>
            </a:r>
            <a:r>
              <a:rPr lang="en-US" altLang="zh-CN" sz="2800">
                <a:solidFill>
                  <a:schemeClr val="accent2"/>
                </a:solidFill>
              </a:rPr>
              <a:t>AD</a:t>
            </a:r>
            <a:r>
              <a:rPr lang="zh-CN" altLang="en-US" sz="2800">
                <a:solidFill>
                  <a:schemeClr val="accent2"/>
                </a:solidFill>
              </a:rPr>
              <a:t>边的长直导线</a:t>
            </a:r>
            <a:r>
              <a:rPr lang="en-US" altLang="zh-CN" sz="2800">
                <a:solidFill>
                  <a:schemeClr val="accent2"/>
                </a:solidFill>
              </a:rPr>
              <a:t>OO</a:t>
            </a:r>
            <a:r>
              <a:rPr lang="en-US" altLang="zh-CN" sz="2800" baseline="30000">
                <a:solidFill>
                  <a:schemeClr val="accent2"/>
                </a:solidFill>
              </a:rPr>
              <a:t>”,</a:t>
            </a:r>
            <a:r>
              <a:rPr lang="zh-CN" altLang="en-US" sz="2800">
                <a:solidFill>
                  <a:schemeClr val="accent2"/>
                </a:solidFill>
              </a:rPr>
              <a:t>其半径为</a:t>
            </a:r>
            <a:r>
              <a:rPr lang="zh-CN" altLang="en-US" sz="2800" i="1">
                <a:solidFill>
                  <a:schemeClr val="accent2"/>
                </a:solidFill>
              </a:rPr>
              <a:t> </a:t>
            </a:r>
            <a:r>
              <a:rPr lang="en-US" altLang="zh-CN" sz="2800" i="1">
                <a:solidFill>
                  <a:schemeClr val="accent2"/>
                </a:solidFill>
              </a:rPr>
              <a:t>a </a:t>
            </a:r>
            <a:r>
              <a:rPr lang="en-US" altLang="zh-CN" sz="2800">
                <a:solidFill>
                  <a:schemeClr val="accent2"/>
                </a:solidFill>
              </a:rPr>
              <a:t>,</a:t>
            </a:r>
            <a:r>
              <a:rPr lang="zh-CN" altLang="en-US" sz="2800">
                <a:solidFill>
                  <a:schemeClr val="accent2"/>
                </a:solidFill>
              </a:rPr>
              <a:t>求该系统的互感系数</a:t>
            </a:r>
          </a:p>
        </p:txBody>
      </p:sp>
      <p:grpSp>
        <p:nvGrpSpPr>
          <p:cNvPr id="2" name="Group 3"/>
          <p:cNvGrpSpPr>
            <a:grpSpLocks/>
          </p:cNvGrpSpPr>
          <p:nvPr/>
        </p:nvGrpSpPr>
        <p:grpSpPr bwMode="auto">
          <a:xfrm>
            <a:off x="5638800" y="1371600"/>
            <a:ext cx="2927350" cy="5254625"/>
            <a:chOff x="3696" y="602"/>
            <a:chExt cx="1844" cy="3310"/>
          </a:xfrm>
        </p:grpSpPr>
        <p:sp>
          <p:nvSpPr>
            <p:cNvPr id="10275" name="Line 4"/>
            <p:cNvSpPr>
              <a:spLocks noChangeShapeType="1"/>
            </p:cNvSpPr>
            <p:nvPr/>
          </p:nvSpPr>
          <p:spPr bwMode="auto">
            <a:xfrm>
              <a:off x="3696" y="3264"/>
              <a:ext cx="1440" cy="0"/>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6" name="Rectangle 5"/>
            <p:cNvSpPr>
              <a:spLocks noChangeArrowheads="1"/>
            </p:cNvSpPr>
            <p:nvPr/>
          </p:nvSpPr>
          <p:spPr bwMode="auto">
            <a:xfrm>
              <a:off x="3696" y="1392"/>
              <a:ext cx="1440" cy="1584"/>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0277" name="AutoShape 6"/>
            <p:cNvSpPr>
              <a:spLocks noChangeArrowheads="1"/>
            </p:cNvSpPr>
            <p:nvPr/>
          </p:nvSpPr>
          <p:spPr bwMode="auto">
            <a:xfrm>
              <a:off x="3984" y="888"/>
              <a:ext cx="240" cy="2736"/>
            </a:xfrm>
            <a:prstGeom prst="can">
              <a:avLst>
                <a:gd name="adj" fmla="val 34992"/>
              </a:avLst>
            </a:prstGeom>
            <a:solidFill>
              <a:schemeClr val="bg1"/>
            </a:solidFill>
            <a:ln w="12700">
              <a:solidFill>
                <a:schemeClr val="tx1"/>
              </a:solidFill>
              <a:round/>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0278" name="Freeform 7"/>
            <p:cNvSpPr>
              <a:spLocks/>
            </p:cNvSpPr>
            <p:nvPr/>
          </p:nvSpPr>
          <p:spPr bwMode="auto">
            <a:xfrm>
              <a:off x="4092" y="624"/>
              <a:ext cx="1" cy="3288"/>
            </a:xfrm>
            <a:custGeom>
              <a:avLst/>
              <a:gdLst>
                <a:gd name="T0" fmla="*/ 0 w 1"/>
                <a:gd name="T1" fmla="*/ 0 h 3288"/>
                <a:gd name="T2" fmla="*/ 0 w 1"/>
                <a:gd name="T3" fmla="*/ 3288 h 3288"/>
                <a:gd name="T4" fmla="*/ 0 60000 65536"/>
                <a:gd name="T5" fmla="*/ 0 60000 65536"/>
                <a:gd name="T6" fmla="*/ 0 w 1"/>
                <a:gd name="T7" fmla="*/ 0 h 3288"/>
                <a:gd name="T8" fmla="*/ 1 w 1"/>
                <a:gd name="T9" fmla="*/ 3288 h 3288"/>
              </a:gdLst>
              <a:ahLst/>
              <a:cxnLst>
                <a:cxn ang="T4">
                  <a:pos x="T0" y="T1"/>
                </a:cxn>
                <a:cxn ang="T5">
                  <a:pos x="T2" y="T3"/>
                </a:cxn>
              </a:cxnLst>
              <a:rect l="T6" t="T7" r="T8" b="T9"/>
              <a:pathLst>
                <a:path w="1" h="3288">
                  <a:moveTo>
                    <a:pt x="0" y="0"/>
                  </a:moveTo>
                  <a:lnTo>
                    <a:pt x="0" y="3288"/>
                  </a:lnTo>
                </a:path>
              </a:pathLst>
            </a:custGeom>
            <a:noFill/>
            <a:ln w="12700">
              <a:solidFill>
                <a:schemeClr val="tx1"/>
              </a:solidFill>
              <a:prstDash val="lgDash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9" name="Text Box 8"/>
            <p:cNvSpPr txBox="1">
              <a:spLocks noChangeArrowheads="1"/>
            </p:cNvSpPr>
            <p:nvPr/>
          </p:nvSpPr>
          <p:spPr bwMode="auto">
            <a:xfrm>
              <a:off x="3830" y="60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O</a:t>
              </a:r>
              <a:r>
                <a:rPr lang="en-US" altLang="zh-CN" sz="2400" baseline="30000"/>
                <a:t>’</a:t>
              </a:r>
            </a:p>
          </p:txBody>
        </p:sp>
        <p:sp>
          <p:nvSpPr>
            <p:cNvPr id="10280" name="Text Box 9"/>
            <p:cNvSpPr txBox="1">
              <a:spLocks noChangeArrowheads="1"/>
            </p:cNvSpPr>
            <p:nvPr/>
          </p:nvSpPr>
          <p:spPr bwMode="auto">
            <a:xfrm>
              <a:off x="3825" y="360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O</a:t>
              </a:r>
            </a:p>
          </p:txBody>
        </p:sp>
        <p:sp>
          <p:nvSpPr>
            <p:cNvPr id="10281" name="Line 10"/>
            <p:cNvSpPr>
              <a:spLocks noChangeShapeType="1"/>
            </p:cNvSpPr>
            <p:nvPr/>
          </p:nvSpPr>
          <p:spPr bwMode="auto">
            <a:xfrm>
              <a:off x="4080" y="864"/>
              <a:ext cx="1056" cy="0"/>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2" name="Line 11"/>
            <p:cNvSpPr>
              <a:spLocks noChangeShapeType="1"/>
            </p:cNvSpPr>
            <p:nvPr/>
          </p:nvSpPr>
          <p:spPr bwMode="auto">
            <a:xfrm flipV="1">
              <a:off x="5136" y="720"/>
              <a:ext cx="0" cy="672"/>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83" name="Object 12"/>
            <p:cNvGraphicFramePr>
              <a:graphicFrameLocks noChangeAspect="1"/>
            </p:cNvGraphicFramePr>
            <p:nvPr/>
          </p:nvGraphicFramePr>
          <p:xfrm>
            <a:off x="4464" y="883"/>
            <a:ext cx="288" cy="413"/>
          </p:xfrm>
          <a:graphic>
            <a:graphicData uri="http://schemas.openxmlformats.org/presentationml/2006/ole">
              <mc:AlternateContent xmlns:mc="http://schemas.openxmlformats.org/markup-compatibility/2006">
                <mc:Choice xmlns:v="urn:schemas-microsoft-com:vml" Requires="v">
                  <p:oleObj spid="_x0000_s10759" name="公式" r:id="rId4" imgW="228501" imgH="406224" progId="Equation.3">
                    <p:embed/>
                  </p:oleObj>
                </mc:Choice>
                <mc:Fallback>
                  <p:oleObj name="公式" r:id="rId4" imgW="228501" imgH="406224"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4" y="883"/>
                          <a:ext cx="288" cy="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4" name="Line 13"/>
            <p:cNvSpPr>
              <a:spLocks noChangeShapeType="1"/>
            </p:cNvSpPr>
            <p:nvPr/>
          </p:nvSpPr>
          <p:spPr bwMode="auto">
            <a:xfrm>
              <a:off x="5328" y="1392"/>
              <a:ext cx="0" cy="1584"/>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5" name="Line 14"/>
            <p:cNvSpPr>
              <a:spLocks noChangeShapeType="1"/>
            </p:cNvSpPr>
            <p:nvPr/>
          </p:nvSpPr>
          <p:spPr bwMode="auto">
            <a:xfrm>
              <a:off x="5136" y="1392"/>
              <a:ext cx="384"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6" name="Line 15"/>
            <p:cNvSpPr>
              <a:spLocks noChangeShapeType="1"/>
            </p:cNvSpPr>
            <p:nvPr/>
          </p:nvSpPr>
          <p:spPr bwMode="auto">
            <a:xfrm>
              <a:off x="5136" y="2976"/>
              <a:ext cx="384"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7" name="Text Box 16"/>
            <p:cNvSpPr txBox="1">
              <a:spLocks noChangeArrowheads="1"/>
            </p:cNvSpPr>
            <p:nvPr/>
          </p:nvSpPr>
          <p:spPr bwMode="auto">
            <a:xfrm>
              <a:off x="5328" y="223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b</a:t>
              </a:r>
            </a:p>
          </p:txBody>
        </p:sp>
        <p:sp>
          <p:nvSpPr>
            <p:cNvPr id="10288" name="Line 17"/>
            <p:cNvSpPr>
              <a:spLocks noChangeShapeType="1"/>
            </p:cNvSpPr>
            <p:nvPr/>
          </p:nvSpPr>
          <p:spPr bwMode="auto">
            <a:xfrm>
              <a:off x="3696" y="2976"/>
              <a:ext cx="0" cy="528"/>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89" name="Line 18"/>
            <p:cNvSpPr>
              <a:spLocks noChangeShapeType="1"/>
            </p:cNvSpPr>
            <p:nvPr/>
          </p:nvSpPr>
          <p:spPr bwMode="auto">
            <a:xfrm>
              <a:off x="5136" y="2976"/>
              <a:ext cx="0" cy="528"/>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0" name="Text Box 19"/>
            <p:cNvSpPr txBox="1">
              <a:spLocks noChangeArrowheads="1"/>
            </p:cNvSpPr>
            <p:nvPr/>
          </p:nvSpPr>
          <p:spPr bwMode="auto">
            <a:xfrm>
              <a:off x="4454" y="3290"/>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l</a:t>
              </a:r>
            </a:p>
          </p:txBody>
        </p:sp>
      </p:grpSp>
      <p:grpSp>
        <p:nvGrpSpPr>
          <p:cNvPr id="3" name="Group 20"/>
          <p:cNvGrpSpPr>
            <a:grpSpLocks/>
          </p:cNvGrpSpPr>
          <p:nvPr/>
        </p:nvGrpSpPr>
        <p:grpSpPr bwMode="auto">
          <a:xfrm>
            <a:off x="5780088" y="2324100"/>
            <a:ext cx="2052637" cy="2876550"/>
            <a:chOff x="3792" y="1200"/>
            <a:chExt cx="1293" cy="1812"/>
          </a:xfrm>
        </p:grpSpPr>
        <p:sp>
          <p:nvSpPr>
            <p:cNvPr id="10269" name="Text Box 21"/>
            <p:cNvSpPr txBox="1">
              <a:spLocks noChangeArrowheads="1"/>
            </p:cNvSpPr>
            <p:nvPr/>
          </p:nvSpPr>
          <p:spPr bwMode="auto">
            <a:xfrm>
              <a:off x="3792" y="1200"/>
              <a:ext cx="8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4800"/>
                <a:t>.</a:t>
              </a:r>
            </a:p>
          </p:txBody>
        </p:sp>
        <p:sp>
          <p:nvSpPr>
            <p:cNvPr id="10270" name="Text Box 22"/>
            <p:cNvSpPr txBox="1">
              <a:spLocks noChangeArrowheads="1"/>
            </p:cNvSpPr>
            <p:nvPr/>
          </p:nvSpPr>
          <p:spPr bwMode="auto">
            <a:xfrm>
              <a:off x="4262" y="1344"/>
              <a:ext cx="823" cy="1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40000"/>
                </a:lnSpc>
                <a:spcBef>
                  <a:spcPct val="0"/>
                </a:spcBef>
                <a:buFontTx/>
                <a:buNone/>
              </a:pPr>
              <a:r>
                <a:rPr lang="en-US" altLang="zh-CN" sz="2400">
                  <a:solidFill>
                    <a:schemeClr val="bg2"/>
                  </a:solidFill>
                </a:rPr>
                <a:t>××××</a:t>
              </a:r>
            </a:p>
            <a:p>
              <a:pPr>
                <a:lnSpc>
                  <a:spcPct val="140000"/>
                </a:lnSpc>
                <a:spcBef>
                  <a:spcPct val="0"/>
                </a:spcBef>
                <a:buFontTx/>
                <a:buNone/>
              </a:pPr>
              <a:r>
                <a:rPr lang="en-US" altLang="zh-CN" sz="2400">
                  <a:solidFill>
                    <a:schemeClr val="bg2"/>
                  </a:solidFill>
                </a:rPr>
                <a:t>××××</a:t>
              </a:r>
            </a:p>
            <a:p>
              <a:pPr>
                <a:lnSpc>
                  <a:spcPct val="140000"/>
                </a:lnSpc>
                <a:spcBef>
                  <a:spcPct val="0"/>
                </a:spcBef>
                <a:buFontTx/>
                <a:buNone/>
              </a:pPr>
              <a:r>
                <a:rPr lang="en-US" altLang="zh-CN" sz="2400">
                  <a:solidFill>
                    <a:schemeClr val="bg2"/>
                  </a:solidFill>
                </a:rPr>
                <a:t>××××</a:t>
              </a:r>
            </a:p>
            <a:p>
              <a:pPr>
                <a:lnSpc>
                  <a:spcPct val="140000"/>
                </a:lnSpc>
                <a:spcBef>
                  <a:spcPct val="0"/>
                </a:spcBef>
                <a:buFontTx/>
                <a:buNone/>
              </a:pPr>
              <a:r>
                <a:rPr lang="en-US" altLang="zh-CN" sz="2400">
                  <a:solidFill>
                    <a:schemeClr val="bg2"/>
                  </a:solidFill>
                </a:rPr>
                <a:t>××××</a:t>
              </a:r>
            </a:p>
            <a:p>
              <a:pPr>
                <a:lnSpc>
                  <a:spcPct val="140000"/>
                </a:lnSpc>
                <a:spcBef>
                  <a:spcPct val="0"/>
                </a:spcBef>
                <a:buFontTx/>
                <a:buNone/>
              </a:pPr>
              <a:r>
                <a:rPr lang="en-US" altLang="zh-CN" sz="2400">
                  <a:solidFill>
                    <a:schemeClr val="bg2"/>
                  </a:solidFill>
                </a:rPr>
                <a:t>××××</a:t>
              </a:r>
            </a:p>
          </p:txBody>
        </p:sp>
        <p:sp>
          <p:nvSpPr>
            <p:cNvPr id="10271" name="Text Box 23"/>
            <p:cNvSpPr txBox="1">
              <a:spLocks noChangeArrowheads="1"/>
            </p:cNvSpPr>
            <p:nvPr/>
          </p:nvSpPr>
          <p:spPr bwMode="auto">
            <a:xfrm>
              <a:off x="3792" y="1536"/>
              <a:ext cx="8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4800"/>
                <a:t>.</a:t>
              </a:r>
            </a:p>
          </p:txBody>
        </p:sp>
        <p:sp>
          <p:nvSpPr>
            <p:cNvPr id="10272" name="Text Box 24"/>
            <p:cNvSpPr txBox="1">
              <a:spLocks noChangeArrowheads="1"/>
            </p:cNvSpPr>
            <p:nvPr/>
          </p:nvSpPr>
          <p:spPr bwMode="auto">
            <a:xfrm>
              <a:off x="3792" y="1872"/>
              <a:ext cx="8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4800"/>
                <a:t>.</a:t>
              </a:r>
            </a:p>
          </p:txBody>
        </p:sp>
        <p:sp>
          <p:nvSpPr>
            <p:cNvPr id="10273" name="Text Box 25"/>
            <p:cNvSpPr txBox="1">
              <a:spLocks noChangeArrowheads="1"/>
            </p:cNvSpPr>
            <p:nvPr/>
          </p:nvSpPr>
          <p:spPr bwMode="auto">
            <a:xfrm>
              <a:off x="3792" y="2544"/>
              <a:ext cx="8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4800"/>
                <a:t>.</a:t>
              </a:r>
            </a:p>
          </p:txBody>
        </p:sp>
        <p:sp>
          <p:nvSpPr>
            <p:cNvPr id="10274" name="Text Box 26"/>
            <p:cNvSpPr txBox="1">
              <a:spLocks noChangeArrowheads="1"/>
            </p:cNvSpPr>
            <p:nvPr/>
          </p:nvSpPr>
          <p:spPr bwMode="auto">
            <a:xfrm>
              <a:off x="3792" y="2256"/>
              <a:ext cx="89"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4800"/>
                <a:t>.</a:t>
              </a:r>
            </a:p>
          </p:txBody>
        </p:sp>
      </p:grpSp>
      <p:grpSp>
        <p:nvGrpSpPr>
          <p:cNvPr id="4" name="Group 27"/>
          <p:cNvGrpSpPr>
            <a:grpSpLocks/>
          </p:cNvGrpSpPr>
          <p:nvPr/>
        </p:nvGrpSpPr>
        <p:grpSpPr bwMode="auto">
          <a:xfrm>
            <a:off x="5797550" y="1943100"/>
            <a:ext cx="460375" cy="457200"/>
            <a:chOff x="3803" y="960"/>
            <a:chExt cx="290" cy="288"/>
          </a:xfrm>
        </p:grpSpPr>
        <p:sp>
          <p:nvSpPr>
            <p:cNvPr id="10267" name="Freeform 28"/>
            <p:cNvSpPr>
              <a:spLocks/>
            </p:cNvSpPr>
            <p:nvPr/>
          </p:nvSpPr>
          <p:spPr bwMode="auto">
            <a:xfrm>
              <a:off x="4092" y="984"/>
              <a:ext cx="1" cy="264"/>
            </a:xfrm>
            <a:custGeom>
              <a:avLst/>
              <a:gdLst>
                <a:gd name="T0" fmla="*/ 0 w 1"/>
                <a:gd name="T1" fmla="*/ 264 h 264"/>
                <a:gd name="T2" fmla="*/ 0 w 1"/>
                <a:gd name="T3" fmla="*/ 0 h 264"/>
                <a:gd name="T4" fmla="*/ 0 60000 65536"/>
                <a:gd name="T5" fmla="*/ 0 60000 65536"/>
                <a:gd name="T6" fmla="*/ 0 w 1"/>
                <a:gd name="T7" fmla="*/ 0 h 264"/>
                <a:gd name="T8" fmla="*/ 1 w 1"/>
                <a:gd name="T9" fmla="*/ 264 h 264"/>
              </a:gdLst>
              <a:ahLst/>
              <a:cxnLst>
                <a:cxn ang="T4">
                  <a:pos x="T0" y="T1"/>
                </a:cxn>
                <a:cxn ang="T5">
                  <a:pos x="T2" y="T3"/>
                </a:cxn>
              </a:cxnLst>
              <a:rect l="T6" t="T7" r="T8" b="T9"/>
              <a:pathLst>
                <a:path w="1" h="264">
                  <a:moveTo>
                    <a:pt x="0" y="264"/>
                  </a:moveTo>
                  <a:lnTo>
                    <a:pt x="0" y="0"/>
                  </a:lnTo>
                </a:path>
              </a:pathLst>
            </a:custGeom>
            <a:noFill/>
            <a:ln w="57150">
              <a:solidFill>
                <a:srgbClr val="FF00FF"/>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68" name="Text Box 29"/>
            <p:cNvSpPr txBox="1">
              <a:spLocks noChangeArrowheads="1"/>
            </p:cNvSpPr>
            <p:nvPr/>
          </p:nvSpPr>
          <p:spPr bwMode="auto">
            <a:xfrm>
              <a:off x="3803" y="960"/>
              <a:ext cx="2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I</a:t>
              </a:r>
            </a:p>
          </p:txBody>
        </p:sp>
      </p:grpSp>
      <p:grpSp>
        <p:nvGrpSpPr>
          <p:cNvPr id="5" name="Group 30"/>
          <p:cNvGrpSpPr>
            <a:grpSpLocks/>
          </p:cNvGrpSpPr>
          <p:nvPr/>
        </p:nvGrpSpPr>
        <p:grpSpPr bwMode="auto">
          <a:xfrm>
            <a:off x="5703888" y="2857500"/>
            <a:ext cx="1951037" cy="579438"/>
            <a:chOff x="3744" y="1536"/>
            <a:chExt cx="1229" cy="365"/>
          </a:xfrm>
        </p:grpSpPr>
        <p:sp>
          <p:nvSpPr>
            <p:cNvPr id="10265" name="Text Box 31"/>
            <p:cNvSpPr txBox="1">
              <a:spLocks noChangeArrowheads="1"/>
            </p:cNvSpPr>
            <p:nvPr/>
          </p:nvSpPr>
          <p:spPr bwMode="auto">
            <a:xfrm>
              <a:off x="4748" y="1536"/>
              <a:ext cx="2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a:solidFill>
                    <a:srgbClr val="CC0066"/>
                  </a:solidFill>
                </a:rPr>
                <a:t>1</a:t>
              </a:r>
            </a:p>
          </p:txBody>
        </p:sp>
        <p:sp>
          <p:nvSpPr>
            <p:cNvPr id="10266" name="Text Box 32"/>
            <p:cNvSpPr txBox="1">
              <a:spLocks noChangeArrowheads="1"/>
            </p:cNvSpPr>
            <p:nvPr/>
          </p:nvSpPr>
          <p:spPr bwMode="auto">
            <a:xfrm>
              <a:off x="3744" y="1536"/>
              <a:ext cx="22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a:solidFill>
                    <a:srgbClr val="CC0066"/>
                  </a:solidFill>
                </a:rPr>
                <a:t>2</a:t>
              </a:r>
            </a:p>
          </p:txBody>
        </p:sp>
      </p:grpSp>
      <p:graphicFrame>
        <p:nvGraphicFramePr>
          <p:cNvPr id="93217" name="Object 33"/>
          <p:cNvGraphicFramePr>
            <a:graphicFrameLocks noChangeAspect="1"/>
          </p:cNvGraphicFramePr>
          <p:nvPr/>
        </p:nvGraphicFramePr>
        <p:xfrm>
          <a:off x="1143000" y="1143000"/>
          <a:ext cx="1295400" cy="796925"/>
        </p:xfrm>
        <a:graphic>
          <a:graphicData uri="http://schemas.openxmlformats.org/presentationml/2006/ole">
            <mc:AlternateContent xmlns:mc="http://schemas.openxmlformats.org/markup-compatibility/2006">
              <mc:Choice xmlns:v="urn:schemas-microsoft-com:vml" Requires="v">
                <p:oleObj spid="_x0000_s10760" name="公式" r:id="rId6" imgW="571252" imgH="406224" progId="Equation.3">
                  <p:embed/>
                </p:oleObj>
              </mc:Choice>
              <mc:Fallback>
                <p:oleObj name="公式" r:id="rId6" imgW="571252" imgH="406224"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143000"/>
                        <a:ext cx="129540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18" name="Text Box 34"/>
          <p:cNvSpPr txBox="1">
            <a:spLocks noChangeArrowheads="1"/>
          </p:cNvSpPr>
          <p:nvPr/>
        </p:nvSpPr>
        <p:spPr bwMode="auto">
          <a:xfrm>
            <a:off x="212725" y="1187450"/>
            <a:ext cx="893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解：</a:t>
            </a:r>
            <a:endParaRPr lang="zh-CN" altLang="en-US" sz="2400"/>
          </a:p>
        </p:txBody>
      </p:sp>
      <p:grpSp>
        <p:nvGrpSpPr>
          <p:cNvPr id="6" name="Group 35"/>
          <p:cNvGrpSpPr>
            <a:grpSpLocks/>
          </p:cNvGrpSpPr>
          <p:nvPr/>
        </p:nvGrpSpPr>
        <p:grpSpPr bwMode="auto">
          <a:xfrm>
            <a:off x="746125" y="1887538"/>
            <a:ext cx="4106863" cy="749300"/>
            <a:chOff x="470" y="1189"/>
            <a:chExt cx="2587" cy="472"/>
          </a:xfrm>
        </p:grpSpPr>
        <p:graphicFrame>
          <p:nvGraphicFramePr>
            <p:cNvPr id="10263" name="Object 36"/>
            <p:cNvGraphicFramePr>
              <a:graphicFrameLocks noChangeAspect="1"/>
            </p:cNvGraphicFramePr>
            <p:nvPr/>
          </p:nvGraphicFramePr>
          <p:xfrm>
            <a:off x="470" y="1217"/>
            <a:ext cx="1059" cy="331"/>
          </p:xfrm>
          <a:graphic>
            <a:graphicData uri="http://schemas.openxmlformats.org/presentationml/2006/ole">
              <mc:AlternateContent xmlns:mc="http://schemas.openxmlformats.org/markup-compatibility/2006">
                <mc:Choice xmlns:v="urn:schemas-microsoft-com:vml" Requires="v">
                  <p:oleObj spid="_x0000_s10761" name="公式" r:id="rId8" imgW="685502" imgH="215806" progId="Equation.3">
                    <p:embed/>
                  </p:oleObj>
                </mc:Choice>
                <mc:Fallback>
                  <p:oleObj name="公式" r:id="rId8" imgW="685502" imgH="215806"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 y="1217"/>
                          <a:ext cx="105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4" name="Object 37"/>
            <p:cNvGraphicFramePr>
              <a:graphicFrameLocks noChangeAspect="1"/>
            </p:cNvGraphicFramePr>
            <p:nvPr/>
          </p:nvGraphicFramePr>
          <p:xfrm>
            <a:off x="1519" y="1189"/>
            <a:ext cx="1538" cy="472"/>
          </p:xfrm>
          <a:graphic>
            <a:graphicData uri="http://schemas.openxmlformats.org/presentationml/2006/ole">
              <mc:AlternateContent xmlns:mc="http://schemas.openxmlformats.org/markup-compatibility/2006">
                <mc:Choice xmlns:v="urn:schemas-microsoft-com:vml" Requires="v">
                  <p:oleObj spid="_x0000_s10762" name="公式" r:id="rId10" imgW="1193800" imgH="330200" progId="Equation.3">
                    <p:embed/>
                  </p:oleObj>
                </mc:Choice>
                <mc:Fallback>
                  <p:oleObj name="公式" r:id="rId10" imgW="1193800" imgH="330200"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19" y="1189"/>
                          <a:ext cx="1538"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38"/>
          <p:cNvGrpSpPr>
            <a:grpSpLocks/>
          </p:cNvGrpSpPr>
          <p:nvPr/>
        </p:nvGrpSpPr>
        <p:grpSpPr bwMode="auto">
          <a:xfrm>
            <a:off x="6770688" y="2628900"/>
            <a:ext cx="381000" cy="2514600"/>
            <a:chOff x="4416" y="1392"/>
            <a:chExt cx="240" cy="1584"/>
          </a:xfrm>
        </p:grpSpPr>
        <p:sp>
          <p:nvSpPr>
            <p:cNvPr id="10261" name="Rectangle 39" descr="浅色下对角线"/>
            <p:cNvSpPr>
              <a:spLocks noChangeArrowheads="1"/>
            </p:cNvSpPr>
            <p:nvPr/>
          </p:nvSpPr>
          <p:spPr bwMode="auto">
            <a:xfrm>
              <a:off x="4416" y="1392"/>
              <a:ext cx="240" cy="1584"/>
            </a:xfrm>
            <a:prstGeom prst="rect">
              <a:avLst/>
            </a:prstGeom>
            <a:pattFill prst="ltDnDiag">
              <a:fgClr>
                <a:schemeClr val="bg2"/>
              </a:fgClr>
              <a:bgClr>
                <a:srgbClr val="FFFFFF"/>
              </a:bgClr>
            </a:patt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0262" name="Text Box 40"/>
            <p:cNvSpPr txBox="1">
              <a:spLocks noChangeArrowheads="1"/>
            </p:cNvSpPr>
            <p:nvPr/>
          </p:nvSpPr>
          <p:spPr bwMode="auto">
            <a:xfrm>
              <a:off x="4440" y="1632"/>
              <a:ext cx="192" cy="23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solidFill>
                    <a:srgbClr val="6600CC"/>
                  </a:solidFill>
                </a:rPr>
                <a:t>ds</a:t>
              </a:r>
            </a:p>
          </p:txBody>
        </p:sp>
      </p:grpSp>
      <p:graphicFrame>
        <p:nvGraphicFramePr>
          <p:cNvPr id="93225" name="Object 41"/>
          <p:cNvGraphicFramePr>
            <a:graphicFrameLocks noChangeAspect="1"/>
          </p:cNvGraphicFramePr>
          <p:nvPr/>
        </p:nvGraphicFramePr>
        <p:xfrm>
          <a:off x="304800" y="2667000"/>
          <a:ext cx="4800600" cy="1476375"/>
        </p:xfrm>
        <a:graphic>
          <a:graphicData uri="http://schemas.openxmlformats.org/presentationml/2006/ole">
            <mc:AlternateContent xmlns:mc="http://schemas.openxmlformats.org/markup-compatibility/2006">
              <mc:Choice xmlns:v="urn:schemas-microsoft-com:vml" Requires="v">
                <p:oleObj spid="_x0000_s10763" name="公式" r:id="rId12" imgW="1473200" imgH="584200" progId="Equation.3">
                  <p:embed/>
                </p:oleObj>
              </mc:Choice>
              <mc:Fallback>
                <p:oleObj name="公式" r:id="rId12" imgW="1473200" imgH="584200" progId="Equation.3">
                  <p:embed/>
                  <p:pic>
                    <p:nvPicPr>
                      <p:cNvPr id="0" name="Object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800" y="2667000"/>
                        <a:ext cx="4800600" cy="1476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26" name="Object 42"/>
          <p:cNvGraphicFramePr>
            <a:graphicFrameLocks noChangeAspect="1"/>
          </p:cNvGraphicFramePr>
          <p:nvPr/>
        </p:nvGraphicFramePr>
        <p:xfrm>
          <a:off x="195263" y="4267200"/>
          <a:ext cx="3386137" cy="1143000"/>
        </p:xfrm>
        <a:graphic>
          <a:graphicData uri="http://schemas.openxmlformats.org/presentationml/2006/ole">
            <mc:AlternateContent xmlns:mc="http://schemas.openxmlformats.org/markup-compatibility/2006">
              <mc:Choice xmlns:v="urn:schemas-microsoft-com:vml" Requires="v">
                <p:oleObj spid="_x0000_s10764" name="公式" r:id="rId14" imgW="1447800" imgH="571500" progId="Equation.3">
                  <p:embed/>
                </p:oleObj>
              </mc:Choice>
              <mc:Fallback>
                <p:oleObj name="公式" r:id="rId14" imgW="1447800" imgH="571500" progId="Equation.3">
                  <p:embed/>
                  <p:pic>
                    <p:nvPicPr>
                      <p:cNvPr id="0" name="Object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5263" y="4267200"/>
                        <a:ext cx="338613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27" name="Object 43"/>
          <p:cNvGraphicFramePr>
            <a:graphicFrameLocks noChangeAspect="1"/>
          </p:cNvGraphicFramePr>
          <p:nvPr/>
        </p:nvGraphicFramePr>
        <p:xfrm>
          <a:off x="3581400" y="4524375"/>
          <a:ext cx="2057400" cy="966788"/>
        </p:xfrm>
        <a:graphic>
          <a:graphicData uri="http://schemas.openxmlformats.org/presentationml/2006/ole">
            <mc:AlternateContent xmlns:mc="http://schemas.openxmlformats.org/markup-compatibility/2006">
              <mc:Choice xmlns:v="urn:schemas-microsoft-com:vml" Requires="v">
                <p:oleObj spid="_x0000_s10765" name="公式" r:id="rId16" imgW="736280" imgH="406224" progId="Equation.3">
                  <p:embed/>
                </p:oleObj>
              </mc:Choice>
              <mc:Fallback>
                <p:oleObj name="公式" r:id="rId16" imgW="736280" imgH="406224" progId="Equation.3">
                  <p:embed/>
                  <p:pic>
                    <p:nvPicPr>
                      <p:cNvPr id="0" name="Object 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4524375"/>
                        <a:ext cx="205740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44"/>
          <p:cNvGrpSpPr>
            <a:grpSpLocks/>
          </p:cNvGrpSpPr>
          <p:nvPr/>
        </p:nvGrpSpPr>
        <p:grpSpPr bwMode="auto">
          <a:xfrm>
            <a:off x="533400" y="5715000"/>
            <a:ext cx="2714625" cy="833438"/>
            <a:chOff x="336" y="3600"/>
            <a:chExt cx="1710" cy="525"/>
          </a:xfrm>
        </p:grpSpPr>
        <p:graphicFrame>
          <p:nvGraphicFramePr>
            <p:cNvPr id="10259" name="Object 45"/>
            <p:cNvGraphicFramePr>
              <a:graphicFrameLocks noChangeAspect="1"/>
            </p:cNvGraphicFramePr>
            <p:nvPr/>
          </p:nvGraphicFramePr>
          <p:xfrm>
            <a:off x="336" y="3600"/>
            <a:ext cx="624" cy="525"/>
          </p:xfrm>
          <a:graphic>
            <a:graphicData uri="http://schemas.openxmlformats.org/presentationml/2006/ole">
              <mc:AlternateContent xmlns:mc="http://schemas.openxmlformats.org/markup-compatibility/2006">
                <mc:Choice xmlns:v="urn:schemas-microsoft-com:vml" Requires="v">
                  <p:oleObj spid="_x0000_s10766" name="公式" r:id="rId18" imgW="482391" imgH="406224" progId="Equation.3">
                    <p:embed/>
                  </p:oleObj>
                </mc:Choice>
                <mc:Fallback>
                  <p:oleObj name="公式" r:id="rId18" imgW="482391" imgH="406224" progId="Equation.3">
                    <p:embed/>
                    <p:pic>
                      <p:nvPicPr>
                        <p:cNvPr id="0"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6" y="3600"/>
                          <a:ext cx="624"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60" name="Object 46"/>
            <p:cNvGraphicFramePr>
              <a:graphicFrameLocks noChangeAspect="1"/>
            </p:cNvGraphicFramePr>
            <p:nvPr/>
          </p:nvGraphicFramePr>
          <p:xfrm>
            <a:off x="1056" y="3600"/>
            <a:ext cx="990" cy="510"/>
          </p:xfrm>
          <a:graphic>
            <a:graphicData uri="http://schemas.openxmlformats.org/presentationml/2006/ole">
              <mc:AlternateContent xmlns:mc="http://schemas.openxmlformats.org/markup-compatibility/2006">
                <mc:Choice xmlns:v="urn:schemas-microsoft-com:vml" Requires="v">
                  <p:oleObj spid="_x0000_s10767" name="公式" r:id="rId20" imgW="672808" imgH="406224" progId="Equation.3">
                    <p:embed/>
                  </p:oleObj>
                </mc:Choice>
                <mc:Fallback>
                  <p:oleObj name="公式" r:id="rId20" imgW="672808" imgH="406224" progId="Equation.3">
                    <p:embed/>
                    <p:pic>
                      <p:nvPicPr>
                        <p:cNvPr id="0" name="Object 4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6" y="3600"/>
                          <a:ext cx="990"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47"/>
          <p:cNvGrpSpPr>
            <a:grpSpLocks/>
          </p:cNvGrpSpPr>
          <p:nvPr/>
        </p:nvGrpSpPr>
        <p:grpSpPr bwMode="auto">
          <a:xfrm>
            <a:off x="8534400" y="2362200"/>
            <a:ext cx="404813" cy="2971800"/>
            <a:chOff x="5376" y="1488"/>
            <a:chExt cx="255" cy="1872"/>
          </a:xfrm>
        </p:grpSpPr>
        <p:sp>
          <p:nvSpPr>
            <p:cNvPr id="10257" name="Text Box 48"/>
            <p:cNvSpPr txBox="1">
              <a:spLocks noChangeArrowheads="1"/>
            </p:cNvSpPr>
            <p:nvPr/>
          </p:nvSpPr>
          <p:spPr bwMode="auto">
            <a:xfrm>
              <a:off x="5376" y="148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b="0"/>
                <a:t>A</a:t>
              </a:r>
            </a:p>
          </p:txBody>
        </p:sp>
        <p:sp>
          <p:nvSpPr>
            <p:cNvPr id="10258" name="Text Box 49"/>
            <p:cNvSpPr txBox="1">
              <a:spLocks noChangeArrowheads="1"/>
            </p:cNvSpPr>
            <p:nvPr/>
          </p:nvSpPr>
          <p:spPr bwMode="auto">
            <a:xfrm>
              <a:off x="5376" y="307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b="0"/>
                <a:t>D</a:t>
              </a:r>
            </a:p>
          </p:txBody>
        </p:sp>
      </p:grpSp>
      <p:sp>
        <p:nvSpPr>
          <p:cNvPr id="93234" name="Oval 50"/>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blinds(vertical)">
                                      <p:cBhvr>
                                        <p:cTn id="7" dur="500"/>
                                        <p:tgtEl>
                                          <p:spTgt spid="93186"/>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vertical)">
                                      <p:cBhvr>
                                        <p:cTn id="11" dur="500"/>
                                        <p:tgtEl>
                                          <p:spTgt spid="2"/>
                                        </p:tgtEl>
                                      </p:cBhvr>
                                    </p:animEffect>
                                  </p:childTnLst>
                                </p:cTn>
                              </p:par>
                            </p:childTnLst>
                          </p:cTn>
                        </p:par>
                        <p:par>
                          <p:cTn id="12" fill="hold" nodeType="afterGroup">
                            <p:stCondLst>
                              <p:cond delay="1000"/>
                            </p:stCondLst>
                            <p:childTnLst>
                              <p:par>
                                <p:cTn id="13" presetID="3" presetClass="entr" presetSubtype="5"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vertical)">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93218"/>
                                        </p:tgtEl>
                                        <p:attrNameLst>
                                          <p:attrName>style.visibility</p:attrName>
                                        </p:attrNameLst>
                                      </p:cBhvr>
                                      <p:to>
                                        <p:strVal val="visible"/>
                                      </p:to>
                                    </p:set>
                                    <p:animEffect transition="in" filter="blinds(vertical)">
                                      <p:cBhvr>
                                        <p:cTn id="28" dur="500"/>
                                        <p:tgtEl>
                                          <p:spTgt spid="9321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nodeType="clickEffect">
                                  <p:stCondLst>
                                    <p:cond delay="0"/>
                                  </p:stCondLst>
                                  <p:childTnLst>
                                    <p:set>
                                      <p:cBhvr>
                                        <p:cTn id="32" dur="1" fill="hold">
                                          <p:stCondLst>
                                            <p:cond delay="0"/>
                                          </p:stCondLst>
                                        </p:cTn>
                                        <p:tgtEl>
                                          <p:spTgt spid="93217"/>
                                        </p:tgtEl>
                                        <p:attrNameLst>
                                          <p:attrName>style.visibility</p:attrName>
                                        </p:attrNameLst>
                                      </p:cBhvr>
                                      <p:to>
                                        <p:strVal val="visible"/>
                                      </p:to>
                                    </p:set>
                                    <p:animEffect transition="in" filter="blinds(vertical)">
                                      <p:cBhvr>
                                        <p:cTn id="33" dur="500"/>
                                        <p:tgtEl>
                                          <p:spTgt spid="932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vertical)">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5" fill="hold" nodeType="clickEffect">
                                  <p:stCondLst>
                                    <p:cond delay="0"/>
                                  </p:stCondLst>
                                  <p:childTnLst>
                                    <p:set>
                                      <p:cBhvr>
                                        <p:cTn id="50" dur="1" fill="hold">
                                          <p:stCondLst>
                                            <p:cond delay="0"/>
                                          </p:stCondLst>
                                        </p:cTn>
                                        <p:tgtEl>
                                          <p:spTgt spid="93225"/>
                                        </p:tgtEl>
                                        <p:attrNameLst>
                                          <p:attrName>style.visibility</p:attrName>
                                        </p:attrNameLst>
                                      </p:cBhvr>
                                      <p:to>
                                        <p:strVal val="visible"/>
                                      </p:to>
                                    </p:set>
                                    <p:animEffect transition="in" filter="blinds(vertical)">
                                      <p:cBhvr>
                                        <p:cTn id="51" dur="500"/>
                                        <p:tgtEl>
                                          <p:spTgt spid="9322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5" fill="hold" nodeType="clickEffect">
                                  <p:stCondLst>
                                    <p:cond delay="0"/>
                                  </p:stCondLst>
                                  <p:childTnLst>
                                    <p:set>
                                      <p:cBhvr>
                                        <p:cTn id="55" dur="1" fill="hold">
                                          <p:stCondLst>
                                            <p:cond delay="0"/>
                                          </p:stCondLst>
                                        </p:cTn>
                                        <p:tgtEl>
                                          <p:spTgt spid="93226"/>
                                        </p:tgtEl>
                                        <p:attrNameLst>
                                          <p:attrName>style.visibility</p:attrName>
                                        </p:attrNameLst>
                                      </p:cBhvr>
                                      <p:to>
                                        <p:strVal val="visible"/>
                                      </p:to>
                                    </p:set>
                                    <p:animEffect transition="in" filter="blinds(vertical)">
                                      <p:cBhvr>
                                        <p:cTn id="56" dur="500"/>
                                        <p:tgtEl>
                                          <p:spTgt spid="9322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5" fill="hold" nodeType="clickEffect">
                                  <p:stCondLst>
                                    <p:cond delay="0"/>
                                  </p:stCondLst>
                                  <p:childTnLst>
                                    <p:set>
                                      <p:cBhvr>
                                        <p:cTn id="60" dur="1" fill="hold">
                                          <p:stCondLst>
                                            <p:cond delay="0"/>
                                          </p:stCondLst>
                                        </p:cTn>
                                        <p:tgtEl>
                                          <p:spTgt spid="93227"/>
                                        </p:tgtEl>
                                        <p:attrNameLst>
                                          <p:attrName>style.visibility</p:attrName>
                                        </p:attrNameLst>
                                      </p:cBhvr>
                                      <p:to>
                                        <p:strVal val="visible"/>
                                      </p:to>
                                    </p:set>
                                    <p:animEffect transition="in" filter="blinds(vertical)">
                                      <p:cBhvr>
                                        <p:cTn id="61" dur="500"/>
                                        <p:tgtEl>
                                          <p:spTgt spid="9322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5"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blinds(vertical)">
                                      <p:cBhvr>
                                        <p:cTn id="66" dur="500"/>
                                        <p:tgtEl>
                                          <p:spTgt spid="8"/>
                                        </p:tgtEl>
                                      </p:cBhvr>
                                    </p:animEffect>
                                  </p:childTnLst>
                                </p:cTn>
                              </p:par>
                            </p:childTnLst>
                          </p:cTn>
                        </p:par>
                        <p:par>
                          <p:cTn id="67" fill="hold" nodeType="afterGroup">
                            <p:stCondLst>
                              <p:cond delay="500"/>
                            </p:stCondLst>
                            <p:childTnLst>
                              <p:par>
                                <p:cTn id="68" presetID="3" presetClass="entr" presetSubtype="5" fill="hold" grpId="0" nodeType="afterEffect">
                                  <p:stCondLst>
                                    <p:cond delay="0"/>
                                  </p:stCondLst>
                                  <p:childTnLst>
                                    <p:set>
                                      <p:cBhvr>
                                        <p:cTn id="69" dur="1" fill="hold">
                                          <p:stCondLst>
                                            <p:cond delay="0"/>
                                          </p:stCondLst>
                                        </p:cTn>
                                        <p:tgtEl>
                                          <p:spTgt spid="93234"/>
                                        </p:tgtEl>
                                        <p:attrNameLst>
                                          <p:attrName>style.visibility</p:attrName>
                                        </p:attrNameLst>
                                      </p:cBhvr>
                                      <p:to>
                                        <p:strVal val="visible"/>
                                      </p:to>
                                    </p:set>
                                    <p:animEffect transition="in" filter="blinds(vertical)">
                                      <p:cBhvr>
                                        <p:cTn id="70" dur="500"/>
                                        <p:tgtEl>
                                          <p:spTgt spid="93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218" grpId="0" autoUpdateAnimBg="0"/>
      <p:bldP spid="932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0"/>
            <a:ext cx="8416925" cy="2978150"/>
            <a:chOff x="192" y="0"/>
            <a:chExt cx="5302" cy="1876"/>
          </a:xfrm>
        </p:grpSpPr>
        <p:sp>
          <p:nvSpPr>
            <p:cNvPr id="11294" name="Freeform 3"/>
            <p:cNvSpPr>
              <a:spLocks/>
            </p:cNvSpPr>
            <p:nvPr/>
          </p:nvSpPr>
          <p:spPr bwMode="auto">
            <a:xfrm>
              <a:off x="3257" y="288"/>
              <a:ext cx="864" cy="48"/>
            </a:xfrm>
            <a:custGeom>
              <a:avLst/>
              <a:gdLst>
                <a:gd name="T0" fmla="*/ 0 w 936"/>
                <a:gd name="T1" fmla="*/ 0 h 48"/>
                <a:gd name="T2" fmla="*/ 167 w 936"/>
                <a:gd name="T3" fmla="*/ 48 h 48"/>
                <a:gd name="T4" fmla="*/ 260 w 936"/>
                <a:gd name="T5" fmla="*/ 0 h 48"/>
                <a:gd name="T6" fmla="*/ 0 60000 65536"/>
                <a:gd name="T7" fmla="*/ 0 60000 65536"/>
                <a:gd name="T8" fmla="*/ 0 60000 65536"/>
                <a:gd name="T9" fmla="*/ 0 w 936"/>
                <a:gd name="T10" fmla="*/ 0 h 48"/>
                <a:gd name="T11" fmla="*/ 936 w 936"/>
                <a:gd name="T12" fmla="*/ 48 h 48"/>
              </a:gdLst>
              <a:ahLst/>
              <a:cxnLst>
                <a:cxn ang="T6">
                  <a:pos x="T0" y="T1"/>
                </a:cxn>
                <a:cxn ang="T7">
                  <a:pos x="T2" y="T3"/>
                </a:cxn>
                <a:cxn ang="T8">
                  <a:pos x="T4" y="T5"/>
                </a:cxn>
              </a:cxnLst>
              <a:rect l="T9" t="T10" r="T11" b="T12"/>
              <a:pathLst>
                <a:path w="936" h="48">
                  <a:moveTo>
                    <a:pt x="0" y="0"/>
                  </a:moveTo>
                  <a:cubicBezTo>
                    <a:pt x="96" y="6"/>
                    <a:pt x="444" y="48"/>
                    <a:pt x="600" y="48"/>
                  </a:cubicBezTo>
                  <a:cubicBezTo>
                    <a:pt x="756" y="48"/>
                    <a:pt x="880" y="8"/>
                    <a:pt x="936" y="0"/>
                  </a:cubicBezTo>
                </a:path>
              </a:pathLst>
            </a:custGeom>
            <a:noFill/>
            <a:ln w="38100" cap="rnd">
              <a:solidFill>
                <a:srgbClr val="FF33CC"/>
              </a:solidFill>
              <a:prstDash val="sysDot"/>
              <a:round/>
              <a:headEnd type="arrow" w="med" len="me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95" name="Freeform 4"/>
            <p:cNvSpPr>
              <a:spLocks/>
            </p:cNvSpPr>
            <p:nvPr/>
          </p:nvSpPr>
          <p:spPr bwMode="auto">
            <a:xfrm>
              <a:off x="4386" y="240"/>
              <a:ext cx="909" cy="50"/>
            </a:xfrm>
            <a:custGeom>
              <a:avLst/>
              <a:gdLst>
                <a:gd name="T0" fmla="*/ 0 w 984"/>
                <a:gd name="T1" fmla="*/ 0 h 50"/>
                <a:gd name="T2" fmla="*/ 94 w 984"/>
                <a:gd name="T3" fmla="*/ 48 h 50"/>
                <a:gd name="T4" fmla="*/ 276 w 984"/>
                <a:gd name="T5" fmla="*/ 12 h 50"/>
                <a:gd name="T6" fmla="*/ 0 60000 65536"/>
                <a:gd name="T7" fmla="*/ 0 60000 65536"/>
                <a:gd name="T8" fmla="*/ 0 60000 65536"/>
                <a:gd name="T9" fmla="*/ 0 w 984"/>
                <a:gd name="T10" fmla="*/ 0 h 50"/>
                <a:gd name="T11" fmla="*/ 984 w 984"/>
                <a:gd name="T12" fmla="*/ 50 h 50"/>
              </a:gdLst>
              <a:ahLst/>
              <a:cxnLst>
                <a:cxn ang="T6">
                  <a:pos x="T0" y="T1"/>
                </a:cxn>
                <a:cxn ang="T7">
                  <a:pos x="T2" y="T3"/>
                </a:cxn>
                <a:cxn ang="T8">
                  <a:pos x="T4" y="T5"/>
                </a:cxn>
              </a:cxnLst>
              <a:rect l="T9" t="T10" r="T11" b="T12"/>
              <a:pathLst>
                <a:path w="984" h="50">
                  <a:moveTo>
                    <a:pt x="0" y="0"/>
                  </a:moveTo>
                  <a:cubicBezTo>
                    <a:pt x="112" y="24"/>
                    <a:pt x="172" y="46"/>
                    <a:pt x="336" y="48"/>
                  </a:cubicBezTo>
                  <a:cubicBezTo>
                    <a:pt x="500" y="50"/>
                    <a:pt x="849" y="19"/>
                    <a:pt x="984" y="12"/>
                  </a:cubicBezTo>
                </a:path>
              </a:pathLst>
            </a:custGeom>
            <a:noFill/>
            <a:ln w="28575" cap="rnd">
              <a:solidFill>
                <a:srgbClr val="FF33CC"/>
              </a:solidFill>
              <a:prstDash val="sysDot"/>
              <a:round/>
              <a:headEnd type="arrow" w="med" len="me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11296" name="Group 5"/>
            <p:cNvGrpSpPr>
              <a:grpSpLocks/>
            </p:cNvGrpSpPr>
            <p:nvPr/>
          </p:nvGrpSpPr>
          <p:grpSpPr bwMode="auto">
            <a:xfrm>
              <a:off x="3146" y="192"/>
              <a:ext cx="1466" cy="960"/>
              <a:chOff x="3264" y="576"/>
              <a:chExt cx="1588" cy="960"/>
            </a:xfrm>
          </p:grpSpPr>
          <p:sp>
            <p:nvSpPr>
              <p:cNvPr id="11312" name="Freeform 6"/>
              <p:cNvSpPr>
                <a:spLocks/>
              </p:cNvSpPr>
              <p:nvPr/>
            </p:nvSpPr>
            <p:spPr bwMode="auto">
              <a:xfrm>
                <a:off x="3664" y="1204"/>
                <a:ext cx="8" cy="196"/>
              </a:xfrm>
              <a:custGeom>
                <a:avLst/>
                <a:gdLst>
                  <a:gd name="T0" fmla="*/ 0 w 8"/>
                  <a:gd name="T1" fmla="*/ 196 h 196"/>
                  <a:gd name="T2" fmla="*/ 8 w 8"/>
                  <a:gd name="T3" fmla="*/ 0 h 196"/>
                  <a:gd name="T4" fmla="*/ 0 60000 65536"/>
                  <a:gd name="T5" fmla="*/ 0 60000 65536"/>
                  <a:gd name="T6" fmla="*/ 0 w 8"/>
                  <a:gd name="T7" fmla="*/ 0 h 196"/>
                  <a:gd name="T8" fmla="*/ 8 w 8"/>
                  <a:gd name="T9" fmla="*/ 196 h 196"/>
                </a:gdLst>
                <a:ahLst/>
                <a:cxnLst>
                  <a:cxn ang="T4">
                    <a:pos x="T0" y="T1"/>
                  </a:cxn>
                  <a:cxn ang="T5">
                    <a:pos x="T2" y="T3"/>
                  </a:cxn>
                </a:cxnLst>
                <a:rect l="T6" t="T7" r="T8" b="T9"/>
                <a:pathLst>
                  <a:path w="8" h="196">
                    <a:moveTo>
                      <a:pt x="0" y="196"/>
                    </a:moveTo>
                    <a:lnTo>
                      <a:pt x="8" y="0"/>
                    </a:lnTo>
                  </a:path>
                </a:pathLst>
              </a:custGeom>
              <a:noFill/>
              <a:ln w="57150">
                <a:solidFill>
                  <a:srgbClr val="33339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13" name="Text Box 7"/>
              <p:cNvSpPr txBox="1">
                <a:spLocks noChangeArrowheads="1"/>
              </p:cNvSpPr>
              <p:nvPr/>
            </p:nvSpPr>
            <p:spPr bwMode="auto">
              <a:xfrm>
                <a:off x="3264" y="124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sp>
            <p:nvSpPr>
              <p:cNvPr id="11314" name="Freeform 8"/>
              <p:cNvSpPr>
                <a:spLocks/>
              </p:cNvSpPr>
              <p:nvPr/>
            </p:nvSpPr>
            <p:spPr bwMode="auto">
              <a:xfrm>
                <a:off x="4848" y="576"/>
                <a:ext cx="4" cy="196"/>
              </a:xfrm>
              <a:custGeom>
                <a:avLst/>
                <a:gdLst>
                  <a:gd name="T0" fmla="*/ 0 w 4"/>
                  <a:gd name="T1" fmla="*/ 196 h 196"/>
                  <a:gd name="T2" fmla="*/ 4 w 4"/>
                  <a:gd name="T3" fmla="*/ 0 h 196"/>
                  <a:gd name="T4" fmla="*/ 0 60000 65536"/>
                  <a:gd name="T5" fmla="*/ 0 60000 65536"/>
                  <a:gd name="T6" fmla="*/ 0 w 4"/>
                  <a:gd name="T7" fmla="*/ 0 h 196"/>
                  <a:gd name="T8" fmla="*/ 4 w 4"/>
                  <a:gd name="T9" fmla="*/ 196 h 196"/>
                </a:gdLst>
                <a:ahLst/>
                <a:cxnLst>
                  <a:cxn ang="T4">
                    <a:pos x="T0" y="T1"/>
                  </a:cxn>
                  <a:cxn ang="T5">
                    <a:pos x="T2" y="T3"/>
                  </a:cxn>
                </a:cxnLst>
                <a:rect l="T6" t="T7" r="T8" b="T9"/>
                <a:pathLst>
                  <a:path w="4" h="196">
                    <a:moveTo>
                      <a:pt x="0" y="196"/>
                    </a:moveTo>
                    <a:lnTo>
                      <a:pt x="4" y="0"/>
                    </a:lnTo>
                  </a:path>
                </a:pathLst>
              </a:custGeom>
              <a:noFill/>
              <a:ln w="57150">
                <a:solidFill>
                  <a:srgbClr val="33339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15" name="Text Box 9"/>
              <p:cNvSpPr txBox="1">
                <a:spLocks noChangeArrowheads="1"/>
              </p:cNvSpPr>
              <p:nvPr/>
            </p:nvSpPr>
            <p:spPr bwMode="auto">
              <a:xfrm>
                <a:off x="4561" y="912"/>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grpSp>
        <p:grpSp>
          <p:nvGrpSpPr>
            <p:cNvPr id="11297" name="Group 10"/>
            <p:cNvGrpSpPr>
              <a:grpSpLocks/>
            </p:cNvGrpSpPr>
            <p:nvPr/>
          </p:nvGrpSpPr>
          <p:grpSpPr bwMode="auto">
            <a:xfrm>
              <a:off x="192" y="0"/>
              <a:ext cx="5302" cy="1876"/>
              <a:chOff x="192" y="0"/>
              <a:chExt cx="5302" cy="1876"/>
            </a:xfrm>
          </p:grpSpPr>
          <p:grpSp>
            <p:nvGrpSpPr>
              <p:cNvPr id="11300" name="Group 11"/>
              <p:cNvGrpSpPr>
                <a:grpSpLocks/>
              </p:cNvGrpSpPr>
              <p:nvPr/>
            </p:nvGrpSpPr>
            <p:grpSpPr bwMode="auto">
              <a:xfrm>
                <a:off x="3146" y="0"/>
                <a:ext cx="2348" cy="1292"/>
                <a:chOff x="3264" y="733"/>
                <a:chExt cx="1872" cy="943"/>
              </a:xfrm>
            </p:grpSpPr>
            <p:sp>
              <p:nvSpPr>
                <p:cNvPr id="11303" name="Rectangle 12"/>
                <p:cNvSpPr>
                  <a:spLocks noChangeArrowheads="1"/>
                </p:cNvSpPr>
                <p:nvPr/>
              </p:nvSpPr>
              <p:spPr bwMode="auto">
                <a:xfrm>
                  <a:off x="3264" y="816"/>
                  <a:ext cx="1872" cy="24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1304" name="Freeform 13"/>
                <p:cNvSpPr>
                  <a:spLocks/>
                </p:cNvSpPr>
                <p:nvPr/>
              </p:nvSpPr>
              <p:spPr bwMode="auto">
                <a:xfrm>
                  <a:off x="3548" y="733"/>
                  <a:ext cx="100" cy="943"/>
                </a:xfrm>
                <a:custGeom>
                  <a:avLst/>
                  <a:gdLst>
                    <a:gd name="T0" fmla="*/ 100 w 100"/>
                    <a:gd name="T1" fmla="*/ 83 h 943"/>
                    <a:gd name="T2" fmla="*/ 44 w 100"/>
                    <a:gd name="T3" fmla="*/ 143 h 943"/>
                    <a:gd name="T4" fmla="*/ 0 w 100"/>
                    <a:gd name="T5" fmla="*/ 943 h 943"/>
                    <a:gd name="T6" fmla="*/ 0 60000 65536"/>
                    <a:gd name="T7" fmla="*/ 0 60000 65536"/>
                    <a:gd name="T8" fmla="*/ 0 60000 65536"/>
                    <a:gd name="T9" fmla="*/ 0 w 100"/>
                    <a:gd name="T10" fmla="*/ 0 h 943"/>
                    <a:gd name="T11" fmla="*/ 100 w 100"/>
                    <a:gd name="T12" fmla="*/ 943 h 943"/>
                  </a:gdLst>
                  <a:ahLst/>
                  <a:cxnLst>
                    <a:cxn ang="T6">
                      <a:pos x="T0" y="T1"/>
                    </a:cxn>
                    <a:cxn ang="T7">
                      <a:pos x="T2" y="T3"/>
                    </a:cxn>
                    <a:cxn ang="T8">
                      <a:pos x="T4" y="T5"/>
                    </a:cxn>
                  </a:cxnLst>
                  <a:rect l="T9" t="T10" r="T11" b="T12"/>
                  <a:pathLst>
                    <a:path w="100" h="943">
                      <a:moveTo>
                        <a:pt x="100" y="83"/>
                      </a:moveTo>
                      <a:cubicBezTo>
                        <a:pt x="91" y="93"/>
                        <a:pt x="61" y="0"/>
                        <a:pt x="44" y="143"/>
                      </a:cubicBezTo>
                      <a:cubicBezTo>
                        <a:pt x="27" y="286"/>
                        <a:pt x="9" y="776"/>
                        <a:pt x="0" y="94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05" name="Freeform 14"/>
                <p:cNvSpPr>
                  <a:spLocks/>
                </p:cNvSpPr>
                <p:nvPr/>
              </p:nvSpPr>
              <p:spPr bwMode="auto">
                <a:xfrm>
                  <a:off x="3704" y="771"/>
                  <a:ext cx="136" cy="358"/>
                </a:xfrm>
                <a:custGeom>
                  <a:avLst/>
                  <a:gdLst>
                    <a:gd name="T0" fmla="*/ 136 w 136"/>
                    <a:gd name="T1" fmla="*/ 45 h 358"/>
                    <a:gd name="T2" fmla="*/ 76 w 136"/>
                    <a:gd name="T3" fmla="*/ 45 h 358"/>
                    <a:gd name="T4" fmla="*/ 60 w 136"/>
                    <a:gd name="T5" fmla="*/ 317 h 358"/>
                    <a:gd name="T6" fmla="*/ 0 w 136"/>
                    <a:gd name="T7" fmla="*/ 293 h 358"/>
                    <a:gd name="T8" fmla="*/ 0 60000 65536"/>
                    <a:gd name="T9" fmla="*/ 0 60000 65536"/>
                    <a:gd name="T10" fmla="*/ 0 60000 65536"/>
                    <a:gd name="T11" fmla="*/ 0 60000 65536"/>
                    <a:gd name="T12" fmla="*/ 0 w 136"/>
                    <a:gd name="T13" fmla="*/ 0 h 358"/>
                    <a:gd name="T14" fmla="*/ 136 w 136"/>
                    <a:gd name="T15" fmla="*/ 358 h 358"/>
                  </a:gdLst>
                  <a:ahLst/>
                  <a:cxnLst>
                    <a:cxn ang="T8">
                      <a:pos x="T0" y="T1"/>
                    </a:cxn>
                    <a:cxn ang="T9">
                      <a:pos x="T2" y="T3"/>
                    </a:cxn>
                    <a:cxn ang="T10">
                      <a:pos x="T4" y="T5"/>
                    </a:cxn>
                    <a:cxn ang="T11">
                      <a:pos x="T6" y="T7"/>
                    </a:cxn>
                  </a:cxnLst>
                  <a:rect l="T12" t="T13" r="T14" b="T15"/>
                  <a:pathLst>
                    <a:path w="136" h="358">
                      <a:moveTo>
                        <a:pt x="136" y="45"/>
                      </a:moveTo>
                      <a:cubicBezTo>
                        <a:pt x="126" y="45"/>
                        <a:pt x="89" y="0"/>
                        <a:pt x="76" y="45"/>
                      </a:cubicBezTo>
                      <a:cubicBezTo>
                        <a:pt x="63" y="90"/>
                        <a:pt x="73" y="276"/>
                        <a:pt x="60" y="317"/>
                      </a:cubicBezTo>
                      <a:cubicBezTo>
                        <a:pt x="47" y="358"/>
                        <a:pt x="12" y="298"/>
                        <a:pt x="0" y="29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06" name="Freeform 15"/>
                <p:cNvSpPr>
                  <a:spLocks/>
                </p:cNvSpPr>
                <p:nvPr/>
              </p:nvSpPr>
              <p:spPr bwMode="auto">
                <a:xfrm>
                  <a:off x="3840" y="768"/>
                  <a:ext cx="136" cy="358"/>
                </a:xfrm>
                <a:custGeom>
                  <a:avLst/>
                  <a:gdLst>
                    <a:gd name="T0" fmla="*/ 136 w 136"/>
                    <a:gd name="T1" fmla="*/ 45 h 358"/>
                    <a:gd name="T2" fmla="*/ 76 w 136"/>
                    <a:gd name="T3" fmla="*/ 45 h 358"/>
                    <a:gd name="T4" fmla="*/ 60 w 136"/>
                    <a:gd name="T5" fmla="*/ 317 h 358"/>
                    <a:gd name="T6" fmla="*/ 0 w 136"/>
                    <a:gd name="T7" fmla="*/ 293 h 358"/>
                    <a:gd name="T8" fmla="*/ 0 60000 65536"/>
                    <a:gd name="T9" fmla="*/ 0 60000 65536"/>
                    <a:gd name="T10" fmla="*/ 0 60000 65536"/>
                    <a:gd name="T11" fmla="*/ 0 60000 65536"/>
                    <a:gd name="T12" fmla="*/ 0 w 136"/>
                    <a:gd name="T13" fmla="*/ 0 h 358"/>
                    <a:gd name="T14" fmla="*/ 136 w 136"/>
                    <a:gd name="T15" fmla="*/ 358 h 358"/>
                  </a:gdLst>
                  <a:ahLst/>
                  <a:cxnLst>
                    <a:cxn ang="T8">
                      <a:pos x="T0" y="T1"/>
                    </a:cxn>
                    <a:cxn ang="T9">
                      <a:pos x="T2" y="T3"/>
                    </a:cxn>
                    <a:cxn ang="T10">
                      <a:pos x="T4" y="T5"/>
                    </a:cxn>
                    <a:cxn ang="T11">
                      <a:pos x="T6" y="T7"/>
                    </a:cxn>
                  </a:cxnLst>
                  <a:rect l="T12" t="T13" r="T14" b="T15"/>
                  <a:pathLst>
                    <a:path w="136" h="358">
                      <a:moveTo>
                        <a:pt x="136" y="45"/>
                      </a:moveTo>
                      <a:cubicBezTo>
                        <a:pt x="126" y="45"/>
                        <a:pt x="89" y="0"/>
                        <a:pt x="76" y="45"/>
                      </a:cubicBezTo>
                      <a:cubicBezTo>
                        <a:pt x="63" y="90"/>
                        <a:pt x="73" y="276"/>
                        <a:pt x="60" y="317"/>
                      </a:cubicBezTo>
                      <a:cubicBezTo>
                        <a:pt x="47" y="358"/>
                        <a:pt x="12" y="298"/>
                        <a:pt x="0" y="29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07" name="Freeform 16"/>
                <p:cNvSpPr>
                  <a:spLocks/>
                </p:cNvSpPr>
                <p:nvPr/>
              </p:nvSpPr>
              <p:spPr bwMode="auto">
                <a:xfrm>
                  <a:off x="4416" y="768"/>
                  <a:ext cx="88" cy="584"/>
                </a:xfrm>
                <a:custGeom>
                  <a:avLst/>
                  <a:gdLst>
                    <a:gd name="T0" fmla="*/ 88 w 88"/>
                    <a:gd name="T1" fmla="*/ 45 h 584"/>
                    <a:gd name="T2" fmla="*/ 28 w 88"/>
                    <a:gd name="T3" fmla="*/ 45 h 584"/>
                    <a:gd name="T4" fmla="*/ 12 w 88"/>
                    <a:gd name="T5" fmla="*/ 317 h 584"/>
                    <a:gd name="T6" fmla="*/ 0 w 88"/>
                    <a:gd name="T7" fmla="*/ 584 h 584"/>
                    <a:gd name="T8" fmla="*/ 0 60000 65536"/>
                    <a:gd name="T9" fmla="*/ 0 60000 65536"/>
                    <a:gd name="T10" fmla="*/ 0 60000 65536"/>
                    <a:gd name="T11" fmla="*/ 0 60000 65536"/>
                    <a:gd name="T12" fmla="*/ 0 w 88"/>
                    <a:gd name="T13" fmla="*/ 0 h 584"/>
                    <a:gd name="T14" fmla="*/ 88 w 88"/>
                    <a:gd name="T15" fmla="*/ 584 h 584"/>
                  </a:gdLst>
                  <a:ahLst/>
                  <a:cxnLst>
                    <a:cxn ang="T8">
                      <a:pos x="T0" y="T1"/>
                    </a:cxn>
                    <a:cxn ang="T9">
                      <a:pos x="T2" y="T3"/>
                    </a:cxn>
                    <a:cxn ang="T10">
                      <a:pos x="T4" y="T5"/>
                    </a:cxn>
                    <a:cxn ang="T11">
                      <a:pos x="T6" y="T7"/>
                    </a:cxn>
                  </a:cxnLst>
                  <a:rect l="T12" t="T13" r="T14" b="T15"/>
                  <a:pathLst>
                    <a:path w="88" h="584">
                      <a:moveTo>
                        <a:pt x="88" y="45"/>
                      </a:moveTo>
                      <a:cubicBezTo>
                        <a:pt x="78" y="45"/>
                        <a:pt x="41" y="0"/>
                        <a:pt x="28" y="45"/>
                      </a:cubicBezTo>
                      <a:cubicBezTo>
                        <a:pt x="15" y="90"/>
                        <a:pt x="17" y="227"/>
                        <a:pt x="12" y="317"/>
                      </a:cubicBezTo>
                      <a:cubicBezTo>
                        <a:pt x="7" y="407"/>
                        <a:pt x="2" y="529"/>
                        <a:pt x="0" y="58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08" name="Freeform 17"/>
                <p:cNvSpPr>
                  <a:spLocks/>
                </p:cNvSpPr>
                <p:nvPr/>
              </p:nvSpPr>
              <p:spPr bwMode="auto">
                <a:xfrm>
                  <a:off x="4560" y="768"/>
                  <a:ext cx="136" cy="358"/>
                </a:xfrm>
                <a:custGeom>
                  <a:avLst/>
                  <a:gdLst>
                    <a:gd name="T0" fmla="*/ 136 w 136"/>
                    <a:gd name="T1" fmla="*/ 45 h 358"/>
                    <a:gd name="T2" fmla="*/ 76 w 136"/>
                    <a:gd name="T3" fmla="*/ 45 h 358"/>
                    <a:gd name="T4" fmla="*/ 60 w 136"/>
                    <a:gd name="T5" fmla="*/ 317 h 358"/>
                    <a:gd name="T6" fmla="*/ 0 w 136"/>
                    <a:gd name="T7" fmla="*/ 293 h 358"/>
                    <a:gd name="T8" fmla="*/ 0 60000 65536"/>
                    <a:gd name="T9" fmla="*/ 0 60000 65536"/>
                    <a:gd name="T10" fmla="*/ 0 60000 65536"/>
                    <a:gd name="T11" fmla="*/ 0 60000 65536"/>
                    <a:gd name="T12" fmla="*/ 0 w 136"/>
                    <a:gd name="T13" fmla="*/ 0 h 358"/>
                    <a:gd name="T14" fmla="*/ 136 w 136"/>
                    <a:gd name="T15" fmla="*/ 358 h 358"/>
                  </a:gdLst>
                  <a:ahLst/>
                  <a:cxnLst>
                    <a:cxn ang="T8">
                      <a:pos x="T0" y="T1"/>
                    </a:cxn>
                    <a:cxn ang="T9">
                      <a:pos x="T2" y="T3"/>
                    </a:cxn>
                    <a:cxn ang="T10">
                      <a:pos x="T4" y="T5"/>
                    </a:cxn>
                    <a:cxn ang="T11">
                      <a:pos x="T6" y="T7"/>
                    </a:cxn>
                  </a:cxnLst>
                  <a:rect l="T12" t="T13" r="T14" b="T15"/>
                  <a:pathLst>
                    <a:path w="136" h="358">
                      <a:moveTo>
                        <a:pt x="136" y="45"/>
                      </a:moveTo>
                      <a:cubicBezTo>
                        <a:pt x="126" y="45"/>
                        <a:pt x="89" y="0"/>
                        <a:pt x="76" y="45"/>
                      </a:cubicBezTo>
                      <a:cubicBezTo>
                        <a:pt x="63" y="90"/>
                        <a:pt x="73" y="276"/>
                        <a:pt x="60" y="317"/>
                      </a:cubicBezTo>
                      <a:cubicBezTo>
                        <a:pt x="47" y="358"/>
                        <a:pt x="12" y="298"/>
                        <a:pt x="0" y="29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309" name="Line 18"/>
                <p:cNvSpPr>
                  <a:spLocks noChangeShapeType="1"/>
                </p:cNvSpPr>
                <p:nvPr/>
              </p:nvSpPr>
              <p:spPr bwMode="auto">
                <a:xfrm>
                  <a:off x="3984" y="1056"/>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310" name="Line 19"/>
                <p:cNvSpPr>
                  <a:spLocks noChangeShapeType="1"/>
                </p:cNvSpPr>
                <p:nvPr/>
              </p:nvSpPr>
              <p:spPr bwMode="auto">
                <a:xfrm>
                  <a:off x="3984" y="1344"/>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1311" name="Line 20"/>
                <p:cNvSpPr>
                  <a:spLocks noChangeShapeType="1"/>
                </p:cNvSpPr>
                <p:nvPr/>
              </p:nvSpPr>
              <p:spPr bwMode="auto">
                <a:xfrm>
                  <a:off x="4752" y="1056"/>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1301" name="Text Box 21"/>
              <p:cNvSpPr txBox="1">
                <a:spLocks noChangeArrowheads="1"/>
              </p:cNvSpPr>
              <p:nvPr/>
            </p:nvSpPr>
            <p:spPr bwMode="auto">
              <a:xfrm>
                <a:off x="192" y="816"/>
                <a:ext cx="10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a:solidFill>
                      <a:schemeClr val="accent2"/>
                    </a:solidFill>
                  </a:rPr>
                  <a:t>1. </a:t>
                </a:r>
                <a:r>
                  <a:rPr lang="zh-CN" altLang="en-US">
                    <a:solidFill>
                      <a:schemeClr val="accent2"/>
                    </a:solidFill>
                  </a:rPr>
                  <a:t>顺接</a:t>
                </a:r>
                <a:r>
                  <a:rPr lang="zh-CN" altLang="en-US" sz="2400"/>
                  <a:t> </a:t>
                </a:r>
                <a:r>
                  <a:rPr lang="en-US" altLang="zh-CN" sz="2400"/>
                  <a:t>: </a:t>
                </a:r>
              </a:p>
            </p:txBody>
          </p:sp>
          <p:graphicFrame>
            <p:nvGraphicFramePr>
              <p:cNvPr id="11302" name="Object 22">
                <a:hlinkClick r:id="" action="ppaction://hlinkshowjump?jump=nextslide"/>
              </p:cNvPr>
              <p:cNvGraphicFramePr>
                <a:graphicFrameLocks noChangeAspect="1"/>
              </p:cNvGraphicFramePr>
              <p:nvPr/>
            </p:nvGraphicFramePr>
            <p:xfrm>
              <a:off x="1296" y="1488"/>
              <a:ext cx="1899" cy="388"/>
            </p:xfrm>
            <a:graphic>
              <a:graphicData uri="http://schemas.openxmlformats.org/presentationml/2006/ole">
                <mc:AlternateContent xmlns:mc="http://schemas.openxmlformats.org/markup-compatibility/2006">
                  <mc:Choice xmlns:v="urn:schemas-microsoft-com:vml" Requires="v">
                    <p:oleObj spid="_x0000_s11420" name="公式" r:id="rId3" imgW="1028700" imgH="114300" progId="Equation.3">
                      <p:embed/>
                    </p:oleObj>
                  </mc:Choice>
                  <mc:Fallback>
                    <p:oleObj name="公式" r:id="rId3" imgW="1028700" imgH="114300" progId="Equation.3">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1488"/>
                            <a:ext cx="1899" cy="388"/>
                          </a:xfrm>
                          <a:prstGeom prst="rect">
                            <a:avLst/>
                          </a:prstGeom>
                          <a:solidFill>
                            <a:srgbClr val="CCECFF"/>
                          </a:solidFill>
                          <a:ln w="38100">
                            <a:solidFill>
                              <a:srgbClr val="3333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98" name="Text Box 23"/>
            <p:cNvSpPr txBox="1">
              <a:spLocks noChangeArrowheads="1"/>
            </p:cNvSpPr>
            <p:nvPr/>
          </p:nvSpPr>
          <p:spPr bwMode="auto">
            <a:xfrm>
              <a:off x="3616" y="5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a:t>1</a:t>
              </a:r>
            </a:p>
          </p:txBody>
        </p:sp>
        <p:sp>
          <p:nvSpPr>
            <p:cNvPr id="11299" name="Text Box 24"/>
            <p:cNvSpPr txBox="1">
              <a:spLocks noChangeArrowheads="1"/>
            </p:cNvSpPr>
            <p:nvPr/>
          </p:nvSpPr>
          <p:spPr bwMode="auto">
            <a:xfrm>
              <a:off x="4733" y="48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a:t>2</a:t>
              </a:r>
            </a:p>
          </p:txBody>
        </p:sp>
      </p:grpSp>
      <p:grpSp>
        <p:nvGrpSpPr>
          <p:cNvPr id="11267" name="Group 25"/>
          <p:cNvGrpSpPr>
            <a:grpSpLocks/>
          </p:cNvGrpSpPr>
          <p:nvPr/>
        </p:nvGrpSpPr>
        <p:grpSpPr bwMode="auto">
          <a:xfrm>
            <a:off x="152400" y="152400"/>
            <a:ext cx="4346575" cy="1066800"/>
            <a:chOff x="96" y="96"/>
            <a:chExt cx="2738" cy="672"/>
          </a:xfrm>
        </p:grpSpPr>
        <p:sp>
          <p:nvSpPr>
            <p:cNvPr id="11292" name="Text Box 26"/>
            <p:cNvSpPr txBox="1">
              <a:spLocks noChangeArrowheads="1"/>
            </p:cNvSpPr>
            <p:nvPr/>
          </p:nvSpPr>
          <p:spPr bwMode="auto">
            <a:xfrm>
              <a:off x="912" y="192"/>
              <a:ext cx="192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a:solidFill>
                    <a:schemeClr val="accent2"/>
                  </a:solidFill>
                </a:rPr>
                <a:t>互感线圈的串联</a:t>
              </a:r>
              <a:endParaRPr lang="zh-CN" altLang="en-US" sz="2800">
                <a:solidFill>
                  <a:schemeClr val="accent2"/>
                </a:solidFill>
              </a:endParaRPr>
            </a:p>
          </p:txBody>
        </p:sp>
        <p:sp>
          <p:nvSpPr>
            <p:cNvPr id="11293" name="AutoShape 27"/>
            <p:cNvSpPr>
              <a:spLocks noChangeArrowheads="1"/>
            </p:cNvSpPr>
            <p:nvPr/>
          </p:nvSpPr>
          <p:spPr bwMode="auto">
            <a:xfrm>
              <a:off x="96" y="96"/>
              <a:ext cx="768" cy="672"/>
            </a:xfrm>
            <a:prstGeom prst="irregularSeal2">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solidFill>
                    <a:srgbClr val="FF6600"/>
                  </a:solidFill>
                </a:rPr>
                <a:t>讨论</a:t>
              </a:r>
              <a:endParaRPr lang="zh-CN" altLang="en-US" sz="2400" b="0">
                <a:solidFill>
                  <a:srgbClr val="FFFF00"/>
                </a:solidFill>
              </a:endParaRPr>
            </a:p>
          </p:txBody>
        </p:sp>
      </p:grpSp>
      <p:grpSp>
        <p:nvGrpSpPr>
          <p:cNvPr id="7" name="Group 28"/>
          <p:cNvGrpSpPr>
            <a:grpSpLocks/>
          </p:cNvGrpSpPr>
          <p:nvPr/>
        </p:nvGrpSpPr>
        <p:grpSpPr bwMode="auto">
          <a:xfrm>
            <a:off x="304800" y="3276600"/>
            <a:ext cx="8610600" cy="2590800"/>
            <a:chOff x="192" y="2064"/>
            <a:chExt cx="5424" cy="1632"/>
          </a:xfrm>
        </p:grpSpPr>
        <p:sp>
          <p:nvSpPr>
            <p:cNvPr id="11270" name="Text Box 29"/>
            <p:cNvSpPr txBox="1">
              <a:spLocks noChangeArrowheads="1"/>
            </p:cNvSpPr>
            <p:nvPr/>
          </p:nvSpPr>
          <p:spPr bwMode="auto">
            <a:xfrm>
              <a:off x="192" y="2400"/>
              <a:ext cx="9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a:solidFill>
                    <a:schemeClr val="accent2"/>
                  </a:solidFill>
                </a:rPr>
                <a:t>2  </a:t>
              </a:r>
              <a:r>
                <a:rPr lang="zh-CN" altLang="en-US">
                  <a:solidFill>
                    <a:schemeClr val="accent2"/>
                  </a:solidFill>
                </a:rPr>
                <a:t>逆接</a:t>
              </a:r>
              <a:r>
                <a:rPr lang="en-US" altLang="zh-CN">
                  <a:solidFill>
                    <a:schemeClr val="accent2"/>
                  </a:solidFill>
                </a:rPr>
                <a:t>:</a:t>
              </a:r>
              <a:endParaRPr lang="en-US" altLang="zh-CN" sz="2400">
                <a:solidFill>
                  <a:schemeClr val="accent2"/>
                </a:solidFill>
              </a:endParaRPr>
            </a:p>
          </p:txBody>
        </p:sp>
        <p:graphicFrame>
          <p:nvGraphicFramePr>
            <p:cNvPr id="11271" name="Object 30">
              <a:hlinkClick r:id="" action="ppaction://noaction"/>
            </p:cNvPr>
            <p:cNvGraphicFramePr>
              <a:graphicFrameLocks noChangeAspect="1"/>
            </p:cNvGraphicFramePr>
            <p:nvPr/>
          </p:nvGraphicFramePr>
          <p:xfrm>
            <a:off x="1248" y="3258"/>
            <a:ext cx="2142" cy="438"/>
          </p:xfrm>
          <a:graphic>
            <a:graphicData uri="http://schemas.openxmlformats.org/presentationml/2006/ole">
              <mc:AlternateContent xmlns:mc="http://schemas.openxmlformats.org/markup-compatibility/2006">
                <mc:Choice xmlns:v="urn:schemas-microsoft-com:vml" Requires="v">
                  <p:oleObj spid="_x0000_s11421" name="公式" r:id="rId5" imgW="1028700" imgH="114300" progId="Equation.3">
                    <p:embed/>
                  </p:oleObj>
                </mc:Choice>
                <mc:Fallback>
                  <p:oleObj name="公式" r:id="rId5" imgW="1028700" imgH="114300"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 y="3258"/>
                          <a:ext cx="2142" cy="438"/>
                        </a:xfrm>
                        <a:prstGeom prst="rect">
                          <a:avLst/>
                        </a:prstGeom>
                        <a:solidFill>
                          <a:srgbClr val="CCECFF"/>
                        </a:solidFill>
                        <a:ln w="38100">
                          <a:solidFill>
                            <a:srgbClr val="3333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72" name="Group 31"/>
            <p:cNvGrpSpPr>
              <a:grpSpLocks/>
            </p:cNvGrpSpPr>
            <p:nvPr/>
          </p:nvGrpSpPr>
          <p:grpSpPr bwMode="auto">
            <a:xfrm>
              <a:off x="3168" y="2064"/>
              <a:ext cx="2448" cy="1070"/>
              <a:chOff x="3168" y="130"/>
              <a:chExt cx="2448" cy="1070"/>
            </a:xfrm>
          </p:grpSpPr>
          <p:grpSp>
            <p:nvGrpSpPr>
              <p:cNvPr id="11273" name="Group 32"/>
              <p:cNvGrpSpPr>
                <a:grpSpLocks/>
              </p:cNvGrpSpPr>
              <p:nvPr/>
            </p:nvGrpSpPr>
            <p:grpSpPr bwMode="auto">
              <a:xfrm>
                <a:off x="3323" y="130"/>
                <a:ext cx="2038" cy="1070"/>
                <a:chOff x="3600" y="130"/>
                <a:chExt cx="2208" cy="1070"/>
              </a:xfrm>
            </p:grpSpPr>
            <p:sp>
              <p:nvSpPr>
                <p:cNvPr id="11283" name="Rectangle 33"/>
                <p:cNvSpPr>
                  <a:spLocks noChangeArrowheads="1"/>
                </p:cNvSpPr>
                <p:nvPr/>
              </p:nvSpPr>
              <p:spPr bwMode="auto">
                <a:xfrm>
                  <a:off x="3600" y="210"/>
                  <a:ext cx="2208" cy="329"/>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1284" name="Freeform 34"/>
                <p:cNvSpPr>
                  <a:spLocks/>
                </p:cNvSpPr>
                <p:nvPr/>
              </p:nvSpPr>
              <p:spPr bwMode="auto">
                <a:xfrm>
                  <a:off x="3800" y="130"/>
                  <a:ext cx="130" cy="1052"/>
                </a:xfrm>
                <a:custGeom>
                  <a:avLst/>
                  <a:gdLst>
                    <a:gd name="T0" fmla="*/ 130 w 130"/>
                    <a:gd name="T1" fmla="*/ 80 h 1052"/>
                    <a:gd name="T2" fmla="*/ 54 w 130"/>
                    <a:gd name="T3" fmla="*/ 162 h 1052"/>
                    <a:gd name="T4" fmla="*/ 0 w 130"/>
                    <a:gd name="T5" fmla="*/ 1052 h 1052"/>
                    <a:gd name="T6" fmla="*/ 0 60000 65536"/>
                    <a:gd name="T7" fmla="*/ 0 60000 65536"/>
                    <a:gd name="T8" fmla="*/ 0 60000 65536"/>
                    <a:gd name="T9" fmla="*/ 0 w 130"/>
                    <a:gd name="T10" fmla="*/ 0 h 1052"/>
                    <a:gd name="T11" fmla="*/ 130 w 130"/>
                    <a:gd name="T12" fmla="*/ 1052 h 1052"/>
                  </a:gdLst>
                  <a:ahLst/>
                  <a:cxnLst>
                    <a:cxn ang="T6">
                      <a:pos x="T0" y="T1"/>
                    </a:cxn>
                    <a:cxn ang="T7">
                      <a:pos x="T2" y="T3"/>
                    </a:cxn>
                    <a:cxn ang="T8">
                      <a:pos x="T4" y="T5"/>
                    </a:cxn>
                  </a:cxnLst>
                  <a:rect l="T9" t="T10" r="T11" b="T12"/>
                  <a:pathLst>
                    <a:path w="130" h="1052">
                      <a:moveTo>
                        <a:pt x="130" y="80"/>
                      </a:moveTo>
                      <a:cubicBezTo>
                        <a:pt x="118" y="93"/>
                        <a:pt x="76" y="0"/>
                        <a:pt x="54" y="162"/>
                      </a:cubicBezTo>
                      <a:cubicBezTo>
                        <a:pt x="32" y="324"/>
                        <a:pt x="11" y="867"/>
                        <a:pt x="0" y="105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5" name="Freeform 35"/>
                <p:cNvSpPr>
                  <a:spLocks/>
                </p:cNvSpPr>
                <p:nvPr/>
              </p:nvSpPr>
              <p:spPr bwMode="auto">
                <a:xfrm>
                  <a:off x="4006" y="148"/>
                  <a:ext cx="185" cy="491"/>
                </a:xfrm>
                <a:custGeom>
                  <a:avLst/>
                  <a:gdLst>
                    <a:gd name="T0" fmla="*/ 18731 w 136"/>
                    <a:gd name="T1" fmla="*/ 7069 h 358"/>
                    <a:gd name="T2" fmla="*/ 10355 w 136"/>
                    <a:gd name="T3" fmla="*/ 7069 h 358"/>
                    <a:gd name="T4" fmla="*/ 8324 w 136"/>
                    <a:gd name="T5" fmla="*/ 49736 h 358"/>
                    <a:gd name="T6" fmla="*/ 0 w 136"/>
                    <a:gd name="T7" fmla="*/ 45903 h 358"/>
                    <a:gd name="T8" fmla="*/ 0 60000 65536"/>
                    <a:gd name="T9" fmla="*/ 0 60000 65536"/>
                    <a:gd name="T10" fmla="*/ 0 60000 65536"/>
                    <a:gd name="T11" fmla="*/ 0 60000 65536"/>
                    <a:gd name="T12" fmla="*/ 0 w 136"/>
                    <a:gd name="T13" fmla="*/ 0 h 358"/>
                    <a:gd name="T14" fmla="*/ 136 w 136"/>
                    <a:gd name="T15" fmla="*/ 358 h 358"/>
                  </a:gdLst>
                  <a:ahLst/>
                  <a:cxnLst>
                    <a:cxn ang="T8">
                      <a:pos x="T0" y="T1"/>
                    </a:cxn>
                    <a:cxn ang="T9">
                      <a:pos x="T2" y="T3"/>
                    </a:cxn>
                    <a:cxn ang="T10">
                      <a:pos x="T4" y="T5"/>
                    </a:cxn>
                    <a:cxn ang="T11">
                      <a:pos x="T6" y="T7"/>
                    </a:cxn>
                  </a:cxnLst>
                  <a:rect l="T12" t="T13" r="T14" b="T15"/>
                  <a:pathLst>
                    <a:path w="136" h="358">
                      <a:moveTo>
                        <a:pt x="136" y="45"/>
                      </a:moveTo>
                      <a:cubicBezTo>
                        <a:pt x="126" y="45"/>
                        <a:pt x="89" y="0"/>
                        <a:pt x="76" y="45"/>
                      </a:cubicBezTo>
                      <a:cubicBezTo>
                        <a:pt x="63" y="90"/>
                        <a:pt x="73" y="276"/>
                        <a:pt x="60" y="317"/>
                      </a:cubicBezTo>
                      <a:cubicBezTo>
                        <a:pt x="47" y="358"/>
                        <a:pt x="12" y="298"/>
                        <a:pt x="0" y="293"/>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6" name="Freeform 36"/>
                <p:cNvSpPr>
                  <a:spLocks/>
                </p:cNvSpPr>
                <p:nvPr/>
              </p:nvSpPr>
              <p:spPr bwMode="auto">
                <a:xfrm>
                  <a:off x="4191" y="144"/>
                  <a:ext cx="185" cy="490"/>
                </a:xfrm>
                <a:custGeom>
                  <a:avLst/>
                  <a:gdLst>
                    <a:gd name="T0" fmla="*/ 18731 w 136"/>
                    <a:gd name="T1" fmla="*/ 6879 h 358"/>
                    <a:gd name="T2" fmla="*/ 10355 w 136"/>
                    <a:gd name="T3" fmla="*/ 6879 h 358"/>
                    <a:gd name="T4" fmla="*/ 8324 w 136"/>
                    <a:gd name="T5" fmla="*/ 48109 h 358"/>
                    <a:gd name="T6" fmla="*/ 0 w 136"/>
                    <a:gd name="T7" fmla="*/ 44438 h 358"/>
                    <a:gd name="T8" fmla="*/ 0 60000 65536"/>
                    <a:gd name="T9" fmla="*/ 0 60000 65536"/>
                    <a:gd name="T10" fmla="*/ 0 60000 65536"/>
                    <a:gd name="T11" fmla="*/ 0 60000 65536"/>
                    <a:gd name="T12" fmla="*/ 0 w 136"/>
                    <a:gd name="T13" fmla="*/ 0 h 358"/>
                    <a:gd name="T14" fmla="*/ 136 w 136"/>
                    <a:gd name="T15" fmla="*/ 358 h 358"/>
                  </a:gdLst>
                  <a:ahLst/>
                  <a:cxnLst>
                    <a:cxn ang="T8">
                      <a:pos x="T0" y="T1"/>
                    </a:cxn>
                    <a:cxn ang="T9">
                      <a:pos x="T2" y="T3"/>
                    </a:cxn>
                    <a:cxn ang="T10">
                      <a:pos x="T4" y="T5"/>
                    </a:cxn>
                    <a:cxn ang="T11">
                      <a:pos x="T6" y="T7"/>
                    </a:cxn>
                  </a:cxnLst>
                  <a:rect l="T12" t="T13" r="T14" b="T15"/>
                  <a:pathLst>
                    <a:path w="136" h="358">
                      <a:moveTo>
                        <a:pt x="136" y="45"/>
                      </a:moveTo>
                      <a:cubicBezTo>
                        <a:pt x="126" y="45"/>
                        <a:pt x="89" y="0"/>
                        <a:pt x="76" y="45"/>
                      </a:cubicBezTo>
                      <a:cubicBezTo>
                        <a:pt x="63" y="90"/>
                        <a:pt x="73" y="276"/>
                        <a:pt x="60" y="317"/>
                      </a:cubicBezTo>
                      <a:cubicBezTo>
                        <a:pt x="47" y="358"/>
                        <a:pt x="12" y="298"/>
                        <a:pt x="0" y="293"/>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7" name="Freeform 37"/>
                <p:cNvSpPr>
                  <a:spLocks/>
                </p:cNvSpPr>
                <p:nvPr/>
              </p:nvSpPr>
              <p:spPr bwMode="auto">
                <a:xfrm>
                  <a:off x="4982" y="144"/>
                  <a:ext cx="111" cy="1056"/>
                </a:xfrm>
                <a:custGeom>
                  <a:avLst/>
                  <a:gdLst>
                    <a:gd name="T0" fmla="*/ 111 w 111"/>
                    <a:gd name="T1" fmla="*/ 62 h 1056"/>
                    <a:gd name="T2" fmla="*/ 30 w 111"/>
                    <a:gd name="T3" fmla="*/ 62 h 1056"/>
                    <a:gd name="T4" fmla="*/ 8 w 111"/>
                    <a:gd name="T5" fmla="*/ 434 h 1056"/>
                    <a:gd name="T6" fmla="*/ 0 w 111"/>
                    <a:gd name="T7" fmla="*/ 1056 h 1056"/>
                    <a:gd name="T8" fmla="*/ 0 60000 65536"/>
                    <a:gd name="T9" fmla="*/ 0 60000 65536"/>
                    <a:gd name="T10" fmla="*/ 0 60000 65536"/>
                    <a:gd name="T11" fmla="*/ 0 60000 65536"/>
                    <a:gd name="T12" fmla="*/ 0 w 111"/>
                    <a:gd name="T13" fmla="*/ 0 h 1056"/>
                    <a:gd name="T14" fmla="*/ 111 w 111"/>
                    <a:gd name="T15" fmla="*/ 1056 h 1056"/>
                  </a:gdLst>
                  <a:ahLst/>
                  <a:cxnLst>
                    <a:cxn ang="T8">
                      <a:pos x="T0" y="T1"/>
                    </a:cxn>
                    <a:cxn ang="T9">
                      <a:pos x="T2" y="T3"/>
                    </a:cxn>
                    <a:cxn ang="T10">
                      <a:pos x="T4" y="T5"/>
                    </a:cxn>
                    <a:cxn ang="T11">
                      <a:pos x="T6" y="T7"/>
                    </a:cxn>
                  </a:cxnLst>
                  <a:rect l="T12" t="T13" r="T14" b="T15"/>
                  <a:pathLst>
                    <a:path w="111" h="1056">
                      <a:moveTo>
                        <a:pt x="111" y="62"/>
                      </a:moveTo>
                      <a:cubicBezTo>
                        <a:pt x="97" y="62"/>
                        <a:pt x="47" y="0"/>
                        <a:pt x="30" y="62"/>
                      </a:cubicBezTo>
                      <a:cubicBezTo>
                        <a:pt x="12" y="123"/>
                        <a:pt x="13" y="268"/>
                        <a:pt x="8" y="434"/>
                      </a:cubicBezTo>
                      <a:cubicBezTo>
                        <a:pt x="3" y="600"/>
                        <a:pt x="2" y="927"/>
                        <a:pt x="0" y="105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8" name="Freeform 38"/>
                <p:cNvSpPr>
                  <a:spLocks/>
                </p:cNvSpPr>
                <p:nvPr/>
              </p:nvSpPr>
              <p:spPr bwMode="auto">
                <a:xfrm>
                  <a:off x="5169" y="144"/>
                  <a:ext cx="185" cy="490"/>
                </a:xfrm>
                <a:custGeom>
                  <a:avLst/>
                  <a:gdLst>
                    <a:gd name="T0" fmla="*/ 18731 w 136"/>
                    <a:gd name="T1" fmla="*/ 6879 h 358"/>
                    <a:gd name="T2" fmla="*/ 10355 w 136"/>
                    <a:gd name="T3" fmla="*/ 6879 h 358"/>
                    <a:gd name="T4" fmla="*/ 8324 w 136"/>
                    <a:gd name="T5" fmla="*/ 48109 h 358"/>
                    <a:gd name="T6" fmla="*/ 0 w 136"/>
                    <a:gd name="T7" fmla="*/ 44438 h 358"/>
                    <a:gd name="T8" fmla="*/ 0 60000 65536"/>
                    <a:gd name="T9" fmla="*/ 0 60000 65536"/>
                    <a:gd name="T10" fmla="*/ 0 60000 65536"/>
                    <a:gd name="T11" fmla="*/ 0 60000 65536"/>
                    <a:gd name="T12" fmla="*/ 0 w 136"/>
                    <a:gd name="T13" fmla="*/ 0 h 358"/>
                    <a:gd name="T14" fmla="*/ 136 w 136"/>
                    <a:gd name="T15" fmla="*/ 358 h 358"/>
                  </a:gdLst>
                  <a:ahLst/>
                  <a:cxnLst>
                    <a:cxn ang="T8">
                      <a:pos x="T0" y="T1"/>
                    </a:cxn>
                    <a:cxn ang="T9">
                      <a:pos x="T2" y="T3"/>
                    </a:cxn>
                    <a:cxn ang="T10">
                      <a:pos x="T4" y="T5"/>
                    </a:cxn>
                    <a:cxn ang="T11">
                      <a:pos x="T6" y="T7"/>
                    </a:cxn>
                  </a:cxnLst>
                  <a:rect l="T12" t="T13" r="T14" b="T15"/>
                  <a:pathLst>
                    <a:path w="136" h="358">
                      <a:moveTo>
                        <a:pt x="136" y="45"/>
                      </a:moveTo>
                      <a:cubicBezTo>
                        <a:pt x="126" y="45"/>
                        <a:pt x="89" y="0"/>
                        <a:pt x="76" y="45"/>
                      </a:cubicBezTo>
                      <a:cubicBezTo>
                        <a:pt x="63" y="90"/>
                        <a:pt x="73" y="276"/>
                        <a:pt x="60" y="317"/>
                      </a:cubicBezTo>
                      <a:cubicBezTo>
                        <a:pt x="47" y="358"/>
                        <a:pt x="12" y="298"/>
                        <a:pt x="0" y="293"/>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9" name="Freeform 39"/>
                <p:cNvSpPr>
                  <a:spLocks/>
                </p:cNvSpPr>
                <p:nvPr/>
              </p:nvSpPr>
              <p:spPr bwMode="auto">
                <a:xfrm>
                  <a:off x="4386" y="539"/>
                  <a:ext cx="2" cy="393"/>
                </a:xfrm>
                <a:custGeom>
                  <a:avLst/>
                  <a:gdLst>
                    <a:gd name="T0" fmla="*/ 0 w 2"/>
                    <a:gd name="T1" fmla="*/ 0 h 393"/>
                    <a:gd name="T2" fmla="*/ 2 w 2"/>
                    <a:gd name="T3" fmla="*/ 393 h 393"/>
                    <a:gd name="T4" fmla="*/ 0 60000 65536"/>
                    <a:gd name="T5" fmla="*/ 0 60000 65536"/>
                    <a:gd name="T6" fmla="*/ 0 w 2"/>
                    <a:gd name="T7" fmla="*/ 0 h 393"/>
                    <a:gd name="T8" fmla="*/ 2 w 2"/>
                    <a:gd name="T9" fmla="*/ 393 h 393"/>
                  </a:gdLst>
                  <a:ahLst/>
                  <a:cxnLst>
                    <a:cxn ang="T4">
                      <a:pos x="T0" y="T1"/>
                    </a:cxn>
                    <a:cxn ang="T5">
                      <a:pos x="T2" y="T3"/>
                    </a:cxn>
                  </a:cxnLst>
                  <a:rect l="T6" t="T7" r="T8" b="T9"/>
                  <a:pathLst>
                    <a:path w="2" h="393">
                      <a:moveTo>
                        <a:pt x="0" y="0"/>
                      </a:moveTo>
                      <a:lnTo>
                        <a:pt x="2" y="39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90" name="Freeform 40"/>
                <p:cNvSpPr>
                  <a:spLocks/>
                </p:cNvSpPr>
                <p:nvPr/>
              </p:nvSpPr>
              <p:spPr bwMode="auto">
                <a:xfrm>
                  <a:off x="4386" y="928"/>
                  <a:ext cx="1050" cy="5"/>
                </a:xfrm>
                <a:custGeom>
                  <a:avLst/>
                  <a:gdLst>
                    <a:gd name="T0" fmla="*/ 0 w 1050"/>
                    <a:gd name="T1" fmla="*/ 5 h 5"/>
                    <a:gd name="T2" fmla="*/ 1050 w 1050"/>
                    <a:gd name="T3" fmla="*/ 0 h 5"/>
                    <a:gd name="T4" fmla="*/ 0 60000 65536"/>
                    <a:gd name="T5" fmla="*/ 0 60000 65536"/>
                    <a:gd name="T6" fmla="*/ 0 w 1050"/>
                    <a:gd name="T7" fmla="*/ 0 h 5"/>
                    <a:gd name="T8" fmla="*/ 1050 w 1050"/>
                    <a:gd name="T9" fmla="*/ 5 h 5"/>
                  </a:gdLst>
                  <a:ahLst/>
                  <a:cxnLst>
                    <a:cxn ang="T4">
                      <a:pos x="T0" y="T1"/>
                    </a:cxn>
                    <a:cxn ang="T5">
                      <a:pos x="T2" y="T3"/>
                    </a:cxn>
                  </a:cxnLst>
                  <a:rect l="T6" t="T7" r="T8" b="T9"/>
                  <a:pathLst>
                    <a:path w="1050" h="5">
                      <a:moveTo>
                        <a:pt x="0" y="5"/>
                      </a:moveTo>
                      <a:lnTo>
                        <a:pt x="105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91" name="Freeform 41"/>
                <p:cNvSpPr>
                  <a:spLocks/>
                </p:cNvSpPr>
                <p:nvPr/>
              </p:nvSpPr>
              <p:spPr bwMode="auto">
                <a:xfrm>
                  <a:off x="5428" y="539"/>
                  <a:ext cx="2" cy="401"/>
                </a:xfrm>
                <a:custGeom>
                  <a:avLst/>
                  <a:gdLst>
                    <a:gd name="T0" fmla="*/ 2 w 2"/>
                    <a:gd name="T1" fmla="*/ 0 h 401"/>
                    <a:gd name="T2" fmla="*/ 0 w 2"/>
                    <a:gd name="T3" fmla="*/ 401 h 401"/>
                    <a:gd name="T4" fmla="*/ 0 60000 65536"/>
                    <a:gd name="T5" fmla="*/ 0 60000 65536"/>
                    <a:gd name="T6" fmla="*/ 0 w 2"/>
                    <a:gd name="T7" fmla="*/ 0 h 401"/>
                    <a:gd name="T8" fmla="*/ 2 w 2"/>
                    <a:gd name="T9" fmla="*/ 401 h 401"/>
                  </a:gdLst>
                  <a:ahLst/>
                  <a:cxnLst>
                    <a:cxn ang="T4">
                      <a:pos x="T0" y="T1"/>
                    </a:cxn>
                    <a:cxn ang="T5">
                      <a:pos x="T2" y="T3"/>
                    </a:cxn>
                  </a:cxnLst>
                  <a:rect l="T6" t="T7" r="T8" b="T9"/>
                  <a:pathLst>
                    <a:path w="2" h="401">
                      <a:moveTo>
                        <a:pt x="2" y="0"/>
                      </a:moveTo>
                      <a:lnTo>
                        <a:pt x="0" y="401"/>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11274" name="Group 42"/>
              <p:cNvGrpSpPr>
                <a:grpSpLocks/>
              </p:cNvGrpSpPr>
              <p:nvPr/>
            </p:nvGrpSpPr>
            <p:grpSpPr bwMode="auto">
              <a:xfrm>
                <a:off x="3191" y="288"/>
                <a:ext cx="1421" cy="864"/>
                <a:chOff x="3457" y="288"/>
                <a:chExt cx="1539" cy="864"/>
              </a:xfrm>
            </p:grpSpPr>
            <p:sp>
              <p:nvSpPr>
                <p:cNvPr id="11279" name="Freeform 43"/>
                <p:cNvSpPr>
                  <a:spLocks/>
                </p:cNvSpPr>
                <p:nvPr/>
              </p:nvSpPr>
              <p:spPr bwMode="auto">
                <a:xfrm>
                  <a:off x="3808" y="916"/>
                  <a:ext cx="8" cy="196"/>
                </a:xfrm>
                <a:custGeom>
                  <a:avLst/>
                  <a:gdLst>
                    <a:gd name="T0" fmla="*/ 0 w 8"/>
                    <a:gd name="T1" fmla="*/ 196 h 196"/>
                    <a:gd name="T2" fmla="*/ 8 w 8"/>
                    <a:gd name="T3" fmla="*/ 0 h 196"/>
                    <a:gd name="T4" fmla="*/ 0 60000 65536"/>
                    <a:gd name="T5" fmla="*/ 0 60000 65536"/>
                    <a:gd name="T6" fmla="*/ 0 w 8"/>
                    <a:gd name="T7" fmla="*/ 0 h 196"/>
                    <a:gd name="T8" fmla="*/ 8 w 8"/>
                    <a:gd name="T9" fmla="*/ 196 h 196"/>
                  </a:gdLst>
                  <a:ahLst/>
                  <a:cxnLst>
                    <a:cxn ang="T4">
                      <a:pos x="T0" y="T1"/>
                    </a:cxn>
                    <a:cxn ang="T5">
                      <a:pos x="T2" y="T3"/>
                    </a:cxn>
                  </a:cxnLst>
                  <a:rect l="T6" t="T7" r="T8" b="T9"/>
                  <a:pathLst>
                    <a:path w="8" h="196">
                      <a:moveTo>
                        <a:pt x="0" y="196"/>
                      </a:moveTo>
                      <a:lnTo>
                        <a:pt x="8" y="0"/>
                      </a:lnTo>
                    </a:path>
                  </a:pathLst>
                </a:custGeom>
                <a:noFill/>
                <a:ln w="57150">
                  <a:solidFill>
                    <a:srgbClr val="FF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0" name="Text Box 44"/>
                <p:cNvSpPr txBox="1">
                  <a:spLocks noChangeArrowheads="1"/>
                </p:cNvSpPr>
                <p:nvPr/>
              </p:nvSpPr>
              <p:spPr bwMode="auto">
                <a:xfrm>
                  <a:off x="3457" y="86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sp>
              <p:nvSpPr>
                <p:cNvPr id="11281" name="Freeform 45"/>
                <p:cNvSpPr>
                  <a:spLocks/>
                </p:cNvSpPr>
                <p:nvPr/>
              </p:nvSpPr>
              <p:spPr bwMode="auto">
                <a:xfrm>
                  <a:off x="4992" y="288"/>
                  <a:ext cx="4" cy="196"/>
                </a:xfrm>
                <a:custGeom>
                  <a:avLst/>
                  <a:gdLst>
                    <a:gd name="T0" fmla="*/ 0 w 4"/>
                    <a:gd name="T1" fmla="*/ 196 h 196"/>
                    <a:gd name="T2" fmla="*/ 4 w 4"/>
                    <a:gd name="T3" fmla="*/ 0 h 196"/>
                    <a:gd name="T4" fmla="*/ 0 60000 65536"/>
                    <a:gd name="T5" fmla="*/ 0 60000 65536"/>
                    <a:gd name="T6" fmla="*/ 0 w 4"/>
                    <a:gd name="T7" fmla="*/ 0 h 196"/>
                    <a:gd name="T8" fmla="*/ 4 w 4"/>
                    <a:gd name="T9" fmla="*/ 196 h 196"/>
                  </a:gdLst>
                  <a:ahLst/>
                  <a:cxnLst>
                    <a:cxn ang="T4">
                      <a:pos x="T0" y="T1"/>
                    </a:cxn>
                    <a:cxn ang="T5">
                      <a:pos x="T2" y="T3"/>
                    </a:cxn>
                  </a:cxnLst>
                  <a:rect l="T6" t="T7" r="T8" b="T9"/>
                  <a:pathLst>
                    <a:path w="4" h="196">
                      <a:moveTo>
                        <a:pt x="0" y="196"/>
                      </a:moveTo>
                      <a:lnTo>
                        <a:pt x="4" y="0"/>
                      </a:lnTo>
                    </a:path>
                  </a:pathLst>
                </a:custGeom>
                <a:noFill/>
                <a:ln w="57150">
                  <a:solidFill>
                    <a:srgbClr val="FF33CC"/>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2" name="Text Box 46"/>
                <p:cNvSpPr txBox="1">
                  <a:spLocks noChangeArrowheads="1"/>
                </p:cNvSpPr>
                <p:nvPr/>
              </p:nvSpPr>
              <p:spPr bwMode="auto">
                <a:xfrm>
                  <a:off x="4705" y="62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grpSp>
          <p:sp>
            <p:nvSpPr>
              <p:cNvPr id="11275" name="Freeform 47"/>
              <p:cNvSpPr>
                <a:spLocks/>
              </p:cNvSpPr>
              <p:nvPr/>
            </p:nvSpPr>
            <p:spPr bwMode="auto">
              <a:xfrm>
                <a:off x="3168" y="312"/>
                <a:ext cx="1141" cy="60"/>
              </a:xfrm>
              <a:custGeom>
                <a:avLst/>
                <a:gdLst>
                  <a:gd name="T0" fmla="*/ 0 w 1236"/>
                  <a:gd name="T1" fmla="*/ 0 h 60"/>
                  <a:gd name="T2" fmla="*/ 194 w 1236"/>
                  <a:gd name="T3" fmla="*/ 60 h 60"/>
                  <a:gd name="T4" fmla="*/ 343 w 1236"/>
                  <a:gd name="T5" fmla="*/ 0 h 60"/>
                  <a:gd name="T6" fmla="*/ 0 60000 65536"/>
                  <a:gd name="T7" fmla="*/ 0 60000 65536"/>
                  <a:gd name="T8" fmla="*/ 0 60000 65536"/>
                  <a:gd name="T9" fmla="*/ 0 w 1236"/>
                  <a:gd name="T10" fmla="*/ 0 h 60"/>
                  <a:gd name="T11" fmla="*/ 1236 w 1236"/>
                  <a:gd name="T12" fmla="*/ 60 h 60"/>
                </a:gdLst>
                <a:ahLst/>
                <a:cxnLst>
                  <a:cxn ang="T6">
                    <a:pos x="T0" y="T1"/>
                  </a:cxn>
                  <a:cxn ang="T7">
                    <a:pos x="T2" y="T3"/>
                  </a:cxn>
                  <a:cxn ang="T8">
                    <a:pos x="T4" y="T5"/>
                  </a:cxn>
                </a:cxnLst>
                <a:rect l="T9" t="T10" r="T11" b="T12"/>
                <a:pathLst>
                  <a:path w="1236" h="60">
                    <a:moveTo>
                      <a:pt x="0" y="0"/>
                    </a:moveTo>
                    <a:cubicBezTo>
                      <a:pt x="114" y="10"/>
                      <a:pt x="490" y="60"/>
                      <a:pt x="696" y="60"/>
                    </a:cubicBezTo>
                    <a:cubicBezTo>
                      <a:pt x="902" y="60"/>
                      <a:pt x="1124" y="12"/>
                      <a:pt x="1236" y="0"/>
                    </a:cubicBezTo>
                  </a:path>
                </a:pathLst>
              </a:custGeom>
              <a:noFill/>
              <a:ln w="38100" cap="rnd">
                <a:solidFill>
                  <a:srgbClr val="3333FF"/>
                </a:solidFill>
                <a:prstDash val="sysDot"/>
                <a:round/>
                <a:headEnd type="arrow" w="med" len="me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76" name="Freeform 48"/>
              <p:cNvSpPr>
                <a:spLocks/>
              </p:cNvSpPr>
              <p:nvPr/>
            </p:nvSpPr>
            <p:spPr bwMode="auto">
              <a:xfrm>
                <a:off x="4475" y="288"/>
                <a:ext cx="1141" cy="60"/>
              </a:xfrm>
              <a:custGeom>
                <a:avLst/>
                <a:gdLst>
                  <a:gd name="T0" fmla="*/ 0 w 1236"/>
                  <a:gd name="T1" fmla="*/ 0 h 60"/>
                  <a:gd name="T2" fmla="*/ 194 w 1236"/>
                  <a:gd name="T3" fmla="*/ 60 h 60"/>
                  <a:gd name="T4" fmla="*/ 343 w 1236"/>
                  <a:gd name="T5" fmla="*/ 0 h 60"/>
                  <a:gd name="T6" fmla="*/ 0 60000 65536"/>
                  <a:gd name="T7" fmla="*/ 0 60000 65536"/>
                  <a:gd name="T8" fmla="*/ 0 60000 65536"/>
                  <a:gd name="T9" fmla="*/ 0 w 1236"/>
                  <a:gd name="T10" fmla="*/ 0 h 60"/>
                  <a:gd name="T11" fmla="*/ 1236 w 1236"/>
                  <a:gd name="T12" fmla="*/ 60 h 60"/>
                </a:gdLst>
                <a:ahLst/>
                <a:cxnLst>
                  <a:cxn ang="T6">
                    <a:pos x="T0" y="T1"/>
                  </a:cxn>
                  <a:cxn ang="T7">
                    <a:pos x="T2" y="T3"/>
                  </a:cxn>
                  <a:cxn ang="T8">
                    <a:pos x="T4" y="T5"/>
                  </a:cxn>
                </a:cxnLst>
                <a:rect l="T9" t="T10" r="T11" b="T12"/>
                <a:pathLst>
                  <a:path w="1236" h="60">
                    <a:moveTo>
                      <a:pt x="0" y="0"/>
                    </a:moveTo>
                    <a:cubicBezTo>
                      <a:pt x="114" y="10"/>
                      <a:pt x="490" y="60"/>
                      <a:pt x="696" y="60"/>
                    </a:cubicBezTo>
                    <a:cubicBezTo>
                      <a:pt x="902" y="60"/>
                      <a:pt x="1124" y="12"/>
                      <a:pt x="1236" y="0"/>
                    </a:cubicBezTo>
                  </a:path>
                </a:pathLst>
              </a:custGeom>
              <a:noFill/>
              <a:ln w="38100" cap="rnd">
                <a:solidFill>
                  <a:srgbClr val="3333FF"/>
                </a:solidFill>
                <a:prstDash val="sysDot"/>
                <a:round/>
                <a:headEn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77" name="Text Box 49"/>
              <p:cNvSpPr txBox="1">
                <a:spLocks noChangeArrowheads="1"/>
              </p:cNvSpPr>
              <p:nvPr/>
            </p:nvSpPr>
            <p:spPr bwMode="auto">
              <a:xfrm>
                <a:off x="3616" y="60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a:t>1</a:t>
                </a:r>
              </a:p>
            </p:txBody>
          </p:sp>
          <p:sp>
            <p:nvSpPr>
              <p:cNvPr id="11278" name="Text Box 50"/>
              <p:cNvSpPr txBox="1">
                <a:spLocks noChangeArrowheads="1"/>
              </p:cNvSpPr>
              <p:nvPr/>
            </p:nvSpPr>
            <p:spPr bwMode="auto">
              <a:xfrm>
                <a:off x="4733" y="5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a:t>2</a:t>
                </a:r>
              </a:p>
            </p:txBody>
          </p:sp>
        </p:grpSp>
      </p:grpSp>
      <p:sp>
        <p:nvSpPr>
          <p:cNvPr id="101427" name="Oval 51"/>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par>
                          <p:cTn id="11" fill="hold" nodeType="afterGroup">
                            <p:stCondLst>
                              <p:cond delay="500"/>
                            </p:stCondLst>
                            <p:childTnLst>
                              <p:par>
                                <p:cTn id="12" presetID="3" presetClass="entr" presetSubtype="5" fill="hold" grpId="0" nodeType="afterEffect">
                                  <p:stCondLst>
                                    <p:cond delay="0"/>
                                  </p:stCondLst>
                                  <p:childTnLst>
                                    <p:set>
                                      <p:cBhvr>
                                        <p:cTn id="13" dur="1" fill="hold">
                                          <p:stCondLst>
                                            <p:cond delay="0"/>
                                          </p:stCondLst>
                                        </p:cTn>
                                        <p:tgtEl>
                                          <p:spTgt spid="101427"/>
                                        </p:tgtEl>
                                        <p:attrNameLst>
                                          <p:attrName>style.visibility</p:attrName>
                                        </p:attrNameLst>
                                      </p:cBhvr>
                                      <p:to>
                                        <p:strVal val="visible"/>
                                      </p:to>
                                    </p:set>
                                    <p:animEffect transition="in" filter="blinds(vertical)">
                                      <p:cBhvr>
                                        <p:cTn id="14" dur="500"/>
                                        <p:tgtEl>
                                          <p:spTgt spid="101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reeform 2"/>
          <p:cNvSpPr>
            <a:spLocks/>
          </p:cNvSpPr>
          <p:nvPr/>
        </p:nvSpPr>
        <p:spPr bwMode="auto">
          <a:xfrm>
            <a:off x="5170488" y="457200"/>
            <a:ext cx="1371600" cy="76200"/>
          </a:xfrm>
          <a:custGeom>
            <a:avLst/>
            <a:gdLst>
              <a:gd name="T0" fmla="*/ 0 w 936"/>
              <a:gd name="T1" fmla="*/ 0 h 48"/>
              <a:gd name="T2" fmla="*/ 2147483647 w 936"/>
              <a:gd name="T3" fmla="*/ 2147483647 h 48"/>
              <a:gd name="T4" fmla="*/ 2147483647 w 936"/>
              <a:gd name="T5" fmla="*/ 0 h 48"/>
              <a:gd name="T6" fmla="*/ 0 60000 65536"/>
              <a:gd name="T7" fmla="*/ 0 60000 65536"/>
              <a:gd name="T8" fmla="*/ 0 60000 65536"/>
              <a:gd name="T9" fmla="*/ 0 w 936"/>
              <a:gd name="T10" fmla="*/ 0 h 48"/>
              <a:gd name="T11" fmla="*/ 936 w 936"/>
              <a:gd name="T12" fmla="*/ 48 h 48"/>
            </a:gdLst>
            <a:ahLst/>
            <a:cxnLst>
              <a:cxn ang="T6">
                <a:pos x="T0" y="T1"/>
              </a:cxn>
              <a:cxn ang="T7">
                <a:pos x="T2" y="T3"/>
              </a:cxn>
              <a:cxn ang="T8">
                <a:pos x="T4" y="T5"/>
              </a:cxn>
            </a:cxnLst>
            <a:rect l="T9" t="T10" r="T11" b="T12"/>
            <a:pathLst>
              <a:path w="936" h="48">
                <a:moveTo>
                  <a:pt x="0" y="0"/>
                </a:moveTo>
                <a:cubicBezTo>
                  <a:pt x="96" y="6"/>
                  <a:pt x="444" y="48"/>
                  <a:pt x="600" y="48"/>
                </a:cubicBezTo>
                <a:cubicBezTo>
                  <a:pt x="756" y="48"/>
                  <a:pt x="880" y="8"/>
                  <a:pt x="936" y="0"/>
                </a:cubicBezTo>
              </a:path>
            </a:pathLst>
          </a:custGeom>
          <a:noFill/>
          <a:ln w="38100" cap="rnd">
            <a:solidFill>
              <a:srgbClr val="FF33CC"/>
            </a:solidFill>
            <a:prstDash val="sysDot"/>
            <a:round/>
            <a:headEnd type="arrow" w="med" len="me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2403" name="Freeform 3"/>
          <p:cNvSpPr>
            <a:spLocks/>
          </p:cNvSpPr>
          <p:nvPr/>
        </p:nvSpPr>
        <p:spPr bwMode="auto">
          <a:xfrm>
            <a:off x="6962775" y="381000"/>
            <a:ext cx="1443038" cy="79375"/>
          </a:xfrm>
          <a:custGeom>
            <a:avLst/>
            <a:gdLst>
              <a:gd name="T0" fmla="*/ 0 w 984"/>
              <a:gd name="T1" fmla="*/ 0 h 50"/>
              <a:gd name="T2" fmla="*/ 2147483647 w 984"/>
              <a:gd name="T3" fmla="*/ 2147483647 h 50"/>
              <a:gd name="T4" fmla="*/ 2147483647 w 984"/>
              <a:gd name="T5" fmla="*/ 2147483647 h 50"/>
              <a:gd name="T6" fmla="*/ 0 60000 65536"/>
              <a:gd name="T7" fmla="*/ 0 60000 65536"/>
              <a:gd name="T8" fmla="*/ 0 60000 65536"/>
              <a:gd name="T9" fmla="*/ 0 w 984"/>
              <a:gd name="T10" fmla="*/ 0 h 50"/>
              <a:gd name="T11" fmla="*/ 984 w 984"/>
              <a:gd name="T12" fmla="*/ 50 h 50"/>
            </a:gdLst>
            <a:ahLst/>
            <a:cxnLst>
              <a:cxn ang="T6">
                <a:pos x="T0" y="T1"/>
              </a:cxn>
              <a:cxn ang="T7">
                <a:pos x="T2" y="T3"/>
              </a:cxn>
              <a:cxn ang="T8">
                <a:pos x="T4" y="T5"/>
              </a:cxn>
            </a:cxnLst>
            <a:rect l="T9" t="T10" r="T11" b="T12"/>
            <a:pathLst>
              <a:path w="984" h="50">
                <a:moveTo>
                  <a:pt x="0" y="0"/>
                </a:moveTo>
                <a:cubicBezTo>
                  <a:pt x="112" y="24"/>
                  <a:pt x="172" y="46"/>
                  <a:pt x="336" y="48"/>
                </a:cubicBezTo>
                <a:cubicBezTo>
                  <a:pt x="500" y="50"/>
                  <a:pt x="849" y="19"/>
                  <a:pt x="984" y="12"/>
                </a:cubicBezTo>
              </a:path>
            </a:pathLst>
          </a:custGeom>
          <a:noFill/>
          <a:ln w="28575" cap="rnd">
            <a:solidFill>
              <a:srgbClr val="FF33CC"/>
            </a:solidFill>
            <a:prstDash val="sysDot"/>
            <a:round/>
            <a:headEnd type="arrow" w="med" len="me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nvGrpSpPr>
          <p:cNvPr id="2" name="Group 4"/>
          <p:cNvGrpSpPr>
            <a:grpSpLocks/>
          </p:cNvGrpSpPr>
          <p:nvPr/>
        </p:nvGrpSpPr>
        <p:grpSpPr bwMode="auto">
          <a:xfrm>
            <a:off x="4994275" y="0"/>
            <a:ext cx="3727450" cy="2051050"/>
            <a:chOff x="3264" y="733"/>
            <a:chExt cx="1872" cy="943"/>
          </a:xfrm>
        </p:grpSpPr>
        <p:sp>
          <p:nvSpPr>
            <p:cNvPr id="12318" name="Rectangle 5"/>
            <p:cNvSpPr>
              <a:spLocks noChangeArrowheads="1"/>
            </p:cNvSpPr>
            <p:nvPr/>
          </p:nvSpPr>
          <p:spPr bwMode="auto">
            <a:xfrm>
              <a:off x="3264" y="816"/>
              <a:ext cx="1872" cy="24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2319" name="Freeform 6"/>
            <p:cNvSpPr>
              <a:spLocks/>
            </p:cNvSpPr>
            <p:nvPr/>
          </p:nvSpPr>
          <p:spPr bwMode="auto">
            <a:xfrm>
              <a:off x="3548" y="733"/>
              <a:ext cx="100" cy="943"/>
            </a:xfrm>
            <a:custGeom>
              <a:avLst/>
              <a:gdLst>
                <a:gd name="T0" fmla="*/ 100 w 100"/>
                <a:gd name="T1" fmla="*/ 83 h 943"/>
                <a:gd name="T2" fmla="*/ 44 w 100"/>
                <a:gd name="T3" fmla="*/ 143 h 943"/>
                <a:gd name="T4" fmla="*/ 0 w 100"/>
                <a:gd name="T5" fmla="*/ 943 h 943"/>
                <a:gd name="T6" fmla="*/ 0 60000 65536"/>
                <a:gd name="T7" fmla="*/ 0 60000 65536"/>
                <a:gd name="T8" fmla="*/ 0 60000 65536"/>
                <a:gd name="T9" fmla="*/ 0 w 100"/>
                <a:gd name="T10" fmla="*/ 0 h 943"/>
                <a:gd name="T11" fmla="*/ 100 w 100"/>
                <a:gd name="T12" fmla="*/ 943 h 943"/>
              </a:gdLst>
              <a:ahLst/>
              <a:cxnLst>
                <a:cxn ang="T6">
                  <a:pos x="T0" y="T1"/>
                </a:cxn>
                <a:cxn ang="T7">
                  <a:pos x="T2" y="T3"/>
                </a:cxn>
                <a:cxn ang="T8">
                  <a:pos x="T4" y="T5"/>
                </a:cxn>
              </a:cxnLst>
              <a:rect l="T9" t="T10" r="T11" b="T12"/>
              <a:pathLst>
                <a:path w="100" h="943">
                  <a:moveTo>
                    <a:pt x="100" y="83"/>
                  </a:moveTo>
                  <a:cubicBezTo>
                    <a:pt x="91" y="93"/>
                    <a:pt x="61" y="0"/>
                    <a:pt x="44" y="143"/>
                  </a:cubicBezTo>
                  <a:cubicBezTo>
                    <a:pt x="27" y="286"/>
                    <a:pt x="9" y="776"/>
                    <a:pt x="0" y="94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320" name="Freeform 7"/>
            <p:cNvSpPr>
              <a:spLocks/>
            </p:cNvSpPr>
            <p:nvPr/>
          </p:nvSpPr>
          <p:spPr bwMode="auto">
            <a:xfrm>
              <a:off x="3704" y="771"/>
              <a:ext cx="136" cy="358"/>
            </a:xfrm>
            <a:custGeom>
              <a:avLst/>
              <a:gdLst>
                <a:gd name="T0" fmla="*/ 136 w 136"/>
                <a:gd name="T1" fmla="*/ 45 h 358"/>
                <a:gd name="T2" fmla="*/ 76 w 136"/>
                <a:gd name="T3" fmla="*/ 45 h 358"/>
                <a:gd name="T4" fmla="*/ 60 w 136"/>
                <a:gd name="T5" fmla="*/ 317 h 358"/>
                <a:gd name="T6" fmla="*/ 0 w 136"/>
                <a:gd name="T7" fmla="*/ 293 h 358"/>
                <a:gd name="T8" fmla="*/ 0 60000 65536"/>
                <a:gd name="T9" fmla="*/ 0 60000 65536"/>
                <a:gd name="T10" fmla="*/ 0 60000 65536"/>
                <a:gd name="T11" fmla="*/ 0 60000 65536"/>
                <a:gd name="T12" fmla="*/ 0 w 136"/>
                <a:gd name="T13" fmla="*/ 0 h 358"/>
                <a:gd name="T14" fmla="*/ 136 w 136"/>
                <a:gd name="T15" fmla="*/ 358 h 358"/>
              </a:gdLst>
              <a:ahLst/>
              <a:cxnLst>
                <a:cxn ang="T8">
                  <a:pos x="T0" y="T1"/>
                </a:cxn>
                <a:cxn ang="T9">
                  <a:pos x="T2" y="T3"/>
                </a:cxn>
                <a:cxn ang="T10">
                  <a:pos x="T4" y="T5"/>
                </a:cxn>
                <a:cxn ang="T11">
                  <a:pos x="T6" y="T7"/>
                </a:cxn>
              </a:cxnLst>
              <a:rect l="T12" t="T13" r="T14" b="T15"/>
              <a:pathLst>
                <a:path w="136" h="358">
                  <a:moveTo>
                    <a:pt x="136" y="45"/>
                  </a:moveTo>
                  <a:cubicBezTo>
                    <a:pt x="126" y="45"/>
                    <a:pt x="89" y="0"/>
                    <a:pt x="76" y="45"/>
                  </a:cubicBezTo>
                  <a:cubicBezTo>
                    <a:pt x="63" y="90"/>
                    <a:pt x="73" y="276"/>
                    <a:pt x="60" y="317"/>
                  </a:cubicBezTo>
                  <a:cubicBezTo>
                    <a:pt x="47" y="358"/>
                    <a:pt x="12" y="298"/>
                    <a:pt x="0" y="29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321" name="Freeform 8"/>
            <p:cNvSpPr>
              <a:spLocks/>
            </p:cNvSpPr>
            <p:nvPr/>
          </p:nvSpPr>
          <p:spPr bwMode="auto">
            <a:xfrm>
              <a:off x="3840" y="768"/>
              <a:ext cx="136" cy="358"/>
            </a:xfrm>
            <a:custGeom>
              <a:avLst/>
              <a:gdLst>
                <a:gd name="T0" fmla="*/ 136 w 136"/>
                <a:gd name="T1" fmla="*/ 45 h 358"/>
                <a:gd name="T2" fmla="*/ 76 w 136"/>
                <a:gd name="T3" fmla="*/ 45 h 358"/>
                <a:gd name="T4" fmla="*/ 60 w 136"/>
                <a:gd name="T5" fmla="*/ 317 h 358"/>
                <a:gd name="T6" fmla="*/ 0 w 136"/>
                <a:gd name="T7" fmla="*/ 293 h 358"/>
                <a:gd name="T8" fmla="*/ 0 60000 65536"/>
                <a:gd name="T9" fmla="*/ 0 60000 65536"/>
                <a:gd name="T10" fmla="*/ 0 60000 65536"/>
                <a:gd name="T11" fmla="*/ 0 60000 65536"/>
                <a:gd name="T12" fmla="*/ 0 w 136"/>
                <a:gd name="T13" fmla="*/ 0 h 358"/>
                <a:gd name="T14" fmla="*/ 136 w 136"/>
                <a:gd name="T15" fmla="*/ 358 h 358"/>
              </a:gdLst>
              <a:ahLst/>
              <a:cxnLst>
                <a:cxn ang="T8">
                  <a:pos x="T0" y="T1"/>
                </a:cxn>
                <a:cxn ang="T9">
                  <a:pos x="T2" y="T3"/>
                </a:cxn>
                <a:cxn ang="T10">
                  <a:pos x="T4" y="T5"/>
                </a:cxn>
                <a:cxn ang="T11">
                  <a:pos x="T6" y="T7"/>
                </a:cxn>
              </a:cxnLst>
              <a:rect l="T12" t="T13" r="T14" b="T15"/>
              <a:pathLst>
                <a:path w="136" h="358">
                  <a:moveTo>
                    <a:pt x="136" y="45"/>
                  </a:moveTo>
                  <a:cubicBezTo>
                    <a:pt x="126" y="45"/>
                    <a:pt x="89" y="0"/>
                    <a:pt x="76" y="45"/>
                  </a:cubicBezTo>
                  <a:cubicBezTo>
                    <a:pt x="63" y="90"/>
                    <a:pt x="73" y="276"/>
                    <a:pt x="60" y="317"/>
                  </a:cubicBezTo>
                  <a:cubicBezTo>
                    <a:pt x="47" y="358"/>
                    <a:pt x="12" y="298"/>
                    <a:pt x="0" y="29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322" name="Freeform 9"/>
            <p:cNvSpPr>
              <a:spLocks/>
            </p:cNvSpPr>
            <p:nvPr/>
          </p:nvSpPr>
          <p:spPr bwMode="auto">
            <a:xfrm>
              <a:off x="4416" y="768"/>
              <a:ext cx="88" cy="584"/>
            </a:xfrm>
            <a:custGeom>
              <a:avLst/>
              <a:gdLst>
                <a:gd name="T0" fmla="*/ 88 w 88"/>
                <a:gd name="T1" fmla="*/ 45 h 584"/>
                <a:gd name="T2" fmla="*/ 28 w 88"/>
                <a:gd name="T3" fmla="*/ 45 h 584"/>
                <a:gd name="T4" fmla="*/ 12 w 88"/>
                <a:gd name="T5" fmla="*/ 317 h 584"/>
                <a:gd name="T6" fmla="*/ 0 w 88"/>
                <a:gd name="T7" fmla="*/ 584 h 584"/>
                <a:gd name="T8" fmla="*/ 0 60000 65536"/>
                <a:gd name="T9" fmla="*/ 0 60000 65536"/>
                <a:gd name="T10" fmla="*/ 0 60000 65536"/>
                <a:gd name="T11" fmla="*/ 0 60000 65536"/>
                <a:gd name="T12" fmla="*/ 0 w 88"/>
                <a:gd name="T13" fmla="*/ 0 h 584"/>
                <a:gd name="T14" fmla="*/ 88 w 88"/>
                <a:gd name="T15" fmla="*/ 584 h 584"/>
              </a:gdLst>
              <a:ahLst/>
              <a:cxnLst>
                <a:cxn ang="T8">
                  <a:pos x="T0" y="T1"/>
                </a:cxn>
                <a:cxn ang="T9">
                  <a:pos x="T2" y="T3"/>
                </a:cxn>
                <a:cxn ang="T10">
                  <a:pos x="T4" y="T5"/>
                </a:cxn>
                <a:cxn ang="T11">
                  <a:pos x="T6" y="T7"/>
                </a:cxn>
              </a:cxnLst>
              <a:rect l="T12" t="T13" r="T14" b="T15"/>
              <a:pathLst>
                <a:path w="88" h="584">
                  <a:moveTo>
                    <a:pt x="88" y="45"/>
                  </a:moveTo>
                  <a:cubicBezTo>
                    <a:pt x="78" y="45"/>
                    <a:pt x="41" y="0"/>
                    <a:pt x="28" y="45"/>
                  </a:cubicBezTo>
                  <a:cubicBezTo>
                    <a:pt x="15" y="90"/>
                    <a:pt x="17" y="227"/>
                    <a:pt x="12" y="317"/>
                  </a:cubicBezTo>
                  <a:cubicBezTo>
                    <a:pt x="7" y="407"/>
                    <a:pt x="2" y="529"/>
                    <a:pt x="0" y="58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323" name="Freeform 10"/>
            <p:cNvSpPr>
              <a:spLocks/>
            </p:cNvSpPr>
            <p:nvPr/>
          </p:nvSpPr>
          <p:spPr bwMode="auto">
            <a:xfrm>
              <a:off x="4560" y="768"/>
              <a:ext cx="136" cy="358"/>
            </a:xfrm>
            <a:custGeom>
              <a:avLst/>
              <a:gdLst>
                <a:gd name="T0" fmla="*/ 136 w 136"/>
                <a:gd name="T1" fmla="*/ 45 h 358"/>
                <a:gd name="T2" fmla="*/ 76 w 136"/>
                <a:gd name="T3" fmla="*/ 45 h 358"/>
                <a:gd name="T4" fmla="*/ 60 w 136"/>
                <a:gd name="T5" fmla="*/ 317 h 358"/>
                <a:gd name="T6" fmla="*/ 0 w 136"/>
                <a:gd name="T7" fmla="*/ 293 h 358"/>
                <a:gd name="T8" fmla="*/ 0 60000 65536"/>
                <a:gd name="T9" fmla="*/ 0 60000 65536"/>
                <a:gd name="T10" fmla="*/ 0 60000 65536"/>
                <a:gd name="T11" fmla="*/ 0 60000 65536"/>
                <a:gd name="T12" fmla="*/ 0 w 136"/>
                <a:gd name="T13" fmla="*/ 0 h 358"/>
                <a:gd name="T14" fmla="*/ 136 w 136"/>
                <a:gd name="T15" fmla="*/ 358 h 358"/>
              </a:gdLst>
              <a:ahLst/>
              <a:cxnLst>
                <a:cxn ang="T8">
                  <a:pos x="T0" y="T1"/>
                </a:cxn>
                <a:cxn ang="T9">
                  <a:pos x="T2" y="T3"/>
                </a:cxn>
                <a:cxn ang="T10">
                  <a:pos x="T4" y="T5"/>
                </a:cxn>
                <a:cxn ang="T11">
                  <a:pos x="T6" y="T7"/>
                </a:cxn>
              </a:cxnLst>
              <a:rect l="T12" t="T13" r="T14" b="T15"/>
              <a:pathLst>
                <a:path w="136" h="358">
                  <a:moveTo>
                    <a:pt x="136" y="45"/>
                  </a:moveTo>
                  <a:cubicBezTo>
                    <a:pt x="126" y="45"/>
                    <a:pt x="89" y="0"/>
                    <a:pt x="76" y="45"/>
                  </a:cubicBezTo>
                  <a:cubicBezTo>
                    <a:pt x="63" y="90"/>
                    <a:pt x="73" y="276"/>
                    <a:pt x="60" y="317"/>
                  </a:cubicBezTo>
                  <a:cubicBezTo>
                    <a:pt x="47" y="358"/>
                    <a:pt x="12" y="298"/>
                    <a:pt x="0" y="29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324" name="Line 11"/>
            <p:cNvSpPr>
              <a:spLocks noChangeShapeType="1"/>
            </p:cNvSpPr>
            <p:nvPr/>
          </p:nvSpPr>
          <p:spPr bwMode="auto">
            <a:xfrm>
              <a:off x="3984" y="1056"/>
              <a:ext cx="0" cy="2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25" name="Line 12"/>
            <p:cNvSpPr>
              <a:spLocks noChangeShapeType="1"/>
            </p:cNvSpPr>
            <p:nvPr/>
          </p:nvSpPr>
          <p:spPr bwMode="auto">
            <a:xfrm>
              <a:off x="3984" y="1344"/>
              <a:ext cx="43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26" name="Line 13"/>
            <p:cNvSpPr>
              <a:spLocks noChangeShapeType="1"/>
            </p:cNvSpPr>
            <p:nvPr/>
          </p:nvSpPr>
          <p:spPr bwMode="auto">
            <a:xfrm>
              <a:off x="4752" y="1056"/>
              <a:ext cx="0" cy="3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02414" name="Text Box 14"/>
          <p:cNvSpPr txBox="1">
            <a:spLocks noChangeArrowheads="1"/>
          </p:cNvSpPr>
          <p:nvPr/>
        </p:nvSpPr>
        <p:spPr bwMode="auto">
          <a:xfrm>
            <a:off x="304800" y="1295400"/>
            <a:ext cx="1663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a:solidFill>
                  <a:schemeClr val="accent2"/>
                </a:solidFill>
              </a:rPr>
              <a:t>1. </a:t>
            </a:r>
            <a:r>
              <a:rPr lang="zh-CN" altLang="en-US">
                <a:solidFill>
                  <a:schemeClr val="accent2"/>
                </a:solidFill>
              </a:rPr>
              <a:t>顺接</a:t>
            </a:r>
            <a:r>
              <a:rPr lang="zh-CN" altLang="en-US" sz="2400"/>
              <a:t> </a:t>
            </a:r>
            <a:r>
              <a:rPr lang="en-US" altLang="zh-CN" sz="2400"/>
              <a:t>: </a:t>
            </a:r>
          </a:p>
        </p:txBody>
      </p:sp>
      <p:grpSp>
        <p:nvGrpSpPr>
          <p:cNvPr id="3" name="Group 15"/>
          <p:cNvGrpSpPr>
            <a:grpSpLocks/>
          </p:cNvGrpSpPr>
          <p:nvPr/>
        </p:nvGrpSpPr>
        <p:grpSpPr bwMode="auto">
          <a:xfrm>
            <a:off x="4994275" y="304800"/>
            <a:ext cx="2327275" cy="1524000"/>
            <a:chOff x="3264" y="576"/>
            <a:chExt cx="1588" cy="960"/>
          </a:xfrm>
        </p:grpSpPr>
        <p:sp>
          <p:nvSpPr>
            <p:cNvPr id="12314" name="Freeform 16"/>
            <p:cNvSpPr>
              <a:spLocks/>
            </p:cNvSpPr>
            <p:nvPr/>
          </p:nvSpPr>
          <p:spPr bwMode="auto">
            <a:xfrm>
              <a:off x="3664" y="1204"/>
              <a:ext cx="8" cy="196"/>
            </a:xfrm>
            <a:custGeom>
              <a:avLst/>
              <a:gdLst>
                <a:gd name="T0" fmla="*/ 0 w 8"/>
                <a:gd name="T1" fmla="*/ 196 h 196"/>
                <a:gd name="T2" fmla="*/ 8 w 8"/>
                <a:gd name="T3" fmla="*/ 0 h 196"/>
                <a:gd name="T4" fmla="*/ 0 60000 65536"/>
                <a:gd name="T5" fmla="*/ 0 60000 65536"/>
                <a:gd name="T6" fmla="*/ 0 w 8"/>
                <a:gd name="T7" fmla="*/ 0 h 196"/>
                <a:gd name="T8" fmla="*/ 8 w 8"/>
                <a:gd name="T9" fmla="*/ 196 h 196"/>
              </a:gdLst>
              <a:ahLst/>
              <a:cxnLst>
                <a:cxn ang="T4">
                  <a:pos x="T0" y="T1"/>
                </a:cxn>
                <a:cxn ang="T5">
                  <a:pos x="T2" y="T3"/>
                </a:cxn>
              </a:cxnLst>
              <a:rect l="T6" t="T7" r="T8" b="T9"/>
              <a:pathLst>
                <a:path w="8" h="196">
                  <a:moveTo>
                    <a:pt x="0" y="196"/>
                  </a:moveTo>
                  <a:lnTo>
                    <a:pt x="8" y="0"/>
                  </a:lnTo>
                </a:path>
              </a:pathLst>
            </a:custGeom>
            <a:noFill/>
            <a:ln w="57150">
              <a:solidFill>
                <a:srgbClr val="33339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315" name="Text Box 17"/>
            <p:cNvSpPr txBox="1">
              <a:spLocks noChangeArrowheads="1"/>
            </p:cNvSpPr>
            <p:nvPr/>
          </p:nvSpPr>
          <p:spPr bwMode="auto">
            <a:xfrm>
              <a:off x="3264" y="1248"/>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sp>
          <p:nvSpPr>
            <p:cNvPr id="12316" name="Freeform 18"/>
            <p:cNvSpPr>
              <a:spLocks/>
            </p:cNvSpPr>
            <p:nvPr/>
          </p:nvSpPr>
          <p:spPr bwMode="auto">
            <a:xfrm>
              <a:off x="4848" y="576"/>
              <a:ext cx="4" cy="196"/>
            </a:xfrm>
            <a:custGeom>
              <a:avLst/>
              <a:gdLst>
                <a:gd name="T0" fmla="*/ 0 w 4"/>
                <a:gd name="T1" fmla="*/ 196 h 196"/>
                <a:gd name="T2" fmla="*/ 4 w 4"/>
                <a:gd name="T3" fmla="*/ 0 h 196"/>
                <a:gd name="T4" fmla="*/ 0 60000 65536"/>
                <a:gd name="T5" fmla="*/ 0 60000 65536"/>
                <a:gd name="T6" fmla="*/ 0 w 4"/>
                <a:gd name="T7" fmla="*/ 0 h 196"/>
                <a:gd name="T8" fmla="*/ 4 w 4"/>
                <a:gd name="T9" fmla="*/ 196 h 196"/>
              </a:gdLst>
              <a:ahLst/>
              <a:cxnLst>
                <a:cxn ang="T4">
                  <a:pos x="T0" y="T1"/>
                </a:cxn>
                <a:cxn ang="T5">
                  <a:pos x="T2" y="T3"/>
                </a:cxn>
              </a:cxnLst>
              <a:rect l="T6" t="T7" r="T8" b="T9"/>
              <a:pathLst>
                <a:path w="4" h="196">
                  <a:moveTo>
                    <a:pt x="0" y="196"/>
                  </a:moveTo>
                  <a:lnTo>
                    <a:pt x="4" y="0"/>
                  </a:lnTo>
                </a:path>
              </a:pathLst>
            </a:custGeom>
            <a:noFill/>
            <a:ln w="57150">
              <a:solidFill>
                <a:srgbClr val="333399"/>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2317" name="Text Box 19"/>
            <p:cNvSpPr txBox="1">
              <a:spLocks noChangeArrowheads="1"/>
            </p:cNvSpPr>
            <p:nvPr/>
          </p:nvSpPr>
          <p:spPr bwMode="auto">
            <a:xfrm>
              <a:off x="4561" y="912"/>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grpSp>
      <p:graphicFrame>
        <p:nvGraphicFramePr>
          <p:cNvPr id="102420" name="Object 20"/>
          <p:cNvGraphicFramePr>
            <a:graphicFrameLocks noChangeAspect="1"/>
          </p:cNvGraphicFramePr>
          <p:nvPr/>
        </p:nvGraphicFramePr>
        <p:xfrm>
          <a:off x="2057400" y="1371600"/>
          <a:ext cx="2338388" cy="487363"/>
        </p:xfrm>
        <a:graphic>
          <a:graphicData uri="http://schemas.openxmlformats.org/presentationml/2006/ole">
            <mc:AlternateContent xmlns:mc="http://schemas.openxmlformats.org/markup-compatibility/2006">
              <mc:Choice xmlns:v="urn:schemas-microsoft-com:vml" Requires="v">
                <p:oleObj spid="_x0000_s13003" name="Equation" r:id="rId3" imgW="781110" imgH="114300" progId="Equation.3">
                  <p:embed/>
                </p:oleObj>
              </mc:Choice>
              <mc:Fallback>
                <p:oleObj name="Equation" r:id="rId3" imgW="781110" imgH="1143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371600"/>
                        <a:ext cx="2338388"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1" name="Object 21"/>
          <p:cNvGraphicFramePr>
            <a:graphicFrameLocks noChangeAspect="1"/>
          </p:cNvGraphicFramePr>
          <p:nvPr/>
        </p:nvGraphicFramePr>
        <p:xfrm>
          <a:off x="542925" y="2093913"/>
          <a:ext cx="1676400" cy="954087"/>
        </p:xfrm>
        <a:graphic>
          <a:graphicData uri="http://schemas.openxmlformats.org/presentationml/2006/ole">
            <mc:AlternateContent xmlns:mc="http://schemas.openxmlformats.org/markup-compatibility/2006">
              <mc:Choice xmlns:v="urn:schemas-microsoft-com:vml" Requires="v">
                <p:oleObj spid="_x0000_s13004" name="公式" r:id="rId5" imgW="609660" imgH="304890" progId="Equation.3">
                  <p:embed/>
                </p:oleObj>
              </mc:Choice>
              <mc:Fallback>
                <p:oleObj name="公式" r:id="rId5" imgW="609660" imgH="304890" progId="Equation.3">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925" y="2093913"/>
                        <a:ext cx="1676400"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2" name="Object 22"/>
          <p:cNvGraphicFramePr>
            <a:graphicFrameLocks noChangeAspect="1"/>
          </p:cNvGraphicFramePr>
          <p:nvPr/>
        </p:nvGraphicFramePr>
        <p:xfrm>
          <a:off x="2095500" y="2057400"/>
          <a:ext cx="2224088" cy="985838"/>
        </p:xfrm>
        <a:graphic>
          <a:graphicData uri="http://schemas.openxmlformats.org/presentationml/2006/ole">
            <mc:AlternateContent xmlns:mc="http://schemas.openxmlformats.org/markup-compatibility/2006">
              <mc:Choice xmlns:v="urn:schemas-microsoft-com:vml" Requires="v">
                <p:oleObj spid="_x0000_s13005" name="Equation" r:id="rId7" imgW="971460" imgH="304890" progId="Equation.3">
                  <p:embed/>
                </p:oleObj>
              </mc:Choice>
              <mc:Fallback>
                <p:oleObj name="Equation" r:id="rId7" imgW="971460" imgH="30489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5500" y="2057400"/>
                        <a:ext cx="2224088"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3" name="Object 23"/>
          <p:cNvGraphicFramePr>
            <a:graphicFrameLocks noChangeAspect="1"/>
          </p:cNvGraphicFramePr>
          <p:nvPr/>
        </p:nvGraphicFramePr>
        <p:xfrm>
          <a:off x="4305300" y="1981200"/>
          <a:ext cx="2362200" cy="941388"/>
        </p:xfrm>
        <a:graphic>
          <a:graphicData uri="http://schemas.openxmlformats.org/presentationml/2006/ole">
            <mc:AlternateContent xmlns:mc="http://schemas.openxmlformats.org/markup-compatibility/2006">
              <mc:Choice xmlns:v="urn:schemas-microsoft-com:vml" Requires="v">
                <p:oleObj spid="_x0000_s13006" name="公式" r:id="rId9" imgW="1000080" imgH="304890" progId="Equation.3">
                  <p:embed/>
                </p:oleObj>
              </mc:Choice>
              <mc:Fallback>
                <p:oleObj name="公式" r:id="rId9" imgW="1000080" imgH="304890"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5300" y="1981200"/>
                        <a:ext cx="2362200"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4" name="Object 24"/>
          <p:cNvGraphicFramePr>
            <a:graphicFrameLocks noChangeAspect="1"/>
          </p:cNvGraphicFramePr>
          <p:nvPr/>
        </p:nvGraphicFramePr>
        <p:xfrm>
          <a:off x="6591300" y="1905000"/>
          <a:ext cx="2171700" cy="1017588"/>
        </p:xfrm>
        <a:graphic>
          <a:graphicData uri="http://schemas.openxmlformats.org/presentationml/2006/ole">
            <mc:AlternateContent xmlns:mc="http://schemas.openxmlformats.org/markup-compatibility/2006">
              <mc:Choice xmlns:v="urn:schemas-microsoft-com:vml" Requires="v">
                <p:oleObj spid="_x0000_s13007" name="公式" r:id="rId11" imgW="914490" imgH="304890" progId="Equation.3">
                  <p:embed/>
                </p:oleObj>
              </mc:Choice>
              <mc:Fallback>
                <p:oleObj name="公式" r:id="rId11" imgW="914490" imgH="304890"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91300" y="1905000"/>
                        <a:ext cx="2171700"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5" name="Object 25"/>
          <p:cNvGraphicFramePr>
            <a:graphicFrameLocks noChangeAspect="1"/>
          </p:cNvGraphicFramePr>
          <p:nvPr/>
        </p:nvGraphicFramePr>
        <p:xfrm>
          <a:off x="2057400" y="3124200"/>
          <a:ext cx="2403475" cy="571500"/>
        </p:xfrm>
        <a:graphic>
          <a:graphicData uri="http://schemas.openxmlformats.org/presentationml/2006/ole">
            <mc:AlternateContent xmlns:mc="http://schemas.openxmlformats.org/markup-compatibility/2006">
              <mc:Choice xmlns:v="urn:schemas-microsoft-com:vml" Requires="v">
                <p:oleObj spid="_x0000_s13008" name="Equation" r:id="rId13" imgW="800010" imgH="114300" progId="Equation.3">
                  <p:embed/>
                </p:oleObj>
              </mc:Choice>
              <mc:Fallback>
                <p:oleObj name="Equation" r:id="rId13" imgW="800010" imgH="11430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3124200"/>
                        <a:ext cx="2403475"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6" name="Object 26"/>
          <p:cNvGraphicFramePr>
            <a:graphicFrameLocks noChangeAspect="1"/>
          </p:cNvGraphicFramePr>
          <p:nvPr/>
        </p:nvGraphicFramePr>
        <p:xfrm>
          <a:off x="685800" y="3694113"/>
          <a:ext cx="1701800" cy="954087"/>
        </p:xfrm>
        <a:graphic>
          <a:graphicData uri="http://schemas.openxmlformats.org/presentationml/2006/ole">
            <mc:AlternateContent xmlns:mc="http://schemas.openxmlformats.org/markup-compatibility/2006">
              <mc:Choice xmlns:v="urn:schemas-microsoft-com:vml" Requires="v">
                <p:oleObj spid="_x0000_s13009" name="公式" r:id="rId15" imgW="619110" imgH="304890" progId="Equation.3">
                  <p:embed/>
                </p:oleObj>
              </mc:Choice>
              <mc:Fallback>
                <p:oleObj name="公式" r:id="rId15" imgW="619110" imgH="304890"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3694113"/>
                        <a:ext cx="1701800" cy="954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7" name="Object 27"/>
          <p:cNvGraphicFramePr>
            <a:graphicFrameLocks noChangeAspect="1"/>
          </p:cNvGraphicFramePr>
          <p:nvPr/>
        </p:nvGraphicFramePr>
        <p:xfrm>
          <a:off x="2425700" y="3657600"/>
          <a:ext cx="2171700" cy="941388"/>
        </p:xfrm>
        <a:graphic>
          <a:graphicData uri="http://schemas.openxmlformats.org/presentationml/2006/ole">
            <mc:AlternateContent xmlns:mc="http://schemas.openxmlformats.org/markup-compatibility/2006">
              <mc:Choice xmlns:v="urn:schemas-microsoft-com:vml" Requires="v">
                <p:oleObj spid="_x0000_s13010" name="公式" r:id="rId17" imgW="914490" imgH="304890" progId="Equation.3">
                  <p:embed/>
                </p:oleObj>
              </mc:Choice>
              <mc:Fallback>
                <p:oleObj name="公式" r:id="rId17" imgW="914490" imgH="304890"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25700" y="3657600"/>
                        <a:ext cx="2171700"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8" name="Object 28"/>
          <p:cNvGraphicFramePr>
            <a:graphicFrameLocks noChangeAspect="1"/>
          </p:cNvGraphicFramePr>
          <p:nvPr/>
        </p:nvGraphicFramePr>
        <p:xfrm>
          <a:off x="685800" y="4648200"/>
          <a:ext cx="1552575" cy="954088"/>
        </p:xfrm>
        <a:graphic>
          <a:graphicData uri="http://schemas.openxmlformats.org/presentationml/2006/ole">
            <mc:AlternateContent xmlns:mc="http://schemas.openxmlformats.org/markup-compatibility/2006">
              <mc:Choice xmlns:v="urn:schemas-microsoft-com:vml" Requires="v">
                <p:oleObj spid="_x0000_s13011" name="Equation" r:id="rId19" imgW="552420" imgH="304890" progId="Equation.3">
                  <p:embed/>
                </p:oleObj>
              </mc:Choice>
              <mc:Fallback>
                <p:oleObj name="Equation" r:id="rId19" imgW="552420" imgH="304890"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5800" y="4648200"/>
                        <a:ext cx="15525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29" name="Object 29"/>
          <p:cNvGraphicFramePr>
            <a:graphicFrameLocks noChangeAspect="1"/>
          </p:cNvGraphicFramePr>
          <p:nvPr/>
        </p:nvGraphicFramePr>
        <p:xfrm>
          <a:off x="6326188" y="4646613"/>
          <a:ext cx="1370012" cy="992187"/>
        </p:xfrm>
        <a:graphic>
          <a:graphicData uri="http://schemas.openxmlformats.org/presentationml/2006/ole">
            <mc:AlternateContent xmlns:mc="http://schemas.openxmlformats.org/markup-compatibility/2006">
              <mc:Choice xmlns:v="urn:schemas-microsoft-com:vml" Requires="v">
                <p:oleObj spid="_x0000_s13012" name="公式" r:id="rId21" imgW="457110" imgH="304890" progId="Equation.3">
                  <p:embed/>
                </p:oleObj>
              </mc:Choice>
              <mc:Fallback>
                <p:oleObj name="公式" r:id="rId21" imgW="457110" imgH="304890"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326188" y="4646613"/>
                        <a:ext cx="1370012"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0" name="Object 30"/>
          <p:cNvGraphicFramePr>
            <a:graphicFrameLocks noChangeAspect="1"/>
          </p:cNvGraphicFramePr>
          <p:nvPr/>
        </p:nvGraphicFramePr>
        <p:xfrm>
          <a:off x="2286000" y="4648200"/>
          <a:ext cx="2365375" cy="954088"/>
        </p:xfrm>
        <a:graphic>
          <a:graphicData uri="http://schemas.openxmlformats.org/presentationml/2006/ole">
            <mc:AlternateContent xmlns:mc="http://schemas.openxmlformats.org/markup-compatibility/2006">
              <mc:Choice xmlns:v="urn:schemas-microsoft-com:vml" Requires="v">
                <p:oleObj spid="_x0000_s13013" name="Equation" r:id="rId23" imgW="895320" imgH="304890" progId="Equation.3">
                  <p:embed/>
                </p:oleObj>
              </mc:Choice>
              <mc:Fallback>
                <p:oleObj name="Equation" r:id="rId23" imgW="895320" imgH="304890" progId="Equation.3">
                  <p:embed/>
                  <p:pic>
                    <p:nvPicPr>
                      <p:cNvPr id="0"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86000" y="4648200"/>
                        <a:ext cx="2365375" cy="95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1" name="Object 31"/>
          <p:cNvGraphicFramePr>
            <a:graphicFrameLocks noChangeAspect="1"/>
          </p:cNvGraphicFramePr>
          <p:nvPr/>
        </p:nvGraphicFramePr>
        <p:xfrm>
          <a:off x="4673600" y="4799013"/>
          <a:ext cx="1574800" cy="652462"/>
        </p:xfrm>
        <a:graphic>
          <a:graphicData uri="http://schemas.openxmlformats.org/presentationml/2006/ole">
            <mc:AlternateContent xmlns:mc="http://schemas.openxmlformats.org/markup-compatibility/2006">
              <mc:Choice xmlns:v="urn:schemas-microsoft-com:vml" Requires="v">
                <p:oleObj spid="_x0000_s13014" name="公式" r:id="rId25" imgW="466830" imgH="114300" progId="Equation.3">
                  <p:embed/>
                </p:oleObj>
              </mc:Choice>
              <mc:Fallback>
                <p:oleObj name="公式" r:id="rId25" imgW="466830" imgH="114300" progId="Equation.3">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73600" y="4799013"/>
                        <a:ext cx="1574800" cy="65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2" name="Object 32">
            <a:hlinkClick r:id="" action="ppaction://hlinkshowjump?jump=previousslide"/>
          </p:cNvPr>
          <p:cNvGraphicFramePr>
            <a:graphicFrameLocks noChangeAspect="1"/>
          </p:cNvGraphicFramePr>
          <p:nvPr/>
        </p:nvGraphicFramePr>
        <p:xfrm>
          <a:off x="2286000" y="5867400"/>
          <a:ext cx="3014663" cy="615950"/>
        </p:xfrm>
        <a:graphic>
          <a:graphicData uri="http://schemas.openxmlformats.org/presentationml/2006/ole">
            <mc:AlternateContent xmlns:mc="http://schemas.openxmlformats.org/markup-compatibility/2006">
              <mc:Choice xmlns:v="urn:schemas-microsoft-com:vml" Requires="v">
                <p:oleObj spid="_x0000_s13015" name="公式" r:id="rId27" imgW="1028700" imgH="114300" progId="Equation.3">
                  <p:embed/>
                </p:oleObj>
              </mc:Choice>
              <mc:Fallback>
                <p:oleObj name="公式" r:id="rId27" imgW="1028700" imgH="114300" progId="Equation.3">
                  <p:embed/>
                  <p:pic>
                    <p:nvPicPr>
                      <p:cNvPr id="0" name="Object 3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86000" y="5867400"/>
                        <a:ext cx="3014663" cy="615950"/>
                      </a:xfrm>
                      <a:prstGeom prst="rect">
                        <a:avLst/>
                      </a:prstGeom>
                      <a:solidFill>
                        <a:srgbClr val="CCECFF"/>
                      </a:solidFill>
                      <a:ln w="38100">
                        <a:solidFill>
                          <a:srgbClr val="3333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33" name="Text Box 33"/>
          <p:cNvSpPr txBox="1">
            <a:spLocks noChangeArrowheads="1"/>
          </p:cNvSpPr>
          <p:nvPr/>
        </p:nvSpPr>
        <p:spPr bwMode="auto">
          <a:xfrm>
            <a:off x="5740400" y="8032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a:t>1</a:t>
            </a:r>
          </a:p>
        </p:txBody>
      </p:sp>
      <p:sp>
        <p:nvSpPr>
          <p:cNvPr id="102434" name="Text Box 34"/>
          <p:cNvSpPr txBox="1">
            <a:spLocks noChangeArrowheads="1"/>
          </p:cNvSpPr>
          <p:nvPr/>
        </p:nvSpPr>
        <p:spPr bwMode="auto">
          <a:xfrm>
            <a:off x="7513638" y="762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a:t>2</a:t>
            </a:r>
          </a:p>
        </p:txBody>
      </p:sp>
      <p:grpSp>
        <p:nvGrpSpPr>
          <p:cNvPr id="12310" name="Group 35"/>
          <p:cNvGrpSpPr>
            <a:grpSpLocks/>
          </p:cNvGrpSpPr>
          <p:nvPr/>
        </p:nvGrpSpPr>
        <p:grpSpPr bwMode="auto">
          <a:xfrm>
            <a:off x="152400" y="152400"/>
            <a:ext cx="4346575" cy="1066800"/>
            <a:chOff x="96" y="96"/>
            <a:chExt cx="2738" cy="672"/>
          </a:xfrm>
        </p:grpSpPr>
        <p:sp>
          <p:nvSpPr>
            <p:cNvPr id="12312" name="Text Box 36"/>
            <p:cNvSpPr txBox="1">
              <a:spLocks noChangeArrowheads="1"/>
            </p:cNvSpPr>
            <p:nvPr/>
          </p:nvSpPr>
          <p:spPr bwMode="auto">
            <a:xfrm>
              <a:off x="912" y="192"/>
              <a:ext cx="192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a:solidFill>
                    <a:schemeClr val="accent2"/>
                  </a:solidFill>
                </a:rPr>
                <a:t>互感线圈的串联</a:t>
              </a:r>
              <a:endParaRPr lang="zh-CN" altLang="en-US" sz="2800">
                <a:solidFill>
                  <a:schemeClr val="accent2"/>
                </a:solidFill>
              </a:endParaRPr>
            </a:p>
          </p:txBody>
        </p:sp>
        <p:sp>
          <p:nvSpPr>
            <p:cNvPr id="12313" name="AutoShape 37"/>
            <p:cNvSpPr>
              <a:spLocks noChangeArrowheads="1"/>
            </p:cNvSpPr>
            <p:nvPr/>
          </p:nvSpPr>
          <p:spPr bwMode="auto">
            <a:xfrm>
              <a:off x="96" y="96"/>
              <a:ext cx="768" cy="672"/>
            </a:xfrm>
            <a:prstGeom prst="irregularSeal2">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solidFill>
                    <a:srgbClr val="FF6600"/>
                  </a:solidFill>
                </a:rPr>
                <a:t>讨论</a:t>
              </a:r>
              <a:endParaRPr lang="zh-CN" altLang="en-US" sz="2400" b="0">
                <a:solidFill>
                  <a:srgbClr val="FFFF00"/>
                </a:solidFill>
              </a:endParaRPr>
            </a:p>
          </p:txBody>
        </p:sp>
      </p:grpSp>
      <p:sp>
        <p:nvSpPr>
          <p:cNvPr id="102438" name="Oval 38"/>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2414"/>
                                        </p:tgtEl>
                                        <p:attrNameLst>
                                          <p:attrName>style.visibility</p:attrName>
                                        </p:attrNameLst>
                                      </p:cBhvr>
                                      <p:to>
                                        <p:strVal val="visible"/>
                                      </p:to>
                                    </p:set>
                                    <p:animEffect transition="in" filter="blinds(vertical)">
                                      <p:cBhvr>
                                        <p:cTn id="7" dur="500"/>
                                        <p:tgtEl>
                                          <p:spTgt spid="1024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vertical)">
                                      <p:cBhvr>
                                        <p:cTn id="12" dur="500"/>
                                        <p:tgtEl>
                                          <p:spTgt spid="2"/>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102433"/>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10243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02"/>
                                        </p:tgtEl>
                                        <p:attrNameLst>
                                          <p:attrName>style.visibility</p:attrName>
                                        </p:attrNameLst>
                                      </p:cBhvr>
                                      <p:to>
                                        <p:strVal val="visible"/>
                                      </p:to>
                                    </p:set>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102403"/>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2420"/>
                                        </p:tgtEl>
                                        <p:attrNameLst>
                                          <p:attrName>style.visibility</p:attrName>
                                        </p:attrNameLst>
                                      </p:cBhvr>
                                      <p:to>
                                        <p:strVal val="visible"/>
                                      </p:to>
                                    </p:set>
                                    <p:animEffect transition="in" filter="wipe(left)">
                                      <p:cBhvr>
                                        <p:cTn id="34" dur="500"/>
                                        <p:tgtEl>
                                          <p:spTgt spid="1024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02421"/>
                                        </p:tgtEl>
                                        <p:attrNameLst>
                                          <p:attrName>style.visibility</p:attrName>
                                        </p:attrNameLst>
                                      </p:cBhvr>
                                      <p:to>
                                        <p:strVal val="visible"/>
                                      </p:to>
                                    </p:set>
                                    <p:animEffect transition="in" filter="wipe(left)">
                                      <p:cBhvr>
                                        <p:cTn id="39" dur="500"/>
                                        <p:tgtEl>
                                          <p:spTgt spid="102421"/>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102422"/>
                                        </p:tgtEl>
                                        <p:attrNameLst>
                                          <p:attrName>style.visibility</p:attrName>
                                        </p:attrNameLst>
                                      </p:cBhvr>
                                      <p:to>
                                        <p:strVal val="visible"/>
                                      </p:to>
                                    </p:set>
                                    <p:animEffect transition="in" filter="wipe(left)">
                                      <p:cBhvr>
                                        <p:cTn id="43" dur="500"/>
                                        <p:tgtEl>
                                          <p:spTgt spid="10242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02423"/>
                                        </p:tgtEl>
                                        <p:attrNameLst>
                                          <p:attrName>style.visibility</p:attrName>
                                        </p:attrNameLst>
                                      </p:cBhvr>
                                      <p:to>
                                        <p:strVal val="visible"/>
                                      </p:to>
                                    </p:set>
                                    <p:animEffect transition="in" filter="wipe(left)">
                                      <p:cBhvr>
                                        <p:cTn id="48" dur="500"/>
                                        <p:tgtEl>
                                          <p:spTgt spid="102423"/>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102424"/>
                                        </p:tgtEl>
                                        <p:attrNameLst>
                                          <p:attrName>style.visibility</p:attrName>
                                        </p:attrNameLst>
                                      </p:cBhvr>
                                      <p:to>
                                        <p:strVal val="visible"/>
                                      </p:to>
                                    </p:set>
                                    <p:animEffect transition="in" filter="wipe(left)">
                                      <p:cBhvr>
                                        <p:cTn id="52" dur="500"/>
                                        <p:tgtEl>
                                          <p:spTgt spid="10242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02425"/>
                                        </p:tgtEl>
                                        <p:attrNameLst>
                                          <p:attrName>style.visibility</p:attrName>
                                        </p:attrNameLst>
                                      </p:cBhvr>
                                      <p:to>
                                        <p:strVal val="visible"/>
                                      </p:to>
                                    </p:set>
                                    <p:animEffect transition="in" filter="wipe(left)">
                                      <p:cBhvr>
                                        <p:cTn id="57" dur="500"/>
                                        <p:tgtEl>
                                          <p:spTgt spid="1024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02426"/>
                                        </p:tgtEl>
                                        <p:attrNameLst>
                                          <p:attrName>style.visibility</p:attrName>
                                        </p:attrNameLst>
                                      </p:cBhvr>
                                      <p:to>
                                        <p:strVal val="visible"/>
                                      </p:to>
                                    </p:set>
                                    <p:animEffect transition="in" filter="wipe(left)">
                                      <p:cBhvr>
                                        <p:cTn id="62" dur="500"/>
                                        <p:tgtEl>
                                          <p:spTgt spid="1024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02427"/>
                                        </p:tgtEl>
                                        <p:attrNameLst>
                                          <p:attrName>style.visibility</p:attrName>
                                        </p:attrNameLst>
                                      </p:cBhvr>
                                      <p:to>
                                        <p:strVal val="visible"/>
                                      </p:to>
                                    </p:set>
                                    <p:animEffect transition="in" filter="wipe(left)">
                                      <p:cBhvr>
                                        <p:cTn id="67" dur="500"/>
                                        <p:tgtEl>
                                          <p:spTgt spid="10242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102428"/>
                                        </p:tgtEl>
                                        <p:attrNameLst>
                                          <p:attrName>style.visibility</p:attrName>
                                        </p:attrNameLst>
                                      </p:cBhvr>
                                      <p:to>
                                        <p:strVal val="visible"/>
                                      </p:to>
                                    </p:set>
                                    <p:animEffect transition="in" filter="wipe(left)">
                                      <p:cBhvr>
                                        <p:cTn id="72" dur="500"/>
                                        <p:tgtEl>
                                          <p:spTgt spid="102428"/>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102430"/>
                                        </p:tgtEl>
                                        <p:attrNameLst>
                                          <p:attrName>style.visibility</p:attrName>
                                        </p:attrNameLst>
                                      </p:cBhvr>
                                      <p:to>
                                        <p:strVal val="visible"/>
                                      </p:to>
                                    </p:set>
                                    <p:animEffect transition="in" filter="wipe(left)">
                                      <p:cBhvr>
                                        <p:cTn id="76" dur="500"/>
                                        <p:tgtEl>
                                          <p:spTgt spid="10243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02431"/>
                                        </p:tgtEl>
                                        <p:attrNameLst>
                                          <p:attrName>style.visibility</p:attrName>
                                        </p:attrNameLst>
                                      </p:cBhvr>
                                      <p:to>
                                        <p:strVal val="visible"/>
                                      </p:to>
                                    </p:set>
                                    <p:animEffect transition="in" filter="wipe(left)">
                                      <p:cBhvr>
                                        <p:cTn id="81" dur="500"/>
                                        <p:tgtEl>
                                          <p:spTgt spid="102431"/>
                                        </p:tgtEl>
                                      </p:cBhvr>
                                    </p:animEffect>
                                  </p:childTnLst>
                                </p:cTn>
                              </p:par>
                            </p:childTnLst>
                          </p:cTn>
                        </p:par>
                        <p:par>
                          <p:cTn id="82" fill="hold" nodeType="afterGroup">
                            <p:stCondLst>
                              <p:cond delay="500"/>
                            </p:stCondLst>
                            <p:childTnLst>
                              <p:par>
                                <p:cTn id="83" presetID="22" presetClass="entr" presetSubtype="8" fill="hold" nodeType="afterEffect">
                                  <p:stCondLst>
                                    <p:cond delay="0"/>
                                  </p:stCondLst>
                                  <p:childTnLst>
                                    <p:set>
                                      <p:cBhvr>
                                        <p:cTn id="84" dur="1" fill="hold">
                                          <p:stCondLst>
                                            <p:cond delay="0"/>
                                          </p:stCondLst>
                                        </p:cTn>
                                        <p:tgtEl>
                                          <p:spTgt spid="102429"/>
                                        </p:tgtEl>
                                        <p:attrNameLst>
                                          <p:attrName>style.visibility</p:attrName>
                                        </p:attrNameLst>
                                      </p:cBhvr>
                                      <p:to>
                                        <p:strVal val="visible"/>
                                      </p:to>
                                    </p:set>
                                    <p:animEffect transition="in" filter="wipe(left)">
                                      <p:cBhvr>
                                        <p:cTn id="85" dur="500"/>
                                        <p:tgtEl>
                                          <p:spTgt spid="10242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102432"/>
                                        </p:tgtEl>
                                        <p:attrNameLst>
                                          <p:attrName>style.visibility</p:attrName>
                                        </p:attrNameLst>
                                      </p:cBhvr>
                                      <p:to>
                                        <p:strVal val="visible"/>
                                      </p:to>
                                    </p:set>
                                    <p:animEffect transition="in" filter="wipe(left)">
                                      <p:cBhvr>
                                        <p:cTn id="90" dur="500"/>
                                        <p:tgtEl>
                                          <p:spTgt spid="102432"/>
                                        </p:tgtEl>
                                      </p:cBhvr>
                                    </p:animEffect>
                                  </p:childTnLst>
                                </p:cTn>
                              </p:par>
                            </p:childTnLst>
                          </p:cTn>
                        </p:par>
                        <p:par>
                          <p:cTn id="91" fill="hold" nodeType="afterGroup">
                            <p:stCondLst>
                              <p:cond delay="500"/>
                            </p:stCondLst>
                            <p:childTnLst>
                              <p:par>
                                <p:cTn id="92" presetID="3" presetClass="entr" presetSubtype="5" fill="hold" grpId="0" nodeType="afterEffect">
                                  <p:stCondLst>
                                    <p:cond delay="0"/>
                                  </p:stCondLst>
                                  <p:childTnLst>
                                    <p:set>
                                      <p:cBhvr>
                                        <p:cTn id="93" dur="1" fill="hold">
                                          <p:stCondLst>
                                            <p:cond delay="0"/>
                                          </p:stCondLst>
                                        </p:cTn>
                                        <p:tgtEl>
                                          <p:spTgt spid="102438"/>
                                        </p:tgtEl>
                                        <p:attrNameLst>
                                          <p:attrName>style.visibility</p:attrName>
                                        </p:attrNameLst>
                                      </p:cBhvr>
                                      <p:to>
                                        <p:strVal val="visible"/>
                                      </p:to>
                                    </p:set>
                                    <p:animEffect transition="in" filter="blinds(vertical)">
                                      <p:cBhvr>
                                        <p:cTn id="94" dur="500"/>
                                        <p:tgtEl>
                                          <p:spTgt spid="102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3" grpId="0" animBg="1"/>
      <p:bldP spid="102414" grpId="0" autoUpdateAnimBg="0"/>
      <p:bldP spid="102433" grpId="0" autoUpdateAnimBg="0"/>
      <p:bldP spid="102434" grpId="0" autoUpdateAnimBg="0"/>
      <p:bldP spid="1024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026" y="92259"/>
            <a:ext cx="3816424" cy="830997"/>
          </a:xfrm>
          <a:prstGeom prst="rect">
            <a:avLst/>
          </a:prstGeom>
          <a:noFill/>
        </p:spPr>
        <p:txBody>
          <a:bodyPr wrap="square" rtlCol="0">
            <a:spAutoFit/>
          </a:bodyPr>
          <a:lstStyle/>
          <a:p>
            <a:pPr algn="ctr"/>
            <a:r>
              <a:rPr lang="zh-CN" altLang="en-US" sz="4800" dirty="0">
                <a:solidFill>
                  <a:srgbClr val="0000FF"/>
                </a:solidFill>
              </a:rPr>
              <a:t>思考</a:t>
            </a:r>
          </a:p>
        </p:txBody>
      </p:sp>
      <p:grpSp>
        <p:nvGrpSpPr>
          <p:cNvPr id="3" name="Group 16"/>
          <p:cNvGrpSpPr>
            <a:grpSpLocks/>
          </p:cNvGrpSpPr>
          <p:nvPr/>
        </p:nvGrpSpPr>
        <p:grpSpPr bwMode="auto">
          <a:xfrm>
            <a:off x="899592" y="1195968"/>
            <a:ext cx="3124200" cy="2667000"/>
            <a:chOff x="3504" y="240"/>
            <a:chExt cx="1968" cy="1680"/>
          </a:xfrm>
        </p:grpSpPr>
        <p:grpSp>
          <p:nvGrpSpPr>
            <p:cNvPr id="4" name="Group 17"/>
            <p:cNvGrpSpPr>
              <a:grpSpLocks/>
            </p:cNvGrpSpPr>
            <p:nvPr/>
          </p:nvGrpSpPr>
          <p:grpSpPr bwMode="auto">
            <a:xfrm>
              <a:off x="3504" y="240"/>
              <a:ext cx="1968" cy="1528"/>
              <a:chOff x="3504" y="240"/>
              <a:chExt cx="1968" cy="1528"/>
            </a:xfrm>
          </p:grpSpPr>
          <p:sp>
            <p:nvSpPr>
              <p:cNvPr id="17" name="Freeform 18"/>
              <p:cNvSpPr>
                <a:spLocks noChangeArrowheads="1"/>
              </p:cNvSpPr>
              <p:nvPr/>
            </p:nvSpPr>
            <p:spPr bwMode="auto">
              <a:xfrm>
                <a:off x="3937" y="1584"/>
                <a:ext cx="8" cy="120"/>
              </a:xfrm>
              <a:custGeom>
                <a:avLst/>
                <a:gdLst>
                  <a:gd name="T0" fmla="*/ 8 w 8"/>
                  <a:gd name="T1" fmla="*/ 0 h 120"/>
                  <a:gd name="T2" fmla="*/ 0 w 8"/>
                  <a:gd name="T3" fmla="*/ 120 h 120"/>
                  <a:gd name="T4" fmla="*/ 0 60000 65536"/>
                  <a:gd name="T5" fmla="*/ 0 60000 65536"/>
                  <a:gd name="T6" fmla="*/ 0 w 8"/>
                  <a:gd name="T7" fmla="*/ 0 h 120"/>
                  <a:gd name="T8" fmla="*/ 8 w 8"/>
                  <a:gd name="T9" fmla="*/ 120 h 120"/>
                </a:gdLst>
                <a:ahLst/>
                <a:cxnLst>
                  <a:cxn ang="T4">
                    <a:pos x="T0" y="T1"/>
                  </a:cxn>
                  <a:cxn ang="T5">
                    <a:pos x="T2" y="T3"/>
                  </a:cxn>
                </a:cxnLst>
                <a:rect l="T6" t="T7" r="T8" b="T9"/>
                <a:pathLst>
                  <a:path w="8" h="120">
                    <a:moveTo>
                      <a:pt x="8" y="0"/>
                    </a:moveTo>
                    <a:lnTo>
                      <a:pt x="0" y="120"/>
                    </a:lnTo>
                  </a:path>
                </a:pathLst>
              </a:custGeom>
              <a:noFill/>
              <a:ln w="38100">
                <a:solidFill>
                  <a:schemeClr val="tx1"/>
                </a:solidFill>
                <a:round/>
                <a:headEnd type="arrow"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8" name="Object 19"/>
              <p:cNvGraphicFramePr>
                <a:graphicFrameLocks/>
              </p:cNvGraphicFramePr>
              <p:nvPr/>
            </p:nvGraphicFramePr>
            <p:xfrm>
              <a:off x="5184" y="1008"/>
              <a:ext cx="287" cy="313"/>
            </p:xfrm>
            <a:graphic>
              <a:graphicData uri="http://schemas.openxmlformats.org/presentationml/2006/ole">
                <mc:AlternateContent xmlns:mc="http://schemas.openxmlformats.org/markup-compatibility/2006">
                  <mc:Choice xmlns:v="urn:schemas-microsoft-com:vml" Requires="v">
                    <p:oleObj spid="_x0000_s22557" name="公式" r:id="rId3" imgW="139639" imgH="152334" progId="Equation.3">
                      <p:embed/>
                    </p:oleObj>
                  </mc:Choice>
                  <mc:Fallback>
                    <p:oleObj name="公式" r:id="rId3" imgW="139639" imgH="152334" progId="Equation.3">
                      <p:embed/>
                      <p:pic>
                        <p:nvPicPr>
                          <p:cNvPr id="5147" name="Object 1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4" y="1008"/>
                            <a:ext cx="287"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20"/>
              <p:cNvGraphicFramePr>
                <a:graphicFrameLocks/>
              </p:cNvGraphicFramePr>
              <p:nvPr/>
            </p:nvGraphicFramePr>
            <p:xfrm>
              <a:off x="3792" y="960"/>
              <a:ext cx="271" cy="295"/>
            </p:xfrm>
            <a:graphic>
              <a:graphicData uri="http://schemas.openxmlformats.org/presentationml/2006/ole">
                <mc:AlternateContent xmlns:mc="http://schemas.openxmlformats.org/markup-compatibility/2006">
                  <mc:Choice xmlns:v="urn:schemas-microsoft-com:vml" Requires="v">
                    <p:oleObj spid="_x0000_s22558" name="公式" r:id="rId5" imgW="152268" imgH="164957" progId="Equation.3">
                      <p:embed/>
                    </p:oleObj>
                  </mc:Choice>
                  <mc:Fallback>
                    <p:oleObj name="公式" r:id="rId5" imgW="152268" imgH="164957" progId="Equation.3">
                      <p:embed/>
                      <p:pic>
                        <p:nvPicPr>
                          <p:cNvPr id="5148" name="Object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 y="960"/>
                            <a:ext cx="27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21"/>
              <p:cNvGraphicFramePr>
                <a:graphicFrameLocks/>
              </p:cNvGraphicFramePr>
              <p:nvPr/>
            </p:nvGraphicFramePr>
            <p:xfrm>
              <a:off x="4272" y="240"/>
              <a:ext cx="192" cy="288"/>
            </p:xfrm>
            <a:graphic>
              <a:graphicData uri="http://schemas.openxmlformats.org/presentationml/2006/ole">
                <mc:AlternateContent xmlns:mc="http://schemas.openxmlformats.org/markup-compatibility/2006">
                  <mc:Choice xmlns:v="urn:schemas-microsoft-com:vml" Requires="v">
                    <p:oleObj spid="_x0000_s22559" name="公式" r:id="rId7" imgW="88707" imgH="164742" progId="Equation.3">
                      <p:embed/>
                    </p:oleObj>
                  </mc:Choice>
                  <mc:Fallback>
                    <p:oleObj name="公式" r:id="rId7" imgW="88707" imgH="164742" progId="Equation.3">
                      <p:embed/>
                      <p:pic>
                        <p:nvPicPr>
                          <p:cNvPr id="5149" name="Object 2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24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22"/>
              <p:cNvSpPr txBox="1">
                <a:spLocks noChangeArrowheads="1"/>
              </p:cNvSpPr>
              <p:nvPr/>
            </p:nvSpPr>
            <p:spPr bwMode="auto">
              <a:xfrm>
                <a:off x="3792" y="2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a:t>总长</a:t>
                </a:r>
              </a:p>
            </p:txBody>
          </p:sp>
          <p:graphicFrame>
            <p:nvGraphicFramePr>
              <p:cNvPr id="22" name="Object 23"/>
              <p:cNvGraphicFramePr>
                <a:graphicFrameLocks/>
              </p:cNvGraphicFramePr>
              <p:nvPr/>
            </p:nvGraphicFramePr>
            <p:xfrm>
              <a:off x="5184" y="288"/>
              <a:ext cx="288" cy="229"/>
            </p:xfrm>
            <a:graphic>
              <a:graphicData uri="http://schemas.openxmlformats.org/presentationml/2006/ole">
                <mc:AlternateContent xmlns:mc="http://schemas.openxmlformats.org/markup-compatibility/2006">
                  <mc:Choice xmlns:v="urn:schemas-microsoft-com:vml" Requires="v">
                    <p:oleObj spid="_x0000_s22560" name="公式" r:id="rId9" imgW="177569" imgH="152202" progId="Equation.3">
                      <p:embed/>
                    </p:oleObj>
                  </mc:Choice>
                  <mc:Fallback>
                    <p:oleObj name="公式" r:id="rId9" imgW="177569" imgH="152202" progId="Equation.3">
                      <p:embed/>
                      <p:pic>
                        <p:nvPicPr>
                          <p:cNvPr id="5151" name="Object 2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4" y="288"/>
                            <a:ext cx="28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Text Box 24"/>
              <p:cNvSpPr txBox="1">
                <a:spLocks noChangeArrowheads="1"/>
              </p:cNvSpPr>
              <p:nvPr/>
            </p:nvSpPr>
            <p:spPr bwMode="auto">
              <a:xfrm>
                <a:off x="4560" y="24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dirty="0"/>
                  <a:t>总匝数</a:t>
                </a:r>
              </a:p>
            </p:txBody>
          </p:sp>
          <p:sp>
            <p:nvSpPr>
              <p:cNvPr id="24" name="Freeform 25"/>
              <p:cNvSpPr>
                <a:spLocks/>
              </p:cNvSpPr>
              <p:nvPr/>
            </p:nvSpPr>
            <p:spPr bwMode="auto">
              <a:xfrm rot="-5400000">
                <a:off x="3626"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 name="Freeform 26"/>
              <p:cNvSpPr>
                <a:spLocks/>
              </p:cNvSpPr>
              <p:nvPr/>
            </p:nvSpPr>
            <p:spPr bwMode="auto">
              <a:xfrm rot="-5400000">
                <a:off x="3761"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 name="Freeform 27"/>
              <p:cNvSpPr>
                <a:spLocks/>
              </p:cNvSpPr>
              <p:nvPr/>
            </p:nvSpPr>
            <p:spPr bwMode="auto">
              <a:xfrm rot="-5400000">
                <a:off x="3896"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 name="Freeform 28"/>
              <p:cNvSpPr>
                <a:spLocks/>
              </p:cNvSpPr>
              <p:nvPr/>
            </p:nvSpPr>
            <p:spPr bwMode="auto">
              <a:xfrm rot="-5400000">
                <a:off x="4031"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 name="Freeform 29"/>
              <p:cNvSpPr>
                <a:spLocks/>
              </p:cNvSpPr>
              <p:nvPr/>
            </p:nvSpPr>
            <p:spPr bwMode="auto">
              <a:xfrm rot="-5400000">
                <a:off x="4166"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Freeform 30"/>
              <p:cNvSpPr>
                <a:spLocks/>
              </p:cNvSpPr>
              <p:nvPr/>
            </p:nvSpPr>
            <p:spPr bwMode="auto">
              <a:xfrm rot="-5400000">
                <a:off x="4301"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 name="Freeform 31"/>
              <p:cNvSpPr>
                <a:spLocks/>
              </p:cNvSpPr>
              <p:nvPr/>
            </p:nvSpPr>
            <p:spPr bwMode="auto">
              <a:xfrm>
                <a:off x="3791" y="672"/>
                <a:ext cx="211" cy="936"/>
              </a:xfrm>
              <a:custGeom>
                <a:avLst/>
                <a:gdLst>
                  <a:gd name="T0" fmla="*/ 127 w 211"/>
                  <a:gd name="T1" fmla="*/ 882 h 936"/>
                  <a:gd name="T2" fmla="*/ 143 w 211"/>
                  <a:gd name="T3" fmla="*/ 920 h 936"/>
                  <a:gd name="T4" fmla="*/ 59 w 211"/>
                  <a:gd name="T5" fmla="*/ 783 h 936"/>
                  <a:gd name="T6" fmla="*/ 17 w 211"/>
                  <a:gd name="T7" fmla="*/ 615 h 936"/>
                  <a:gd name="T8" fmla="*/ 7 w 211"/>
                  <a:gd name="T9" fmla="*/ 417 h 936"/>
                  <a:gd name="T10" fmla="*/ 54 w 211"/>
                  <a:gd name="T11" fmla="*/ 163 h 936"/>
                  <a:gd name="T12" fmla="*/ 132 w 211"/>
                  <a:gd name="T13" fmla="*/ 26 h 936"/>
                  <a:gd name="T14" fmla="*/ 211 w 211"/>
                  <a:gd name="T15" fmla="*/ 9 h 936"/>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936"/>
                  <a:gd name="T26" fmla="*/ 211 w 211"/>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936">
                    <a:moveTo>
                      <a:pt x="127" y="882"/>
                    </a:moveTo>
                    <a:cubicBezTo>
                      <a:pt x="130" y="888"/>
                      <a:pt x="154" y="936"/>
                      <a:pt x="143" y="920"/>
                    </a:cubicBezTo>
                    <a:cubicBezTo>
                      <a:pt x="132" y="904"/>
                      <a:pt x="80" y="833"/>
                      <a:pt x="59" y="783"/>
                    </a:cubicBezTo>
                    <a:cubicBezTo>
                      <a:pt x="38" y="732"/>
                      <a:pt x="26" y="676"/>
                      <a:pt x="17" y="615"/>
                    </a:cubicBezTo>
                    <a:cubicBezTo>
                      <a:pt x="8" y="554"/>
                      <a:pt x="0" y="492"/>
                      <a:pt x="7" y="417"/>
                    </a:cubicBezTo>
                    <a:cubicBezTo>
                      <a:pt x="13" y="342"/>
                      <a:pt x="33" y="229"/>
                      <a:pt x="54" y="163"/>
                    </a:cubicBezTo>
                    <a:cubicBezTo>
                      <a:pt x="75" y="98"/>
                      <a:pt x="106" y="52"/>
                      <a:pt x="132" y="26"/>
                    </a:cubicBezTo>
                    <a:cubicBezTo>
                      <a:pt x="159" y="0"/>
                      <a:pt x="195" y="12"/>
                      <a:pt x="211" y="9"/>
                    </a:cubicBezTo>
                  </a:path>
                </a:pathLst>
              </a:custGeom>
              <a:noFill/>
              <a:ln w="38100" cap="rnd">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1" name="Freeform 32"/>
              <p:cNvSpPr>
                <a:spLocks/>
              </p:cNvSpPr>
              <p:nvPr/>
            </p:nvSpPr>
            <p:spPr bwMode="auto">
              <a:xfrm rot="-5400000">
                <a:off x="4436"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 name="Freeform 33"/>
              <p:cNvSpPr>
                <a:spLocks/>
              </p:cNvSpPr>
              <p:nvPr/>
            </p:nvSpPr>
            <p:spPr bwMode="auto">
              <a:xfrm>
                <a:off x="4944" y="682"/>
                <a:ext cx="211" cy="944"/>
              </a:xfrm>
              <a:custGeom>
                <a:avLst/>
                <a:gdLst>
                  <a:gd name="T0" fmla="*/ 72 w 211"/>
                  <a:gd name="T1" fmla="*/ 926 h 944"/>
                  <a:gd name="T2" fmla="*/ 68 w 211"/>
                  <a:gd name="T3" fmla="*/ 920 h 944"/>
                  <a:gd name="T4" fmla="*/ 152 w 211"/>
                  <a:gd name="T5" fmla="*/ 783 h 944"/>
                  <a:gd name="T6" fmla="*/ 194 w 211"/>
                  <a:gd name="T7" fmla="*/ 615 h 944"/>
                  <a:gd name="T8" fmla="*/ 204 w 211"/>
                  <a:gd name="T9" fmla="*/ 417 h 944"/>
                  <a:gd name="T10" fmla="*/ 157 w 211"/>
                  <a:gd name="T11" fmla="*/ 163 h 944"/>
                  <a:gd name="T12" fmla="*/ 79 w 211"/>
                  <a:gd name="T13" fmla="*/ 26 h 944"/>
                  <a:gd name="T14" fmla="*/ 0 w 211"/>
                  <a:gd name="T15" fmla="*/ 9 h 944"/>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944"/>
                  <a:gd name="T26" fmla="*/ 211 w 211"/>
                  <a:gd name="T27" fmla="*/ 944 h 9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944">
                    <a:moveTo>
                      <a:pt x="72" y="926"/>
                    </a:moveTo>
                    <a:cubicBezTo>
                      <a:pt x="71" y="926"/>
                      <a:pt x="55" y="944"/>
                      <a:pt x="68" y="920"/>
                    </a:cubicBezTo>
                    <a:cubicBezTo>
                      <a:pt x="81" y="896"/>
                      <a:pt x="131" y="833"/>
                      <a:pt x="152" y="783"/>
                    </a:cubicBezTo>
                    <a:cubicBezTo>
                      <a:pt x="173" y="732"/>
                      <a:pt x="185" y="676"/>
                      <a:pt x="194" y="615"/>
                    </a:cubicBezTo>
                    <a:cubicBezTo>
                      <a:pt x="203" y="554"/>
                      <a:pt x="211" y="492"/>
                      <a:pt x="204" y="417"/>
                    </a:cubicBezTo>
                    <a:cubicBezTo>
                      <a:pt x="198" y="342"/>
                      <a:pt x="178" y="229"/>
                      <a:pt x="157" y="163"/>
                    </a:cubicBezTo>
                    <a:cubicBezTo>
                      <a:pt x="136" y="98"/>
                      <a:pt x="105" y="52"/>
                      <a:pt x="79" y="26"/>
                    </a:cubicBezTo>
                    <a:cubicBezTo>
                      <a:pt x="52" y="0"/>
                      <a:pt x="16" y="12"/>
                      <a:pt x="0" y="9"/>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 name="AutoShape 34"/>
              <p:cNvSpPr>
                <a:spLocks noChangeArrowheads="1"/>
              </p:cNvSpPr>
              <p:nvPr/>
            </p:nvSpPr>
            <p:spPr bwMode="auto">
              <a:xfrm rot="-5400000">
                <a:off x="4077" y="187"/>
                <a:ext cx="774" cy="1920"/>
              </a:xfrm>
              <a:prstGeom prst="can">
                <a:avLst>
                  <a:gd name="adj" fmla="val 25713"/>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34" name="Freeform 35"/>
              <p:cNvSpPr>
                <a:spLocks/>
              </p:cNvSpPr>
              <p:nvPr/>
            </p:nvSpPr>
            <p:spPr bwMode="auto">
              <a:xfrm>
                <a:off x="5008" y="1600"/>
                <a:ext cx="32" cy="168"/>
              </a:xfrm>
              <a:custGeom>
                <a:avLst/>
                <a:gdLst>
                  <a:gd name="T0" fmla="*/ 0 w 32"/>
                  <a:gd name="T1" fmla="*/ 0 h 168"/>
                  <a:gd name="T2" fmla="*/ 32 w 32"/>
                  <a:gd name="T3" fmla="*/ 168 h 168"/>
                  <a:gd name="T4" fmla="*/ 0 60000 65536"/>
                  <a:gd name="T5" fmla="*/ 0 60000 65536"/>
                  <a:gd name="T6" fmla="*/ 0 w 32"/>
                  <a:gd name="T7" fmla="*/ 0 h 168"/>
                  <a:gd name="T8" fmla="*/ 32 w 32"/>
                  <a:gd name="T9" fmla="*/ 168 h 168"/>
                </a:gdLst>
                <a:ahLst/>
                <a:cxnLst>
                  <a:cxn ang="T4">
                    <a:pos x="T0" y="T1"/>
                  </a:cxn>
                  <a:cxn ang="T5">
                    <a:pos x="T2" y="T3"/>
                  </a:cxn>
                </a:cxnLst>
                <a:rect l="T6" t="T7" r="T8" b="T9"/>
                <a:pathLst>
                  <a:path w="32" h="168">
                    <a:moveTo>
                      <a:pt x="0" y="0"/>
                    </a:moveTo>
                    <a:lnTo>
                      <a:pt x="32" y="16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5" name="Group 36"/>
            <p:cNvGrpSpPr>
              <a:grpSpLocks/>
            </p:cNvGrpSpPr>
            <p:nvPr/>
          </p:nvGrpSpPr>
          <p:grpSpPr bwMode="auto">
            <a:xfrm>
              <a:off x="3936" y="995"/>
              <a:ext cx="1440" cy="925"/>
              <a:chOff x="3936" y="995"/>
              <a:chExt cx="1440" cy="925"/>
            </a:xfrm>
          </p:grpSpPr>
          <p:graphicFrame>
            <p:nvGraphicFramePr>
              <p:cNvPr id="6" name="Object 37"/>
              <p:cNvGraphicFramePr>
                <a:graphicFrameLocks/>
              </p:cNvGraphicFramePr>
              <p:nvPr/>
            </p:nvGraphicFramePr>
            <p:xfrm>
              <a:off x="5040" y="1584"/>
              <a:ext cx="336" cy="336"/>
            </p:xfrm>
            <a:graphic>
              <a:graphicData uri="http://schemas.openxmlformats.org/presentationml/2006/ole">
                <mc:AlternateContent xmlns:mc="http://schemas.openxmlformats.org/markup-compatibility/2006">
                  <mc:Choice xmlns:v="urn:schemas-microsoft-com:vml" Requires="v">
                    <p:oleObj spid="_x0000_s22561" name="公式" r:id="rId11" imgW="126835" imgH="152202" progId="Equation.3">
                      <p:embed/>
                    </p:oleObj>
                  </mc:Choice>
                  <mc:Fallback>
                    <p:oleObj name="公式" r:id="rId11" imgW="126835" imgH="152202" progId="Equation.3">
                      <p:embed/>
                      <p:pic>
                        <p:nvPicPr>
                          <p:cNvPr id="5135" name="Object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0" y="1584"/>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38"/>
              <p:cNvSpPr>
                <a:spLocks noChangeShapeType="1"/>
              </p:cNvSpPr>
              <p:nvPr/>
            </p:nvSpPr>
            <p:spPr bwMode="auto">
              <a:xfrm rot="16200000" flipH="1">
                <a:off x="415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39"/>
              <p:cNvSpPr>
                <a:spLocks noChangeShapeType="1"/>
              </p:cNvSpPr>
              <p:nvPr/>
            </p:nvSpPr>
            <p:spPr bwMode="auto">
              <a:xfrm rot="16200000" flipH="1">
                <a:off x="4294" y="1053"/>
                <a:ext cx="9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40"/>
              <p:cNvSpPr>
                <a:spLocks noChangeShapeType="1"/>
              </p:cNvSpPr>
              <p:nvPr/>
            </p:nvSpPr>
            <p:spPr bwMode="auto">
              <a:xfrm rot="16200000" flipH="1">
                <a:off x="442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41"/>
              <p:cNvSpPr>
                <a:spLocks noChangeShapeType="1"/>
              </p:cNvSpPr>
              <p:nvPr/>
            </p:nvSpPr>
            <p:spPr bwMode="auto">
              <a:xfrm rot="16200000" flipH="1">
                <a:off x="4557"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42"/>
              <p:cNvSpPr>
                <a:spLocks noChangeShapeType="1"/>
              </p:cNvSpPr>
              <p:nvPr/>
            </p:nvSpPr>
            <p:spPr bwMode="auto">
              <a:xfrm rot="16200000" flipH="1">
                <a:off x="469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43"/>
              <p:cNvSpPr>
                <a:spLocks noChangeShapeType="1"/>
              </p:cNvSpPr>
              <p:nvPr/>
            </p:nvSpPr>
            <p:spPr bwMode="auto">
              <a:xfrm rot="16200000" flipH="1">
                <a:off x="4827"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44"/>
              <p:cNvSpPr>
                <a:spLocks noChangeShapeType="1"/>
              </p:cNvSpPr>
              <p:nvPr/>
            </p:nvSpPr>
            <p:spPr bwMode="auto">
              <a:xfrm rot="16200000" flipH="1">
                <a:off x="496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45"/>
              <p:cNvSpPr>
                <a:spLocks noChangeShapeType="1"/>
              </p:cNvSpPr>
              <p:nvPr/>
            </p:nvSpPr>
            <p:spPr bwMode="auto">
              <a:xfrm rot="16200000" flipH="1">
                <a:off x="5097" y="1048"/>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Freeform 46"/>
              <p:cNvSpPr>
                <a:spLocks/>
              </p:cNvSpPr>
              <p:nvPr/>
            </p:nvSpPr>
            <p:spPr bwMode="auto">
              <a:xfrm>
                <a:off x="5016" y="1767"/>
                <a:ext cx="21" cy="129"/>
              </a:xfrm>
              <a:custGeom>
                <a:avLst/>
                <a:gdLst>
                  <a:gd name="T0" fmla="*/ 21 w 21"/>
                  <a:gd name="T1" fmla="*/ 0 h 129"/>
                  <a:gd name="T2" fmla="*/ 0 w 21"/>
                  <a:gd name="T3" fmla="*/ 129 h 129"/>
                  <a:gd name="T4" fmla="*/ 0 60000 65536"/>
                  <a:gd name="T5" fmla="*/ 0 60000 65536"/>
                  <a:gd name="T6" fmla="*/ 0 w 21"/>
                  <a:gd name="T7" fmla="*/ 0 h 129"/>
                  <a:gd name="T8" fmla="*/ 21 w 21"/>
                  <a:gd name="T9" fmla="*/ 129 h 129"/>
                </a:gdLst>
                <a:ahLst/>
                <a:cxnLst>
                  <a:cxn ang="T4">
                    <a:pos x="T0" y="T1"/>
                  </a:cxn>
                  <a:cxn ang="T5">
                    <a:pos x="T2" y="T3"/>
                  </a:cxn>
                </a:cxnLst>
                <a:rect l="T6" t="T7" r="T8" b="T9"/>
                <a:pathLst>
                  <a:path w="21" h="129">
                    <a:moveTo>
                      <a:pt x="21" y="0"/>
                    </a:moveTo>
                    <a:lnTo>
                      <a:pt x="0" y="129"/>
                    </a:lnTo>
                  </a:path>
                </a:pathLst>
              </a:custGeom>
              <a:noFill/>
              <a:ln w="38100">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Freeform 47"/>
              <p:cNvSpPr>
                <a:spLocks/>
              </p:cNvSpPr>
              <p:nvPr/>
            </p:nvSpPr>
            <p:spPr bwMode="auto">
              <a:xfrm>
                <a:off x="3936" y="1674"/>
                <a:ext cx="1" cy="150"/>
              </a:xfrm>
              <a:custGeom>
                <a:avLst/>
                <a:gdLst>
                  <a:gd name="T0" fmla="*/ 0 w 1"/>
                  <a:gd name="T1" fmla="*/ 0 h 150"/>
                  <a:gd name="T2" fmla="*/ 1 w 1"/>
                  <a:gd name="T3" fmla="*/ 150 h 150"/>
                  <a:gd name="T4" fmla="*/ 0 60000 65536"/>
                  <a:gd name="T5" fmla="*/ 0 60000 65536"/>
                  <a:gd name="T6" fmla="*/ 0 w 1"/>
                  <a:gd name="T7" fmla="*/ 0 h 150"/>
                  <a:gd name="T8" fmla="*/ 1 w 1"/>
                  <a:gd name="T9" fmla="*/ 150 h 150"/>
                </a:gdLst>
                <a:ahLst/>
                <a:cxnLst>
                  <a:cxn ang="T4">
                    <a:pos x="T0" y="T1"/>
                  </a:cxn>
                  <a:cxn ang="T5">
                    <a:pos x="T2" y="T3"/>
                  </a:cxn>
                </a:cxnLst>
                <a:rect l="T6" t="T7" r="T8" b="T9"/>
                <a:pathLst>
                  <a:path w="1" h="150">
                    <a:moveTo>
                      <a:pt x="0" y="0"/>
                    </a:moveTo>
                    <a:lnTo>
                      <a:pt x="1" y="150"/>
                    </a:lnTo>
                  </a:path>
                </a:pathLst>
              </a:custGeom>
              <a:noFill/>
              <a:ln w="38100">
                <a:solidFill>
                  <a:schemeClr val="tx1"/>
                </a:solidFill>
                <a:round/>
                <a:headEnd type="arrow" w="sm" len="sm"/>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graphicFrame>
        <p:nvGraphicFramePr>
          <p:cNvPr id="35" name="对象 34"/>
          <p:cNvGraphicFramePr>
            <a:graphicFrameLocks noChangeAspect="1"/>
          </p:cNvGraphicFramePr>
          <p:nvPr>
            <p:extLst>
              <p:ext uri="{D42A27DB-BD31-4B8C-83A1-F6EECF244321}">
                <p14:modId xmlns:p14="http://schemas.microsoft.com/office/powerpoint/2010/main" val="420787048"/>
              </p:ext>
            </p:extLst>
          </p:nvPr>
        </p:nvGraphicFramePr>
        <p:xfrm>
          <a:off x="5148064" y="2060109"/>
          <a:ext cx="2501953" cy="1010771"/>
        </p:xfrm>
        <a:graphic>
          <a:graphicData uri="http://schemas.openxmlformats.org/presentationml/2006/ole">
            <mc:AlternateContent xmlns:mc="http://schemas.openxmlformats.org/markup-compatibility/2006">
              <mc:Choice xmlns:v="urn:schemas-microsoft-com:vml" Requires="v">
                <p:oleObj spid="_x0000_s22562" name="Equation" r:id="rId13" imgW="596880" imgH="241200" progId="Equation.DSMT4">
                  <p:embed/>
                </p:oleObj>
              </mc:Choice>
              <mc:Fallback>
                <p:oleObj name="Equation" r:id="rId13" imgW="596880" imgH="241200" progId="Equation.DSMT4">
                  <p:embed/>
                  <p:pic>
                    <p:nvPicPr>
                      <p:cNvPr id="5" name="对象 4"/>
                      <p:cNvPicPr/>
                      <p:nvPr/>
                    </p:nvPicPr>
                    <p:blipFill>
                      <a:blip r:embed="rId14"/>
                      <a:stretch>
                        <a:fillRect/>
                      </a:stretch>
                    </p:blipFill>
                    <p:spPr>
                      <a:xfrm>
                        <a:off x="5148064" y="2060109"/>
                        <a:ext cx="2501953" cy="1010771"/>
                      </a:xfrm>
                      <a:prstGeom prst="rect">
                        <a:avLst/>
                      </a:prstGeom>
                    </p:spPr>
                  </p:pic>
                </p:oleObj>
              </mc:Fallback>
            </mc:AlternateContent>
          </a:graphicData>
        </a:graphic>
      </p:graphicFrame>
      <p:sp>
        <p:nvSpPr>
          <p:cNvPr id="36" name="文本框 35"/>
          <p:cNvSpPr txBox="1"/>
          <p:nvPr/>
        </p:nvSpPr>
        <p:spPr>
          <a:xfrm>
            <a:off x="566929" y="4147130"/>
            <a:ext cx="7111789" cy="646331"/>
          </a:xfrm>
          <a:prstGeom prst="rect">
            <a:avLst/>
          </a:prstGeom>
          <a:noFill/>
        </p:spPr>
        <p:txBody>
          <a:bodyPr wrap="square" rtlCol="0">
            <a:spAutoFit/>
          </a:bodyPr>
          <a:lstStyle/>
          <a:p>
            <a:pPr marL="571500" indent="-571500">
              <a:buFont typeface="Wingdings" panose="05000000000000000000" pitchFamily="2" charset="2"/>
              <a:buChar char="u"/>
            </a:pPr>
            <a:r>
              <a:rPr lang="zh-CN" altLang="en-US" sz="3600" dirty="0"/>
              <a:t>如果长度扩大一倍，</a:t>
            </a:r>
            <a:r>
              <a:rPr lang="en-US" altLang="zh-CN" sz="3600" i="1" dirty="0"/>
              <a:t>L </a:t>
            </a:r>
            <a:r>
              <a:rPr lang="en-US" altLang="zh-CN" sz="3600" dirty="0"/>
              <a:t>=  2</a:t>
            </a:r>
            <a:r>
              <a:rPr lang="en-US" altLang="zh-CN" sz="3600" i="1" dirty="0"/>
              <a:t>L</a:t>
            </a:r>
            <a:r>
              <a:rPr lang="en-US" altLang="zh-CN" sz="3600" baseline="-25000" dirty="0"/>
              <a:t>1</a:t>
            </a:r>
            <a:endParaRPr lang="zh-CN" altLang="en-US" sz="3600" baseline="-25000" dirty="0"/>
          </a:p>
        </p:txBody>
      </p:sp>
      <p:sp>
        <p:nvSpPr>
          <p:cNvPr id="37" name="文本框 36"/>
          <p:cNvSpPr txBox="1"/>
          <p:nvPr/>
        </p:nvSpPr>
        <p:spPr>
          <a:xfrm>
            <a:off x="568285" y="4870901"/>
            <a:ext cx="7111789" cy="646331"/>
          </a:xfrm>
          <a:prstGeom prst="rect">
            <a:avLst/>
          </a:prstGeom>
          <a:noFill/>
        </p:spPr>
        <p:txBody>
          <a:bodyPr wrap="square" rtlCol="0">
            <a:spAutoFit/>
          </a:bodyPr>
          <a:lstStyle/>
          <a:p>
            <a:pPr marL="571500" indent="-571500">
              <a:buFont typeface="Wingdings" panose="05000000000000000000" pitchFamily="2" charset="2"/>
              <a:buChar char="u"/>
            </a:pPr>
            <a:r>
              <a:rPr lang="zh-CN" altLang="en-US" sz="3600" dirty="0"/>
              <a:t>如果密度扩大一倍，</a:t>
            </a:r>
            <a:r>
              <a:rPr lang="en-US" altLang="zh-CN" sz="3600" i="1" dirty="0"/>
              <a:t>L </a:t>
            </a:r>
            <a:r>
              <a:rPr lang="en-US" altLang="zh-CN" sz="3600" dirty="0"/>
              <a:t>=  4</a:t>
            </a:r>
            <a:r>
              <a:rPr lang="en-US" altLang="zh-CN" sz="3600" i="1" dirty="0"/>
              <a:t>L</a:t>
            </a:r>
            <a:r>
              <a:rPr lang="en-US" altLang="zh-CN" sz="3600" baseline="-25000" dirty="0"/>
              <a:t>1</a:t>
            </a:r>
            <a:endParaRPr lang="zh-CN" altLang="en-US" sz="3600" baseline="-25000" dirty="0"/>
          </a:p>
        </p:txBody>
      </p:sp>
      <p:graphicFrame>
        <p:nvGraphicFramePr>
          <p:cNvPr id="38" name="Object 32">
            <a:hlinkClick r:id="" action="ppaction://hlinkshowjump?jump=previousslide"/>
          </p:cNvPr>
          <p:cNvGraphicFramePr>
            <a:graphicFrameLocks noChangeAspect="1"/>
          </p:cNvGraphicFramePr>
          <p:nvPr>
            <p:extLst>
              <p:ext uri="{D42A27DB-BD31-4B8C-83A1-F6EECF244321}">
                <p14:modId xmlns:p14="http://schemas.microsoft.com/office/powerpoint/2010/main" val="42624766"/>
              </p:ext>
            </p:extLst>
          </p:nvPr>
        </p:nvGraphicFramePr>
        <p:xfrm>
          <a:off x="5004048" y="199782"/>
          <a:ext cx="3014663" cy="615950"/>
        </p:xfrm>
        <a:graphic>
          <a:graphicData uri="http://schemas.openxmlformats.org/presentationml/2006/ole">
            <mc:AlternateContent xmlns:mc="http://schemas.openxmlformats.org/markup-compatibility/2006">
              <mc:Choice xmlns:v="urn:schemas-microsoft-com:vml" Requires="v">
                <p:oleObj spid="_x0000_s22563" name="公式" r:id="rId15" imgW="1028700" imgH="114300" progId="Equation.3">
                  <p:embed/>
                </p:oleObj>
              </mc:Choice>
              <mc:Fallback>
                <p:oleObj name="公式" r:id="rId15" imgW="1028700" imgH="114300" progId="Equation.3">
                  <p:embed/>
                  <p:pic>
                    <p:nvPicPr>
                      <p:cNvPr id="102432" name="Object 32">
                        <a:hlinkClick r:id="" action="ppaction://hlinkshowjump?jump=previousslide"/>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04048" y="199782"/>
                        <a:ext cx="3014663" cy="615950"/>
                      </a:xfrm>
                      <a:prstGeom prst="rect">
                        <a:avLst/>
                      </a:prstGeom>
                      <a:solidFill>
                        <a:srgbClr val="CCECFF"/>
                      </a:solidFill>
                      <a:ln w="38100">
                        <a:solidFill>
                          <a:srgbClr val="3333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文本框 38"/>
          <p:cNvSpPr txBox="1"/>
          <p:nvPr/>
        </p:nvSpPr>
        <p:spPr>
          <a:xfrm>
            <a:off x="7452320" y="4177907"/>
            <a:ext cx="1584176" cy="584775"/>
          </a:xfrm>
          <a:prstGeom prst="rect">
            <a:avLst/>
          </a:prstGeom>
          <a:noFill/>
        </p:spPr>
        <p:txBody>
          <a:bodyPr wrap="square" rtlCol="0">
            <a:spAutoFit/>
          </a:bodyPr>
          <a:lstStyle/>
          <a:p>
            <a:r>
              <a:rPr lang="en-US" altLang="zh-CN" sz="3200" i="1" dirty="0"/>
              <a:t>M </a:t>
            </a:r>
            <a:r>
              <a:rPr lang="en-US" altLang="zh-CN" sz="3200" dirty="0"/>
              <a:t>= 0</a:t>
            </a:r>
            <a:endParaRPr lang="zh-CN" altLang="en-US" sz="3200" dirty="0"/>
          </a:p>
        </p:txBody>
      </p:sp>
      <p:sp>
        <p:nvSpPr>
          <p:cNvPr id="40" name="文本框 39"/>
          <p:cNvSpPr txBox="1"/>
          <p:nvPr/>
        </p:nvSpPr>
        <p:spPr>
          <a:xfrm>
            <a:off x="7446594" y="4853328"/>
            <a:ext cx="1584176" cy="584775"/>
          </a:xfrm>
          <a:prstGeom prst="rect">
            <a:avLst/>
          </a:prstGeom>
          <a:noFill/>
        </p:spPr>
        <p:txBody>
          <a:bodyPr wrap="square" rtlCol="0">
            <a:spAutoFit/>
          </a:bodyPr>
          <a:lstStyle/>
          <a:p>
            <a:r>
              <a:rPr lang="en-US" altLang="zh-CN" sz="3200" i="1" dirty="0"/>
              <a:t>M </a:t>
            </a:r>
            <a:r>
              <a:rPr lang="en-US" altLang="zh-CN" sz="3200" dirty="0"/>
              <a:t>= </a:t>
            </a:r>
            <a:r>
              <a:rPr lang="en-US" altLang="zh-CN" sz="3200" i="1" dirty="0"/>
              <a:t>L</a:t>
            </a:r>
            <a:r>
              <a:rPr lang="en-US" altLang="zh-CN" sz="3200" baseline="-25000" dirty="0"/>
              <a:t>1</a:t>
            </a:r>
            <a:endParaRPr lang="zh-CN" altLang="en-US" sz="3200" dirty="0"/>
          </a:p>
        </p:txBody>
      </p:sp>
      <p:sp>
        <p:nvSpPr>
          <p:cNvPr id="41" name="文本框 40"/>
          <p:cNvSpPr txBox="1"/>
          <p:nvPr/>
        </p:nvSpPr>
        <p:spPr>
          <a:xfrm>
            <a:off x="7509053" y="3639299"/>
            <a:ext cx="1152128" cy="523220"/>
          </a:xfrm>
          <a:prstGeom prst="rect">
            <a:avLst/>
          </a:prstGeom>
          <a:noFill/>
        </p:spPr>
        <p:txBody>
          <a:bodyPr wrap="square" rtlCol="0">
            <a:spAutoFit/>
          </a:bodyPr>
          <a:lstStyle/>
          <a:p>
            <a:pPr algn="ctr"/>
            <a:r>
              <a:rPr lang="zh-CN" altLang="en-US" sz="2800" dirty="0">
                <a:solidFill>
                  <a:srgbClr val="FF0000"/>
                </a:solidFill>
              </a:rPr>
              <a:t>前提</a:t>
            </a:r>
            <a:endParaRPr lang="zh-CN" altLang="en-US" dirty="0">
              <a:solidFill>
                <a:srgbClr val="FF0000"/>
              </a:solidFill>
            </a:endParaRPr>
          </a:p>
        </p:txBody>
      </p:sp>
    </p:spTree>
    <p:extLst>
      <p:ext uri="{BB962C8B-B14F-4D97-AF65-F5344CB8AC3E}">
        <p14:creationId xmlns:p14="http://schemas.microsoft.com/office/powerpoint/2010/main" val="36533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2493963"/>
            <a:ext cx="182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latin typeface="宋体" pitchFamily="2" charset="-122"/>
              </a:rPr>
              <a:t>能量存在器件中</a:t>
            </a:r>
          </a:p>
        </p:txBody>
      </p:sp>
      <p:grpSp>
        <p:nvGrpSpPr>
          <p:cNvPr id="2" name="Group 3"/>
          <p:cNvGrpSpPr>
            <a:grpSpLocks/>
          </p:cNvGrpSpPr>
          <p:nvPr/>
        </p:nvGrpSpPr>
        <p:grpSpPr bwMode="auto">
          <a:xfrm>
            <a:off x="1752600" y="2417763"/>
            <a:ext cx="914400" cy="914400"/>
            <a:chOff x="1200" y="1440"/>
            <a:chExt cx="576" cy="576"/>
          </a:xfrm>
        </p:grpSpPr>
        <p:sp>
          <p:nvSpPr>
            <p:cNvPr id="15393" name="Rectangle 4"/>
            <p:cNvSpPr>
              <a:spLocks noChangeArrowheads="1"/>
            </p:cNvSpPr>
            <p:nvPr/>
          </p:nvSpPr>
          <p:spPr bwMode="auto">
            <a:xfrm>
              <a:off x="1200" y="1555"/>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800" i="1"/>
                <a:t>C</a:t>
              </a:r>
              <a:endParaRPr lang="en-US" altLang="zh-CN" sz="2800">
                <a:latin typeface="宋体" pitchFamily="2" charset="-122"/>
              </a:endParaRPr>
            </a:p>
          </p:txBody>
        </p:sp>
        <p:sp>
          <p:nvSpPr>
            <p:cNvPr id="15394" name="Line 5"/>
            <p:cNvSpPr>
              <a:spLocks noChangeShapeType="1"/>
            </p:cNvSpPr>
            <p:nvPr/>
          </p:nvSpPr>
          <p:spPr bwMode="auto">
            <a:xfrm>
              <a:off x="1536" y="1824"/>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Line 6"/>
            <p:cNvSpPr>
              <a:spLocks noChangeShapeType="1"/>
            </p:cNvSpPr>
            <p:nvPr/>
          </p:nvSpPr>
          <p:spPr bwMode="auto">
            <a:xfrm>
              <a:off x="1536" y="1680"/>
              <a:ext cx="24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6" name="Line 7"/>
            <p:cNvSpPr>
              <a:spLocks noChangeShapeType="1"/>
            </p:cNvSpPr>
            <p:nvPr/>
          </p:nvSpPr>
          <p:spPr bwMode="auto">
            <a:xfrm>
              <a:off x="1632" y="1824"/>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7" name="Line 8"/>
            <p:cNvSpPr>
              <a:spLocks noChangeShapeType="1"/>
            </p:cNvSpPr>
            <p:nvPr/>
          </p:nvSpPr>
          <p:spPr bwMode="auto">
            <a:xfrm flipV="1">
              <a:off x="1632" y="1440"/>
              <a:ext cx="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04457" name="Object 9"/>
          <p:cNvGraphicFramePr>
            <a:graphicFrameLocks/>
          </p:cNvGraphicFramePr>
          <p:nvPr/>
        </p:nvGraphicFramePr>
        <p:xfrm>
          <a:off x="3094038" y="2493963"/>
          <a:ext cx="1782762" cy="942975"/>
        </p:xfrm>
        <a:graphic>
          <a:graphicData uri="http://schemas.openxmlformats.org/presentationml/2006/ole">
            <mc:AlternateContent xmlns:mc="http://schemas.openxmlformats.org/markup-compatibility/2006">
              <mc:Choice xmlns:v="urn:schemas-microsoft-com:vml" Requires="v">
                <p:oleObj spid="_x0000_s15709" name="公式" r:id="rId5" imgW="787058" imgH="406224" progId="Equation.3">
                  <p:embed/>
                </p:oleObj>
              </mc:Choice>
              <mc:Fallback>
                <p:oleObj name="公式" r:id="rId5" imgW="787058" imgH="406224"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4038" y="2493963"/>
                        <a:ext cx="1782762"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58" name="Object 10"/>
          <p:cNvGraphicFramePr>
            <a:graphicFrameLocks/>
          </p:cNvGraphicFramePr>
          <p:nvPr>
            <p:extLst>
              <p:ext uri="{D42A27DB-BD31-4B8C-83A1-F6EECF244321}">
                <p14:modId xmlns:p14="http://schemas.microsoft.com/office/powerpoint/2010/main" val="2937761998"/>
              </p:ext>
            </p:extLst>
          </p:nvPr>
        </p:nvGraphicFramePr>
        <p:xfrm>
          <a:off x="5389563" y="2493963"/>
          <a:ext cx="1797050" cy="942975"/>
        </p:xfrm>
        <a:graphic>
          <a:graphicData uri="http://schemas.openxmlformats.org/presentationml/2006/ole">
            <mc:AlternateContent xmlns:mc="http://schemas.openxmlformats.org/markup-compatibility/2006">
              <mc:Choice xmlns:v="urn:schemas-microsoft-com:vml" Requires="v">
                <p:oleObj spid="_x0000_s15710" name="Equation" r:id="rId7" imgW="774364" imgH="406224" progId="Equation.DSMT4">
                  <p:embed/>
                </p:oleObj>
              </mc:Choice>
              <mc:Fallback>
                <p:oleObj name="Equation" r:id="rId7" imgW="774364" imgH="406224" progId="Equation.DSMT4">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9563" y="2493963"/>
                        <a:ext cx="17970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9" name="Rectangle 11"/>
          <p:cNvSpPr>
            <a:spLocks noChangeArrowheads="1"/>
          </p:cNvSpPr>
          <p:nvPr/>
        </p:nvSpPr>
        <p:spPr bwMode="auto">
          <a:xfrm>
            <a:off x="152400" y="5100638"/>
            <a:ext cx="129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latin typeface="宋体" pitchFamily="2" charset="-122"/>
              </a:rPr>
              <a:t>能量存在场中</a:t>
            </a:r>
          </a:p>
        </p:txBody>
      </p:sp>
      <p:sp>
        <p:nvSpPr>
          <p:cNvPr id="104460" name="Rectangle 12"/>
          <p:cNvSpPr>
            <a:spLocks noChangeArrowheads="1"/>
          </p:cNvSpPr>
          <p:nvPr/>
        </p:nvSpPr>
        <p:spPr bwMode="auto">
          <a:xfrm>
            <a:off x="914400" y="3789363"/>
            <a:ext cx="3352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800000"/>
                </a:solidFill>
                <a:latin typeface="宋体" pitchFamily="2" charset="-122"/>
              </a:rPr>
              <a:t>通过平板电容器得出下述结论</a:t>
            </a:r>
          </a:p>
        </p:txBody>
      </p:sp>
      <p:sp>
        <p:nvSpPr>
          <p:cNvPr id="104461" name="AutoShape 13"/>
          <p:cNvSpPr>
            <a:spLocks noChangeArrowheads="1"/>
          </p:cNvSpPr>
          <p:nvPr/>
        </p:nvSpPr>
        <p:spPr bwMode="auto">
          <a:xfrm>
            <a:off x="4132263" y="3789363"/>
            <a:ext cx="228600" cy="1143000"/>
          </a:xfrm>
          <a:prstGeom prst="downArrow">
            <a:avLst>
              <a:gd name="adj1" fmla="val 50000"/>
              <a:gd name="adj2" fmla="val 250023"/>
            </a:avLst>
          </a:prstGeom>
          <a:solidFill>
            <a:schemeClr val="accent1"/>
          </a:solidFill>
          <a:ln w="12700">
            <a:solidFill>
              <a:schemeClr val="tx1"/>
            </a:solidFill>
            <a:miter lim="800000"/>
            <a:headEnd/>
            <a:tailEnd/>
          </a:ln>
        </p:spPr>
        <p:txBody>
          <a:bodyPr vert="eaVert"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aphicFrame>
        <p:nvGraphicFramePr>
          <p:cNvPr id="104462" name="Object 14"/>
          <p:cNvGraphicFramePr>
            <a:graphicFrameLocks/>
          </p:cNvGraphicFramePr>
          <p:nvPr>
            <p:extLst>
              <p:ext uri="{D42A27DB-BD31-4B8C-83A1-F6EECF244321}">
                <p14:modId xmlns:p14="http://schemas.microsoft.com/office/powerpoint/2010/main" val="1905407015"/>
              </p:ext>
            </p:extLst>
          </p:nvPr>
        </p:nvGraphicFramePr>
        <p:xfrm>
          <a:off x="1997862" y="4950122"/>
          <a:ext cx="1524000" cy="863625"/>
        </p:xfrm>
        <a:graphic>
          <a:graphicData uri="http://schemas.openxmlformats.org/presentationml/2006/ole">
            <mc:AlternateContent xmlns:mc="http://schemas.openxmlformats.org/markup-compatibility/2006">
              <mc:Choice xmlns:v="urn:schemas-microsoft-com:vml" Requires="v">
                <p:oleObj spid="_x0000_s15711" name="公式" r:id="rId9" imgW="812447" imgH="406224" progId="Equation.3">
                  <p:embed/>
                </p:oleObj>
              </mc:Choice>
              <mc:Fallback>
                <p:oleObj name="公式" r:id="rId9" imgW="812447" imgH="406224" progId="Equation.3">
                  <p:embed/>
                  <p:pic>
                    <p:nvPicPr>
                      <p:cNvPr id="0" name="Object 1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7862" y="4950122"/>
                        <a:ext cx="1524000" cy="863625"/>
                      </a:xfrm>
                      <a:prstGeom prst="rect">
                        <a:avLst/>
                      </a:prstGeom>
                      <a:noFill/>
                      <a:ln>
                        <a:noFill/>
                      </a:ln>
                      <a:effectLst/>
                    </p:spPr>
                  </p:pic>
                </p:oleObj>
              </mc:Fallback>
            </mc:AlternateContent>
          </a:graphicData>
        </a:graphic>
      </p:graphicFrame>
      <p:grpSp>
        <p:nvGrpSpPr>
          <p:cNvPr id="3" name="Group 15"/>
          <p:cNvGrpSpPr>
            <a:grpSpLocks/>
          </p:cNvGrpSpPr>
          <p:nvPr/>
        </p:nvGrpSpPr>
        <p:grpSpPr bwMode="auto">
          <a:xfrm>
            <a:off x="5334000" y="3789363"/>
            <a:ext cx="3276600" cy="1143000"/>
            <a:chOff x="3456" y="1680"/>
            <a:chExt cx="2064" cy="720"/>
          </a:xfrm>
        </p:grpSpPr>
        <p:sp>
          <p:nvSpPr>
            <p:cNvPr id="15391" name="Rectangle 16"/>
            <p:cNvSpPr>
              <a:spLocks noChangeArrowheads="1"/>
            </p:cNvSpPr>
            <p:nvPr/>
          </p:nvSpPr>
          <p:spPr bwMode="auto">
            <a:xfrm>
              <a:off x="3552" y="1680"/>
              <a:ext cx="196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800000"/>
                  </a:solidFill>
                  <a:latin typeface="宋体" pitchFamily="2" charset="-122"/>
                </a:rPr>
                <a:t>通过长直螺线管得出下述结论</a:t>
              </a:r>
            </a:p>
          </p:txBody>
        </p:sp>
        <p:sp>
          <p:nvSpPr>
            <p:cNvPr id="15392" name="AutoShape 17"/>
            <p:cNvSpPr>
              <a:spLocks noChangeArrowheads="1"/>
            </p:cNvSpPr>
            <p:nvPr/>
          </p:nvSpPr>
          <p:spPr bwMode="auto">
            <a:xfrm>
              <a:off x="3456" y="1680"/>
              <a:ext cx="144" cy="720"/>
            </a:xfrm>
            <a:prstGeom prst="downArrow">
              <a:avLst>
                <a:gd name="adj1" fmla="val 50000"/>
                <a:gd name="adj2" fmla="val 250023"/>
              </a:avLst>
            </a:prstGeom>
            <a:solidFill>
              <a:schemeClr val="accent1"/>
            </a:solidFill>
            <a:ln w="12700">
              <a:solidFill>
                <a:schemeClr val="tx1"/>
              </a:solidFill>
              <a:miter lim="800000"/>
              <a:headEnd/>
              <a:tailEnd/>
            </a:ln>
          </p:spPr>
          <p:txBody>
            <a:bodyPr vert="eaVert"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graphicFrame>
        <p:nvGraphicFramePr>
          <p:cNvPr id="104466" name="Object 18"/>
          <p:cNvGraphicFramePr>
            <a:graphicFrameLocks/>
          </p:cNvGraphicFramePr>
          <p:nvPr>
            <p:extLst>
              <p:ext uri="{D42A27DB-BD31-4B8C-83A1-F6EECF244321}">
                <p14:modId xmlns:p14="http://schemas.microsoft.com/office/powerpoint/2010/main" val="1059004769"/>
              </p:ext>
            </p:extLst>
          </p:nvPr>
        </p:nvGraphicFramePr>
        <p:xfrm>
          <a:off x="6012160" y="4869160"/>
          <a:ext cx="1794595" cy="931441"/>
        </p:xfrm>
        <a:graphic>
          <a:graphicData uri="http://schemas.openxmlformats.org/presentationml/2006/ole">
            <mc:AlternateContent xmlns:mc="http://schemas.openxmlformats.org/markup-compatibility/2006">
              <mc:Choice xmlns:v="urn:schemas-microsoft-com:vml" Requires="v">
                <p:oleObj spid="_x0000_s15712" name="公式" r:id="rId11" imgW="863225" imgH="406224" progId="Equation.3">
                  <p:embed/>
                </p:oleObj>
              </mc:Choice>
              <mc:Fallback>
                <p:oleObj name="公式" r:id="rId11" imgW="863225" imgH="406224" progId="Equation.3">
                  <p:embed/>
                  <p:pic>
                    <p:nvPicPr>
                      <p:cNvPr id="0" name="Object 1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2160" y="4869160"/>
                        <a:ext cx="1794595" cy="931441"/>
                      </a:xfrm>
                      <a:prstGeom prst="rect">
                        <a:avLst/>
                      </a:prstGeom>
                      <a:noFill/>
                      <a:ln>
                        <a:noFill/>
                      </a:ln>
                      <a:effectLst/>
                    </p:spPr>
                  </p:pic>
                </p:oleObj>
              </mc:Fallback>
            </mc:AlternateContent>
          </a:graphicData>
        </a:graphic>
      </p:graphicFrame>
      <p:grpSp>
        <p:nvGrpSpPr>
          <p:cNvPr id="4" name="Group 19"/>
          <p:cNvGrpSpPr>
            <a:grpSpLocks/>
          </p:cNvGrpSpPr>
          <p:nvPr/>
        </p:nvGrpSpPr>
        <p:grpSpPr bwMode="auto">
          <a:xfrm>
            <a:off x="1905000" y="981075"/>
            <a:ext cx="6096000" cy="5257800"/>
            <a:chOff x="1200" y="432"/>
            <a:chExt cx="3840" cy="3312"/>
          </a:xfrm>
        </p:grpSpPr>
        <p:sp>
          <p:nvSpPr>
            <p:cNvPr id="15389" name="Line 20"/>
            <p:cNvSpPr>
              <a:spLocks noChangeShapeType="1"/>
            </p:cNvSpPr>
            <p:nvPr/>
          </p:nvSpPr>
          <p:spPr bwMode="auto">
            <a:xfrm>
              <a:off x="3216" y="432"/>
              <a:ext cx="0" cy="3312"/>
            </a:xfrm>
            <a:prstGeom prst="line">
              <a:avLst/>
            </a:prstGeom>
            <a:noFill/>
            <a:ln w="12700" cap="rnd">
              <a:solidFill>
                <a:srgbClr val="9900CC"/>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0" name="Text Box 21"/>
            <p:cNvSpPr txBox="1">
              <a:spLocks noChangeArrowheads="1"/>
            </p:cNvSpPr>
            <p:nvPr/>
          </p:nvSpPr>
          <p:spPr bwMode="auto">
            <a:xfrm>
              <a:off x="1200" y="720"/>
              <a:ext cx="38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rPr>
                <a:t>静电场                               稳恒磁场</a:t>
              </a:r>
            </a:p>
          </p:txBody>
        </p:sp>
      </p:grpSp>
      <p:grpSp>
        <p:nvGrpSpPr>
          <p:cNvPr id="5" name="Group 22"/>
          <p:cNvGrpSpPr>
            <a:grpSpLocks/>
          </p:cNvGrpSpPr>
          <p:nvPr/>
        </p:nvGrpSpPr>
        <p:grpSpPr bwMode="auto">
          <a:xfrm>
            <a:off x="7380312" y="1196975"/>
            <a:ext cx="838200" cy="685800"/>
            <a:chOff x="5048" y="144"/>
            <a:chExt cx="528" cy="432"/>
          </a:xfrm>
        </p:grpSpPr>
        <p:sp>
          <p:nvSpPr>
            <p:cNvPr id="15387" name="Text Box 23"/>
            <p:cNvSpPr txBox="1">
              <a:spLocks noChangeArrowheads="1"/>
            </p:cNvSpPr>
            <p:nvPr/>
          </p:nvSpPr>
          <p:spPr bwMode="auto">
            <a:xfrm>
              <a:off x="5048" y="21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dirty="0">
                  <a:solidFill>
                    <a:srgbClr val="FF0033"/>
                  </a:solidFill>
                </a:rPr>
                <a:t>类比</a:t>
              </a:r>
            </a:p>
          </p:txBody>
        </p:sp>
        <p:sp>
          <p:nvSpPr>
            <p:cNvPr id="15388" name="Oval 24"/>
            <p:cNvSpPr>
              <a:spLocks noChangeArrowheads="1"/>
            </p:cNvSpPr>
            <p:nvPr/>
          </p:nvSpPr>
          <p:spPr bwMode="auto">
            <a:xfrm>
              <a:off x="5088" y="144"/>
              <a:ext cx="432" cy="432"/>
            </a:xfrm>
            <a:prstGeom prst="ellipse">
              <a:avLst/>
            </a:prstGeom>
            <a:noFill/>
            <a:ln w="38100">
              <a:solidFill>
                <a:srgbClr val="0000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grpSp>
        <p:nvGrpSpPr>
          <p:cNvPr id="6" name="Group 25"/>
          <p:cNvGrpSpPr>
            <a:grpSpLocks/>
          </p:cNvGrpSpPr>
          <p:nvPr/>
        </p:nvGrpSpPr>
        <p:grpSpPr bwMode="auto">
          <a:xfrm>
            <a:off x="7543800" y="2112963"/>
            <a:ext cx="685800" cy="1457325"/>
            <a:chOff x="4800" y="1158"/>
            <a:chExt cx="432" cy="918"/>
          </a:xfrm>
        </p:grpSpPr>
        <p:sp>
          <p:nvSpPr>
            <p:cNvPr id="15380" name="Rectangle 26"/>
            <p:cNvSpPr>
              <a:spLocks noChangeArrowheads="1"/>
            </p:cNvSpPr>
            <p:nvPr/>
          </p:nvSpPr>
          <p:spPr bwMode="auto">
            <a:xfrm>
              <a:off x="4992" y="1296"/>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800" i="1"/>
                <a:t>L</a:t>
              </a:r>
              <a:endParaRPr lang="en-US" altLang="zh-CN" sz="2800">
                <a:latin typeface="宋体" pitchFamily="2" charset="-122"/>
              </a:endParaRPr>
            </a:p>
          </p:txBody>
        </p:sp>
        <p:sp>
          <p:nvSpPr>
            <p:cNvPr id="15381" name="Freeform 27"/>
            <p:cNvSpPr>
              <a:spLocks/>
            </p:cNvSpPr>
            <p:nvPr/>
          </p:nvSpPr>
          <p:spPr bwMode="auto">
            <a:xfrm>
              <a:off x="4842" y="1158"/>
              <a:ext cx="1" cy="234"/>
            </a:xfrm>
            <a:custGeom>
              <a:avLst/>
              <a:gdLst>
                <a:gd name="T0" fmla="*/ 0 w 1"/>
                <a:gd name="T1" fmla="*/ 0 h 234"/>
                <a:gd name="T2" fmla="*/ 0 w 1"/>
                <a:gd name="T3" fmla="*/ 234 h 234"/>
                <a:gd name="T4" fmla="*/ 0 60000 65536"/>
                <a:gd name="T5" fmla="*/ 0 60000 65536"/>
                <a:gd name="T6" fmla="*/ 0 w 1"/>
                <a:gd name="T7" fmla="*/ 0 h 234"/>
                <a:gd name="T8" fmla="*/ 1 w 1"/>
                <a:gd name="T9" fmla="*/ 234 h 234"/>
              </a:gdLst>
              <a:ahLst/>
              <a:cxnLst>
                <a:cxn ang="T4">
                  <a:pos x="T0" y="T1"/>
                </a:cxn>
                <a:cxn ang="T5">
                  <a:pos x="T2" y="T3"/>
                </a:cxn>
              </a:cxnLst>
              <a:rect l="T6" t="T7" r="T8" b="T9"/>
              <a:pathLst>
                <a:path w="1" h="234">
                  <a:moveTo>
                    <a:pt x="0" y="0"/>
                  </a:moveTo>
                  <a:lnTo>
                    <a:pt x="0" y="234"/>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5382" name="Freeform 28"/>
            <p:cNvSpPr>
              <a:spLocks/>
            </p:cNvSpPr>
            <p:nvPr/>
          </p:nvSpPr>
          <p:spPr bwMode="auto">
            <a:xfrm>
              <a:off x="4800" y="1389"/>
              <a:ext cx="143" cy="128"/>
            </a:xfrm>
            <a:custGeom>
              <a:avLst/>
              <a:gdLst>
                <a:gd name="T0" fmla="*/ 48 w 143"/>
                <a:gd name="T1" fmla="*/ 0 h 128"/>
                <a:gd name="T2" fmla="*/ 99 w 143"/>
                <a:gd name="T3" fmla="*/ 18 h 128"/>
                <a:gd name="T4" fmla="*/ 143 w 143"/>
                <a:gd name="T5" fmla="*/ 63 h 128"/>
                <a:gd name="T6" fmla="*/ 97 w 143"/>
                <a:gd name="T7" fmla="*/ 108 h 128"/>
                <a:gd name="T8" fmla="*/ 0 w 143"/>
                <a:gd name="T9" fmla="*/ 128 h 128"/>
                <a:gd name="T10" fmla="*/ 0 60000 65536"/>
                <a:gd name="T11" fmla="*/ 0 60000 65536"/>
                <a:gd name="T12" fmla="*/ 0 60000 65536"/>
                <a:gd name="T13" fmla="*/ 0 60000 65536"/>
                <a:gd name="T14" fmla="*/ 0 60000 65536"/>
                <a:gd name="T15" fmla="*/ 0 w 143"/>
                <a:gd name="T16" fmla="*/ 0 h 128"/>
                <a:gd name="T17" fmla="*/ 143 w 143"/>
                <a:gd name="T18" fmla="*/ 128 h 128"/>
              </a:gdLst>
              <a:ahLst/>
              <a:cxnLst>
                <a:cxn ang="T10">
                  <a:pos x="T0" y="T1"/>
                </a:cxn>
                <a:cxn ang="T11">
                  <a:pos x="T2" y="T3"/>
                </a:cxn>
                <a:cxn ang="T12">
                  <a:pos x="T4" y="T5"/>
                </a:cxn>
                <a:cxn ang="T13">
                  <a:pos x="T6" y="T7"/>
                </a:cxn>
                <a:cxn ang="T14">
                  <a:pos x="T8" y="T9"/>
                </a:cxn>
              </a:cxnLst>
              <a:rect l="T15" t="T16" r="T17" b="T18"/>
              <a:pathLst>
                <a:path w="143" h="128">
                  <a:moveTo>
                    <a:pt x="48" y="0"/>
                  </a:moveTo>
                  <a:cubicBezTo>
                    <a:pt x="56" y="3"/>
                    <a:pt x="83" y="8"/>
                    <a:pt x="99" y="18"/>
                  </a:cubicBezTo>
                  <a:cubicBezTo>
                    <a:pt x="115" y="28"/>
                    <a:pt x="143" y="48"/>
                    <a:pt x="143" y="63"/>
                  </a:cubicBezTo>
                  <a:cubicBezTo>
                    <a:pt x="143" y="78"/>
                    <a:pt x="121" y="98"/>
                    <a:pt x="97" y="108"/>
                  </a:cubicBezTo>
                  <a:cubicBezTo>
                    <a:pt x="73" y="119"/>
                    <a:pt x="20" y="124"/>
                    <a:pt x="0" y="12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5383" name="Freeform 29"/>
            <p:cNvSpPr>
              <a:spLocks/>
            </p:cNvSpPr>
            <p:nvPr/>
          </p:nvSpPr>
          <p:spPr bwMode="auto">
            <a:xfrm>
              <a:off x="4800" y="1514"/>
              <a:ext cx="144" cy="121"/>
            </a:xfrm>
            <a:custGeom>
              <a:avLst/>
              <a:gdLst>
                <a:gd name="T0" fmla="*/ 0 w 101"/>
                <a:gd name="T1" fmla="*/ 0 h 148"/>
                <a:gd name="T2" fmla="*/ 17615 w 101"/>
                <a:gd name="T3" fmla="*/ 2 h 148"/>
                <a:gd name="T4" fmla="*/ 29279 w 101"/>
                <a:gd name="T5" fmla="*/ 2 h 148"/>
                <a:gd name="T6" fmla="*/ 19856 w 101"/>
                <a:gd name="T7" fmla="*/ 5 h 148"/>
                <a:gd name="T8" fmla="*/ 0 w 101"/>
                <a:gd name="T9" fmla="*/ 6 h 148"/>
                <a:gd name="T10" fmla="*/ 0 60000 65536"/>
                <a:gd name="T11" fmla="*/ 0 60000 65536"/>
                <a:gd name="T12" fmla="*/ 0 60000 65536"/>
                <a:gd name="T13" fmla="*/ 0 60000 65536"/>
                <a:gd name="T14" fmla="*/ 0 60000 65536"/>
                <a:gd name="T15" fmla="*/ 0 w 101"/>
                <a:gd name="T16" fmla="*/ 0 h 148"/>
                <a:gd name="T17" fmla="*/ 101 w 101"/>
                <a:gd name="T18" fmla="*/ 148 h 148"/>
              </a:gdLst>
              <a:ahLst/>
              <a:cxnLst>
                <a:cxn ang="T10">
                  <a:pos x="T0" y="T1"/>
                </a:cxn>
                <a:cxn ang="T11">
                  <a:pos x="T2" y="T3"/>
                </a:cxn>
                <a:cxn ang="T12">
                  <a:pos x="T4" y="T5"/>
                </a:cxn>
                <a:cxn ang="T13">
                  <a:pos x="T6" y="T7"/>
                </a:cxn>
                <a:cxn ang="T14">
                  <a:pos x="T8" y="T9"/>
                </a:cxn>
              </a:cxnLst>
              <a:rect l="T15" t="T16" r="T17" b="T18"/>
              <a:pathLst>
                <a:path w="101" h="148">
                  <a:moveTo>
                    <a:pt x="0" y="0"/>
                  </a:moveTo>
                  <a:cubicBezTo>
                    <a:pt x="10" y="3"/>
                    <a:pt x="43" y="9"/>
                    <a:pt x="60" y="20"/>
                  </a:cubicBezTo>
                  <a:cubicBezTo>
                    <a:pt x="77" y="31"/>
                    <a:pt x="99" y="51"/>
                    <a:pt x="100" y="68"/>
                  </a:cubicBezTo>
                  <a:cubicBezTo>
                    <a:pt x="101" y="85"/>
                    <a:pt x="85" y="111"/>
                    <a:pt x="68" y="124"/>
                  </a:cubicBezTo>
                  <a:cubicBezTo>
                    <a:pt x="51" y="137"/>
                    <a:pt x="14" y="143"/>
                    <a:pt x="0" y="14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5384" name="Freeform 30"/>
            <p:cNvSpPr>
              <a:spLocks/>
            </p:cNvSpPr>
            <p:nvPr/>
          </p:nvSpPr>
          <p:spPr bwMode="auto">
            <a:xfrm>
              <a:off x="4800" y="1632"/>
              <a:ext cx="144" cy="121"/>
            </a:xfrm>
            <a:custGeom>
              <a:avLst/>
              <a:gdLst>
                <a:gd name="T0" fmla="*/ 0 w 101"/>
                <a:gd name="T1" fmla="*/ 0 h 148"/>
                <a:gd name="T2" fmla="*/ 17615 w 101"/>
                <a:gd name="T3" fmla="*/ 2 h 148"/>
                <a:gd name="T4" fmla="*/ 29279 w 101"/>
                <a:gd name="T5" fmla="*/ 2 h 148"/>
                <a:gd name="T6" fmla="*/ 19856 w 101"/>
                <a:gd name="T7" fmla="*/ 5 h 148"/>
                <a:gd name="T8" fmla="*/ 0 w 101"/>
                <a:gd name="T9" fmla="*/ 6 h 148"/>
                <a:gd name="T10" fmla="*/ 0 60000 65536"/>
                <a:gd name="T11" fmla="*/ 0 60000 65536"/>
                <a:gd name="T12" fmla="*/ 0 60000 65536"/>
                <a:gd name="T13" fmla="*/ 0 60000 65536"/>
                <a:gd name="T14" fmla="*/ 0 60000 65536"/>
                <a:gd name="T15" fmla="*/ 0 w 101"/>
                <a:gd name="T16" fmla="*/ 0 h 148"/>
                <a:gd name="T17" fmla="*/ 101 w 101"/>
                <a:gd name="T18" fmla="*/ 148 h 148"/>
              </a:gdLst>
              <a:ahLst/>
              <a:cxnLst>
                <a:cxn ang="T10">
                  <a:pos x="T0" y="T1"/>
                </a:cxn>
                <a:cxn ang="T11">
                  <a:pos x="T2" y="T3"/>
                </a:cxn>
                <a:cxn ang="T12">
                  <a:pos x="T4" y="T5"/>
                </a:cxn>
                <a:cxn ang="T13">
                  <a:pos x="T6" y="T7"/>
                </a:cxn>
                <a:cxn ang="T14">
                  <a:pos x="T8" y="T9"/>
                </a:cxn>
              </a:cxnLst>
              <a:rect l="T15" t="T16" r="T17" b="T18"/>
              <a:pathLst>
                <a:path w="101" h="148">
                  <a:moveTo>
                    <a:pt x="0" y="0"/>
                  </a:moveTo>
                  <a:cubicBezTo>
                    <a:pt x="10" y="3"/>
                    <a:pt x="43" y="9"/>
                    <a:pt x="60" y="20"/>
                  </a:cubicBezTo>
                  <a:cubicBezTo>
                    <a:pt x="77" y="31"/>
                    <a:pt x="99" y="51"/>
                    <a:pt x="100" y="68"/>
                  </a:cubicBezTo>
                  <a:cubicBezTo>
                    <a:pt x="101" y="85"/>
                    <a:pt x="85" y="111"/>
                    <a:pt x="68" y="124"/>
                  </a:cubicBezTo>
                  <a:cubicBezTo>
                    <a:pt x="51" y="137"/>
                    <a:pt x="14" y="143"/>
                    <a:pt x="0" y="14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5385" name="Freeform 31"/>
            <p:cNvSpPr>
              <a:spLocks/>
            </p:cNvSpPr>
            <p:nvPr/>
          </p:nvSpPr>
          <p:spPr bwMode="auto">
            <a:xfrm>
              <a:off x="4800" y="1750"/>
              <a:ext cx="144" cy="122"/>
            </a:xfrm>
            <a:custGeom>
              <a:avLst/>
              <a:gdLst>
                <a:gd name="T0" fmla="*/ 0 w 144"/>
                <a:gd name="T1" fmla="*/ 0 h 122"/>
                <a:gd name="T2" fmla="*/ 86 w 144"/>
                <a:gd name="T3" fmla="*/ 16 h 122"/>
                <a:gd name="T4" fmla="*/ 143 w 144"/>
                <a:gd name="T5" fmla="*/ 56 h 122"/>
                <a:gd name="T6" fmla="*/ 97 w 144"/>
                <a:gd name="T7" fmla="*/ 101 h 122"/>
                <a:gd name="T8" fmla="*/ 42 w 144"/>
                <a:gd name="T9" fmla="*/ 122 h 122"/>
                <a:gd name="T10" fmla="*/ 0 60000 65536"/>
                <a:gd name="T11" fmla="*/ 0 60000 65536"/>
                <a:gd name="T12" fmla="*/ 0 60000 65536"/>
                <a:gd name="T13" fmla="*/ 0 60000 65536"/>
                <a:gd name="T14" fmla="*/ 0 60000 65536"/>
                <a:gd name="T15" fmla="*/ 0 w 144"/>
                <a:gd name="T16" fmla="*/ 0 h 122"/>
                <a:gd name="T17" fmla="*/ 144 w 144"/>
                <a:gd name="T18" fmla="*/ 122 h 122"/>
              </a:gdLst>
              <a:ahLst/>
              <a:cxnLst>
                <a:cxn ang="T10">
                  <a:pos x="T0" y="T1"/>
                </a:cxn>
                <a:cxn ang="T11">
                  <a:pos x="T2" y="T3"/>
                </a:cxn>
                <a:cxn ang="T12">
                  <a:pos x="T4" y="T5"/>
                </a:cxn>
                <a:cxn ang="T13">
                  <a:pos x="T6" y="T7"/>
                </a:cxn>
                <a:cxn ang="T14">
                  <a:pos x="T8" y="T9"/>
                </a:cxn>
              </a:cxnLst>
              <a:rect l="T15" t="T16" r="T17" b="T18"/>
              <a:pathLst>
                <a:path w="144" h="122">
                  <a:moveTo>
                    <a:pt x="0" y="0"/>
                  </a:moveTo>
                  <a:cubicBezTo>
                    <a:pt x="14" y="2"/>
                    <a:pt x="61" y="7"/>
                    <a:pt x="86" y="16"/>
                  </a:cubicBezTo>
                  <a:cubicBezTo>
                    <a:pt x="110" y="25"/>
                    <a:pt x="141" y="42"/>
                    <a:pt x="143" y="56"/>
                  </a:cubicBezTo>
                  <a:cubicBezTo>
                    <a:pt x="144" y="69"/>
                    <a:pt x="114" y="90"/>
                    <a:pt x="97" y="101"/>
                  </a:cubicBezTo>
                  <a:cubicBezTo>
                    <a:pt x="80" y="112"/>
                    <a:pt x="53" y="118"/>
                    <a:pt x="42" y="12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5386" name="Freeform 32"/>
            <p:cNvSpPr>
              <a:spLocks/>
            </p:cNvSpPr>
            <p:nvPr/>
          </p:nvSpPr>
          <p:spPr bwMode="auto">
            <a:xfrm>
              <a:off x="4848" y="1866"/>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grpSp>
      <p:sp>
        <p:nvSpPr>
          <p:cNvPr id="104481" name="Rectangle 33"/>
          <p:cNvSpPr>
            <a:spLocks noChangeArrowheads="1"/>
          </p:cNvSpPr>
          <p:nvPr/>
        </p:nvSpPr>
        <p:spPr bwMode="auto">
          <a:xfrm>
            <a:off x="1981200" y="152400"/>
            <a:ext cx="655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3600" dirty="0">
                <a:solidFill>
                  <a:srgbClr val="CC3300"/>
                </a:solidFill>
                <a:latin typeface="宋体" pitchFamily="2" charset="-122"/>
              </a:rPr>
              <a:t>§4.4  </a:t>
            </a:r>
            <a:r>
              <a:rPr lang="zh-CN" altLang="en-US" sz="3600" dirty="0">
                <a:solidFill>
                  <a:srgbClr val="CC3300"/>
                </a:solidFill>
                <a:latin typeface="宋体" pitchFamily="2" charset="-122"/>
              </a:rPr>
              <a:t>磁场的能量</a:t>
            </a:r>
            <a:endParaRPr lang="zh-CN" altLang="en-US" sz="3600" dirty="0">
              <a:solidFill>
                <a:srgbClr val="CC3300"/>
              </a:solidFill>
            </a:endParaRPr>
          </a:p>
        </p:txBody>
      </p:sp>
      <p:sp>
        <p:nvSpPr>
          <p:cNvPr id="104483" name="Oval 35"/>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04484" name="Rectangle 36"/>
          <p:cNvSpPr>
            <a:spLocks noChangeArrowheads="1"/>
          </p:cNvSpPr>
          <p:nvPr/>
        </p:nvSpPr>
        <p:spPr bwMode="auto">
          <a:xfrm>
            <a:off x="0" y="871538"/>
            <a:ext cx="9144000" cy="76200"/>
          </a:xfrm>
          <a:prstGeom prst="rect">
            <a:avLst/>
          </a:prstGeom>
          <a:gradFill rotWithShape="1">
            <a:gsLst>
              <a:gs pos="0">
                <a:srgbClr val="FF6600">
                  <a:alpha val="32001"/>
                </a:srgbClr>
              </a:gs>
              <a:gs pos="50000">
                <a:srgbClr val="CC3300"/>
              </a:gs>
              <a:gs pos="100000">
                <a:srgbClr val="FF6600">
                  <a:alpha val="32001"/>
                </a:srgbClr>
              </a:gs>
            </a:gsLst>
            <a:lin ang="5400000" scaled="1"/>
          </a:gradFill>
          <a:ln w="12700" cap="sq">
            <a:solidFill>
              <a:schemeClr val="tx1"/>
            </a:solidFill>
            <a:miter lim="800000"/>
            <a:headEnd type="none" w="sm" len="sm"/>
            <a:tailEnd type="none" w="sm" len="sm"/>
          </a:ln>
          <a:effectLst/>
        </p:spPr>
        <p:txBody>
          <a:bodyPr wrap="none" anchor="ctr"/>
          <a:lstStyle/>
          <a:p>
            <a:pPr>
              <a:defRPr/>
            </a:pPr>
            <a:endParaRPr lang="zh-CN" altLang="en-US"/>
          </a:p>
        </p:txBody>
      </p:sp>
      <mc:AlternateContent xmlns:mc="http://schemas.openxmlformats.org/markup-compatibility/2006" xmlns:a14="http://schemas.microsoft.com/office/drawing/2010/main">
        <mc:Choice Requires="a14">
          <p:sp>
            <p:nvSpPr>
              <p:cNvPr id="7" name="矩形 6"/>
              <p:cNvSpPr/>
              <p:nvPr/>
            </p:nvSpPr>
            <p:spPr>
              <a:xfrm>
                <a:off x="8100392" y="1133028"/>
                <a:ext cx="1090298" cy="7838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zh-CN" altLang="en-US" i="1" smtClean="0">
                              <a:latin typeface="Cambria Math" panose="02040503050406030204" pitchFamily="18" charset="0"/>
                            </a:rPr>
                          </m:ctrlPr>
                        </m:fPr>
                        <m:num>
                          <m:r>
                            <a:rPr lang="zh-CN" altLang="en-US">
                              <a:latin typeface="Cambria Math"/>
                            </a:rPr>
                            <m:t>1</m:t>
                          </m:r>
                        </m:num>
                        <m:den>
                          <m:r>
                            <a:rPr lang="zh-CN" altLang="en-US">
                              <a:latin typeface="Cambria Math"/>
                            </a:rPr>
                            <m:t>2</m:t>
                          </m:r>
                        </m:den>
                      </m:f>
                      <m:r>
                        <a:rPr lang="en-US" altLang="zh-CN" b="1" i="1" smtClean="0">
                          <a:latin typeface="Cambria Math"/>
                        </a:rPr>
                        <m:t>𝒎</m:t>
                      </m:r>
                      <m:sSup>
                        <m:sSupPr>
                          <m:ctrlPr>
                            <a:rPr lang="zh-CN" altLang="en-US" i="1">
                              <a:latin typeface="Cambria Math" panose="02040503050406030204" pitchFamily="18" charset="0"/>
                            </a:rPr>
                          </m:ctrlPr>
                        </m:sSupPr>
                        <m:e>
                          <m:r>
                            <a:rPr lang="en-US" altLang="zh-CN" b="1" i="1" smtClean="0">
                              <a:latin typeface="Cambria Math"/>
                            </a:rPr>
                            <m:t>𝒗</m:t>
                          </m:r>
                        </m:e>
                        <m:sup>
                          <m:r>
                            <a:rPr lang="zh-CN" altLang="en-US">
                              <a:latin typeface="Cambria Math"/>
                            </a:rPr>
                            <m:t>2</m:t>
                          </m:r>
                        </m:sup>
                      </m:sSup>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8100392" y="1133028"/>
                <a:ext cx="1090298" cy="783804"/>
              </a:xfrm>
              <a:prstGeom prst="rect">
                <a:avLst/>
              </a:prstGeom>
              <a:blipFill rotWithShape="1">
                <a:blip r:embed="rId13"/>
                <a:stretch>
                  <a:fillRect/>
                </a:stretch>
              </a:blipFill>
            </p:spPr>
            <p:txBody>
              <a:bodyPr/>
              <a:lstStyle/>
              <a:p>
                <a:r>
                  <a:rPr lang="zh-CN" altLang="en-US">
                    <a:noFill/>
                  </a:rPr>
                  <a:t> </a:t>
                </a:r>
              </a:p>
            </p:txBody>
          </p:sp>
        </mc:Fallback>
      </mc:AlternateContent>
      <p:graphicFrame>
        <p:nvGraphicFramePr>
          <p:cNvPr id="8" name="对象 7"/>
          <p:cNvGraphicFramePr>
            <a:graphicFrameLocks noChangeAspect="1"/>
          </p:cNvGraphicFramePr>
          <p:nvPr>
            <p:extLst>
              <p:ext uri="{D42A27DB-BD31-4B8C-83A1-F6EECF244321}">
                <p14:modId xmlns:p14="http://schemas.microsoft.com/office/powerpoint/2010/main" val="859627920"/>
              </p:ext>
            </p:extLst>
          </p:nvPr>
        </p:nvGraphicFramePr>
        <p:xfrm>
          <a:off x="2254969" y="5713947"/>
          <a:ext cx="1668959" cy="1027421"/>
        </p:xfrm>
        <a:graphic>
          <a:graphicData uri="http://schemas.openxmlformats.org/presentationml/2006/ole">
            <mc:AlternateContent xmlns:mc="http://schemas.openxmlformats.org/markup-compatibility/2006">
              <mc:Choice xmlns:v="urn:schemas-microsoft-com:vml" Requires="v">
                <p:oleObj spid="_x0000_s15713" name="Equation" r:id="rId14" imgW="711000" imgH="393480" progId="Equation.DSMT4">
                  <p:embed/>
                </p:oleObj>
              </mc:Choice>
              <mc:Fallback>
                <p:oleObj name="Equation" r:id="rId14" imgW="711000" imgH="393480" progId="Equation.DSMT4">
                  <p:embed/>
                  <p:pic>
                    <p:nvPicPr>
                      <p:cNvPr id="0" name="Object 8"/>
                      <p:cNvPicPr>
                        <a:picLocks noChangeAspect="1" noChangeArrowheads="1"/>
                      </p:cNvPicPr>
                      <p:nvPr/>
                    </p:nvPicPr>
                    <p:blipFill>
                      <a:blip r:embed="rId15"/>
                      <a:srcRect/>
                      <a:stretch>
                        <a:fillRect/>
                      </a:stretch>
                    </p:blipFill>
                    <p:spPr bwMode="auto">
                      <a:xfrm>
                        <a:off x="2254969" y="5713947"/>
                        <a:ext cx="1668959" cy="1027421"/>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28489460"/>
              </p:ext>
            </p:extLst>
          </p:nvPr>
        </p:nvGraphicFramePr>
        <p:xfrm>
          <a:off x="6457950" y="5678488"/>
          <a:ext cx="1760538" cy="1095375"/>
        </p:xfrm>
        <a:graphic>
          <a:graphicData uri="http://schemas.openxmlformats.org/presentationml/2006/ole">
            <mc:AlternateContent xmlns:mc="http://schemas.openxmlformats.org/markup-compatibility/2006">
              <mc:Choice xmlns:v="urn:schemas-microsoft-com:vml" Requires="v">
                <p:oleObj spid="_x0000_s15714" name="Equation" r:id="rId16" imgW="749160" imgH="419040" progId="Equation.DSMT4">
                  <p:embed/>
                </p:oleObj>
              </mc:Choice>
              <mc:Fallback>
                <p:oleObj name="Equation" r:id="rId16" imgW="749160" imgH="419040" progId="Equation.DSMT4">
                  <p:embed/>
                  <p:pic>
                    <p:nvPicPr>
                      <p:cNvPr id="0" name="对象 7"/>
                      <p:cNvPicPr>
                        <a:picLocks noChangeAspect="1" noChangeArrowheads="1"/>
                      </p:cNvPicPr>
                      <p:nvPr/>
                    </p:nvPicPr>
                    <p:blipFill>
                      <a:blip r:embed="rId17"/>
                      <a:srcRect/>
                      <a:stretch>
                        <a:fillRect/>
                      </a:stretch>
                    </p:blipFill>
                    <p:spPr bwMode="auto">
                      <a:xfrm>
                        <a:off x="6457950" y="5678488"/>
                        <a:ext cx="1760538"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4481"/>
                                        </p:tgtEl>
                                        <p:attrNameLst>
                                          <p:attrName>style.visibility</p:attrName>
                                        </p:attrNameLst>
                                      </p:cBhvr>
                                      <p:to>
                                        <p:strVal val="visible"/>
                                      </p:to>
                                    </p:set>
                                    <p:animEffect transition="in" filter="blinds(vertical)">
                                      <p:cBhvr>
                                        <p:cTn id="7" dur="500"/>
                                        <p:tgtEl>
                                          <p:spTgt spid="104481"/>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04484"/>
                                        </p:tgtEl>
                                        <p:attrNameLst>
                                          <p:attrName>style.visibility</p:attrName>
                                        </p:attrNameLst>
                                      </p:cBhvr>
                                      <p:to>
                                        <p:strVal val="visible"/>
                                      </p:to>
                                    </p:set>
                                    <p:animEffect transition="in" filter="wipe(left)">
                                      <p:cBhvr>
                                        <p:cTn id="11" dur="500"/>
                                        <p:tgtEl>
                                          <p:spTgt spid="1044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9"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0" fill="hold"/>
                                        <p:tgtEl>
                                          <p:spTgt spid="5"/>
                                        </p:tgtEl>
                                        <p:attrNameLst>
                                          <p:attrName>ppt_w</p:attrName>
                                        </p:attrNameLst>
                                      </p:cBhvr>
                                      <p:tavLst>
                                        <p:tav tm="0" fmla="#ppt_w*sin(2.5*pi*$)">
                                          <p:val>
                                            <p:fltVal val="0"/>
                                          </p:val>
                                        </p:tav>
                                        <p:tav tm="100000">
                                          <p:val>
                                            <p:fltVal val="1"/>
                                          </p:val>
                                        </p:tav>
                                      </p:tavLst>
                                    </p:anim>
                                    <p:anim calcmode="lin" valueType="num">
                                      <p:cBhvr>
                                        <p:cTn id="21" dur="5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4450">
                                            <p:txEl>
                                              <p:pRg st="0" end="0"/>
                                            </p:txEl>
                                          </p:spTgt>
                                        </p:tgtEl>
                                        <p:attrNameLst>
                                          <p:attrName>style.visibility</p:attrName>
                                        </p:attrNameLst>
                                      </p:cBhvr>
                                      <p:to>
                                        <p:strVal val="visible"/>
                                      </p:to>
                                    </p:set>
                                    <p:animEffect transition="in" filter="blinds(horizontal)">
                                      <p:cBhvr>
                                        <p:cTn id="26" dur="500"/>
                                        <p:tgtEl>
                                          <p:spTgt spid="10445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nodeType="clickEffect">
                                  <p:stCondLst>
                                    <p:cond delay="0"/>
                                  </p:stCondLst>
                                  <p:childTnLst>
                                    <p:set>
                                      <p:cBhvr>
                                        <p:cTn id="34" dur="1" fill="hold">
                                          <p:stCondLst>
                                            <p:cond delay="0"/>
                                          </p:stCondLst>
                                        </p:cTn>
                                        <p:tgtEl>
                                          <p:spTgt spid="104457"/>
                                        </p:tgtEl>
                                        <p:attrNameLst>
                                          <p:attrName>style.visibility</p:attrName>
                                        </p:attrNameLst>
                                      </p:cBhvr>
                                      <p:to>
                                        <p:strVal val="visible"/>
                                      </p:to>
                                    </p:set>
                                    <p:animEffect transition="in" filter="blinds(vertical)">
                                      <p:cBhvr>
                                        <p:cTn id="35" dur="500"/>
                                        <p:tgtEl>
                                          <p:spTgt spid="1044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4459">
                                            <p:txEl>
                                              <p:pRg st="0" end="0"/>
                                            </p:txEl>
                                          </p:spTgt>
                                        </p:tgtEl>
                                        <p:attrNameLst>
                                          <p:attrName>style.visibility</p:attrName>
                                        </p:attrNameLst>
                                      </p:cBhvr>
                                      <p:to>
                                        <p:strVal val="visible"/>
                                      </p:to>
                                    </p:set>
                                    <p:animEffect transition="in" filter="blinds(horizontal)">
                                      <p:cBhvr>
                                        <p:cTn id="40" dur="500"/>
                                        <p:tgtEl>
                                          <p:spTgt spid="104459">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nodeType="clickEffect">
                                  <p:stCondLst>
                                    <p:cond delay="0"/>
                                  </p:stCondLst>
                                  <p:childTnLst>
                                    <p:set>
                                      <p:cBhvr>
                                        <p:cTn id="44" dur="1" fill="hold">
                                          <p:stCondLst>
                                            <p:cond delay="0"/>
                                          </p:stCondLst>
                                        </p:cTn>
                                        <p:tgtEl>
                                          <p:spTgt spid="104462"/>
                                        </p:tgtEl>
                                        <p:attrNameLst>
                                          <p:attrName>style.visibility</p:attrName>
                                        </p:attrNameLst>
                                      </p:cBhvr>
                                      <p:to>
                                        <p:strVal val="visible"/>
                                      </p:to>
                                    </p:set>
                                    <p:animEffect transition="in" filter="blinds(vertical)">
                                      <p:cBhvr>
                                        <p:cTn id="45" dur="500"/>
                                        <p:tgtEl>
                                          <p:spTgt spid="10446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104458"/>
                                        </p:tgtEl>
                                        <p:attrNameLst>
                                          <p:attrName>style.visibility</p:attrName>
                                        </p:attrNameLst>
                                      </p:cBhvr>
                                      <p:to>
                                        <p:strVal val="visible"/>
                                      </p:to>
                                    </p:set>
                                    <p:animEffect transition="in" filter="blinds(horizontal)">
                                      <p:cBhvr>
                                        <p:cTn id="54" dur="500"/>
                                        <p:tgtEl>
                                          <p:spTgt spid="10445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04466"/>
                                        </p:tgtEl>
                                        <p:attrNameLst>
                                          <p:attrName>style.visibility</p:attrName>
                                        </p:attrNameLst>
                                      </p:cBhvr>
                                      <p:to>
                                        <p:strVal val="visible"/>
                                      </p:to>
                                    </p:set>
                                    <p:animEffect transition="in" filter="blinds(horizontal)">
                                      <p:cBhvr>
                                        <p:cTn id="59" dur="500"/>
                                        <p:tgtEl>
                                          <p:spTgt spid="10446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04460"/>
                                        </p:tgtEl>
                                        <p:attrNameLst>
                                          <p:attrName>style.visibility</p:attrName>
                                        </p:attrNameLst>
                                      </p:cBhvr>
                                      <p:to>
                                        <p:strVal val="visible"/>
                                      </p:to>
                                    </p:set>
                                  </p:childTnLst>
                                  <p:subTnLst>
                                    <p:audio>
                                      <p:cMediaNode>
                                        <p:cTn display="0" masterRel="sameClick">
                                          <p:stCondLst>
                                            <p:cond evt="begin" delay="0">
                                              <p:tn val="62"/>
                                            </p:cond>
                                          </p:stCondLst>
                                          <p:endCondLst>
                                            <p:cond evt="onStopAudio" delay="0">
                                              <p:tgtEl>
                                                <p:sldTgt/>
                                              </p:tgtEl>
                                            </p:cond>
                                          </p:endCondLst>
                                        </p:cTn>
                                        <p:tgtEl>
                                          <p:sndTgt r:embed="rId4" name="Whoosh"/>
                                        </p:tgtEl>
                                      </p:cMediaNode>
                                    </p:audio>
                                  </p:subTnLst>
                                </p:cTn>
                              </p:par>
                            </p:childTnLst>
                          </p:cTn>
                        </p:par>
                        <p:par>
                          <p:cTn id="64" fill="hold" nodeType="afterGroup">
                            <p:stCondLst>
                              <p:cond delay="500"/>
                            </p:stCondLst>
                            <p:childTnLst>
                              <p:par>
                                <p:cTn id="65" presetID="1" presetClass="entr" presetSubtype="0" fill="hold" grpId="0" nodeType="afterEffect">
                                  <p:stCondLst>
                                    <p:cond delay="0"/>
                                  </p:stCondLst>
                                  <p:childTnLst>
                                    <p:set>
                                      <p:cBhvr>
                                        <p:cTn id="66" dur="1" fill="hold">
                                          <p:stCondLst>
                                            <p:cond delay="499"/>
                                          </p:stCondLst>
                                        </p:cTn>
                                        <p:tgtEl>
                                          <p:spTgt spid="104461"/>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4" name="Whoosh"/>
                                        </p:tgtEl>
                                      </p:cMediaNode>
                                    </p:audio>
                                  </p:sub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5"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linds(vertical)">
                                      <p:cBhvr>
                                        <p:cTn id="71" dur="500"/>
                                        <p:tgtEl>
                                          <p:spTgt spid="3"/>
                                        </p:tgtEl>
                                      </p:cBhvr>
                                    </p:animEffect>
                                  </p:childTnLst>
                                </p:cTn>
                              </p:par>
                            </p:childTnLst>
                          </p:cTn>
                        </p:par>
                        <p:par>
                          <p:cTn id="72" fill="hold" nodeType="afterGroup">
                            <p:stCondLst>
                              <p:cond delay="500"/>
                            </p:stCondLst>
                            <p:childTnLst>
                              <p:par>
                                <p:cTn id="73" presetID="3" presetClass="entr" presetSubtype="5" fill="hold" grpId="0" nodeType="afterEffect">
                                  <p:stCondLst>
                                    <p:cond delay="0"/>
                                  </p:stCondLst>
                                  <p:childTnLst>
                                    <p:set>
                                      <p:cBhvr>
                                        <p:cTn id="74" dur="1" fill="hold">
                                          <p:stCondLst>
                                            <p:cond delay="0"/>
                                          </p:stCondLst>
                                        </p:cTn>
                                        <p:tgtEl>
                                          <p:spTgt spid="104483"/>
                                        </p:tgtEl>
                                        <p:attrNameLst>
                                          <p:attrName>style.visibility</p:attrName>
                                        </p:attrNameLst>
                                      </p:cBhvr>
                                      <p:to>
                                        <p:strVal val="visible"/>
                                      </p:to>
                                    </p:set>
                                    <p:animEffect transition="in" filter="blinds(vertical)">
                                      <p:cBhvr>
                                        <p:cTn id="75" dur="500"/>
                                        <p:tgtEl>
                                          <p:spTgt spid="104483"/>
                                        </p:tgtEl>
                                      </p:cBhvr>
                                    </p:animEffect>
                                  </p:childTnLst>
                                </p:cTn>
                              </p:par>
                            </p:childTnLst>
                          </p:cTn>
                        </p:par>
                      </p:childTnLst>
                    </p:cTn>
                  </p:par>
                  <p:par>
                    <p:cTn id="76" fill="hold">
                      <p:stCondLst>
                        <p:cond delay="indefinite"/>
                      </p:stCondLst>
                      <p:childTnLst>
                        <p:par>
                          <p:cTn id="77" fill="hold">
                            <p:stCondLst>
                              <p:cond delay="0"/>
                            </p:stCondLst>
                            <p:childTnLst>
                              <p:par>
                                <p:cTn id="78" presetID="23" presetClass="entr" presetSubtype="16"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p:cTn id="80" dur="500" fill="hold"/>
                                        <p:tgtEl>
                                          <p:spTgt spid="8"/>
                                        </p:tgtEl>
                                        <p:attrNameLst>
                                          <p:attrName>ppt_w</p:attrName>
                                        </p:attrNameLst>
                                      </p:cBhvr>
                                      <p:tavLst>
                                        <p:tav tm="0">
                                          <p:val>
                                            <p:fltVal val="0"/>
                                          </p:val>
                                        </p:tav>
                                        <p:tav tm="100000">
                                          <p:val>
                                            <p:strVal val="#ppt_w"/>
                                          </p:val>
                                        </p:tav>
                                      </p:tavLst>
                                    </p:anim>
                                    <p:anim calcmode="lin" valueType="num">
                                      <p:cBhvr>
                                        <p:cTn id="8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ID="23" presetClass="entr" presetSubtype="16"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p:cTn id="86" dur="500" fill="hold"/>
                                        <p:tgtEl>
                                          <p:spTgt spid="9"/>
                                        </p:tgtEl>
                                        <p:attrNameLst>
                                          <p:attrName>ppt_w</p:attrName>
                                        </p:attrNameLst>
                                      </p:cBhvr>
                                      <p:tavLst>
                                        <p:tav tm="0">
                                          <p:val>
                                            <p:fltVal val="0"/>
                                          </p:val>
                                        </p:tav>
                                        <p:tav tm="100000">
                                          <p:val>
                                            <p:strVal val="#ppt_w"/>
                                          </p:val>
                                        </p:tav>
                                      </p:tavLst>
                                    </p:anim>
                                    <p:anim calcmode="lin" valueType="num">
                                      <p:cBhvr>
                                        <p:cTn id="87"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autoUpdateAnimBg="0"/>
      <p:bldP spid="104459" grpId="0" build="p" autoUpdateAnimBg="0"/>
      <p:bldP spid="104460" grpId="0" autoUpdateAnimBg="0"/>
      <p:bldP spid="104461" grpId="0" animBg="1"/>
      <p:bldP spid="104481" grpId="0" autoUpdateAnimBg="0"/>
      <p:bldP spid="104483"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9075" y="244475"/>
            <a:ext cx="448786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a:solidFill>
                  <a:schemeClr val="accent2"/>
                </a:solidFill>
              </a:rPr>
              <a:t>一、载流自感线圈的磁能</a:t>
            </a:r>
          </a:p>
        </p:txBody>
      </p:sp>
      <p:sp>
        <p:nvSpPr>
          <p:cNvPr id="106499" name="Text Box 3"/>
          <p:cNvSpPr txBox="1">
            <a:spLocks noChangeArrowheads="1"/>
          </p:cNvSpPr>
          <p:nvPr/>
        </p:nvSpPr>
        <p:spPr bwMode="auto">
          <a:xfrm>
            <a:off x="455613" y="884238"/>
            <a:ext cx="46434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0" tIns="0" rIns="0" bIns="0"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chemeClr val="accent2"/>
                </a:solidFill>
              </a:rPr>
              <a:t>磁能：贮存于磁场中的能量。</a:t>
            </a:r>
          </a:p>
        </p:txBody>
      </p:sp>
      <p:grpSp>
        <p:nvGrpSpPr>
          <p:cNvPr id="2" name="Group 4"/>
          <p:cNvGrpSpPr>
            <a:grpSpLocks/>
          </p:cNvGrpSpPr>
          <p:nvPr/>
        </p:nvGrpSpPr>
        <p:grpSpPr bwMode="auto">
          <a:xfrm>
            <a:off x="6381750" y="1189038"/>
            <a:ext cx="1857375" cy="1219200"/>
            <a:chOff x="3876" y="1143"/>
            <a:chExt cx="1170" cy="768"/>
          </a:xfrm>
        </p:grpSpPr>
        <p:sp>
          <p:nvSpPr>
            <p:cNvPr id="16419" name="Rectangle 5"/>
            <p:cNvSpPr>
              <a:spLocks noChangeArrowheads="1"/>
            </p:cNvSpPr>
            <p:nvPr/>
          </p:nvSpPr>
          <p:spPr bwMode="auto">
            <a:xfrm>
              <a:off x="4464" y="158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800" i="1">
                  <a:solidFill>
                    <a:schemeClr val="accent2"/>
                  </a:solidFill>
                </a:rPr>
                <a:t>L</a:t>
              </a:r>
              <a:endParaRPr lang="en-US" altLang="zh-CN" sz="2800">
                <a:solidFill>
                  <a:schemeClr val="accent2"/>
                </a:solidFill>
                <a:latin typeface="宋体" pitchFamily="2" charset="-122"/>
              </a:endParaRPr>
            </a:p>
          </p:txBody>
        </p:sp>
        <p:grpSp>
          <p:nvGrpSpPr>
            <p:cNvPr id="16420" name="Group 6"/>
            <p:cNvGrpSpPr>
              <a:grpSpLocks/>
            </p:cNvGrpSpPr>
            <p:nvPr/>
          </p:nvGrpSpPr>
          <p:grpSpPr bwMode="auto">
            <a:xfrm rot="-5400000">
              <a:off x="4515" y="1005"/>
              <a:ext cx="144" cy="918"/>
              <a:chOff x="4752" y="1104"/>
              <a:chExt cx="144" cy="918"/>
            </a:xfrm>
          </p:grpSpPr>
          <p:sp>
            <p:nvSpPr>
              <p:cNvPr id="16423" name="Freeform 7"/>
              <p:cNvSpPr>
                <a:spLocks/>
              </p:cNvSpPr>
              <p:nvPr/>
            </p:nvSpPr>
            <p:spPr bwMode="auto">
              <a:xfrm>
                <a:off x="4794" y="1104"/>
                <a:ext cx="1" cy="234"/>
              </a:xfrm>
              <a:custGeom>
                <a:avLst/>
                <a:gdLst>
                  <a:gd name="T0" fmla="*/ 0 w 1"/>
                  <a:gd name="T1" fmla="*/ 0 h 234"/>
                  <a:gd name="T2" fmla="*/ 0 w 1"/>
                  <a:gd name="T3" fmla="*/ 234 h 234"/>
                  <a:gd name="T4" fmla="*/ 0 60000 65536"/>
                  <a:gd name="T5" fmla="*/ 0 60000 65536"/>
                  <a:gd name="T6" fmla="*/ 0 w 1"/>
                  <a:gd name="T7" fmla="*/ 0 h 234"/>
                  <a:gd name="T8" fmla="*/ 1 w 1"/>
                  <a:gd name="T9" fmla="*/ 234 h 234"/>
                </a:gdLst>
                <a:ahLst/>
                <a:cxnLst>
                  <a:cxn ang="T4">
                    <a:pos x="T0" y="T1"/>
                  </a:cxn>
                  <a:cxn ang="T5">
                    <a:pos x="T2" y="T3"/>
                  </a:cxn>
                </a:cxnLst>
                <a:rect l="T6" t="T7" r="T8" b="T9"/>
                <a:pathLst>
                  <a:path w="1" h="234">
                    <a:moveTo>
                      <a:pt x="0" y="0"/>
                    </a:moveTo>
                    <a:lnTo>
                      <a:pt x="0" y="234"/>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6424" name="Freeform 8"/>
              <p:cNvSpPr>
                <a:spLocks/>
              </p:cNvSpPr>
              <p:nvPr/>
            </p:nvSpPr>
            <p:spPr bwMode="auto">
              <a:xfrm>
                <a:off x="4752" y="1335"/>
                <a:ext cx="143" cy="128"/>
              </a:xfrm>
              <a:custGeom>
                <a:avLst/>
                <a:gdLst>
                  <a:gd name="T0" fmla="*/ 48 w 143"/>
                  <a:gd name="T1" fmla="*/ 0 h 128"/>
                  <a:gd name="T2" fmla="*/ 99 w 143"/>
                  <a:gd name="T3" fmla="*/ 18 h 128"/>
                  <a:gd name="T4" fmla="*/ 143 w 143"/>
                  <a:gd name="T5" fmla="*/ 63 h 128"/>
                  <a:gd name="T6" fmla="*/ 97 w 143"/>
                  <a:gd name="T7" fmla="*/ 108 h 128"/>
                  <a:gd name="T8" fmla="*/ 0 w 143"/>
                  <a:gd name="T9" fmla="*/ 128 h 128"/>
                  <a:gd name="T10" fmla="*/ 0 60000 65536"/>
                  <a:gd name="T11" fmla="*/ 0 60000 65536"/>
                  <a:gd name="T12" fmla="*/ 0 60000 65536"/>
                  <a:gd name="T13" fmla="*/ 0 60000 65536"/>
                  <a:gd name="T14" fmla="*/ 0 60000 65536"/>
                  <a:gd name="T15" fmla="*/ 0 w 143"/>
                  <a:gd name="T16" fmla="*/ 0 h 128"/>
                  <a:gd name="T17" fmla="*/ 143 w 143"/>
                  <a:gd name="T18" fmla="*/ 128 h 128"/>
                </a:gdLst>
                <a:ahLst/>
                <a:cxnLst>
                  <a:cxn ang="T10">
                    <a:pos x="T0" y="T1"/>
                  </a:cxn>
                  <a:cxn ang="T11">
                    <a:pos x="T2" y="T3"/>
                  </a:cxn>
                  <a:cxn ang="T12">
                    <a:pos x="T4" y="T5"/>
                  </a:cxn>
                  <a:cxn ang="T13">
                    <a:pos x="T6" y="T7"/>
                  </a:cxn>
                  <a:cxn ang="T14">
                    <a:pos x="T8" y="T9"/>
                  </a:cxn>
                </a:cxnLst>
                <a:rect l="T15" t="T16" r="T17" b="T18"/>
                <a:pathLst>
                  <a:path w="143" h="128">
                    <a:moveTo>
                      <a:pt x="48" y="0"/>
                    </a:moveTo>
                    <a:cubicBezTo>
                      <a:pt x="56" y="3"/>
                      <a:pt x="83" y="8"/>
                      <a:pt x="99" y="18"/>
                    </a:cubicBezTo>
                    <a:cubicBezTo>
                      <a:pt x="115" y="28"/>
                      <a:pt x="143" y="48"/>
                      <a:pt x="143" y="63"/>
                    </a:cubicBezTo>
                    <a:cubicBezTo>
                      <a:pt x="143" y="78"/>
                      <a:pt x="121" y="98"/>
                      <a:pt x="97" y="108"/>
                    </a:cubicBezTo>
                    <a:cubicBezTo>
                      <a:pt x="73" y="119"/>
                      <a:pt x="20" y="124"/>
                      <a:pt x="0" y="12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6425" name="Freeform 9"/>
              <p:cNvSpPr>
                <a:spLocks/>
              </p:cNvSpPr>
              <p:nvPr/>
            </p:nvSpPr>
            <p:spPr bwMode="auto">
              <a:xfrm>
                <a:off x="4752" y="1460"/>
                <a:ext cx="144" cy="121"/>
              </a:xfrm>
              <a:custGeom>
                <a:avLst/>
                <a:gdLst>
                  <a:gd name="T0" fmla="*/ 0 w 101"/>
                  <a:gd name="T1" fmla="*/ 0 h 148"/>
                  <a:gd name="T2" fmla="*/ 17615 w 101"/>
                  <a:gd name="T3" fmla="*/ 2 h 148"/>
                  <a:gd name="T4" fmla="*/ 29279 w 101"/>
                  <a:gd name="T5" fmla="*/ 2 h 148"/>
                  <a:gd name="T6" fmla="*/ 19856 w 101"/>
                  <a:gd name="T7" fmla="*/ 5 h 148"/>
                  <a:gd name="T8" fmla="*/ 0 w 101"/>
                  <a:gd name="T9" fmla="*/ 6 h 148"/>
                  <a:gd name="T10" fmla="*/ 0 60000 65536"/>
                  <a:gd name="T11" fmla="*/ 0 60000 65536"/>
                  <a:gd name="T12" fmla="*/ 0 60000 65536"/>
                  <a:gd name="T13" fmla="*/ 0 60000 65536"/>
                  <a:gd name="T14" fmla="*/ 0 60000 65536"/>
                  <a:gd name="T15" fmla="*/ 0 w 101"/>
                  <a:gd name="T16" fmla="*/ 0 h 148"/>
                  <a:gd name="T17" fmla="*/ 101 w 101"/>
                  <a:gd name="T18" fmla="*/ 148 h 148"/>
                </a:gdLst>
                <a:ahLst/>
                <a:cxnLst>
                  <a:cxn ang="T10">
                    <a:pos x="T0" y="T1"/>
                  </a:cxn>
                  <a:cxn ang="T11">
                    <a:pos x="T2" y="T3"/>
                  </a:cxn>
                  <a:cxn ang="T12">
                    <a:pos x="T4" y="T5"/>
                  </a:cxn>
                  <a:cxn ang="T13">
                    <a:pos x="T6" y="T7"/>
                  </a:cxn>
                  <a:cxn ang="T14">
                    <a:pos x="T8" y="T9"/>
                  </a:cxn>
                </a:cxnLst>
                <a:rect l="T15" t="T16" r="T17" b="T18"/>
                <a:pathLst>
                  <a:path w="101" h="148">
                    <a:moveTo>
                      <a:pt x="0" y="0"/>
                    </a:moveTo>
                    <a:cubicBezTo>
                      <a:pt x="10" y="3"/>
                      <a:pt x="43" y="9"/>
                      <a:pt x="60" y="20"/>
                    </a:cubicBezTo>
                    <a:cubicBezTo>
                      <a:pt x="77" y="31"/>
                      <a:pt x="99" y="51"/>
                      <a:pt x="100" y="68"/>
                    </a:cubicBezTo>
                    <a:cubicBezTo>
                      <a:pt x="101" y="85"/>
                      <a:pt x="85" y="111"/>
                      <a:pt x="68" y="124"/>
                    </a:cubicBezTo>
                    <a:cubicBezTo>
                      <a:pt x="51" y="137"/>
                      <a:pt x="14" y="143"/>
                      <a:pt x="0" y="14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6426" name="Freeform 10"/>
              <p:cNvSpPr>
                <a:spLocks/>
              </p:cNvSpPr>
              <p:nvPr/>
            </p:nvSpPr>
            <p:spPr bwMode="auto">
              <a:xfrm>
                <a:off x="4752" y="1578"/>
                <a:ext cx="144" cy="121"/>
              </a:xfrm>
              <a:custGeom>
                <a:avLst/>
                <a:gdLst>
                  <a:gd name="T0" fmla="*/ 0 w 101"/>
                  <a:gd name="T1" fmla="*/ 0 h 148"/>
                  <a:gd name="T2" fmla="*/ 17615 w 101"/>
                  <a:gd name="T3" fmla="*/ 2 h 148"/>
                  <a:gd name="T4" fmla="*/ 29279 w 101"/>
                  <a:gd name="T5" fmla="*/ 2 h 148"/>
                  <a:gd name="T6" fmla="*/ 19856 w 101"/>
                  <a:gd name="T7" fmla="*/ 5 h 148"/>
                  <a:gd name="T8" fmla="*/ 0 w 101"/>
                  <a:gd name="T9" fmla="*/ 6 h 148"/>
                  <a:gd name="T10" fmla="*/ 0 60000 65536"/>
                  <a:gd name="T11" fmla="*/ 0 60000 65536"/>
                  <a:gd name="T12" fmla="*/ 0 60000 65536"/>
                  <a:gd name="T13" fmla="*/ 0 60000 65536"/>
                  <a:gd name="T14" fmla="*/ 0 60000 65536"/>
                  <a:gd name="T15" fmla="*/ 0 w 101"/>
                  <a:gd name="T16" fmla="*/ 0 h 148"/>
                  <a:gd name="T17" fmla="*/ 101 w 101"/>
                  <a:gd name="T18" fmla="*/ 148 h 148"/>
                </a:gdLst>
                <a:ahLst/>
                <a:cxnLst>
                  <a:cxn ang="T10">
                    <a:pos x="T0" y="T1"/>
                  </a:cxn>
                  <a:cxn ang="T11">
                    <a:pos x="T2" y="T3"/>
                  </a:cxn>
                  <a:cxn ang="T12">
                    <a:pos x="T4" y="T5"/>
                  </a:cxn>
                  <a:cxn ang="T13">
                    <a:pos x="T6" y="T7"/>
                  </a:cxn>
                  <a:cxn ang="T14">
                    <a:pos x="T8" y="T9"/>
                  </a:cxn>
                </a:cxnLst>
                <a:rect l="T15" t="T16" r="T17" b="T18"/>
                <a:pathLst>
                  <a:path w="101" h="148">
                    <a:moveTo>
                      <a:pt x="0" y="0"/>
                    </a:moveTo>
                    <a:cubicBezTo>
                      <a:pt x="10" y="3"/>
                      <a:pt x="43" y="9"/>
                      <a:pt x="60" y="20"/>
                    </a:cubicBezTo>
                    <a:cubicBezTo>
                      <a:pt x="77" y="31"/>
                      <a:pt x="99" y="51"/>
                      <a:pt x="100" y="68"/>
                    </a:cubicBezTo>
                    <a:cubicBezTo>
                      <a:pt x="101" y="85"/>
                      <a:pt x="85" y="111"/>
                      <a:pt x="68" y="124"/>
                    </a:cubicBezTo>
                    <a:cubicBezTo>
                      <a:pt x="51" y="137"/>
                      <a:pt x="14" y="143"/>
                      <a:pt x="0" y="148"/>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6427" name="Freeform 11"/>
              <p:cNvSpPr>
                <a:spLocks/>
              </p:cNvSpPr>
              <p:nvPr/>
            </p:nvSpPr>
            <p:spPr bwMode="auto">
              <a:xfrm>
                <a:off x="4752" y="1696"/>
                <a:ext cx="144" cy="122"/>
              </a:xfrm>
              <a:custGeom>
                <a:avLst/>
                <a:gdLst>
                  <a:gd name="T0" fmla="*/ 0 w 144"/>
                  <a:gd name="T1" fmla="*/ 0 h 122"/>
                  <a:gd name="T2" fmla="*/ 86 w 144"/>
                  <a:gd name="T3" fmla="*/ 16 h 122"/>
                  <a:gd name="T4" fmla="*/ 143 w 144"/>
                  <a:gd name="T5" fmla="*/ 56 h 122"/>
                  <a:gd name="T6" fmla="*/ 97 w 144"/>
                  <a:gd name="T7" fmla="*/ 101 h 122"/>
                  <a:gd name="T8" fmla="*/ 42 w 144"/>
                  <a:gd name="T9" fmla="*/ 122 h 122"/>
                  <a:gd name="T10" fmla="*/ 0 60000 65536"/>
                  <a:gd name="T11" fmla="*/ 0 60000 65536"/>
                  <a:gd name="T12" fmla="*/ 0 60000 65536"/>
                  <a:gd name="T13" fmla="*/ 0 60000 65536"/>
                  <a:gd name="T14" fmla="*/ 0 60000 65536"/>
                  <a:gd name="T15" fmla="*/ 0 w 144"/>
                  <a:gd name="T16" fmla="*/ 0 h 122"/>
                  <a:gd name="T17" fmla="*/ 144 w 144"/>
                  <a:gd name="T18" fmla="*/ 122 h 122"/>
                </a:gdLst>
                <a:ahLst/>
                <a:cxnLst>
                  <a:cxn ang="T10">
                    <a:pos x="T0" y="T1"/>
                  </a:cxn>
                  <a:cxn ang="T11">
                    <a:pos x="T2" y="T3"/>
                  </a:cxn>
                  <a:cxn ang="T12">
                    <a:pos x="T4" y="T5"/>
                  </a:cxn>
                  <a:cxn ang="T13">
                    <a:pos x="T6" y="T7"/>
                  </a:cxn>
                  <a:cxn ang="T14">
                    <a:pos x="T8" y="T9"/>
                  </a:cxn>
                </a:cxnLst>
                <a:rect l="T15" t="T16" r="T17" b="T18"/>
                <a:pathLst>
                  <a:path w="144" h="122">
                    <a:moveTo>
                      <a:pt x="0" y="0"/>
                    </a:moveTo>
                    <a:cubicBezTo>
                      <a:pt x="14" y="2"/>
                      <a:pt x="61" y="7"/>
                      <a:pt x="86" y="16"/>
                    </a:cubicBezTo>
                    <a:cubicBezTo>
                      <a:pt x="110" y="25"/>
                      <a:pt x="141" y="42"/>
                      <a:pt x="143" y="56"/>
                    </a:cubicBezTo>
                    <a:cubicBezTo>
                      <a:pt x="144" y="69"/>
                      <a:pt x="114" y="90"/>
                      <a:pt x="97" y="101"/>
                    </a:cubicBezTo>
                    <a:cubicBezTo>
                      <a:pt x="80" y="112"/>
                      <a:pt x="53" y="118"/>
                      <a:pt x="42" y="12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6428" name="Freeform 12"/>
              <p:cNvSpPr>
                <a:spLocks/>
              </p:cNvSpPr>
              <p:nvPr/>
            </p:nvSpPr>
            <p:spPr bwMode="auto">
              <a:xfrm>
                <a:off x="4800" y="1812"/>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grpSp>
        <p:sp>
          <p:nvSpPr>
            <p:cNvPr id="16421" name="Freeform 13"/>
            <p:cNvSpPr>
              <a:spLocks/>
            </p:cNvSpPr>
            <p:nvPr/>
          </p:nvSpPr>
          <p:spPr bwMode="auto">
            <a:xfrm>
              <a:off x="3876" y="1488"/>
              <a:ext cx="252" cy="1"/>
            </a:xfrm>
            <a:custGeom>
              <a:avLst/>
              <a:gdLst>
                <a:gd name="T0" fmla="*/ 0 w 252"/>
                <a:gd name="T1" fmla="*/ 0 h 1"/>
                <a:gd name="T2" fmla="*/ 252 w 252"/>
                <a:gd name="T3" fmla="*/ 1 h 1"/>
                <a:gd name="T4" fmla="*/ 0 60000 65536"/>
                <a:gd name="T5" fmla="*/ 0 60000 65536"/>
                <a:gd name="T6" fmla="*/ 0 w 252"/>
                <a:gd name="T7" fmla="*/ 0 h 1"/>
                <a:gd name="T8" fmla="*/ 252 w 252"/>
                <a:gd name="T9" fmla="*/ 1 h 1"/>
              </a:gdLst>
              <a:ahLst/>
              <a:cxnLst>
                <a:cxn ang="T4">
                  <a:pos x="T0" y="T1"/>
                </a:cxn>
                <a:cxn ang="T5">
                  <a:pos x="T2" y="T3"/>
                </a:cxn>
              </a:cxnLst>
              <a:rect l="T6" t="T7" r="T8" b="T9"/>
              <a:pathLst>
                <a:path w="252" h="1">
                  <a:moveTo>
                    <a:pt x="0" y="0"/>
                  </a:moveTo>
                  <a:lnTo>
                    <a:pt x="252" y="1"/>
                  </a:lnTo>
                </a:path>
              </a:pathLst>
            </a:custGeom>
            <a:noFill/>
            <a:ln w="38100">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6422" name="Text Box 14"/>
            <p:cNvSpPr txBox="1">
              <a:spLocks noChangeArrowheads="1"/>
            </p:cNvSpPr>
            <p:nvPr/>
          </p:nvSpPr>
          <p:spPr bwMode="auto">
            <a:xfrm>
              <a:off x="3947" y="1143"/>
              <a:ext cx="18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0" tIns="0" rIns="0" bIns="0"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chemeClr val="accent2"/>
                  </a:solidFill>
                </a:rPr>
                <a:t>I</a:t>
              </a:r>
            </a:p>
          </p:txBody>
        </p:sp>
      </p:grpSp>
      <p:sp>
        <p:nvSpPr>
          <p:cNvPr id="106511" name="Text Box 15"/>
          <p:cNvSpPr txBox="1">
            <a:spLocks noChangeArrowheads="1"/>
          </p:cNvSpPr>
          <p:nvPr/>
        </p:nvSpPr>
        <p:spPr bwMode="auto">
          <a:xfrm>
            <a:off x="304800" y="1371600"/>
            <a:ext cx="527367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20000"/>
              </a:lnSpc>
              <a:spcBef>
                <a:spcPct val="0"/>
              </a:spcBef>
              <a:buFontTx/>
              <a:buNone/>
            </a:pPr>
            <a:r>
              <a:rPr lang="zh-CN" altLang="en-US" sz="2800">
                <a:solidFill>
                  <a:schemeClr val="accent2"/>
                </a:solidFill>
              </a:rPr>
              <a:t>自感为 </a:t>
            </a:r>
            <a:r>
              <a:rPr lang="en-US" altLang="zh-CN" sz="2800" i="1">
                <a:solidFill>
                  <a:schemeClr val="accent2"/>
                </a:solidFill>
              </a:rPr>
              <a:t>L</a:t>
            </a:r>
            <a:r>
              <a:rPr lang="en-US" altLang="zh-CN" sz="2800">
                <a:solidFill>
                  <a:schemeClr val="accent2"/>
                </a:solidFill>
              </a:rPr>
              <a:t> </a:t>
            </a:r>
            <a:r>
              <a:rPr lang="zh-CN" altLang="en-US" sz="2800">
                <a:solidFill>
                  <a:schemeClr val="accent2"/>
                </a:solidFill>
              </a:rPr>
              <a:t>、通有电流</a:t>
            </a:r>
            <a:r>
              <a:rPr lang="zh-CN" altLang="en-US" sz="2800" i="1">
                <a:solidFill>
                  <a:schemeClr val="accent2"/>
                </a:solidFill>
              </a:rPr>
              <a:t> </a:t>
            </a:r>
            <a:r>
              <a:rPr lang="en-US" altLang="zh-CN" sz="2800" i="1">
                <a:solidFill>
                  <a:schemeClr val="accent2"/>
                </a:solidFill>
              </a:rPr>
              <a:t>I  </a:t>
            </a:r>
            <a:r>
              <a:rPr lang="zh-CN" altLang="en-US" sz="2800">
                <a:solidFill>
                  <a:schemeClr val="accent2"/>
                </a:solidFill>
              </a:rPr>
              <a:t>的线圈所具有的磁能等于电流消失过程中（</a:t>
            </a:r>
            <a:r>
              <a:rPr lang="en-US" altLang="zh-CN" sz="2800" i="1">
                <a:solidFill>
                  <a:schemeClr val="accent2"/>
                </a:solidFill>
              </a:rPr>
              <a:t>I </a:t>
            </a:r>
            <a:r>
              <a:rPr lang="en-US" altLang="zh-CN" sz="2800">
                <a:solidFill>
                  <a:schemeClr val="accent2"/>
                </a:solidFill>
              </a:rPr>
              <a:t>→ 0</a:t>
            </a:r>
            <a:r>
              <a:rPr lang="zh-CN" altLang="en-US" sz="2800">
                <a:solidFill>
                  <a:schemeClr val="accent2"/>
                </a:solidFill>
              </a:rPr>
              <a:t>）自感电动势的功。</a:t>
            </a:r>
          </a:p>
        </p:txBody>
      </p:sp>
      <p:sp>
        <p:nvSpPr>
          <p:cNvPr id="106512" name="Text Box 16"/>
          <p:cNvSpPr txBox="1">
            <a:spLocks noChangeArrowheads="1"/>
          </p:cNvSpPr>
          <p:nvPr/>
        </p:nvSpPr>
        <p:spPr bwMode="auto">
          <a:xfrm>
            <a:off x="2109788" y="2989263"/>
            <a:ext cx="151130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118800">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chemeClr val="accent2"/>
                </a:solidFill>
              </a:rPr>
              <a:t>W</a:t>
            </a:r>
            <a:r>
              <a:rPr lang="en-US" altLang="zh-CN" sz="2800" baseline="-25000">
                <a:solidFill>
                  <a:schemeClr val="accent2"/>
                </a:solidFill>
              </a:rPr>
              <a:t>m </a:t>
            </a:r>
            <a:r>
              <a:rPr lang="en-US" altLang="zh-CN" sz="2800">
                <a:solidFill>
                  <a:schemeClr val="accent2"/>
                </a:solidFill>
              </a:rPr>
              <a:t>= </a:t>
            </a:r>
            <a:r>
              <a:rPr lang="en-US" altLang="zh-CN" sz="2800" i="1">
                <a:solidFill>
                  <a:schemeClr val="accent2"/>
                </a:solidFill>
              </a:rPr>
              <a:t>A</a:t>
            </a:r>
            <a:r>
              <a:rPr lang="en-US" altLang="zh-CN" sz="2800" baseline="-25000">
                <a:solidFill>
                  <a:schemeClr val="accent2"/>
                </a:solidFill>
              </a:rPr>
              <a:t>L </a:t>
            </a:r>
            <a:endParaRPr lang="en-US" altLang="zh-CN" sz="2800">
              <a:solidFill>
                <a:schemeClr val="accent2"/>
              </a:solidFill>
            </a:endParaRPr>
          </a:p>
        </p:txBody>
      </p:sp>
      <p:grpSp>
        <p:nvGrpSpPr>
          <p:cNvPr id="4" name="Group 17"/>
          <p:cNvGrpSpPr>
            <a:grpSpLocks/>
          </p:cNvGrpSpPr>
          <p:nvPr/>
        </p:nvGrpSpPr>
        <p:grpSpPr bwMode="auto">
          <a:xfrm>
            <a:off x="6400800" y="-50800"/>
            <a:ext cx="1857375" cy="1803400"/>
            <a:chOff x="4032" y="-32"/>
            <a:chExt cx="1170" cy="1136"/>
          </a:xfrm>
        </p:grpSpPr>
        <p:sp>
          <p:nvSpPr>
            <p:cNvPr id="16407" name="Freeform 18"/>
            <p:cNvSpPr>
              <a:spLocks/>
            </p:cNvSpPr>
            <p:nvPr/>
          </p:nvSpPr>
          <p:spPr bwMode="auto">
            <a:xfrm>
              <a:off x="4032" y="666"/>
              <a:ext cx="1170" cy="6"/>
            </a:xfrm>
            <a:custGeom>
              <a:avLst/>
              <a:gdLst>
                <a:gd name="T0" fmla="*/ 0 w 1170"/>
                <a:gd name="T1" fmla="*/ 0 h 6"/>
                <a:gd name="T2" fmla="*/ 1170 w 1170"/>
                <a:gd name="T3" fmla="*/ 6 h 6"/>
                <a:gd name="T4" fmla="*/ 0 60000 65536"/>
                <a:gd name="T5" fmla="*/ 0 60000 65536"/>
                <a:gd name="T6" fmla="*/ 0 w 1170"/>
                <a:gd name="T7" fmla="*/ 0 h 6"/>
                <a:gd name="T8" fmla="*/ 1170 w 1170"/>
                <a:gd name="T9" fmla="*/ 6 h 6"/>
              </a:gdLst>
              <a:ahLst/>
              <a:cxnLst>
                <a:cxn ang="T4">
                  <a:pos x="T0" y="T1"/>
                </a:cxn>
                <a:cxn ang="T5">
                  <a:pos x="T2" y="T3"/>
                </a:cxn>
              </a:cxnLst>
              <a:rect l="T6" t="T7" r="T8" b="T9"/>
              <a:pathLst>
                <a:path w="1170" h="6">
                  <a:moveTo>
                    <a:pt x="0" y="0"/>
                  </a:moveTo>
                  <a:lnTo>
                    <a:pt x="1170" y="6"/>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08" name="AutoShape 19"/>
            <p:cNvSpPr>
              <a:spLocks noChangeArrowheads="1"/>
            </p:cNvSpPr>
            <p:nvPr/>
          </p:nvSpPr>
          <p:spPr bwMode="auto">
            <a:xfrm>
              <a:off x="4524" y="576"/>
              <a:ext cx="240" cy="192"/>
            </a:xfrm>
            <a:prstGeom prst="flowChartSummingJunction">
              <a:avLst/>
            </a:prstGeom>
            <a:solidFill>
              <a:schemeClr val="bg1"/>
            </a:solidFill>
            <a:ln w="19050">
              <a:solidFill>
                <a:schemeClr val="tx1"/>
              </a:solidFill>
              <a:round/>
              <a:headEnd/>
              <a:tailEnd/>
            </a:ln>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6409" name="Freeform 20"/>
            <p:cNvSpPr>
              <a:spLocks/>
            </p:cNvSpPr>
            <p:nvPr/>
          </p:nvSpPr>
          <p:spPr bwMode="auto">
            <a:xfrm>
              <a:off x="4032" y="312"/>
              <a:ext cx="1" cy="792"/>
            </a:xfrm>
            <a:custGeom>
              <a:avLst/>
              <a:gdLst>
                <a:gd name="T0" fmla="*/ 0 w 1"/>
                <a:gd name="T1" fmla="*/ 792 h 792"/>
                <a:gd name="T2" fmla="*/ 0 w 1"/>
                <a:gd name="T3" fmla="*/ 0 h 792"/>
                <a:gd name="T4" fmla="*/ 0 60000 65536"/>
                <a:gd name="T5" fmla="*/ 0 60000 65536"/>
                <a:gd name="T6" fmla="*/ 0 w 1"/>
                <a:gd name="T7" fmla="*/ 0 h 792"/>
                <a:gd name="T8" fmla="*/ 1 w 1"/>
                <a:gd name="T9" fmla="*/ 792 h 792"/>
              </a:gdLst>
              <a:ahLst/>
              <a:cxnLst>
                <a:cxn ang="T4">
                  <a:pos x="T0" y="T1"/>
                </a:cxn>
                <a:cxn ang="T5">
                  <a:pos x="T2" y="T3"/>
                </a:cxn>
              </a:cxnLst>
              <a:rect l="T6" t="T7" r="T8" b="T9"/>
              <a:pathLst>
                <a:path w="1" h="792">
                  <a:moveTo>
                    <a:pt x="0" y="792"/>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10" name="Freeform 21"/>
            <p:cNvSpPr>
              <a:spLocks/>
            </p:cNvSpPr>
            <p:nvPr/>
          </p:nvSpPr>
          <p:spPr bwMode="auto">
            <a:xfrm>
              <a:off x="5196" y="309"/>
              <a:ext cx="1" cy="795"/>
            </a:xfrm>
            <a:custGeom>
              <a:avLst/>
              <a:gdLst>
                <a:gd name="T0" fmla="*/ 0 w 1"/>
                <a:gd name="T1" fmla="*/ 795 h 795"/>
                <a:gd name="T2" fmla="*/ 0 w 1"/>
                <a:gd name="T3" fmla="*/ 0 h 795"/>
                <a:gd name="T4" fmla="*/ 0 60000 65536"/>
                <a:gd name="T5" fmla="*/ 0 60000 65536"/>
                <a:gd name="T6" fmla="*/ 0 w 1"/>
                <a:gd name="T7" fmla="*/ 0 h 795"/>
                <a:gd name="T8" fmla="*/ 1 w 1"/>
                <a:gd name="T9" fmla="*/ 795 h 795"/>
              </a:gdLst>
              <a:ahLst/>
              <a:cxnLst>
                <a:cxn ang="T4">
                  <a:pos x="T0" y="T1"/>
                </a:cxn>
                <a:cxn ang="T5">
                  <a:pos x="T2" y="T3"/>
                </a:cxn>
              </a:cxnLst>
              <a:rect l="T6" t="T7" r="T8" b="T9"/>
              <a:pathLst>
                <a:path w="1" h="795">
                  <a:moveTo>
                    <a:pt x="0" y="795"/>
                  </a:moveTo>
                  <a:lnTo>
                    <a:pt x="0"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11" name="Line 22"/>
            <p:cNvSpPr>
              <a:spLocks noChangeShapeType="1"/>
            </p:cNvSpPr>
            <p:nvPr/>
          </p:nvSpPr>
          <p:spPr bwMode="auto">
            <a:xfrm>
              <a:off x="4236" y="19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412" name="Freeform 23"/>
            <p:cNvSpPr>
              <a:spLocks/>
            </p:cNvSpPr>
            <p:nvPr/>
          </p:nvSpPr>
          <p:spPr bwMode="auto">
            <a:xfrm>
              <a:off x="4338" y="245"/>
              <a:ext cx="1" cy="135"/>
            </a:xfrm>
            <a:custGeom>
              <a:avLst/>
              <a:gdLst>
                <a:gd name="T0" fmla="*/ 0 w 1"/>
                <a:gd name="T1" fmla="*/ 0 h 135"/>
                <a:gd name="T2" fmla="*/ 0 w 1"/>
                <a:gd name="T3" fmla="*/ 135 h 135"/>
                <a:gd name="T4" fmla="*/ 0 60000 65536"/>
                <a:gd name="T5" fmla="*/ 0 60000 65536"/>
                <a:gd name="T6" fmla="*/ 0 w 1"/>
                <a:gd name="T7" fmla="*/ 0 h 135"/>
                <a:gd name="T8" fmla="*/ 1 w 1"/>
                <a:gd name="T9" fmla="*/ 135 h 135"/>
              </a:gdLst>
              <a:ahLst/>
              <a:cxnLst>
                <a:cxn ang="T4">
                  <a:pos x="T0" y="T1"/>
                </a:cxn>
                <a:cxn ang="T5">
                  <a:pos x="T2" y="T3"/>
                </a:cxn>
              </a:cxnLst>
              <a:rect l="T6" t="T7" r="T8" b="T9"/>
              <a:pathLst>
                <a:path w="1" h="135">
                  <a:moveTo>
                    <a:pt x="0" y="0"/>
                  </a:moveTo>
                  <a:lnTo>
                    <a:pt x="0" y="135"/>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13" name="Freeform 24"/>
            <p:cNvSpPr>
              <a:spLocks/>
            </p:cNvSpPr>
            <p:nvPr/>
          </p:nvSpPr>
          <p:spPr bwMode="auto">
            <a:xfrm>
              <a:off x="4344" y="309"/>
              <a:ext cx="234" cy="2"/>
            </a:xfrm>
            <a:custGeom>
              <a:avLst/>
              <a:gdLst>
                <a:gd name="T0" fmla="*/ 0 w 234"/>
                <a:gd name="T1" fmla="*/ 2 h 2"/>
                <a:gd name="T2" fmla="*/ 234 w 234"/>
                <a:gd name="T3" fmla="*/ 0 h 2"/>
                <a:gd name="T4" fmla="*/ 0 60000 65536"/>
                <a:gd name="T5" fmla="*/ 0 60000 65536"/>
                <a:gd name="T6" fmla="*/ 0 w 234"/>
                <a:gd name="T7" fmla="*/ 0 h 2"/>
                <a:gd name="T8" fmla="*/ 234 w 234"/>
                <a:gd name="T9" fmla="*/ 2 h 2"/>
              </a:gdLst>
              <a:ahLst/>
              <a:cxnLst>
                <a:cxn ang="T4">
                  <a:pos x="T0" y="T1"/>
                </a:cxn>
                <a:cxn ang="T5">
                  <a:pos x="T2" y="T3"/>
                </a:cxn>
              </a:cxnLst>
              <a:rect l="T6" t="T7" r="T8" b="T9"/>
              <a:pathLst>
                <a:path w="234" h="2">
                  <a:moveTo>
                    <a:pt x="0" y="2"/>
                  </a:moveTo>
                  <a:lnTo>
                    <a:pt x="234"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14" name="Freeform 25"/>
            <p:cNvSpPr>
              <a:spLocks/>
            </p:cNvSpPr>
            <p:nvPr/>
          </p:nvSpPr>
          <p:spPr bwMode="auto">
            <a:xfrm>
              <a:off x="4032" y="312"/>
              <a:ext cx="192" cy="2"/>
            </a:xfrm>
            <a:custGeom>
              <a:avLst/>
              <a:gdLst>
                <a:gd name="T0" fmla="*/ 0 w 192"/>
                <a:gd name="T1" fmla="*/ 0 h 2"/>
                <a:gd name="T2" fmla="*/ 192 w 192"/>
                <a:gd name="T3" fmla="*/ 2 h 2"/>
                <a:gd name="T4" fmla="*/ 0 60000 65536"/>
                <a:gd name="T5" fmla="*/ 0 60000 65536"/>
                <a:gd name="T6" fmla="*/ 0 w 192"/>
                <a:gd name="T7" fmla="*/ 0 h 2"/>
                <a:gd name="T8" fmla="*/ 192 w 192"/>
                <a:gd name="T9" fmla="*/ 2 h 2"/>
              </a:gdLst>
              <a:ahLst/>
              <a:cxnLst>
                <a:cxn ang="T4">
                  <a:pos x="T0" y="T1"/>
                </a:cxn>
                <a:cxn ang="T5">
                  <a:pos x="T2" y="T3"/>
                </a:cxn>
              </a:cxnLst>
              <a:rect l="T6" t="T7" r="T8" b="T9"/>
              <a:pathLst>
                <a:path w="192" h="2">
                  <a:moveTo>
                    <a:pt x="0" y="0"/>
                  </a:moveTo>
                  <a:lnTo>
                    <a:pt x="192" y="2"/>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15" name="Freeform 26"/>
            <p:cNvSpPr>
              <a:spLocks/>
            </p:cNvSpPr>
            <p:nvPr/>
          </p:nvSpPr>
          <p:spPr bwMode="auto">
            <a:xfrm>
              <a:off x="4668" y="309"/>
              <a:ext cx="525" cy="3"/>
            </a:xfrm>
            <a:custGeom>
              <a:avLst/>
              <a:gdLst>
                <a:gd name="T0" fmla="*/ 0 w 525"/>
                <a:gd name="T1" fmla="*/ 0 h 3"/>
                <a:gd name="T2" fmla="*/ 525 w 525"/>
                <a:gd name="T3" fmla="*/ 3 h 3"/>
                <a:gd name="T4" fmla="*/ 0 60000 65536"/>
                <a:gd name="T5" fmla="*/ 0 60000 65536"/>
                <a:gd name="T6" fmla="*/ 0 w 525"/>
                <a:gd name="T7" fmla="*/ 0 h 3"/>
                <a:gd name="T8" fmla="*/ 525 w 525"/>
                <a:gd name="T9" fmla="*/ 3 h 3"/>
              </a:gdLst>
              <a:ahLst/>
              <a:cxnLst>
                <a:cxn ang="T4">
                  <a:pos x="T0" y="T1"/>
                </a:cxn>
                <a:cxn ang="T5">
                  <a:pos x="T2" y="T3"/>
                </a:cxn>
              </a:cxnLst>
              <a:rect l="T6" t="T7" r="T8" b="T9"/>
              <a:pathLst>
                <a:path w="525" h="3">
                  <a:moveTo>
                    <a:pt x="0" y="0"/>
                  </a:moveTo>
                  <a:lnTo>
                    <a:pt x="525" y="3"/>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16" name="Text Box 27"/>
            <p:cNvSpPr txBox="1">
              <a:spLocks noChangeArrowheads="1"/>
            </p:cNvSpPr>
            <p:nvPr/>
          </p:nvSpPr>
          <p:spPr bwMode="auto">
            <a:xfrm>
              <a:off x="4668" y="-3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chemeClr val="accent2"/>
                  </a:solidFill>
                </a:rPr>
                <a:t>K</a:t>
              </a:r>
            </a:p>
          </p:txBody>
        </p:sp>
        <p:sp>
          <p:nvSpPr>
            <p:cNvPr id="16417" name="Text Box 28"/>
            <p:cNvSpPr txBox="1">
              <a:spLocks noChangeArrowheads="1"/>
            </p:cNvSpPr>
            <p:nvPr/>
          </p:nvSpPr>
          <p:spPr bwMode="auto">
            <a:xfrm>
              <a:off x="4712" y="35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chemeClr val="accent2"/>
                  </a:solidFill>
                </a:rPr>
                <a:t>A</a:t>
              </a:r>
            </a:p>
          </p:txBody>
        </p:sp>
        <p:sp>
          <p:nvSpPr>
            <p:cNvPr id="16418" name="Freeform 29"/>
            <p:cNvSpPr>
              <a:spLocks/>
            </p:cNvSpPr>
            <p:nvPr/>
          </p:nvSpPr>
          <p:spPr bwMode="auto">
            <a:xfrm>
              <a:off x="4578" y="312"/>
              <a:ext cx="108" cy="1"/>
            </a:xfrm>
            <a:custGeom>
              <a:avLst/>
              <a:gdLst>
                <a:gd name="T0" fmla="*/ 0 w 108"/>
                <a:gd name="T1" fmla="*/ 0 h 1"/>
                <a:gd name="T2" fmla="*/ 108 w 108"/>
                <a:gd name="T3" fmla="*/ 0 h 1"/>
                <a:gd name="T4" fmla="*/ 0 60000 65536"/>
                <a:gd name="T5" fmla="*/ 0 60000 65536"/>
                <a:gd name="T6" fmla="*/ 0 w 108"/>
                <a:gd name="T7" fmla="*/ 0 h 1"/>
                <a:gd name="T8" fmla="*/ 108 w 108"/>
                <a:gd name="T9" fmla="*/ 1 h 1"/>
              </a:gdLst>
              <a:ahLst/>
              <a:cxnLst>
                <a:cxn ang="T4">
                  <a:pos x="T0" y="T1"/>
                </a:cxn>
                <a:cxn ang="T5">
                  <a:pos x="T2" y="T3"/>
                </a:cxn>
              </a:cxnLst>
              <a:rect l="T6" t="T7" r="T8" b="T9"/>
              <a:pathLst>
                <a:path w="108" h="1">
                  <a:moveTo>
                    <a:pt x="0" y="0"/>
                  </a:moveTo>
                  <a:lnTo>
                    <a:pt x="108"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106526" name="Text Box 30"/>
          <p:cNvSpPr txBox="1">
            <a:spLocks noChangeArrowheads="1"/>
          </p:cNvSpPr>
          <p:nvPr/>
        </p:nvSpPr>
        <p:spPr bwMode="auto">
          <a:xfrm>
            <a:off x="273050" y="3595688"/>
            <a:ext cx="429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chemeClr val="accent2"/>
                </a:solidFill>
              </a:rPr>
              <a:t> d t</a:t>
            </a:r>
            <a:r>
              <a:rPr lang="en-US" altLang="zh-CN" sz="2800">
                <a:solidFill>
                  <a:schemeClr val="accent2"/>
                </a:solidFill>
              </a:rPr>
              <a:t> </a:t>
            </a:r>
            <a:r>
              <a:rPr lang="zh-CN" altLang="zh-CN" sz="2800">
                <a:solidFill>
                  <a:schemeClr val="accent2"/>
                </a:solidFill>
              </a:rPr>
              <a:t>时间内通过灯泡的电量</a:t>
            </a:r>
            <a:endParaRPr lang="zh-CN" altLang="en-US" sz="2800">
              <a:solidFill>
                <a:schemeClr val="accent2"/>
              </a:solidFill>
            </a:endParaRPr>
          </a:p>
        </p:txBody>
      </p:sp>
      <p:sp>
        <p:nvSpPr>
          <p:cNvPr id="106527" name="Text Box 31"/>
          <p:cNvSpPr txBox="1">
            <a:spLocks noChangeArrowheads="1"/>
          </p:cNvSpPr>
          <p:nvPr/>
        </p:nvSpPr>
        <p:spPr bwMode="auto">
          <a:xfrm>
            <a:off x="4632325" y="3519488"/>
            <a:ext cx="3252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chemeClr val="accent2"/>
                </a:solidFill>
              </a:rPr>
              <a:t> dq </a:t>
            </a:r>
            <a:r>
              <a:rPr lang="en-US" altLang="zh-CN" sz="2800">
                <a:solidFill>
                  <a:schemeClr val="accent2"/>
                </a:solidFill>
              </a:rPr>
              <a:t>=</a:t>
            </a:r>
            <a:r>
              <a:rPr lang="en-US" altLang="zh-CN" sz="2800" i="1">
                <a:solidFill>
                  <a:schemeClr val="accent2"/>
                </a:solidFill>
              </a:rPr>
              <a:t> i </a:t>
            </a:r>
            <a:r>
              <a:rPr lang="en-US" altLang="zh-CN" sz="2800">
                <a:solidFill>
                  <a:schemeClr val="accent2"/>
                </a:solidFill>
              </a:rPr>
              <a:t>d</a:t>
            </a:r>
            <a:r>
              <a:rPr lang="en-US" altLang="zh-CN" sz="2800" i="1">
                <a:solidFill>
                  <a:schemeClr val="accent2"/>
                </a:solidFill>
              </a:rPr>
              <a:t> t</a:t>
            </a:r>
            <a:endParaRPr lang="en-US" altLang="zh-CN" sz="2800">
              <a:solidFill>
                <a:schemeClr val="accent2"/>
              </a:solidFill>
            </a:endParaRPr>
          </a:p>
        </p:txBody>
      </p:sp>
      <p:sp>
        <p:nvSpPr>
          <p:cNvPr id="106528" name="Text Box 32"/>
          <p:cNvSpPr txBox="1">
            <a:spLocks noChangeArrowheads="1"/>
          </p:cNvSpPr>
          <p:nvPr/>
        </p:nvSpPr>
        <p:spPr bwMode="auto">
          <a:xfrm>
            <a:off x="422275" y="4371975"/>
            <a:ext cx="2270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 </a:t>
            </a:r>
            <a:r>
              <a:rPr lang="en-US" altLang="zh-CN" sz="2800" i="1"/>
              <a:t>d</a:t>
            </a:r>
            <a:r>
              <a:rPr lang="en-US" altLang="zh-CN" sz="2800"/>
              <a:t> </a:t>
            </a:r>
            <a:r>
              <a:rPr lang="en-US" altLang="zh-CN" sz="2800" i="1"/>
              <a:t>A</a:t>
            </a:r>
            <a:r>
              <a:rPr lang="en-US" altLang="zh-CN" sz="2800" baseline="-25000"/>
              <a:t>L</a:t>
            </a:r>
            <a:r>
              <a:rPr lang="en-US" altLang="zh-CN" sz="2800"/>
              <a:t>=</a:t>
            </a:r>
            <a:r>
              <a:rPr lang="en-US" altLang="zh-CN" sz="2800" i="1"/>
              <a:t>ε</a:t>
            </a:r>
            <a:r>
              <a:rPr lang="en-US" altLang="zh-CN" sz="2800" baseline="-25000"/>
              <a:t>L </a:t>
            </a:r>
            <a:r>
              <a:rPr lang="en-US" altLang="zh-CN" sz="2800" i="1"/>
              <a:t>i</a:t>
            </a:r>
            <a:r>
              <a:rPr lang="en-US" altLang="zh-CN" sz="2800"/>
              <a:t> </a:t>
            </a:r>
            <a:r>
              <a:rPr lang="en-US" altLang="zh-CN" sz="2800" i="1"/>
              <a:t>d</a:t>
            </a:r>
            <a:r>
              <a:rPr lang="en-US" altLang="zh-CN" sz="2800"/>
              <a:t> </a:t>
            </a:r>
            <a:r>
              <a:rPr lang="en-US" altLang="zh-CN" sz="2800" i="1"/>
              <a:t>t</a:t>
            </a:r>
            <a:endParaRPr lang="en-US" altLang="zh-CN" sz="2800"/>
          </a:p>
        </p:txBody>
      </p:sp>
      <p:graphicFrame>
        <p:nvGraphicFramePr>
          <p:cNvPr id="106529" name="Object 33"/>
          <p:cNvGraphicFramePr>
            <a:graphicFrameLocks noChangeAspect="1"/>
          </p:cNvGraphicFramePr>
          <p:nvPr/>
        </p:nvGraphicFramePr>
        <p:xfrm>
          <a:off x="3095625" y="4143375"/>
          <a:ext cx="1335088" cy="873125"/>
        </p:xfrm>
        <a:graphic>
          <a:graphicData uri="http://schemas.openxmlformats.org/presentationml/2006/ole">
            <mc:AlternateContent xmlns:mc="http://schemas.openxmlformats.org/markup-compatibility/2006">
              <mc:Choice xmlns:v="urn:schemas-microsoft-com:vml" Requires="v">
                <p:oleObj spid="_x0000_s16741" name="公式" r:id="rId4" imgW="723586" imgH="406224" progId="Equation.3">
                  <p:embed/>
                </p:oleObj>
              </mc:Choice>
              <mc:Fallback>
                <p:oleObj name="公式" r:id="rId4" imgW="723586" imgH="406224" progId="Equation.3">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25" y="4143375"/>
                        <a:ext cx="1335088"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30" name="Object 34"/>
          <p:cNvGraphicFramePr>
            <a:graphicFrameLocks noChangeAspect="1"/>
          </p:cNvGraphicFramePr>
          <p:nvPr/>
        </p:nvGraphicFramePr>
        <p:xfrm>
          <a:off x="4924425" y="4086225"/>
          <a:ext cx="2320925" cy="942975"/>
        </p:xfrm>
        <a:graphic>
          <a:graphicData uri="http://schemas.openxmlformats.org/presentationml/2006/ole">
            <mc:AlternateContent xmlns:mc="http://schemas.openxmlformats.org/markup-compatibility/2006">
              <mc:Choice xmlns:v="urn:schemas-microsoft-com:vml" Requires="v">
                <p:oleObj spid="_x0000_s16742" name="公式" r:id="rId6" imgW="1002865" imgH="406224" progId="Equation.3">
                  <p:embed/>
                </p:oleObj>
              </mc:Choice>
              <mc:Fallback>
                <p:oleObj name="公式" r:id="rId6" imgW="1002865" imgH="406224"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4425" y="4086225"/>
                        <a:ext cx="232092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31" name="Object 35"/>
          <p:cNvGraphicFramePr>
            <a:graphicFrameLocks noChangeAspect="1"/>
          </p:cNvGraphicFramePr>
          <p:nvPr/>
        </p:nvGraphicFramePr>
        <p:xfrm>
          <a:off x="7215188" y="4371975"/>
          <a:ext cx="1295400" cy="431800"/>
        </p:xfrm>
        <a:graphic>
          <a:graphicData uri="http://schemas.openxmlformats.org/presentationml/2006/ole">
            <mc:AlternateContent xmlns:mc="http://schemas.openxmlformats.org/markup-compatibility/2006">
              <mc:Choice xmlns:v="urn:schemas-microsoft-com:vml" Requires="v">
                <p:oleObj spid="_x0000_s16743" name="公式" r:id="rId8" imgW="532937" imgH="177646" progId="Equation.3">
                  <p:embed/>
                </p:oleObj>
              </mc:Choice>
              <mc:Fallback>
                <p:oleObj name="公式" r:id="rId8" imgW="532937" imgH="177646" progId="Equation.3">
                  <p:embed/>
                  <p:pic>
                    <p:nvPicPr>
                      <p:cNvPr id="0"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5188" y="4371975"/>
                        <a:ext cx="1295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32" name="Object 36"/>
          <p:cNvGraphicFramePr>
            <a:graphicFrameLocks noChangeAspect="1"/>
          </p:cNvGraphicFramePr>
          <p:nvPr/>
        </p:nvGraphicFramePr>
        <p:xfrm>
          <a:off x="504825" y="5133975"/>
          <a:ext cx="2114550" cy="1150938"/>
        </p:xfrm>
        <a:graphic>
          <a:graphicData uri="http://schemas.openxmlformats.org/presentationml/2006/ole">
            <mc:AlternateContent xmlns:mc="http://schemas.openxmlformats.org/markup-compatibility/2006">
              <mc:Choice xmlns:v="urn:schemas-microsoft-com:vml" Requires="v">
                <p:oleObj spid="_x0000_s16744" name="公式" r:id="rId10" imgW="863225" imgH="469696" progId="Equation.3">
                  <p:embed/>
                </p:oleObj>
              </mc:Choice>
              <mc:Fallback>
                <p:oleObj name="公式" r:id="rId10" imgW="863225" imgH="469696" progId="Equation.3">
                  <p:embed/>
                  <p:pic>
                    <p:nvPicPr>
                      <p:cNvPr id="0" name="Object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4825" y="5133975"/>
                        <a:ext cx="2114550"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33" name="Object 37"/>
          <p:cNvGraphicFramePr>
            <a:graphicFrameLocks noChangeAspect="1"/>
          </p:cNvGraphicFramePr>
          <p:nvPr/>
        </p:nvGraphicFramePr>
        <p:xfrm>
          <a:off x="2667000" y="5187950"/>
          <a:ext cx="1447800" cy="957263"/>
        </p:xfrm>
        <a:graphic>
          <a:graphicData uri="http://schemas.openxmlformats.org/presentationml/2006/ole">
            <mc:AlternateContent xmlns:mc="http://schemas.openxmlformats.org/markup-compatibility/2006">
              <mc:Choice xmlns:v="urn:schemas-microsoft-com:vml" Requires="v">
                <p:oleObj spid="_x0000_s16745" name="公式" r:id="rId12" imgW="520474" imgH="406224" progId="Equation.3">
                  <p:embed/>
                </p:oleObj>
              </mc:Choice>
              <mc:Fallback>
                <p:oleObj name="公式" r:id="rId12" imgW="520474" imgH="406224" progId="Equation.3">
                  <p:embed/>
                  <p:pic>
                    <p:nvPicPr>
                      <p:cNvPr id="0" name="Object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5187950"/>
                        <a:ext cx="1447800" cy="95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34" name="Object 38"/>
          <p:cNvGraphicFramePr>
            <a:graphicFrameLocks noChangeAspect="1"/>
          </p:cNvGraphicFramePr>
          <p:nvPr/>
        </p:nvGraphicFramePr>
        <p:xfrm>
          <a:off x="4994275" y="5294313"/>
          <a:ext cx="2109788" cy="1030287"/>
        </p:xfrm>
        <a:graphic>
          <a:graphicData uri="http://schemas.openxmlformats.org/presentationml/2006/ole">
            <mc:AlternateContent xmlns:mc="http://schemas.openxmlformats.org/markup-compatibility/2006">
              <mc:Choice xmlns:v="urn:schemas-microsoft-com:vml" Requires="v">
                <p:oleObj spid="_x0000_s16746" name="公式" r:id="rId14" imgW="666630" imgH="304890" progId="Equation.3">
                  <p:embed/>
                </p:oleObj>
              </mc:Choice>
              <mc:Fallback>
                <p:oleObj name="公式" r:id="rId14" imgW="666630" imgH="304890" progId="Equation.3">
                  <p:embed/>
                  <p:pic>
                    <p:nvPicPr>
                      <p:cNvPr id="0"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94275" y="5294313"/>
                        <a:ext cx="2109788" cy="1030287"/>
                      </a:xfrm>
                      <a:prstGeom prst="rect">
                        <a:avLst/>
                      </a:prstGeom>
                      <a:solidFill>
                        <a:srgbClr val="FFFF00"/>
                      </a:solidFill>
                      <a:ln>
                        <a:noFill/>
                      </a:ln>
                      <a:effectLst/>
                      <a:extLs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39"/>
          <p:cNvGrpSpPr>
            <a:grpSpLocks/>
          </p:cNvGrpSpPr>
          <p:nvPr/>
        </p:nvGrpSpPr>
        <p:grpSpPr bwMode="auto">
          <a:xfrm>
            <a:off x="7143750" y="381000"/>
            <a:ext cx="1368425" cy="1200150"/>
            <a:chOff x="4500" y="240"/>
            <a:chExt cx="862" cy="756"/>
          </a:xfrm>
        </p:grpSpPr>
        <p:sp>
          <p:nvSpPr>
            <p:cNvPr id="16403" name="Freeform 40"/>
            <p:cNvSpPr>
              <a:spLocks/>
            </p:cNvSpPr>
            <p:nvPr/>
          </p:nvSpPr>
          <p:spPr bwMode="auto">
            <a:xfrm>
              <a:off x="4560" y="240"/>
              <a:ext cx="96" cy="63"/>
            </a:xfrm>
            <a:custGeom>
              <a:avLst/>
              <a:gdLst>
                <a:gd name="T0" fmla="*/ 0 w 96"/>
                <a:gd name="T1" fmla="*/ 63 h 63"/>
                <a:gd name="T2" fmla="*/ 96 w 96"/>
                <a:gd name="T3" fmla="*/ 0 h 63"/>
                <a:gd name="T4" fmla="*/ 0 60000 65536"/>
                <a:gd name="T5" fmla="*/ 0 60000 65536"/>
                <a:gd name="T6" fmla="*/ 0 w 96"/>
                <a:gd name="T7" fmla="*/ 0 h 63"/>
                <a:gd name="T8" fmla="*/ 96 w 96"/>
                <a:gd name="T9" fmla="*/ 63 h 63"/>
              </a:gdLst>
              <a:ahLst/>
              <a:cxnLst>
                <a:cxn ang="T4">
                  <a:pos x="T0" y="T1"/>
                </a:cxn>
                <a:cxn ang="T5">
                  <a:pos x="T2" y="T3"/>
                </a:cxn>
              </a:cxnLst>
              <a:rect l="T6" t="T7" r="T8" b="T9"/>
              <a:pathLst>
                <a:path w="96" h="63">
                  <a:moveTo>
                    <a:pt x="0" y="63"/>
                  </a:moveTo>
                  <a:lnTo>
                    <a:pt x="96"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04" name="AutoShape 41"/>
            <p:cNvSpPr>
              <a:spLocks noChangeArrowheads="1"/>
            </p:cNvSpPr>
            <p:nvPr/>
          </p:nvSpPr>
          <p:spPr bwMode="auto">
            <a:xfrm rot="1072861" flipH="1">
              <a:off x="4500" y="240"/>
              <a:ext cx="144" cy="144"/>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6405" name="Freeform 42"/>
            <p:cNvSpPr>
              <a:spLocks/>
            </p:cNvSpPr>
            <p:nvPr/>
          </p:nvSpPr>
          <p:spPr bwMode="auto">
            <a:xfrm>
              <a:off x="4944" y="736"/>
              <a:ext cx="222" cy="260"/>
            </a:xfrm>
            <a:custGeom>
              <a:avLst/>
              <a:gdLst>
                <a:gd name="T0" fmla="*/ 72 w 222"/>
                <a:gd name="T1" fmla="*/ 260 h 260"/>
                <a:gd name="T2" fmla="*/ 138 w 222"/>
                <a:gd name="T3" fmla="*/ 224 h 260"/>
                <a:gd name="T4" fmla="*/ 216 w 222"/>
                <a:gd name="T5" fmla="*/ 134 h 260"/>
                <a:gd name="T6" fmla="*/ 174 w 222"/>
                <a:gd name="T7" fmla="*/ 20 h 260"/>
                <a:gd name="T8" fmla="*/ 0 w 222"/>
                <a:gd name="T9" fmla="*/ 14 h 260"/>
                <a:gd name="T10" fmla="*/ 0 60000 65536"/>
                <a:gd name="T11" fmla="*/ 0 60000 65536"/>
                <a:gd name="T12" fmla="*/ 0 60000 65536"/>
                <a:gd name="T13" fmla="*/ 0 60000 65536"/>
                <a:gd name="T14" fmla="*/ 0 60000 65536"/>
                <a:gd name="T15" fmla="*/ 0 w 222"/>
                <a:gd name="T16" fmla="*/ 0 h 260"/>
                <a:gd name="T17" fmla="*/ 222 w 222"/>
                <a:gd name="T18" fmla="*/ 260 h 260"/>
              </a:gdLst>
              <a:ahLst/>
              <a:cxnLst>
                <a:cxn ang="T10">
                  <a:pos x="T0" y="T1"/>
                </a:cxn>
                <a:cxn ang="T11">
                  <a:pos x="T2" y="T3"/>
                </a:cxn>
                <a:cxn ang="T12">
                  <a:pos x="T4" y="T5"/>
                </a:cxn>
                <a:cxn ang="T13">
                  <a:pos x="T6" y="T7"/>
                </a:cxn>
                <a:cxn ang="T14">
                  <a:pos x="T8" y="T9"/>
                </a:cxn>
              </a:cxnLst>
              <a:rect l="T15" t="T16" r="T17" b="T18"/>
              <a:pathLst>
                <a:path w="222" h="260">
                  <a:moveTo>
                    <a:pt x="72" y="260"/>
                  </a:moveTo>
                  <a:cubicBezTo>
                    <a:pt x="83" y="252"/>
                    <a:pt x="114" y="245"/>
                    <a:pt x="138" y="224"/>
                  </a:cubicBezTo>
                  <a:cubicBezTo>
                    <a:pt x="162" y="203"/>
                    <a:pt x="210" y="168"/>
                    <a:pt x="216" y="134"/>
                  </a:cubicBezTo>
                  <a:cubicBezTo>
                    <a:pt x="222" y="100"/>
                    <a:pt x="210" y="40"/>
                    <a:pt x="174" y="20"/>
                  </a:cubicBezTo>
                  <a:cubicBezTo>
                    <a:pt x="138" y="0"/>
                    <a:pt x="36" y="15"/>
                    <a:pt x="0" y="14"/>
                  </a:cubicBezTo>
                </a:path>
              </a:pathLst>
            </a:custGeom>
            <a:noFill/>
            <a:ln w="28575">
              <a:solidFill>
                <a:srgbClr val="3333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06" name="Text Box 43"/>
            <p:cNvSpPr txBox="1">
              <a:spLocks noChangeArrowheads="1"/>
            </p:cNvSpPr>
            <p:nvPr/>
          </p:nvSpPr>
          <p:spPr bwMode="auto">
            <a:xfrm>
              <a:off x="5184" y="64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chemeClr val="accent2"/>
                  </a:solidFill>
                </a:rPr>
                <a:t>i</a:t>
              </a:r>
            </a:p>
          </p:txBody>
        </p:sp>
      </p:grpSp>
      <p:sp>
        <p:nvSpPr>
          <p:cNvPr id="106540" name="Oval 44"/>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4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65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65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65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652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652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652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065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0653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0653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0653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06534"/>
                                        </p:tgtEl>
                                        <p:attrNameLst>
                                          <p:attrName>style.visibility</p:attrName>
                                        </p:attrNameLst>
                                      </p:cBhvr>
                                      <p:to>
                                        <p:strVal val="visible"/>
                                      </p:to>
                                    </p:set>
                                  </p:childTnLst>
                                </p:cTn>
                              </p:par>
                            </p:childTnLst>
                          </p:cTn>
                        </p:par>
                        <p:par>
                          <p:cTn id="63" fill="hold" nodeType="afterGroup">
                            <p:stCondLst>
                              <p:cond delay="500"/>
                            </p:stCondLst>
                            <p:childTnLst>
                              <p:par>
                                <p:cTn id="64" presetID="3" presetClass="entr" presetSubtype="5" fill="hold" grpId="0" nodeType="afterEffect">
                                  <p:stCondLst>
                                    <p:cond delay="0"/>
                                  </p:stCondLst>
                                  <p:childTnLst>
                                    <p:set>
                                      <p:cBhvr>
                                        <p:cTn id="65" dur="1" fill="hold">
                                          <p:stCondLst>
                                            <p:cond delay="0"/>
                                          </p:stCondLst>
                                        </p:cTn>
                                        <p:tgtEl>
                                          <p:spTgt spid="106540"/>
                                        </p:tgtEl>
                                        <p:attrNameLst>
                                          <p:attrName>style.visibility</p:attrName>
                                        </p:attrNameLst>
                                      </p:cBhvr>
                                      <p:to>
                                        <p:strVal val="visible"/>
                                      </p:to>
                                    </p:set>
                                    <p:animEffect transition="in" filter="blinds(vertical)">
                                      <p:cBhvr>
                                        <p:cTn id="66" dur="500"/>
                                        <p:tgtEl>
                                          <p:spTgt spid="106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P spid="106511" grpId="0" autoUpdateAnimBg="0"/>
      <p:bldP spid="106512" grpId="0" autoUpdateAnimBg="0"/>
      <p:bldP spid="106526" grpId="0" autoUpdateAnimBg="0"/>
      <p:bldP spid="106527" grpId="0" autoUpdateAnimBg="0"/>
      <p:bldP spid="106528" grpId="0" autoUpdateAnimBg="0"/>
      <p:bldP spid="1065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41325" y="95250"/>
            <a:ext cx="64627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a:solidFill>
                  <a:schemeClr val="accent2"/>
                </a:solidFill>
              </a:rPr>
              <a:t>二、磁场的能量 </a:t>
            </a:r>
            <a:r>
              <a:rPr lang="en-US" altLang="zh-CN" i="1">
                <a:solidFill>
                  <a:schemeClr val="accent2"/>
                </a:solidFill>
              </a:rPr>
              <a:t>W</a:t>
            </a:r>
            <a:r>
              <a:rPr lang="en-US" altLang="zh-CN" baseline="-25000">
                <a:solidFill>
                  <a:schemeClr val="accent2"/>
                </a:solidFill>
              </a:rPr>
              <a:t>m</a:t>
            </a:r>
            <a:r>
              <a:rPr lang="en-US" altLang="zh-CN">
                <a:solidFill>
                  <a:schemeClr val="accent2"/>
                </a:solidFill>
              </a:rPr>
              <a:t> </a:t>
            </a:r>
            <a:r>
              <a:rPr lang="zh-CN" altLang="en-US">
                <a:solidFill>
                  <a:schemeClr val="accent2"/>
                </a:solidFill>
              </a:rPr>
              <a:t>、磁能密度 </a:t>
            </a:r>
            <a:r>
              <a:rPr lang="en-US" altLang="zh-CN" i="1">
                <a:solidFill>
                  <a:schemeClr val="accent2"/>
                </a:solidFill>
              </a:rPr>
              <a:t>w</a:t>
            </a:r>
            <a:r>
              <a:rPr lang="en-US" altLang="zh-CN" baseline="-25000">
                <a:solidFill>
                  <a:schemeClr val="accent2"/>
                </a:solidFill>
              </a:rPr>
              <a:t>m</a:t>
            </a:r>
            <a:endParaRPr lang="en-US" altLang="zh-CN">
              <a:solidFill>
                <a:schemeClr val="accent2"/>
              </a:solidFill>
            </a:endParaRPr>
          </a:p>
        </p:txBody>
      </p:sp>
      <p:grpSp>
        <p:nvGrpSpPr>
          <p:cNvPr id="2" name="Group 3"/>
          <p:cNvGrpSpPr>
            <a:grpSpLocks/>
          </p:cNvGrpSpPr>
          <p:nvPr/>
        </p:nvGrpSpPr>
        <p:grpSpPr bwMode="auto">
          <a:xfrm>
            <a:off x="5902325" y="762000"/>
            <a:ext cx="1398588" cy="835025"/>
            <a:chOff x="3919" y="287"/>
            <a:chExt cx="1166" cy="1151"/>
          </a:xfrm>
        </p:grpSpPr>
        <p:sp>
          <p:nvSpPr>
            <p:cNvPr id="17431" name="Freeform 4"/>
            <p:cNvSpPr>
              <a:spLocks/>
            </p:cNvSpPr>
            <p:nvPr/>
          </p:nvSpPr>
          <p:spPr bwMode="auto">
            <a:xfrm rot="-5400000">
              <a:off x="3718" y="659"/>
              <a:ext cx="919" cy="195"/>
            </a:xfrm>
            <a:custGeom>
              <a:avLst/>
              <a:gdLst>
                <a:gd name="T0" fmla="*/ 31 w 879"/>
                <a:gd name="T1" fmla="*/ 0 h 173"/>
                <a:gd name="T2" fmla="*/ 45 w 879"/>
                <a:gd name="T3" fmla="*/ 434 h 173"/>
                <a:gd name="T4" fmla="*/ 308 w 879"/>
                <a:gd name="T5" fmla="*/ 868 h 173"/>
                <a:gd name="T6" fmla="*/ 626 w 879"/>
                <a:gd name="T7" fmla="*/ 1088 h 173"/>
                <a:gd name="T8" fmla="*/ 998 w 879"/>
                <a:gd name="T9" fmla="*/ 1141 h 173"/>
                <a:gd name="T10" fmla="*/ 1481 w 879"/>
                <a:gd name="T11" fmla="*/ 898 h 173"/>
                <a:gd name="T12" fmla="*/ 1748 w 879"/>
                <a:gd name="T13" fmla="*/ 489 h 173"/>
                <a:gd name="T14" fmla="*/ 1775 w 879"/>
                <a:gd name="T15" fmla="*/ 8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2" name="Freeform 5"/>
            <p:cNvSpPr>
              <a:spLocks/>
            </p:cNvSpPr>
            <p:nvPr/>
          </p:nvSpPr>
          <p:spPr bwMode="auto">
            <a:xfrm rot="-5400000">
              <a:off x="3834" y="659"/>
              <a:ext cx="919" cy="195"/>
            </a:xfrm>
            <a:custGeom>
              <a:avLst/>
              <a:gdLst>
                <a:gd name="T0" fmla="*/ 31 w 879"/>
                <a:gd name="T1" fmla="*/ 0 h 173"/>
                <a:gd name="T2" fmla="*/ 45 w 879"/>
                <a:gd name="T3" fmla="*/ 434 h 173"/>
                <a:gd name="T4" fmla="*/ 308 w 879"/>
                <a:gd name="T5" fmla="*/ 868 h 173"/>
                <a:gd name="T6" fmla="*/ 626 w 879"/>
                <a:gd name="T7" fmla="*/ 1088 h 173"/>
                <a:gd name="T8" fmla="*/ 998 w 879"/>
                <a:gd name="T9" fmla="*/ 1141 h 173"/>
                <a:gd name="T10" fmla="*/ 1481 w 879"/>
                <a:gd name="T11" fmla="*/ 898 h 173"/>
                <a:gd name="T12" fmla="*/ 1748 w 879"/>
                <a:gd name="T13" fmla="*/ 489 h 173"/>
                <a:gd name="T14" fmla="*/ 1775 w 879"/>
                <a:gd name="T15" fmla="*/ 8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3" name="Freeform 6"/>
            <p:cNvSpPr>
              <a:spLocks/>
            </p:cNvSpPr>
            <p:nvPr/>
          </p:nvSpPr>
          <p:spPr bwMode="auto">
            <a:xfrm rot="-5400000">
              <a:off x="3950" y="659"/>
              <a:ext cx="919" cy="195"/>
            </a:xfrm>
            <a:custGeom>
              <a:avLst/>
              <a:gdLst>
                <a:gd name="T0" fmla="*/ 31 w 879"/>
                <a:gd name="T1" fmla="*/ 0 h 173"/>
                <a:gd name="T2" fmla="*/ 45 w 879"/>
                <a:gd name="T3" fmla="*/ 434 h 173"/>
                <a:gd name="T4" fmla="*/ 308 w 879"/>
                <a:gd name="T5" fmla="*/ 868 h 173"/>
                <a:gd name="T6" fmla="*/ 626 w 879"/>
                <a:gd name="T7" fmla="*/ 1088 h 173"/>
                <a:gd name="T8" fmla="*/ 998 w 879"/>
                <a:gd name="T9" fmla="*/ 1141 h 173"/>
                <a:gd name="T10" fmla="*/ 1481 w 879"/>
                <a:gd name="T11" fmla="*/ 898 h 173"/>
                <a:gd name="T12" fmla="*/ 1748 w 879"/>
                <a:gd name="T13" fmla="*/ 489 h 173"/>
                <a:gd name="T14" fmla="*/ 1775 w 879"/>
                <a:gd name="T15" fmla="*/ 8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4" name="Freeform 7"/>
            <p:cNvSpPr>
              <a:spLocks/>
            </p:cNvSpPr>
            <p:nvPr/>
          </p:nvSpPr>
          <p:spPr bwMode="auto">
            <a:xfrm rot="-5400000">
              <a:off x="4065" y="660"/>
              <a:ext cx="919" cy="194"/>
            </a:xfrm>
            <a:custGeom>
              <a:avLst/>
              <a:gdLst>
                <a:gd name="T0" fmla="*/ 31 w 879"/>
                <a:gd name="T1" fmla="*/ 0 h 173"/>
                <a:gd name="T2" fmla="*/ 45 w 879"/>
                <a:gd name="T3" fmla="*/ 405 h 173"/>
                <a:gd name="T4" fmla="*/ 308 w 879"/>
                <a:gd name="T5" fmla="*/ 805 h 173"/>
                <a:gd name="T6" fmla="*/ 626 w 879"/>
                <a:gd name="T7" fmla="*/ 995 h 173"/>
                <a:gd name="T8" fmla="*/ 998 w 879"/>
                <a:gd name="T9" fmla="*/ 1053 h 173"/>
                <a:gd name="T10" fmla="*/ 1481 w 879"/>
                <a:gd name="T11" fmla="*/ 824 h 173"/>
                <a:gd name="T12" fmla="*/ 1748 w 879"/>
                <a:gd name="T13" fmla="*/ 454 h 173"/>
                <a:gd name="T14" fmla="*/ 1775 w 879"/>
                <a:gd name="T15" fmla="*/ 76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5" name="Freeform 8"/>
            <p:cNvSpPr>
              <a:spLocks/>
            </p:cNvSpPr>
            <p:nvPr/>
          </p:nvSpPr>
          <p:spPr bwMode="auto">
            <a:xfrm rot="-5400000">
              <a:off x="4181" y="660"/>
              <a:ext cx="919" cy="194"/>
            </a:xfrm>
            <a:custGeom>
              <a:avLst/>
              <a:gdLst>
                <a:gd name="T0" fmla="*/ 31 w 879"/>
                <a:gd name="T1" fmla="*/ 0 h 173"/>
                <a:gd name="T2" fmla="*/ 45 w 879"/>
                <a:gd name="T3" fmla="*/ 405 h 173"/>
                <a:gd name="T4" fmla="*/ 308 w 879"/>
                <a:gd name="T5" fmla="*/ 805 h 173"/>
                <a:gd name="T6" fmla="*/ 626 w 879"/>
                <a:gd name="T7" fmla="*/ 995 h 173"/>
                <a:gd name="T8" fmla="*/ 998 w 879"/>
                <a:gd name="T9" fmla="*/ 1053 h 173"/>
                <a:gd name="T10" fmla="*/ 1481 w 879"/>
                <a:gd name="T11" fmla="*/ 824 h 173"/>
                <a:gd name="T12" fmla="*/ 1748 w 879"/>
                <a:gd name="T13" fmla="*/ 454 h 173"/>
                <a:gd name="T14" fmla="*/ 1775 w 879"/>
                <a:gd name="T15" fmla="*/ 76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6" name="Freeform 9"/>
            <p:cNvSpPr>
              <a:spLocks/>
            </p:cNvSpPr>
            <p:nvPr/>
          </p:nvSpPr>
          <p:spPr bwMode="auto">
            <a:xfrm rot="-5400000">
              <a:off x="4297" y="660"/>
              <a:ext cx="919" cy="194"/>
            </a:xfrm>
            <a:custGeom>
              <a:avLst/>
              <a:gdLst>
                <a:gd name="T0" fmla="*/ 31 w 879"/>
                <a:gd name="T1" fmla="*/ 0 h 173"/>
                <a:gd name="T2" fmla="*/ 45 w 879"/>
                <a:gd name="T3" fmla="*/ 405 h 173"/>
                <a:gd name="T4" fmla="*/ 308 w 879"/>
                <a:gd name="T5" fmla="*/ 805 h 173"/>
                <a:gd name="T6" fmla="*/ 626 w 879"/>
                <a:gd name="T7" fmla="*/ 995 h 173"/>
                <a:gd name="T8" fmla="*/ 998 w 879"/>
                <a:gd name="T9" fmla="*/ 1053 h 173"/>
                <a:gd name="T10" fmla="*/ 1481 w 879"/>
                <a:gd name="T11" fmla="*/ 824 h 173"/>
                <a:gd name="T12" fmla="*/ 1748 w 879"/>
                <a:gd name="T13" fmla="*/ 454 h 173"/>
                <a:gd name="T14" fmla="*/ 1775 w 879"/>
                <a:gd name="T15" fmla="*/ 76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7" name="Freeform 10"/>
            <p:cNvSpPr>
              <a:spLocks/>
            </p:cNvSpPr>
            <p:nvPr/>
          </p:nvSpPr>
          <p:spPr bwMode="auto">
            <a:xfrm rot="-5400000">
              <a:off x="3482" y="724"/>
              <a:ext cx="1056" cy="181"/>
            </a:xfrm>
            <a:custGeom>
              <a:avLst/>
              <a:gdLst>
                <a:gd name="T0" fmla="*/ 0 w 1011"/>
                <a:gd name="T1" fmla="*/ 696 h 161"/>
                <a:gd name="T2" fmla="*/ 312 w 1011"/>
                <a:gd name="T3" fmla="*/ 711 h 161"/>
                <a:gd name="T4" fmla="*/ 567 w 1011"/>
                <a:gd name="T5" fmla="*/ 293 h 161"/>
                <a:gd name="T6" fmla="*/ 878 w 1011"/>
                <a:gd name="T7" fmla="*/ 88 h 161"/>
                <a:gd name="T8" fmla="*/ 1251 w 1011"/>
                <a:gd name="T9" fmla="*/ 34 h 161"/>
                <a:gd name="T10" fmla="*/ 1727 w 1011"/>
                <a:gd name="T11" fmla="*/ 262 h 161"/>
                <a:gd name="T12" fmla="*/ 1981 w 1011"/>
                <a:gd name="T13" fmla="*/ 661 h 161"/>
                <a:gd name="T14" fmla="*/ 2015 w 1011"/>
                <a:gd name="T15" fmla="*/ 1042 h 161"/>
                <a:gd name="T16" fmla="*/ 0 60000 65536"/>
                <a:gd name="T17" fmla="*/ 0 60000 65536"/>
                <a:gd name="T18" fmla="*/ 0 60000 65536"/>
                <a:gd name="T19" fmla="*/ 0 60000 65536"/>
                <a:gd name="T20" fmla="*/ 0 60000 65536"/>
                <a:gd name="T21" fmla="*/ 0 60000 65536"/>
                <a:gd name="T22" fmla="*/ 0 60000 65536"/>
                <a:gd name="T23" fmla="*/ 0 60000 65536"/>
                <a:gd name="T24" fmla="*/ 0 w 1011"/>
                <a:gd name="T25" fmla="*/ 0 h 161"/>
                <a:gd name="T26" fmla="*/ 1011 w 1011"/>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1" h="161">
                  <a:moveTo>
                    <a:pt x="0" y="107"/>
                  </a:moveTo>
                  <a:cubicBezTo>
                    <a:pt x="24" y="107"/>
                    <a:pt x="108" y="119"/>
                    <a:pt x="155" y="109"/>
                  </a:cubicBezTo>
                  <a:cubicBezTo>
                    <a:pt x="202" y="99"/>
                    <a:pt x="236" y="61"/>
                    <a:pt x="283" y="45"/>
                  </a:cubicBezTo>
                  <a:cubicBezTo>
                    <a:pt x="330" y="29"/>
                    <a:pt x="382" y="20"/>
                    <a:pt x="439" y="13"/>
                  </a:cubicBezTo>
                  <a:cubicBezTo>
                    <a:pt x="496" y="6"/>
                    <a:pt x="553" y="0"/>
                    <a:pt x="623" y="5"/>
                  </a:cubicBezTo>
                  <a:cubicBezTo>
                    <a:pt x="693" y="10"/>
                    <a:pt x="798" y="25"/>
                    <a:pt x="859" y="41"/>
                  </a:cubicBezTo>
                  <a:cubicBezTo>
                    <a:pt x="920" y="57"/>
                    <a:pt x="963" y="81"/>
                    <a:pt x="987" y="101"/>
                  </a:cubicBezTo>
                  <a:cubicBezTo>
                    <a:pt x="1011" y="121"/>
                    <a:pt x="1000" y="149"/>
                    <a:pt x="1003" y="161"/>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8" name="Freeform 11"/>
            <p:cNvSpPr>
              <a:spLocks/>
            </p:cNvSpPr>
            <p:nvPr/>
          </p:nvSpPr>
          <p:spPr bwMode="auto">
            <a:xfrm rot="-5400000">
              <a:off x="4413" y="659"/>
              <a:ext cx="919" cy="195"/>
            </a:xfrm>
            <a:custGeom>
              <a:avLst/>
              <a:gdLst>
                <a:gd name="T0" fmla="*/ 31 w 879"/>
                <a:gd name="T1" fmla="*/ 0 h 173"/>
                <a:gd name="T2" fmla="*/ 45 w 879"/>
                <a:gd name="T3" fmla="*/ 434 h 173"/>
                <a:gd name="T4" fmla="*/ 308 w 879"/>
                <a:gd name="T5" fmla="*/ 868 h 173"/>
                <a:gd name="T6" fmla="*/ 626 w 879"/>
                <a:gd name="T7" fmla="*/ 1088 h 173"/>
                <a:gd name="T8" fmla="*/ 998 w 879"/>
                <a:gd name="T9" fmla="*/ 1141 h 173"/>
                <a:gd name="T10" fmla="*/ 1481 w 879"/>
                <a:gd name="T11" fmla="*/ 898 h 173"/>
                <a:gd name="T12" fmla="*/ 1748 w 879"/>
                <a:gd name="T13" fmla="*/ 489 h 173"/>
                <a:gd name="T14" fmla="*/ 1775 w 879"/>
                <a:gd name="T15" fmla="*/ 87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9" name="Freeform 12"/>
            <p:cNvSpPr>
              <a:spLocks/>
            </p:cNvSpPr>
            <p:nvPr/>
          </p:nvSpPr>
          <p:spPr bwMode="auto">
            <a:xfrm rot="-5400000">
              <a:off x="4424" y="777"/>
              <a:ext cx="1141" cy="181"/>
            </a:xfrm>
            <a:custGeom>
              <a:avLst/>
              <a:gdLst>
                <a:gd name="T0" fmla="*/ 0 w 1092"/>
                <a:gd name="T1" fmla="*/ 332 h 161"/>
                <a:gd name="T2" fmla="*/ 478 w 1092"/>
                <a:gd name="T3" fmla="*/ 332 h 161"/>
                <a:gd name="T4" fmla="*/ 732 w 1092"/>
                <a:gd name="T5" fmla="*/ 753 h 161"/>
                <a:gd name="T6" fmla="*/ 1048 w 1092"/>
                <a:gd name="T7" fmla="*/ 963 h 161"/>
                <a:gd name="T8" fmla="*/ 1422 w 1092"/>
                <a:gd name="T9" fmla="*/ 1011 h 161"/>
                <a:gd name="T10" fmla="*/ 1896 w 1092"/>
                <a:gd name="T11" fmla="*/ 782 h 161"/>
                <a:gd name="T12" fmla="*/ 2156 w 1092"/>
                <a:gd name="T13" fmla="*/ 387 h 161"/>
                <a:gd name="T14" fmla="*/ 2188 w 1092"/>
                <a:gd name="T15" fmla="*/ 0 h 161"/>
                <a:gd name="T16" fmla="*/ 0 60000 65536"/>
                <a:gd name="T17" fmla="*/ 0 60000 65536"/>
                <a:gd name="T18" fmla="*/ 0 60000 65536"/>
                <a:gd name="T19" fmla="*/ 0 60000 65536"/>
                <a:gd name="T20" fmla="*/ 0 60000 65536"/>
                <a:gd name="T21" fmla="*/ 0 60000 65536"/>
                <a:gd name="T22" fmla="*/ 0 60000 65536"/>
                <a:gd name="T23" fmla="*/ 0 60000 65536"/>
                <a:gd name="T24" fmla="*/ 0 w 1092"/>
                <a:gd name="T25" fmla="*/ 0 h 161"/>
                <a:gd name="T26" fmla="*/ 1092 w 1092"/>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2" h="161">
                  <a:moveTo>
                    <a:pt x="0" y="52"/>
                  </a:moveTo>
                  <a:cubicBezTo>
                    <a:pt x="39" y="52"/>
                    <a:pt x="175" y="41"/>
                    <a:pt x="236" y="52"/>
                  </a:cubicBezTo>
                  <a:cubicBezTo>
                    <a:pt x="297" y="63"/>
                    <a:pt x="317" y="100"/>
                    <a:pt x="364" y="116"/>
                  </a:cubicBezTo>
                  <a:cubicBezTo>
                    <a:pt x="411" y="132"/>
                    <a:pt x="463" y="141"/>
                    <a:pt x="520" y="148"/>
                  </a:cubicBezTo>
                  <a:cubicBezTo>
                    <a:pt x="577" y="155"/>
                    <a:pt x="634" y="161"/>
                    <a:pt x="704" y="156"/>
                  </a:cubicBezTo>
                  <a:cubicBezTo>
                    <a:pt x="774" y="151"/>
                    <a:pt x="879" y="136"/>
                    <a:pt x="940" y="120"/>
                  </a:cubicBezTo>
                  <a:cubicBezTo>
                    <a:pt x="1001" y="104"/>
                    <a:pt x="1044" y="80"/>
                    <a:pt x="1068" y="60"/>
                  </a:cubicBezTo>
                  <a:cubicBezTo>
                    <a:pt x="1092" y="40"/>
                    <a:pt x="1081" y="12"/>
                    <a:pt x="1084" y="0"/>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8557" name="Text Box 13"/>
          <p:cNvSpPr txBox="1">
            <a:spLocks noChangeArrowheads="1"/>
          </p:cNvSpPr>
          <p:nvPr/>
        </p:nvSpPr>
        <p:spPr bwMode="auto">
          <a:xfrm>
            <a:off x="5064125" y="1676400"/>
            <a:ext cx="3352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chemeClr val="accent2"/>
                </a:solidFill>
              </a:rPr>
              <a:t>螺线管长 </a:t>
            </a:r>
            <a:r>
              <a:rPr lang="en-US" altLang="zh-CN" sz="2800" i="1">
                <a:solidFill>
                  <a:schemeClr val="accent2"/>
                </a:solidFill>
              </a:rPr>
              <a:t>l </a:t>
            </a:r>
            <a:r>
              <a:rPr lang="en-US" altLang="zh-CN" sz="2800">
                <a:solidFill>
                  <a:schemeClr val="accent2"/>
                </a:solidFill>
              </a:rPr>
              <a:t>, </a:t>
            </a:r>
            <a:r>
              <a:rPr lang="en-US" altLang="zh-CN" sz="2800" i="1">
                <a:solidFill>
                  <a:schemeClr val="accent2"/>
                </a:solidFill>
              </a:rPr>
              <a:t>N </a:t>
            </a:r>
            <a:r>
              <a:rPr lang="zh-CN" altLang="en-US" sz="2800">
                <a:solidFill>
                  <a:schemeClr val="accent2"/>
                </a:solidFill>
              </a:rPr>
              <a:t>匝，横截面</a:t>
            </a:r>
            <a:r>
              <a:rPr lang="en-US" altLang="zh-CN" sz="2800" i="1">
                <a:solidFill>
                  <a:schemeClr val="accent2"/>
                </a:solidFill>
              </a:rPr>
              <a:t>S</a:t>
            </a:r>
            <a:r>
              <a:rPr lang="zh-CN" altLang="en-US" sz="2800">
                <a:solidFill>
                  <a:schemeClr val="accent2"/>
                </a:solidFill>
              </a:rPr>
              <a:t>，内介质磁导率 </a:t>
            </a:r>
            <a:r>
              <a:rPr lang="en-US" altLang="zh-CN" sz="2800" i="1">
                <a:solidFill>
                  <a:schemeClr val="accent2"/>
                </a:solidFill>
                <a:latin typeface="Symbol" pitchFamily="18" charset="2"/>
              </a:rPr>
              <a:t>m</a:t>
            </a:r>
            <a:r>
              <a:rPr lang="en-US" altLang="zh-CN" sz="2800">
                <a:solidFill>
                  <a:schemeClr val="accent2"/>
                </a:solidFill>
                <a:latin typeface="Symbol" pitchFamily="18" charset="2"/>
              </a:rPr>
              <a:t> </a:t>
            </a:r>
            <a:r>
              <a:rPr lang="en-US" altLang="zh-CN" sz="2800">
                <a:solidFill>
                  <a:schemeClr val="accent2"/>
                </a:solidFill>
              </a:rPr>
              <a:t>.</a:t>
            </a:r>
          </a:p>
        </p:txBody>
      </p:sp>
      <p:graphicFrame>
        <p:nvGraphicFramePr>
          <p:cNvPr id="108558" name="Object 14"/>
          <p:cNvGraphicFramePr>
            <a:graphicFrameLocks noChangeAspect="1"/>
          </p:cNvGraphicFramePr>
          <p:nvPr/>
        </p:nvGraphicFramePr>
        <p:xfrm>
          <a:off x="5187950" y="3005138"/>
          <a:ext cx="1430338" cy="727075"/>
        </p:xfrm>
        <a:graphic>
          <a:graphicData uri="http://schemas.openxmlformats.org/presentationml/2006/ole">
            <mc:AlternateContent xmlns:mc="http://schemas.openxmlformats.org/markup-compatibility/2006">
              <mc:Choice xmlns:v="urn:schemas-microsoft-com:vml" Requires="v">
                <p:oleObj spid="_x0000_s18116" name="公式" r:id="rId4" imgW="647419" imgH="406224" progId="Equation.3">
                  <p:embed/>
                </p:oleObj>
              </mc:Choice>
              <mc:Fallback>
                <p:oleObj name="公式" r:id="rId4" imgW="647419" imgH="406224"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7950" y="3005138"/>
                        <a:ext cx="1430338"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59" name="Object 15"/>
          <p:cNvGraphicFramePr>
            <a:graphicFrameLocks noChangeAspect="1"/>
          </p:cNvGraphicFramePr>
          <p:nvPr/>
        </p:nvGraphicFramePr>
        <p:xfrm>
          <a:off x="6962775" y="2995613"/>
          <a:ext cx="1176338" cy="771525"/>
        </p:xfrm>
        <a:graphic>
          <a:graphicData uri="http://schemas.openxmlformats.org/presentationml/2006/ole">
            <mc:AlternateContent xmlns:mc="http://schemas.openxmlformats.org/markup-compatibility/2006">
              <mc:Choice xmlns:v="urn:schemas-microsoft-com:vml" Requires="v">
                <p:oleObj spid="_x0000_s18117" name="公式" r:id="rId6" imgW="533169" imgH="431613" progId="Equation.3">
                  <p:embed/>
                </p:oleObj>
              </mc:Choice>
              <mc:Fallback>
                <p:oleObj name="公式" r:id="rId6" imgW="533169" imgH="431613"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2775" y="2995613"/>
                        <a:ext cx="1176338"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0" name="Object 16"/>
          <p:cNvGraphicFramePr>
            <a:graphicFrameLocks noChangeAspect="1"/>
          </p:cNvGraphicFramePr>
          <p:nvPr/>
        </p:nvGraphicFramePr>
        <p:xfrm>
          <a:off x="5140325" y="3767138"/>
          <a:ext cx="1828800" cy="876300"/>
        </p:xfrm>
        <a:graphic>
          <a:graphicData uri="http://schemas.openxmlformats.org/presentationml/2006/ole">
            <mc:AlternateContent xmlns:mc="http://schemas.openxmlformats.org/markup-compatibility/2006">
              <mc:Choice xmlns:v="urn:schemas-microsoft-com:vml" Requires="v">
                <p:oleObj spid="_x0000_s18118" name="公式" r:id="rId8" imgW="774364" imgH="406224" progId="Equation.3">
                  <p:embed/>
                </p:oleObj>
              </mc:Choice>
              <mc:Fallback>
                <p:oleObj name="公式" r:id="rId8" imgW="774364" imgH="406224"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0325" y="3767138"/>
                        <a:ext cx="18288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1" name="Object 17"/>
          <p:cNvGraphicFramePr>
            <a:graphicFrameLocks noChangeAspect="1"/>
          </p:cNvGraphicFramePr>
          <p:nvPr/>
        </p:nvGraphicFramePr>
        <p:xfrm>
          <a:off x="6891338" y="3790950"/>
          <a:ext cx="1525587" cy="857250"/>
        </p:xfrm>
        <a:graphic>
          <a:graphicData uri="http://schemas.openxmlformats.org/presentationml/2006/ole">
            <mc:AlternateContent xmlns:mc="http://schemas.openxmlformats.org/markup-compatibility/2006">
              <mc:Choice xmlns:v="urn:schemas-microsoft-com:vml" Requires="v">
                <p:oleObj spid="_x0000_s18119" name="公式" r:id="rId10" imgW="583947" imgH="406224" progId="Equation.3">
                  <p:embed/>
                </p:oleObj>
              </mc:Choice>
              <mc:Fallback>
                <p:oleObj name="公式" r:id="rId10" imgW="583947" imgH="406224"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1338" y="3790950"/>
                        <a:ext cx="1525587"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2" name="Object 18"/>
          <p:cNvGraphicFramePr>
            <a:graphicFrameLocks noChangeAspect="1"/>
          </p:cNvGraphicFramePr>
          <p:nvPr/>
        </p:nvGraphicFramePr>
        <p:xfrm>
          <a:off x="5648325" y="4727575"/>
          <a:ext cx="2192338" cy="911225"/>
        </p:xfrm>
        <a:graphic>
          <a:graphicData uri="http://schemas.openxmlformats.org/presentationml/2006/ole">
            <mc:AlternateContent xmlns:mc="http://schemas.openxmlformats.org/markup-compatibility/2006">
              <mc:Choice xmlns:v="urn:schemas-microsoft-com:vml" Requires="v">
                <p:oleObj spid="_x0000_s18120" name="公式" r:id="rId12" imgW="837836" imgH="431613" progId="Equation.3">
                  <p:embed/>
                </p:oleObj>
              </mc:Choice>
              <mc:Fallback>
                <p:oleObj name="公式" r:id="rId12" imgW="837836" imgH="431613"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48325" y="4727575"/>
                        <a:ext cx="2192338"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3" name="Object 19"/>
          <p:cNvGraphicFramePr>
            <a:graphicFrameLocks noChangeAspect="1"/>
          </p:cNvGraphicFramePr>
          <p:nvPr/>
        </p:nvGraphicFramePr>
        <p:xfrm>
          <a:off x="5194300" y="5691188"/>
          <a:ext cx="1730375" cy="938212"/>
        </p:xfrm>
        <a:graphic>
          <a:graphicData uri="http://schemas.openxmlformats.org/presentationml/2006/ole">
            <mc:AlternateContent xmlns:mc="http://schemas.openxmlformats.org/markup-compatibility/2006">
              <mc:Choice xmlns:v="urn:schemas-microsoft-com:vml" Requires="v">
                <p:oleObj spid="_x0000_s18121" name="公式" r:id="rId14" imgW="660113" imgH="444307" progId="Equation.3">
                  <p:embed/>
                </p:oleObj>
              </mc:Choice>
              <mc:Fallback>
                <p:oleObj name="公式" r:id="rId14" imgW="660113" imgH="444307"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4300" y="5691188"/>
                        <a:ext cx="1730375"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4" name="Object 20"/>
          <p:cNvGraphicFramePr>
            <a:graphicFrameLocks noChangeAspect="1"/>
          </p:cNvGraphicFramePr>
          <p:nvPr/>
        </p:nvGraphicFramePr>
        <p:xfrm>
          <a:off x="6892925" y="5691188"/>
          <a:ext cx="1624013" cy="938212"/>
        </p:xfrm>
        <a:graphic>
          <a:graphicData uri="http://schemas.openxmlformats.org/presentationml/2006/ole">
            <mc:AlternateContent xmlns:mc="http://schemas.openxmlformats.org/markup-compatibility/2006">
              <mc:Choice xmlns:v="urn:schemas-microsoft-com:vml" Requires="v">
                <p:oleObj spid="_x0000_s18122" name="公式" r:id="rId16" imgW="622030" imgH="444307" progId="Equation.3">
                  <p:embed/>
                </p:oleObj>
              </mc:Choice>
              <mc:Fallback>
                <p:oleObj name="公式" r:id="rId16" imgW="622030" imgH="444307"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92925" y="5691188"/>
                        <a:ext cx="1624013" cy="938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65" name="Text Box 21"/>
          <p:cNvSpPr txBox="1">
            <a:spLocks noChangeArrowheads="1"/>
          </p:cNvSpPr>
          <p:nvPr/>
        </p:nvSpPr>
        <p:spPr bwMode="auto">
          <a:xfrm>
            <a:off x="441325" y="701675"/>
            <a:ext cx="36449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20000"/>
              </a:lnSpc>
              <a:spcBef>
                <a:spcPct val="0"/>
              </a:spcBef>
              <a:buFontTx/>
              <a:buNone/>
            </a:pPr>
            <a:r>
              <a:rPr lang="en-US" altLang="zh-CN" sz="2800">
                <a:solidFill>
                  <a:schemeClr val="accent2"/>
                </a:solidFill>
              </a:rPr>
              <a:t>1. </a:t>
            </a:r>
            <a:r>
              <a:rPr lang="zh-CN" altLang="en-US" sz="2800">
                <a:solidFill>
                  <a:schemeClr val="accent2"/>
                </a:solidFill>
              </a:rPr>
              <a:t>定义：磁能密度 </a:t>
            </a:r>
            <a:r>
              <a:rPr lang="en-US" altLang="zh-CN" sz="2800" i="1">
                <a:solidFill>
                  <a:schemeClr val="accent2"/>
                </a:solidFill>
              </a:rPr>
              <a:t>w</a:t>
            </a:r>
            <a:r>
              <a:rPr lang="en-US" altLang="zh-CN" sz="2800" baseline="-25000">
                <a:solidFill>
                  <a:schemeClr val="accent2"/>
                </a:solidFill>
              </a:rPr>
              <a:t>m</a:t>
            </a:r>
          </a:p>
          <a:p>
            <a:pPr>
              <a:lnSpc>
                <a:spcPct val="120000"/>
              </a:lnSpc>
              <a:spcBef>
                <a:spcPct val="0"/>
              </a:spcBef>
              <a:buFontTx/>
              <a:buNone/>
            </a:pPr>
            <a:r>
              <a:rPr lang="en-US" altLang="zh-CN" sz="2800" baseline="-25000">
                <a:solidFill>
                  <a:schemeClr val="accent2"/>
                </a:solidFill>
              </a:rPr>
              <a:t>          </a:t>
            </a:r>
            <a:r>
              <a:rPr lang="zh-CN" altLang="en-US" sz="2800">
                <a:solidFill>
                  <a:schemeClr val="accent2"/>
                </a:solidFill>
              </a:rPr>
              <a:t>单位体积内的磁能</a:t>
            </a:r>
            <a:endParaRPr lang="zh-CN" altLang="en-US" sz="2800" baseline="-25000">
              <a:solidFill>
                <a:schemeClr val="accent2"/>
              </a:solidFill>
            </a:endParaRPr>
          </a:p>
        </p:txBody>
      </p:sp>
      <p:graphicFrame>
        <p:nvGraphicFramePr>
          <p:cNvPr id="108566" name="Object 22"/>
          <p:cNvGraphicFramePr>
            <a:graphicFrameLocks noChangeAspect="1"/>
          </p:cNvGraphicFramePr>
          <p:nvPr/>
        </p:nvGraphicFramePr>
        <p:xfrm>
          <a:off x="914400" y="1828800"/>
          <a:ext cx="2057400" cy="965200"/>
        </p:xfrm>
        <a:graphic>
          <a:graphicData uri="http://schemas.openxmlformats.org/presentationml/2006/ole">
            <mc:AlternateContent xmlns:mc="http://schemas.openxmlformats.org/markup-compatibility/2006">
              <mc:Choice xmlns:v="urn:schemas-microsoft-com:vml" Requires="v">
                <p:oleObj spid="_x0000_s18123" name="公式" r:id="rId18" imgW="736280" imgH="406224" progId="Equation.3">
                  <p:embed/>
                </p:oleObj>
              </mc:Choice>
              <mc:Fallback>
                <p:oleObj name="公式" r:id="rId18" imgW="736280" imgH="406224"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4400" y="1828800"/>
                        <a:ext cx="2057400" cy="965200"/>
                      </a:xfrm>
                      <a:prstGeom prst="rect">
                        <a:avLst/>
                      </a:prstGeom>
                      <a:noFill/>
                      <a:ln w="28575">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7" name="Object 23"/>
          <p:cNvGraphicFramePr>
            <a:graphicFrameLocks noChangeAspect="1"/>
          </p:cNvGraphicFramePr>
          <p:nvPr/>
        </p:nvGraphicFramePr>
        <p:xfrm>
          <a:off x="914400" y="2895600"/>
          <a:ext cx="1676400" cy="815975"/>
        </p:xfrm>
        <a:graphic>
          <a:graphicData uri="http://schemas.openxmlformats.org/presentationml/2006/ole">
            <mc:AlternateContent xmlns:mc="http://schemas.openxmlformats.org/markup-compatibility/2006">
              <mc:Choice xmlns:v="urn:schemas-microsoft-com:vml" Requires="v">
                <p:oleObj spid="_x0000_s18124" name="公式" r:id="rId20" imgW="736280" imgH="444307" progId="Equation.3">
                  <p:embed/>
                </p:oleObj>
              </mc:Choice>
              <mc:Fallback>
                <p:oleObj name="公式" r:id="rId20" imgW="736280" imgH="444307"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4400" y="2895600"/>
                        <a:ext cx="1676400"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8" name="Object 24"/>
          <p:cNvGraphicFramePr>
            <a:graphicFrameLocks noChangeAspect="1"/>
          </p:cNvGraphicFramePr>
          <p:nvPr/>
        </p:nvGraphicFramePr>
        <p:xfrm>
          <a:off x="762000" y="3752850"/>
          <a:ext cx="2057400" cy="871538"/>
        </p:xfrm>
        <a:graphic>
          <a:graphicData uri="http://schemas.openxmlformats.org/presentationml/2006/ole">
            <mc:AlternateContent xmlns:mc="http://schemas.openxmlformats.org/markup-compatibility/2006">
              <mc:Choice xmlns:v="urn:schemas-microsoft-com:vml" Requires="v">
                <p:oleObj spid="_x0000_s18125" name="公式" r:id="rId22" imgW="666630" imgH="304890" progId="Equation.3">
                  <p:embed/>
                </p:oleObj>
              </mc:Choice>
              <mc:Fallback>
                <p:oleObj name="公式" r:id="rId22" imgW="666630" imgH="304890" progId="Equation.3">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62000" y="3752850"/>
                        <a:ext cx="2057400" cy="871538"/>
                      </a:xfrm>
                      <a:prstGeom prst="rect">
                        <a:avLst/>
                      </a:prstGeom>
                      <a:solidFill>
                        <a:srgbClr val="FFFF00"/>
                      </a:solidFill>
                      <a:ln>
                        <a:noFill/>
                      </a:ln>
                      <a:effectLst/>
                      <a:extLs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69" name="Object 25"/>
          <p:cNvGraphicFramePr>
            <a:graphicFrameLocks noChangeAspect="1"/>
          </p:cNvGraphicFramePr>
          <p:nvPr/>
        </p:nvGraphicFramePr>
        <p:xfrm>
          <a:off x="2697163" y="3733800"/>
          <a:ext cx="1570037" cy="892175"/>
        </p:xfrm>
        <a:graphic>
          <a:graphicData uri="http://schemas.openxmlformats.org/presentationml/2006/ole">
            <mc:AlternateContent xmlns:mc="http://schemas.openxmlformats.org/markup-compatibility/2006">
              <mc:Choice xmlns:v="urn:schemas-microsoft-com:vml" Requires="v">
                <p:oleObj spid="_x0000_s18126" name="公式" r:id="rId24" imgW="466830" imgH="304890" progId="Equation.3">
                  <p:embed/>
                </p:oleObj>
              </mc:Choice>
              <mc:Fallback>
                <p:oleObj name="公式" r:id="rId24" imgW="466830" imgH="304890" progId="Equation.3">
                  <p:embed/>
                  <p:pic>
                    <p:nvPicPr>
                      <p:cNvPr id="0" name="Object 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97163" y="3733800"/>
                        <a:ext cx="1570037" cy="892175"/>
                      </a:xfrm>
                      <a:prstGeom prst="rect">
                        <a:avLst/>
                      </a:prstGeom>
                      <a:solidFill>
                        <a:srgbClr val="FFFF00"/>
                      </a:solidFill>
                      <a:ln>
                        <a:noFill/>
                      </a:ln>
                      <a:effectLst/>
                      <a:extLs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70" name="Text Box 26"/>
          <p:cNvSpPr txBox="1">
            <a:spLocks noChangeArrowheads="1"/>
          </p:cNvSpPr>
          <p:nvPr/>
        </p:nvSpPr>
        <p:spPr bwMode="auto">
          <a:xfrm>
            <a:off x="517525" y="4594225"/>
            <a:ext cx="2932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solidFill>
                  <a:schemeClr val="accent2"/>
                </a:solidFill>
              </a:rPr>
              <a:t>2. </a:t>
            </a:r>
            <a:r>
              <a:rPr lang="zh-CN" altLang="en-US" sz="2800">
                <a:solidFill>
                  <a:schemeClr val="accent2"/>
                </a:solidFill>
              </a:rPr>
              <a:t>磁场的能量 </a:t>
            </a:r>
            <a:r>
              <a:rPr lang="en-US" altLang="zh-CN" sz="2800" i="1">
                <a:solidFill>
                  <a:schemeClr val="accent2"/>
                </a:solidFill>
              </a:rPr>
              <a:t>W</a:t>
            </a:r>
            <a:r>
              <a:rPr lang="en-US" altLang="zh-CN" sz="2800" baseline="-25000">
                <a:solidFill>
                  <a:schemeClr val="accent2"/>
                </a:solidFill>
              </a:rPr>
              <a:t>m</a:t>
            </a:r>
          </a:p>
        </p:txBody>
      </p:sp>
      <p:graphicFrame>
        <p:nvGraphicFramePr>
          <p:cNvPr id="108571" name="Object 27"/>
          <p:cNvGraphicFramePr>
            <a:graphicFrameLocks noChangeAspect="1"/>
          </p:cNvGraphicFramePr>
          <p:nvPr/>
        </p:nvGraphicFramePr>
        <p:xfrm>
          <a:off x="704850" y="5213350"/>
          <a:ext cx="2038350" cy="849313"/>
        </p:xfrm>
        <a:graphic>
          <a:graphicData uri="http://schemas.openxmlformats.org/presentationml/2006/ole">
            <mc:AlternateContent xmlns:mc="http://schemas.openxmlformats.org/markup-compatibility/2006">
              <mc:Choice xmlns:v="urn:schemas-microsoft-com:vml" Requires="v">
                <p:oleObj spid="_x0000_s18127" name="公式" r:id="rId26" imgW="914400" imgH="381000" progId="Equation.3">
                  <p:embed/>
                </p:oleObj>
              </mc:Choice>
              <mc:Fallback>
                <p:oleObj name="公式" r:id="rId26" imgW="914400" imgH="381000" progId="Equation.3">
                  <p:embed/>
                  <p:pic>
                    <p:nvPicPr>
                      <p:cNvPr id="0" name="Object 2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4850" y="5213350"/>
                        <a:ext cx="203835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72" name="Object 28"/>
          <p:cNvGraphicFramePr>
            <a:graphicFrameLocks noChangeAspect="1"/>
          </p:cNvGraphicFramePr>
          <p:nvPr/>
        </p:nvGraphicFramePr>
        <p:xfrm>
          <a:off x="2655888" y="5114925"/>
          <a:ext cx="2220912" cy="981075"/>
        </p:xfrm>
        <a:graphic>
          <a:graphicData uri="http://schemas.openxmlformats.org/presentationml/2006/ole">
            <mc:AlternateContent xmlns:mc="http://schemas.openxmlformats.org/markup-compatibility/2006">
              <mc:Choice xmlns:v="urn:schemas-microsoft-com:vml" Requires="v">
                <p:oleObj spid="_x0000_s18128" name="公式" r:id="rId28" imgW="812447" imgH="444307" progId="Equation.3">
                  <p:embed/>
                </p:oleObj>
              </mc:Choice>
              <mc:Fallback>
                <p:oleObj name="公式" r:id="rId28" imgW="812447" imgH="444307" progId="Equation.3">
                  <p:embed/>
                  <p:pic>
                    <p:nvPicPr>
                      <p:cNvPr id="0" name="Object 2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55888" y="5114925"/>
                        <a:ext cx="2220912" cy="981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73" name="Text Box 29"/>
          <p:cNvSpPr txBox="1">
            <a:spLocks noChangeArrowheads="1"/>
          </p:cNvSpPr>
          <p:nvPr/>
        </p:nvSpPr>
        <p:spPr bwMode="auto">
          <a:xfrm>
            <a:off x="0" y="6110288"/>
            <a:ext cx="4873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solidFill>
                  <a:schemeClr val="accent2"/>
                </a:solidFill>
              </a:rPr>
              <a:t>V: </a:t>
            </a:r>
            <a:r>
              <a:rPr lang="zh-CN" altLang="en-US" sz="2800">
                <a:solidFill>
                  <a:schemeClr val="accent2"/>
                </a:solidFill>
              </a:rPr>
              <a:t>磁场分布</a:t>
            </a:r>
            <a:r>
              <a:rPr lang="en-US" altLang="zh-CN" sz="2800">
                <a:solidFill>
                  <a:schemeClr val="accent2"/>
                </a:solidFill>
              </a:rPr>
              <a:t>(</a:t>
            </a:r>
            <a:r>
              <a:rPr lang="en-US" altLang="zh-CN" sz="2800" i="1">
                <a:solidFill>
                  <a:schemeClr val="accent2"/>
                </a:solidFill>
              </a:rPr>
              <a:t>B</a:t>
            </a:r>
            <a:r>
              <a:rPr lang="en-US" altLang="zh-CN" sz="2800">
                <a:solidFill>
                  <a:schemeClr val="accent2"/>
                </a:solidFill>
              </a:rPr>
              <a:t>≠0)</a:t>
            </a:r>
            <a:r>
              <a:rPr lang="zh-CN" altLang="en-US" sz="2800">
                <a:solidFill>
                  <a:schemeClr val="accent2"/>
                </a:solidFill>
              </a:rPr>
              <a:t>的整个空间</a:t>
            </a:r>
          </a:p>
        </p:txBody>
      </p:sp>
      <p:sp>
        <p:nvSpPr>
          <p:cNvPr id="108574" name="Line 30"/>
          <p:cNvSpPr>
            <a:spLocks noChangeShapeType="1"/>
          </p:cNvSpPr>
          <p:nvPr/>
        </p:nvSpPr>
        <p:spPr bwMode="auto">
          <a:xfrm>
            <a:off x="4876800" y="914400"/>
            <a:ext cx="0" cy="5562600"/>
          </a:xfrm>
          <a:prstGeom prst="line">
            <a:avLst/>
          </a:prstGeom>
          <a:noFill/>
          <a:ln w="19050">
            <a:solidFill>
              <a:srgbClr val="9900CC"/>
            </a:solidFill>
            <a:prstDash val="sysDot"/>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8575" name="Oval 31"/>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85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085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085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85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0856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85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0856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0856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8565">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8565">
                                            <p:txEl>
                                              <p:pRg st="1" end="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0856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0856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0856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08569"/>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857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0857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108572"/>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8573"/>
                                        </p:tgtEl>
                                        <p:attrNameLst>
                                          <p:attrName>style.visibility</p:attrName>
                                        </p:attrNameLst>
                                      </p:cBhvr>
                                      <p:to>
                                        <p:strVal val="visible"/>
                                      </p:to>
                                    </p:set>
                                  </p:childTnLst>
                                </p:cTn>
                              </p:par>
                            </p:childTnLst>
                          </p:cTn>
                        </p:par>
                        <p:par>
                          <p:cTn id="83" fill="hold" nodeType="afterGroup">
                            <p:stCondLst>
                              <p:cond delay="500"/>
                            </p:stCondLst>
                            <p:childTnLst>
                              <p:par>
                                <p:cTn id="84" presetID="3" presetClass="entr" presetSubtype="5" fill="hold" grpId="0" nodeType="afterEffect">
                                  <p:stCondLst>
                                    <p:cond delay="0"/>
                                  </p:stCondLst>
                                  <p:childTnLst>
                                    <p:set>
                                      <p:cBhvr>
                                        <p:cTn id="85" dur="1" fill="hold">
                                          <p:stCondLst>
                                            <p:cond delay="0"/>
                                          </p:stCondLst>
                                        </p:cTn>
                                        <p:tgtEl>
                                          <p:spTgt spid="108575"/>
                                        </p:tgtEl>
                                        <p:attrNameLst>
                                          <p:attrName>style.visibility</p:attrName>
                                        </p:attrNameLst>
                                      </p:cBhvr>
                                      <p:to>
                                        <p:strVal val="visible"/>
                                      </p:to>
                                    </p:set>
                                    <p:animEffect transition="in" filter="blinds(vertical)">
                                      <p:cBhvr>
                                        <p:cTn id="86" dur="500"/>
                                        <p:tgtEl>
                                          <p:spTgt spid="108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7" grpId="0" autoUpdateAnimBg="0"/>
      <p:bldP spid="108565" grpId="0" build="p" autoUpdateAnimBg="0"/>
      <p:bldP spid="108570" grpId="0" autoUpdateAnimBg="0"/>
      <p:bldP spid="108573" grpId="0" autoUpdateAnimBg="0"/>
      <p:bldP spid="108574" grpId="0" animBg="1"/>
      <p:bldP spid="10857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35496" y="18864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dirty="0">
                <a:solidFill>
                  <a:schemeClr val="accent2"/>
                </a:solidFill>
                <a:latin typeface="宋体" pitchFamily="2" charset="-122"/>
              </a:rPr>
              <a:t>在电磁场中</a:t>
            </a:r>
          </a:p>
        </p:txBody>
      </p:sp>
      <p:graphicFrame>
        <p:nvGraphicFramePr>
          <p:cNvPr id="110595" name="Object 3"/>
          <p:cNvGraphicFramePr>
            <a:graphicFrameLocks/>
          </p:cNvGraphicFramePr>
          <p:nvPr>
            <p:extLst>
              <p:ext uri="{D42A27DB-BD31-4B8C-83A1-F6EECF244321}">
                <p14:modId xmlns:p14="http://schemas.microsoft.com/office/powerpoint/2010/main" val="1632095881"/>
              </p:ext>
            </p:extLst>
          </p:nvPr>
        </p:nvGraphicFramePr>
        <p:xfrm>
          <a:off x="2543746" y="116632"/>
          <a:ext cx="2462213" cy="685800"/>
        </p:xfrm>
        <a:graphic>
          <a:graphicData uri="http://schemas.openxmlformats.org/presentationml/2006/ole">
            <mc:AlternateContent xmlns:mc="http://schemas.openxmlformats.org/markup-compatibility/2006">
              <mc:Choice xmlns:v="urn:schemas-microsoft-com:vml" Requires="v">
                <p:oleObj spid="_x0000_s18725" name="公式" r:id="rId4" imgW="812447" imgH="228501" progId="Equation.3">
                  <p:embed/>
                </p:oleObj>
              </mc:Choice>
              <mc:Fallback>
                <p:oleObj name="公式" r:id="rId4" imgW="812447" imgH="228501"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3746" y="116632"/>
                        <a:ext cx="24622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0596" name="Object 4"/>
          <p:cNvGraphicFramePr>
            <a:graphicFrameLocks/>
          </p:cNvGraphicFramePr>
          <p:nvPr>
            <p:extLst>
              <p:ext uri="{D42A27DB-BD31-4B8C-83A1-F6EECF244321}">
                <p14:modId xmlns:p14="http://schemas.microsoft.com/office/powerpoint/2010/main" val="131258866"/>
              </p:ext>
            </p:extLst>
          </p:nvPr>
        </p:nvGraphicFramePr>
        <p:xfrm>
          <a:off x="469975" y="1145555"/>
          <a:ext cx="3309937" cy="990600"/>
        </p:xfrm>
        <a:graphic>
          <a:graphicData uri="http://schemas.openxmlformats.org/presentationml/2006/ole">
            <mc:AlternateContent xmlns:mc="http://schemas.openxmlformats.org/markup-compatibility/2006">
              <mc:Choice xmlns:v="urn:schemas-microsoft-com:vml" Requires="v">
                <p:oleObj spid="_x0000_s18726" name="Equation" r:id="rId6" imgW="1358310" imgH="406224" progId="Equation.DSMT4">
                  <p:embed/>
                </p:oleObj>
              </mc:Choice>
              <mc:Fallback>
                <p:oleObj name="Equation" r:id="rId6" imgW="1358310" imgH="406224" progId="Equation.DSMT4">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975" y="1145555"/>
                        <a:ext cx="3309937" cy="990600"/>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7" name="Rectangle 5"/>
          <p:cNvSpPr>
            <a:spLocks noChangeArrowheads="1"/>
          </p:cNvSpPr>
          <p:nvPr/>
        </p:nvSpPr>
        <p:spPr bwMode="auto">
          <a:xfrm>
            <a:off x="179512" y="4360069"/>
            <a:ext cx="4104456" cy="181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dirty="0">
                <a:solidFill>
                  <a:srgbClr val="CC3300"/>
                </a:solidFill>
                <a:latin typeface="宋体" pitchFamily="2" charset="-122"/>
              </a:rPr>
              <a:t>能量密度和能流密度包含了介质的极化和磁化的贡献，耗散项     不包括束缚电流</a:t>
            </a:r>
          </a:p>
        </p:txBody>
      </p:sp>
      <p:graphicFrame>
        <p:nvGraphicFramePr>
          <p:cNvPr id="3" name="对象 2"/>
          <p:cNvGraphicFramePr>
            <a:graphicFrameLocks/>
          </p:cNvGraphicFramePr>
          <p:nvPr>
            <p:extLst>
              <p:ext uri="{D42A27DB-BD31-4B8C-83A1-F6EECF244321}">
                <p14:modId xmlns:p14="http://schemas.microsoft.com/office/powerpoint/2010/main" val="4163986095"/>
              </p:ext>
            </p:extLst>
          </p:nvPr>
        </p:nvGraphicFramePr>
        <p:xfrm>
          <a:off x="407739" y="2420888"/>
          <a:ext cx="3732213" cy="1752600"/>
        </p:xfrm>
        <a:graphic>
          <a:graphicData uri="http://schemas.openxmlformats.org/presentationml/2006/ole">
            <mc:AlternateContent xmlns:mc="http://schemas.openxmlformats.org/markup-compatibility/2006">
              <mc:Choice xmlns:v="urn:schemas-microsoft-com:vml" Requires="v">
                <p:oleObj spid="_x0000_s18727" name="Equation" r:id="rId8" imgW="1231560" imgH="583920" progId="Equation.DSMT4">
                  <p:embed/>
                </p:oleObj>
              </mc:Choice>
              <mc:Fallback>
                <p:oleObj name="Equation" r:id="rId8" imgW="1231560" imgH="583920" progId="Equation.DSMT4">
                  <p:embed/>
                  <p:pic>
                    <p:nvPicPr>
                      <p:cNvPr id="0" name="Object 3"/>
                      <p:cNvPicPr>
                        <a:picLocks noChangeArrowheads="1"/>
                      </p:cNvPicPr>
                      <p:nvPr/>
                    </p:nvPicPr>
                    <p:blipFill>
                      <a:blip r:embed="rId9"/>
                      <a:srcRect/>
                      <a:stretch>
                        <a:fillRect/>
                      </a:stretch>
                    </p:blipFill>
                    <p:spPr bwMode="auto">
                      <a:xfrm>
                        <a:off x="407739" y="2420888"/>
                        <a:ext cx="3732213"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对象 3"/>
          <p:cNvGraphicFramePr>
            <a:graphicFrameLocks/>
          </p:cNvGraphicFramePr>
          <p:nvPr>
            <p:extLst>
              <p:ext uri="{D42A27DB-BD31-4B8C-83A1-F6EECF244321}">
                <p14:modId xmlns:p14="http://schemas.microsoft.com/office/powerpoint/2010/main" val="426131395"/>
              </p:ext>
            </p:extLst>
          </p:nvPr>
        </p:nvGraphicFramePr>
        <p:xfrm>
          <a:off x="5364088" y="1052736"/>
          <a:ext cx="3557588" cy="1052512"/>
        </p:xfrm>
        <a:graphic>
          <a:graphicData uri="http://schemas.openxmlformats.org/presentationml/2006/ole">
            <mc:AlternateContent xmlns:mc="http://schemas.openxmlformats.org/markup-compatibility/2006">
              <mc:Choice xmlns:v="urn:schemas-microsoft-com:vml" Requires="v">
                <p:oleObj spid="_x0000_s18728" name="Equation" r:id="rId10" imgW="1460160" imgH="431640" progId="Equation.DSMT4">
                  <p:embed/>
                </p:oleObj>
              </mc:Choice>
              <mc:Fallback>
                <p:oleObj name="Equation" r:id="rId10" imgW="1460160" imgH="431640" progId="Equation.DSMT4">
                  <p:embed/>
                  <p:pic>
                    <p:nvPicPr>
                      <p:cNvPr id="0" name="Object 4"/>
                      <p:cNvPicPr>
                        <a:picLocks noChangeArrowheads="1"/>
                      </p:cNvPicPr>
                      <p:nvPr/>
                    </p:nvPicPr>
                    <p:blipFill>
                      <a:blip r:embed="rId11"/>
                      <a:srcRect/>
                      <a:stretch>
                        <a:fillRect/>
                      </a:stretch>
                    </p:blipFill>
                    <p:spPr bwMode="auto">
                      <a:xfrm>
                        <a:off x="5364088" y="1052736"/>
                        <a:ext cx="3557588" cy="1052512"/>
                      </a:xfrm>
                      <a:prstGeom prst="rect">
                        <a:avLst/>
                      </a:prstGeom>
                      <a:noFill/>
                      <a:ln w="762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p:cNvGraphicFramePr>
          <p:nvPr>
            <p:extLst>
              <p:ext uri="{D42A27DB-BD31-4B8C-83A1-F6EECF244321}">
                <p14:modId xmlns:p14="http://schemas.microsoft.com/office/powerpoint/2010/main" val="2836702517"/>
              </p:ext>
            </p:extLst>
          </p:nvPr>
        </p:nvGraphicFramePr>
        <p:xfrm>
          <a:off x="5292080" y="2276872"/>
          <a:ext cx="3466529" cy="2298576"/>
        </p:xfrm>
        <a:graphic>
          <a:graphicData uri="http://schemas.openxmlformats.org/presentationml/2006/ole">
            <mc:AlternateContent xmlns:mc="http://schemas.openxmlformats.org/markup-compatibility/2006">
              <mc:Choice xmlns:v="urn:schemas-microsoft-com:vml" Requires="v">
                <p:oleObj spid="_x0000_s18729" name="Equation" r:id="rId12" imgW="1168200" imgH="838080" progId="Equation.DSMT4">
                  <p:embed/>
                </p:oleObj>
              </mc:Choice>
              <mc:Fallback>
                <p:oleObj name="Equation" r:id="rId12" imgW="1168200" imgH="838080" progId="Equation.DSMT4">
                  <p:embed/>
                  <p:pic>
                    <p:nvPicPr>
                      <p:cNvPr id="0" name="对象 2"/>
                      <p:cNvPicPr>
                        <a:picLocks noChangeArrowheads="1"/>
                      </p:cNvPicPr>
                      <p:nvPr/>
                    </p:nvPicPr>
                    <p:blipFill>
                      <a:blip r:embed="rId13"/>
                      <a:srcRect/>
                      <a:stretch>
                        <a:fillRect/>
                      </a:stretch>
                    </p:blipFill>
                    <p:spPr bwMode="auto">
                      <a:xfrm>
                        <a:off x="5292080" y="2276872"/>
                        <a:ext cx="3466529" cy="2298576"/>
                      </a:xfrm>
                      <a:prstGeom prst="rect">
                        <a:avLst/>
                      </a:prstGeom>
                      <a:noFill/>
                      <a:ln>
                        <a:noFill/>
                      </a:ln>
                      <a:effectLst/>
                    </p:spPr>
                  </p:pic>
                </p:oleObj>
              </mc:Fallback>
            </mc:AlternateContent>
          </a:graphicData>
        </a:graphic>
      </p:graphicFrame>
      <p:sp>
        <p:nvSpPr>
          <p:cNvPr id="6" name="TextBox 5"/>
          <p:cNvSpPr txBox="1"/>
          <p:nvPr/>
        </p:nvSpPr>
        <p:spPr>
          <a:xfrm>
            <a:off x="5292080" y="169476"/>
            <a:ext cx="3240360" cy="523220"/>
          </a:xfrm>
          <a:prstGeom prst="rect">
            <a:avLst/>
          </a:prstGeom>
          <a:noFill/>
        </p:spPr>
        <p:txBody>
          <a:bodyPr wrap="square" rtlCol="0">
            <a:spAutoFit/>
          </a:bodyPr>
          <a:lstStyle/>
          <a:p>
            <a:r>
              <a:rPr lang="zh-CN" altLang="en-US" sz="2800" dirty="0">
                <a:solidFill>
                  <a:schemeClr val="accent2"/>
                </a:solidFill>
                <a:latin typeface="宋体" pitchFamily="2" charset="-122"/>
              </a:rPr>
              <a:t>有两种形式</a:t>
            </a:r>
          </a:p>
        </p:txBody>
      </p:sp>
      <p:sp>
        <p:nvSpPr>
          <p:cNvPr id="7" name="TextBox 6"/>
          <p:cNvSpPr txBox="1"/>
          <p:nvPr/>
        </p:nvSpPr>
        <p:spPr>
          <a:xfrm>
            <a:off x="2010656" y="3443260"/>
            <a:ext cx="3528392" cy="830997"/>
          </a:xfrm>
          <a:prstGeom prst="rect">
            <a:avLst/>
          </a:prstGeom>
          <a:noFill/>
        </p:spPr>
        <p:txBody>
          <a:bodyPr wrap="square" rtlCol="0">
            <a:spAutoFit/>
          </a:bodyPr>
          <a:lstStyle/>
          <a:p>
            <a:pPr algn="ctr"/>
            <a:r>
              <a:rPr lang="zh-CN" altLang="en-US" dirty="0">
                <a:solidFill>
                  <a:srgbClr val="FF0000"/>
                </a:solidFill>
              </a:rPr>
              <a:t>坡印亭矢量</a:t>
            </a:r>
            <a:endParaRPr lang="en-US" altLang="zh-CN" dirty="0">
              <a:solidFill>
                <a:srgbClr val="FF0000"/>
              </a:solidFill>
            </a:endParaRPr>
          </a:p>
          <a:p>
            <a:pPr algn="ctr"/>
            <a:r>
              <a:rPr lang="zh-CN" altLang="en-US" dirty="0">
                <a:solidFill>
                  <a:srgbClr val="FF0000"/>
                </a:solidFill>
              </a:rPr>
              <a:t>（能流密度</a:t>
            </a:r>
            <a:r>
              <a:rPr lang="en-US" altLang="zh-CN" dirty="0">
                <a:solidFill>
                  <a:srgbClr val="FF0000"/>
                </a:solidFill>
              </a:rPr>
              <a:t>:</a:t>
            </a:r>
            <a:r>
              <a:rPr lang="zh-CN" altLang="en-US" dirty="0">
                <a:solidFill>
                  <a:srgbClr val="FF0000"/>
                </a:solidFill>
              </a:rPr>
              <a:t>瓦特</a:t>
            </a:r>
            <a:r>
              <a:rPr lang="en-US" altLang="zh-CN" dirty="0">
                <a:solidFill>
                  <a:srgbClr val="FF0000"/>
                </a:solidFill>
              </a:rPr>
              <a:t>/</a:t>
            </a:r>
            <a:r>
              <a:rPr lang="zh-CN" altLang="en-US" dirty="0">
                <a:solidFill>
                  <a:srgbClr val="FF0000"/>
                </a:solidFill>
              </a:rPr>
              <a:t>米</a:t>
            </a:r>
            <a:r>
              <a:rPr lang="en-US" altLang="zh-CN" baseline="30000" dirty="0">
                <a:solidFill>
                  <a:srgbClr val="FF0000"/>
                </a:solidFill>
              </a:rPr>
              <a:t>2</a:t>
            </a:r>
            <a:r>
              <a:rPr lang="zh-CN" altLang="en-US" dirty="0">
                <a:solidFill>
                  <a:srgbClr val="FF0000"/>
                </a:solidFill>
              </a:rPr>
              <a:t>）</a:t>
            </a:r>
          </a:p>
        </p:txBody>
      </p:sp>
      <p:sp>
        <p:nvSpPr>
          <p:cNvPr id="16" name="Rectangle 5"/>
          <p:cNvSpPr>
            <a:spLocks noChangeArrowheads="1"/>
          </p:cNvSpPr>
          <p:nvPr/>
        </p:nvSpPr>
        <p:spPr bwMode="auto">
          <a:xfrm>
            <a:off x="5004048" y="4565965"/>
            <a:ext cx="4104456" cy="2247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dirty="0">
                <a:solidFill>
                  <a:srgbClr val="CC3300"/>
                </a:solidFill>
                <a:latin typeface="宋体" pitchFamily="2" charset="-122"/>
              </a:rPr>
              <a:t>适用与真空和纯辐射的情形：能量和能流密度只包含了电磁场本身的贡献。耗散项    包括了总的电流。</a:t>
            </a:r>
          </a:p>
        </p:txBody>
      </p:sp>
      <mc:AlternateContent xmlns:mc="http://schemas.openxmlformats.org/markup-compatibility/2006" xmlns:a14="http://schemas.microsoft.com/office/drawing/2010/main">
        <mc:Choice Requires="a14">
          <p:sp>
            <p:nvSpPr>
              <p:cNvPr id="10" name="矩形 9"/>
              <p:cNvSpPr/>
              <p:nvPr/>
            </p:nvSpPr>
            <p:spPr>
              <a:xfrm>
                <a:off x="2794287" y="5271591"/>
                <a:ext cx="93224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𝑱</m:t>
                      </m:r>
                      <m:r>
                        <a:rPr lang="en-US" altLang="zh-CN" b="1" i="1" baseline="-25000" smtClean="0">
                          <a:latin typeface="Cambria Math" panose="02040503050406030204" pitchFamily="18" charset="0"/>
                        </a:rPr>
                        <m:t>𝒇</m:t>
                      </m:r>
                      <m:r>
                        <a:rPr lang="en-US" altLang="zh-CN" b="1" i="1" smtClean="0">
                          <a:latin typeface="Cambria Math"/>
                          <a:ea typeface="Cambria Math"/>
                        </a:rPr>
                        <m:t>∙</m:t>
                      </m:r>
                      <m:r>
                        <a:rPr lang="en-US" altLang="zh-CN" b="1" i="1" smtClean="0">
                          <a:latin typeface="Cambria Math"/>
                        </a:rPr>
                        <m:t>𝑬</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2794287" y="5271591"/>
                <a:ext cx="932243" cy="461665"/>
              </a:xfrm>
              <a:prstGeom prst="rect">
                <a:avLst/>
              </a:prstGeom>
              <a:blipFill>
                <a:blip r:embed="rId14"/>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7236296" y="5883666"/>
                <a:ext cx="80560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latin typeface="Cambria Math"/>
                        </a:rPr>
                        <m:t>𝑱</m:t>
                      </m:r>
                      <m:r>
                        <a:rPr lang="en-US" altLang="zh-CN" b="1" i="1" smtClean="0">
                          <a:latin typeface="Cambria Math"/>
                          <a:ea typeface="Cambria Math"/>
                        </a:rPr>
                        <m:t>∙</m:t>
                      </m:r>
                      <m:r>
                        <a:rPr lang="en-US" altLang="zh-CN" b="1" i="1" smtClean="0">
                          <a:latin typeface="Cambria Math"/>
                        </a:rPr>
                        <m:t>𝑬</m:t>
                      </m:r>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7236296" y="5883666"/>
                <a:ext cx="805605" cy="461665"/>
              </a:xfrm>
              <a:prstGeom prst="rect">
                <a:avLst/>
              </a:prstGeom>
              <a:blipFill rotWithShape="1">
                <a:blip r:embed="rId15"/>
                <a:stretch>
                  <a:fillRect b="-1315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059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1059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05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7" grpId="0" autoUpdateAnimBg="0"/>
      <p:bldP spid="6" grpId="0"/>
      <p:bldP spid="7" grpId="0"/>
      <p:bldP spid="16" grpId="0" autoUpdateAnimBg="0"/>
      <p:bldP spid="10"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5767388" y="990600"/>
            <a:ext cx="302418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19459" name="Text Box 3"/>
          <p:cNvSpPr txBox="1">
            <a:spLocks noChangeArrowheads="1"/>
          </p:cNvSpPr>
          <p:nvPr/>
        </p:nvSpPr>
        <p:spPr bwMode="auto">
          <a:xfrm>
            <a:off x="141288" y="395288"/>
            <a:ext cx="93995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20000"/>
              </a:lnSpc>
              <a:spcBef>
                <a:spcPct val="0"/>
              </a:spcBef>
              <a:buFontTx/>
              <a:buNone/>
            </a:pPr>
            <a:r>
              <a:rPr lang="zh-CN" altLang="en-US" sz="2800"/>
              <a:t>例：无限长同轴线，电流强度为 </a:t>
            </a:r>
            <a:r>
              <a:rPr lang="en-US" altLang="zh-CN" sz="2800" i="1"/>
              <a:t>I </a:t>
            </a:r>
            <a:r>
              <a:rPr lang="zh-CN" altLang="en-US" sz="2800"/>
              <a:t>，内、外半径分别为</a:t>
            </a:r>
            <a:r>
              <a:rPr lang="en-US" altLang="zh-CN" sz="2800" i="1"/>
              <a:t>R</a:t>
            </a:r>
            <a:r>
              <a:rPr lang="en-US" altLang="zh-CN" sz="2800" baseline="-25000"/>
              <a:t>1</a:t>
            </a:r>
            <a:r>
              <a:rPr lang="en-US" altLang="zh-CN" sz="2800"/>
              <a:t> , </a:t>
            </a:r>
            <a:r>
              <a:rPr lang="en-US" altLang="zh-CN" sz="2800" i="1"/>
              <a:t>R</a:t>
            </a:r>
            <a:r>
              <a:rPr lang="en-US" altLang="zh-CN" sz="2800" baseline="-25000"/>
              <a:t>2 </a:t>
            </a:r>
            <a:r>
              <a:rPr lang="en-US" altLang="zh-CN" sz="2800"/>
              <a:t>, </a:t>
            </a:r>
            <a:r>
              <a:rPr lang="zh-CN" altLang="en-US" sz="2800"/>
              <a:t>其间介质的磁导率为</a:t>
            </a:r>
            <a:r>
              <a:rPr lang="en-US" altLang="zh-CN" sz="2800"/>
              <a:t>μ</a:t>
            </a:r>
            <a:r>
              <a:rPr lang="zh-CN" altLang="en-US" sz="2800"/>
              <a:t>，求</a:t>
            </a:r>
            <a:r>
              <a:rPr lang="en-US" altLang="zh-CN" sz="2800"/>
              <a:t>:</a:t>
            </a:r>
            <a:r>
              <a:rPr lang="en-US" altLang="zh-CN" sz="2800" i="1"/>
              <a:t> l</a:t>
            </a:r>
            <a:r>
              <a:rPr lang="en-US" altLang="zh-CN" sz="2800"/>
              <a:t> </a:t>
            </a:r>
            <a:r>
              <a:rPr lang="zh-CN" altLang="en-US" sz="2800"/>
              <a:t>长度内储存的磁能。</a:t>
            </a:r>
          </a:p>
        </p:txBody>
      </p:sp>
      <p:sp>
        <p:nvSpPr>
          <p:cNvPr id="112644" name="Oval 4"/>
          <p:cNvSpPr>
            <a:spLocks noChangeArrowheads="1"/>
          </p:cNvSpPr>
          <p:nvPr/>
        </p:nvSpPr>
        <p:spPr bwMode="auto">
          <a:xfrm>
            <a:off x="8820150" y="6524625"/>
            <a:ext cx="323850" cy="288925"/>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pic>
        <p:nvPicPr>
          <p:cNvPr id="112645" name="Picture 5" descr="12-2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49500"/>
            <a:ext cx="35814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6"/>
          <p:cNvGrpSpPr>
            <a:grpSpLocks/>
          </p:cNvGrpSpPr>
          <p:nvPr/>
        </p:nvGrpSpPr>
        <p:grpSpPr bwMode="auto">
          <a:xfrm>
            <a:off x="4038600" y="2349500"/>
            <a:ext cx="4876800" cy="3390900"/>
            <a:chOff x="2544" y="2016"/>
            <a:chExt cx="3072" cy="2136"/>
          </a:xfrm>
        </p:grpSpPr>
        <p:pic>
          <p:nvPicPr>
            <p:cNvPr id="19469" name="Picture 7"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2016"/>
              <a:ext cx="3072" cy="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70" name="Object 8"/>
            <p:cNvGraphicFramePr>
              <a:graphicFrameLocks noChangeAspect="1"/>
            </p:cNvGraphicFramePr>
            <p:nvPr/>
          </p:nvGraphicFramePr>
          <p:xfrm>
            <a:off x="2784" y="2544"/>
            <a:ext cx="318" cy="240"/>
          </p:xfrm>
          <a:graphic>
            <a:graphicData uri="http://schemas.openxmlformats.org/presentationml/2006/ole">
              <mc:AlternateContent xmlns:mc="http://schemas.openxmlformats.org/markup-compatibility/2006">
                <mc:Choice xmlns:v="urn:schemas-microsoft-com:vml" Requires="v">
                  <p:oleObj spid="_x0000_s19680" name="Equation" r:id="rId5" imgW="165028" imgH="228501" progId="Equation.DSMT4">
                    <p:embed/>
                  </p:oleObj>
                </mc:Choice>
                <mc:Fallback>
                  <p:oleObj name="Equation" r:id="rId5" imgW="165028" imgH="228501"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4" y="2544"/>
                          <a:ext cx="31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1" name="Object 9"/>
            <p:cNvGraphicFramePr>
              <a:graphicFrameLocks noChangeAspect="1"/>
            </p:cNvGraphicFramePr>
            <p:nvPr/>
          </p:nvGraphicFramePr>
          <p:xfrm>
            <a:off x="3600" y="2928"/>
            <a:ext cx="367" cy="240"/>
          </p:xfrm>
          <a:graphic>
            <a:graphicData uri="http://schemas.openxmlformats.org/presentationml/2006/ole">
              <mc:AlternateContent xmlns:mc="http://schemas.openxmlformats.org/markup-compatibility/2006">
                <mc:Choice xmlns:v="urn:schemas-microsoft-com:vml" Requires="v">
                  <p:oleObj spid="_x0000_s19681" name="Equation" r:id="rId7" imgW="190500" imgH="228600" progId="Equation.DSMT4">
                    <p:embed/>
                  </p:oleObj>
                </mc:Choice>
                <mc:Fallback>
                  <p:oleObj name="Equation" r:id="rId7" imgW="190500" imgH="2286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0" y="2928"/>
                          <a:ext cx="36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0"/>
          <p:cNvGrpSpPr>
            <a:grpSpLocks/>
          </p:cNvGrpSpPr>
          <p:nvPr/>
        </p:nvGrpSpPr>
        <p:grpSpPr bwMode="auto">
          <a:xfrm>
            <a:off x="5105400" y="2806700"/>
            <a:ext cx="685800" cy="533400"/>
            <a:chOff x="3216" y="2304"/>
            <a:chExt cx="432" cy="336"/>
          </a:xfrm>
        </p:grpSpPr>
        <p:sp>
          <p:nvSpPr>
            <p:cNvPr id="19467" name="Line 11"/>
            <p:cNvSpPr>
              <a:spLocks noChangeShapeType="1"/>
            </p:cNvSpPr>
            <p:nvPr/>
          </p:nvSpPr>
          <p:spPr bwMode="auto">
            <a:xfrm>
              <a:off x="3216" y="2640"/>
              <a:ext cx="384" cy="0"/>
            </a:xfrm>
            <a:prstGeom prst="line">
              <a:avLst/>
            </a:prstGeom>
            <a:noFill/>
            <a:ln w="25400">
              <a:solidFill>
                <a:srgbClr val="FF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68" name="Object 12"/>
            <p:cNvGraphicFramePr>
              <a:graphicFrameLocks noChangeAspect="1"/>
            </p:cNvGraphicFramePr>
            <p:nvPr/>
          </p:nvGraphicFramePr>
          <p:xfrm>
            <a:off x="3349" y="2304"/>
            <a:ext cx="299" cy="254"/>
          </p:xfrm>
          <a:graphic>
            <a:graphicData uri="http://schemas.openxmlformats.org/presentationml/2006/ole">
              <mc:AlternateContent xmlns:mc="http://schemas.openxmlformats.org/markup-compatibility/2006">
                <mc:Choice xmlns:v="urn:schemas-microsoft-com:vml" Requires="v">
                  <p:oleObj spid="_x0000_s19682" name="Equation" r:id="rId9" imgW="126780" imgH="164814" progId="Equation.DSMT4">
                    <p:embed/>
                  </p:oleObj>
                </mc:Choice>
                <mc:Fallback>
                  <p:oleObj name="Equation" r:id="rId9" imgW="126780" imgH="164814"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9" y="2304"/>
                          <a:ext cx="299"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3"/>
          <p:cNvGrpSpPr>
            <a:grpSpLocks/>
          </p:cNvGrpSpPr>
          <p:nvPr/>
        </p:nvGrpSpPr>
        <p:grpSpPr bwMode="auto">
          <a:xfrm>
            <a:off x="6553200" y="3236913"/>
            <a:ext cx="838200" cy="484187"/>
            <a:chOff x="4128" y="2575"/>
            <a:chExt cx="528" cy="305"/>
          </a:xfrm>
        </p:grpSpPr>
        <p:sp>
          <p:nvSpPr>
            <p:cNvPr id="19465" name="Line 14"/>
            <p:cNvSpPr>
              <a:spLocks noChangeShapeType="1"/>
            </p:cNvSpPr>
            <p:nvPr/>
          </p:nvSpPr>
          <p:spPr bwMode="auto">
            <a:xfrm flipH="1">
              <a:off x="4128" y="2880"/>
              <a:ext cx="480" cy="0"/>
            </a:xfrm>
            <a:prstGeom prst="line">
              <a:avLst/>
            </a:prstGeom>
            <a:noFill/>
            <a:ln w="25400">
              <a:solidFill>
                <a:srgbClr val="FF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466" name="Object 15"/>
            <p:cNvGraphicFramePr>
              <a:graphicFrameLocks noChangeAspect="1"/>
            </p:cNvGraphicFramePr>
            <p:nvPr/>
          </p:nvGraphicFramePr>
          <p:xfrm>
            <a:off x="4320" y="2575"/>
            <a:ext cx="336" cy="238"/>
          </p:xfrm>
          <a:graphic>
            <a:graphicData uri="http://schemas.openxmlformats.org/presentationml/2006/ole">
              <mc:AlternateContent xmlns:mc="http://schemas.openxmlformats.org/markup-compatibility/2006">
                <mc:Choice xmlns:v="urn:schemas-microsoft-com:vml" Requires="v">
                  <p:oleObj spid="_x0000_s19683" name="Equation" r:id="rId11" imgW="126780" imgH="164814" progId="Equation.DSMT4">
                    <p:embed/>
                  </p:oleObj>
                </mc:Choice>
                <mc:Fallback>
                  <p:oleObj name="Equation" r:id="rId11" imgW="126780" imgH="164814"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0" y="2575"/>
                          <a:ext cx="33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1126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26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nodeType="afterGroup">
                            <p:stCondLst>
                              <p:cond delay="500"/>
                            </p:stCondLst>
                            <p:childTnLst>
                              <p:par>
                                <p:cTn id="22" presetID="3" presetClass="entr" presetSubtype="5" fill="hold" grpId="0" nodeType="afterEffect">
                                  <p:stCondLst>
                                    <p:cond delay="0"/>
                                  </p:stCondLst>
                                  <p:childTnLst>
                                    <p:set>
                                      <p:cBhvr>
                                        <p:cTn id="23" dur="1" fill="hold">
                                          <p:stCondLst>
                                            <p:cond delay="0"/>
                                          </p:stCondLst>
                                        </p:cTn>
                                        <p:tgtEl>
                                          <p:spTgt spid="112644"/>
                                        </p:tgtEl>
                                        <p:attrNameLst>
                                          <p:attrName>style.visibility</p:attrName>
                                        </p:attrNameLst>
                                      </p:cBhvr>
                                      <p:to>
                                        <p:strVal val="visible"/>
                                      </p:to>
                                    </p:set>
                                    <p:animEffect transition="in" filter="blinds(vertical)">
                                      <p:cBhvr>
                                        <p:cTn id="24" dur="500"/>
                                        <p:tgtEl>
                                          <p:spTgt spid="11264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p:bldP spid="11264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5767388" y="990600"/>
            <a:ext cx="302418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0483" name="Text Box 3"/>
          <p:cNvSpPr txBox="1">
            <a:spLocks noChangeArrowheads="1"/>
          </p:cNvSpPr>
          <p:nvPr/>
        </p:nvSpPr>
        <p:spPr bwMode="auto">
          <a:xfrm>
            <a:off x="141288" y="152400"/>
            <a:ext cx="93265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例：无限长同轴线，电流强度为 </a:t>
            </a:r>
            <a:r>
              <a:rPr lang="en-US" altLang="zh-CN" sz="2800" i="1"/>
              <a:t>I </a:t>
            </a:r>
            <a:r>
              <a:rPr lang="zh-CN" altLang="en-US" sz="2800"/>
              <a:t>，内、外半径分别为</a:t>
            </a:r>
            <a:r>
              <a:rPr lang="en-US" altLang="zh-CN" sz="2800" i="1"/>
              <a:t>R</a:t>
            </a:r>
            <a:r>
              <a:rPr lang="en-US" altLang="zh-CN" sz="2800" baseline="-25000"/>
              <a:t>1</a:t>
            </a:r>
            <a:r>
              <a:rPr lang="en-US" altLang="zh-CN" sz="2800"/>
              <a:t> , </a:t>
            </a:r>
            <a:r>
              <a:rPr lang="en-US" altLang="zh-CN" sz="2800" i="1"/>
              <a:t>R</a:t>
            </a:r>
            <a:r>
              <a:rPr lang="en-US" altLang="zh-CN" sz="2800" baseline="-25000"/>
              <a:t>2 </a:t>
            </a:r>
            <a:r>
              <a:rPr lang="en-US" altLang="zh-CN" sz="2800"/>
              <a:t>, </a:t>
            </a:r>
            <a:r>
              <a:rPr lang="zh-CN" altLang="en-US" sz="2800"/>
              <a:t>其间介质的磁导率为</a:t>
            </a:r>
            <a:r>
              <a:rPr lang="en-US" altLang="zh-CN" sz="2800"/>
              <a:t>μ</a:t>
            </a:r>
            <a:r>
              <a:rPr lang="zh-CN" altLang="en-US" sz="2800"/>
              <a:t>，求</a:t>
            </a:r>
            <a:r>
              <a:rPr lang="en-US" altLang="zh-CN" sz="2800"/>
              <a:t>:</a:t>
            </a:r>
            <a:r>
              <a:rPr lang="en-US" altLang="zh-CN" sz="2800" i="1"/>
              <a:t> l</a:t>
            </a:r>
            <a:r>
              <a:rPr lang="en-US" altLang="zh-CN" sz="2800"/>
              <a:t> </a:t>
            </a:r>
            <a:r>
              <a:rPr lang="zh-CN" altLang="en-US" sz="2800"/>
              <a:t>长度内储存的磁能。</a:t>
            </a:r>
          </a:p>
        </p:txBody>
      </p:sp>
      <p:grpSp>
        <p:nvGrpSpPr>
          <p:cNvPr id="2" name="Group 4"/>
          <p:cNvGrpSpPr>
            <a:grpSpLocks/>
          </p:cNvGrpSpPr>
          <p:nvPr/>
        </p:nvGrpSpPr>
        <p:grpSpPr bwMode="auto">
          <a:xfrm>
            <a:off x="6137275" y="2667000"/>
            <a:ext cx="1082675" cy="533400"/>
            <a:chOff x="3782" y="1632"/>
            <a:chExt cx="682" cy="336"/>
          </a:xfrm>
        </p:grpSpPr>
        <p:sp>
          <p:nvSpPr>
            <p:cNvPr id="20514" name="Line 5"/>
            <p:cNvSpPr>
              <a:spLocks noChangeShapeType="1"/>
            </p:cNvSpPr>
            <p:nvPr/>
          </p:nvSpPr>
          <p:spPr bwMode="auto">
            <a:xfrm flipV="1">
              <a:off x="4464" y="1680"/>
              <a:ext cx="0" cy="288"/>
            </a:xfrm>
            <a:prstGeom prst="line">
              <a:avLst/>
            </a:prstGeom>
            <a:noFill/>
            <a:ln w="57150">
              <a:solidFill>
                <a:srgbClr val="0099FF"/>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5" name="Line 6"/>
            <p:cNvSpPr>
              <a:spLocks noChangeShapeType="1"/>
            </p:cNvSpPr>
            <p:nvPr/>
          </p:nvSpPr>
          <p:spPr bwMode="auto">
            <a:xfrm flipV="1">
              <a:off x="4032" y="1680"/>
              <a:ext cx="0" cy="288"/>
            </a:xfrm>
            <a:prstGeom prst="line">
              <a:avLst/>
            </a:prstGeom>
            <a:noFill/>
            <a:ln w="57150">
              <a:solidFill>
                <a:srgbClr val="0099FF"/>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6" name="Text Box 7"/>
            <p:cNvSpPr txBox="1">
              <a:spLocks noChangeArrowheads="1"/>
            </p:cNvSpPr>
            <p:nvPr/>
          </p:nvSpPr>
          <p:spPr bwMode="auto">
            <a:xfrm>
              <a:off x="3782" y="1632"/>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I</a:t>
              </a:r>
            </a:p>
          </p:txBody>
        </p:sp>
      </p:grpSp>
      <p:sp>
        <p:nvSpPr>
          <p:cNvPr id="113672" name="Text Box 8"/>
          <p:cNvSpPr txBox="1">
            <a:spLocks noChangeArrowheads="1"/>
          </p:cNvSpPr>
          <p:nvPr/>
        </p:nvSpPr>
        <p:spPr bwMode="auto">
          <a:xfrm>
            <a:off x="141288" y="1219200"/>
            <a:ext cx="738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解：</a:t>
            </a:r>
          </a:p>
        </p:txBody>
      </p:sp>
      <p:graphicFrame>
        <p:nvGraphicFramePr>
          <p:cNvPr id="113673" name="Object 9"/>
          <p:cNvGraphicFramePr>
            <a:graphicFrameLocks noChangeAspect="1"/>
          </p:cNvGraphicFramePr>
          <p:nvPr/>
        </p:nvGraphicFramePr>
        <p:xfrm>
          <a:off x="1266825" y="1143000"/>
          <a:ext cx="1676400" cy="800100"/>
        </p:xfrm>
        <a:graphic>
          <a:graphicData uri="http://schemas.openxmlformats.org/presentationml/2006/ole">
            <mc:AlternateContent xmlns:mc="http://schemas.openxmlformats.org/markup-compatibility/2006">
              <mc:Choice xmlns:v="urn:schemas-microsoft-com:vml" Requires="v">
                <p:oleObj spid="_x0000_s21141" name="公式" r:id="rId3" imgW="761669" imgH="380835" progId="Equation.3">
                  <p:embed/>
                </p:oleObj>
              </mc:Choice>
              <mc:Fallback>
                <p:oleObj name="公式" r:id="rId3" imgW="761669" imgH="380835"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1143000"/>
                        <a:ext cx="16764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4" name="Object 10"/>
          <p:cNvGraphicFramePr>
            <a:graphicFrameLocks noChangeAspect="1"/>
          </p:cNvGraphicFramePr>
          <p:nvPr/>
        </p:nvGraphicFramePr>
        <p:xfrm>
          <a:off x="938213" y="1981200"/>
          <a:ext cx="1219200" cy="846138"/>
        </p:xfrm>
        <a:graphic>
          <a:graphicData uri="http://schemas.openxmlformats.org/presentationml/2006/ole">
            <mc:AlternateContent xmlns:mc="http://schemas.openxmlformats.org/markup-compatibility/2006">
              <mc:Choice xmlns:v="urn:schemas-microsoft-com:vml" Requires="v">
                <p:oleObj spid="_x0000_s21142" name="公式" r:id="rId5" imgW="622030" imgH="431613" progId="Equation.3">
                  <p:embed/>
                </p:oleObj>
              </mc:Choice>
              <mc:Fallback>
                <p:oleObj name="公式" r:id="rId5" imgW="622030" imgH="431613"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8213" y="1981200"/>
                        <a:ext cx="1219200"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5" name="Object 11"/>
          <p:cNvGraphicFramePr>
            <a:graphicFrameLocks noChangeAspect="1"/>
          </p:cNvGraphicFramePr>
          <p:nvPr/>
        </p:nvGraphicFramePr>
        <p:xfrm>
          <a:off x="3192463" y="1905000"/>
          <a:ext cx="1171575" cy="847725"/>
        </p:xfrm>
        <a:graphic>
          <a:graphicData uri="http://schemas.openxmlformats.org/presentationml/2006/ole">
            <mc:AlternateContent xmlns:mc="http://schemas.openxmlformats.org/markup-compatibility/2006">
              <mc:Choice xmlns:v="urn:schemas-microsoft-com:vml" Requires="v">
                <p:oleObj spid="_x0000_s21143" name="公式" r:id="rId7" imgW="596900" imgH="431800" progId="Equation.3">
                  <p:embed/>
                </p:oleObj>
              </mc:Choice>
              <mc:Fallback>
                <p:oleObj name="公式" r:id="rId7" imgW="596900" imgH="4318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2463" y="1905000"/>
                        <a:ext cx="11715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6" name="Object 12"/>
          <p:cNvGraphicFramePr>
            <a:graphicFrameLocks noChangeAspect="1"/>
          </p:cNvGraphicFramePr>
          <p:nvPr/>
        </p:nvGraphicFramePr>
        <p:xfrm>
          <a:off x="492125" y="2895600"/>
          <a:ext cx="1905000" cy="808038"/>
        </p:xfrm>
        <a:graphic>
          <a:graphicData uri="http://schemas.openxmlformats.org/presentationml/2006/ole">
            <mc:AlternateContent xmlns:mc="http://schemas.openxmlformats.org/markup-compatibility/2006">
              <mc:Choice xmlns:v="urn:schemas-microsoft-com:vml" Requires="v">
                <p:oleObj spid="_x0000_s21144" name="公式" r:id="rId9" imgW="774364" imgH="406224" progId="Equation.3">
                  <p:embed/>
                </p:oleObj>
              </mc:Choice>
              <mc:Fallback>
                <p:oleObj name="公式" r:id="rId9" imgW="774364" imgH="406224"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125" y="2895600"/>
                        <a:ext cx="19050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7" name="Object 13"/>
          <p:cNvGraphicFramePr>
            <a:graphicFrameLocks noChangeAspect="1"/>
          </p:cNvGraphicFramePr>
          <p:nvPr/>
        </p:nvGraphicFramePr>
        <p:xfrm>
          <a:off x="2251075" y="2895600"/>
          <a:ext cx="1652588" cy="825500"/>
        </p:xfrm>
        <a:graphic>
          <a:graphicData uri="http://schemas.openxmlformats.org/presentationml/2006/ole">
            <mc:AlternateContent xmlns:mc="http://schemas.openxmlformats.org/markup-compatibility/2006">
              <mc:Choice xmlns:v="urn:schemas-microsoft-com:vml" Requires="v">
                <p:oleObj spid="_x0000_s21145" name="公式" r:id="rId11" imgW="812447" imgH="418918" progId="Equation.3">
                  <p:embed/>
                </p:oleObj>
              </mc:Choice>
              <mc:Fallback>
                <p:oleObj name="公式" r:id="rId11" imgW="812447" imgH="418918"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1075" y="2895600"/>
                        <a:ext cx="165258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8" name="Object 14"/>
          <p:cNvGraphicFramePr>
            <a:graphicFrameLocks noChangeAspect="1"/>
          </p:cNvGraphicFramePr>
          <p:nvPr/>
        </p:nvGraphicFramePr>
        <p:xfrm>
          <a:off x="4038600" y="2895600"/>
          <a:ext cx="1122363" cy="873125"/>
        </p:xfrm>
        <a:graphic>
          <a:graphicData uri="http://schemas.openxmlformats.org/presentationml/2006/ole">
            <mc:AlternateContent xmlns:mc="http://schemas.openxmlformats.org/markup-compatibility/2006">
              <mc:Choice xmlns:v="urn:schemas-microsoft-com:vml" Requires="v">
                <p:oleObj spid="_x0000_s21146" name="公式" r:id="rId13" imgW="571252" imgH="444307" progId="Equation.3">
                  <p:embed/>
                </p:oleObj>
              </mc:Choice>
              <mc:Fallback>
                <p:oleObj name="公式" r:id="rId13" imgW="571252" imgH="444307"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8600" y="2895600"/>
                        <a:ext cx="1122363"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79" name="Object 15"/>
          <p:cNvGraphicFramePr>
            <a:graphicFrameLocks noChangeAspect="1"/>
          </p:cNvGraphicFramePr>
          <p:nvPr/>
        </p:nvGraphicFramePr>
        <p:xfrm>
          <a:off x="533400" y="4276725"/>
          <a:ext cx="1752600" cy="730250"/>
        </p:xfrm>
        <a:graphic>
          <a:graphicData uri="http://schemas.openxmlformats.org/presentationml/2006/ole">
            <mc:AlternateContent xmlns:mc="http://schemas.openxmlformats.org/markup-compatibility/2006">
              <mc:Choice xmlns:v="urn:schemas-microsoft-com:vml" Requires="v">
                <p:oleObj spid="_x0000_s21147" name="公式" r:id="rId15" imgW="914400" imgH="381000" progId="Equation.3">
                  <p:embed/>
                </p:oleObj>
              </mc:Choice>
              <mc:Fallback>
                <p:oleObj name="公式" r:id="rId15" imgW="914400" imgH="38100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4276725"/>
                        <a:ext cx="1752600"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0" name="Object 16"/>
          <p:cNvGraphicFramePr>
            <a:graphicFrameLocks noChangeAspect="1"/>
          </p:cNvGraphicFramePr>
          <p:nvPr/>
        </p:nvGraphicFramePr>
        <p:xfrm>
          <a:off x="2251075" y="3962400"/>
          <a:ext cx="3025775" cy="1273175"/>
        </p:xfrm>
        <a:graphic>
          <a:graphicData uri="http://schemas.openxmlformats.org/presentationml/2006/ole">
            <mc:AlternateContent xmlns:mc="http://schemas.openxmlformats.org/markup-compatibility/2006">
              <mc:Choice xmlns:v="urn:schemas-microsoft-com:vml" Requires="v">
                <p:oleObj spid="_x0000_s21148" name="公式" r:id="rId17" imgW="977900" imgH="508000" progId="Equation.3">
                  <p:embed/>
                </p:oleObj>
              </mc:Choice>
              <mc:Fallback>
                <p:oleObj name="公式" r:id="rId17" imgW="977900" imgH="50800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51075" y="3962400"/>
                        <a:ext cx="3025775" cy="1273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1" name="Object 17"/>
          <p:cNvGraphicFramePr>
            <a:graphicFrameLocks noChangeAspect="1"/>
          </p:cNvGraphicFramePr>
          <p:nvPr/>
        </p:nvGraphicFramePr>
        <p:xfrm>
          <a:off x="5275263" y="4038600"/>
          <a:ext cx="2038350" cy="947738"/>
        </p:xfrm>
        <a:graphic>
          <a:graphicData uri="http://schemas.openxmlformats.org/presentationml/2006/ole">
            <mc:AlternateContent xmlns:mc="http://schemas.openxmlformats.org/markup-compatibility/2006">
              <mc:Choice xmlns:v="urn:schemas-microsoft-com:vml" Requires="v">
                <p:oleObj spid="_x0000_s21149" name="公式" r:id="rId19" imgW="901309" imgH="482391" progId="Equation.3">
                  <p:embed/>
                </p:oleObj>
              </mc:Choice>
              <mc:Fallback>
                <p:oleObj name="公式" r:id="rId19" imgW="901309" imgH="482391" progId="Equation.3">
                  <p:embed/>
                  <p:pic>
                    <p:nvPicPr>
                      <p:cNvPr id="0" name="Object 1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275263" y="4038600"/>
                        <a:ext cx="203835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8"/>
          <p:cNvGrpSpPr>
            <a:grpSpLocks/>
          </p:cNvGrpSpPr>
          <p:nvPr/>
        </p:nvGrpSpPr>
        <p:grpSpPr bwMode="auto">
          <a:xfrm>
            <a:off x="6823075" y="1981200"/>
            <a:ext cx="1143000" cy="838200"/>
            <a:chOff x="4608" y="2160"/>
            <a:chExt cx="720" cy="528"/>
          </a:xfrm>
        </p:grpSpPr>
        <p:sp>
          <p:nvSpPr>
            <p:cNvPr id="20511" name="Oval 19"/>
            <p:cNvSpPr>
              <a:spLocks noChangeArrowheads="1"/>
            </p:cNvSpPr>
            <p:nvPr/>
          </p:nvSpPr>
          <p:spPr bwMode="auto">
            <a:xfrm>
              <a:off x="4608" y="2160"/>
              <a:ext cx="720" cy="336"/>
            </a:xfrm>
            <a:prstGeom prst="ellipse">
              <a:avLst/>
            </a:prstGeom>
            <a:noFill/>
            <a:ln w="57150">
              <a:solidFill>
                <a:srgbClr val="9900CC"/>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20512" name="Freeform 20"/>
            <p:cNvSpPr>
              <a:spLocks/>
            </p:cNvSpPr>
            <p:nvPr/>
          </p:nvSpPr>
          <p:spPr bwMode="auto">
            <a:xfrm>
              <a:off x="4896" y="2496"/>
              <a:ext cx="120" cy="1"/>
            </a:xfrm>
            <a:custGeom>
              <a:avLst/>
              <a:gdLst>
                <a:gd name="T0" fmla="*/ 0 w 120"/>
                <a:gd name="T1" fmla="*/ 0 h 1"/>
                <a:gd name="T2" fmla="*/ 120 w 120"/>
                <a:gd name="T3" fmla="*/ 0 h 1"/>
                <a:gd name="T4" fmla="*/ 0 60000 65536"/>
                <a:gd name="T5" fmla="*/ 0 60000 65536"/>
                <a:gd name="T6" fmla="*/ 0 w 120"/>
                <a:gd name="T7" fmla="*/ 0 h 1"/>
                <a:gd name="T8" fmla="*/ 120 w 120"/>
                <a:gd name="T9" fmla="*/ 1 h 1"/>
              </a:gdLst>
              <a:ahLst/>
              <a:cxnLst>
                <a:cxn ang="T4">
                  <a:pos x="T0" y="T1"/>
                </a:cxn>
                <a:cxn ang="T5">
                  <a:pos x="T2" y="T3"/>
                </a:cxn>
              </a:cxnLst>
              <a:rect l="T6" t="T7" r="T8" b="T9"/>
              <a:pathLst>
                <a:path w="120" h="1">
                  <a:moveTo>
                    <a:pt x="0" y="0"/>
                  </a:moveTo>
                  <a:lnTo>
                    <a:pt x="120" y="0"/>
                  </a:lnTo>
                </a:path>
              </a:pathLst>
            </a:custGeom>
            <a:noFill/>
            <a:ln w="57150">
              <a:solidFill>
                <a:srgbClr val="9900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513" name="Text Box 21"/>
            <p:cNvSpPr txBox="1">
              <a:spLocks noChangeArrowheads="1"/>
            </p:cNvSpPr>
            <p:nvPr/>
          </p:nvSpPr>
          <p:spPr bwMode="auto">
            <a:xfrm>
              <a:off x="5126" y="2400"/>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a</a:t>
              </a:r>
            </a:p>
          </p:txBody>
        </p:sp>
      </p:grpSp>
      <p:graphicFrame>
        <p:nvGraphicFramePr>
          <p:cNvPr id="113686" name="Object 22"/>
          <p:cNvGraphicFramePr>
            <a:graphicFrameLocks noChangeAspect="1"/>
          </p:cNvGraphicFramePr>
          <p:nvPr/>
        </p:nvGraphicFramePr>
        <p:xfrm>
          <a:off x="436563" y="5410200"/>
          <a:ext cx="1479550" cy="776288"/>
        </p:xfrm>
        <a:graphic>
          <a:graphicData uri="http://schemas.openxmlformats.org/presentationml/2006/ole">
            <mc:AlternateContent xmlns:mc="http://schemas.openxmlformats.org/markup-compatibility/2006">
              <mc:Choice xmlns:v="urn:schemas-microsoft-com:vml" Requires="v">
                <p:oleObj spid="_x0000_s21150" name="公式" r:id="rId21" imgW="774364" imgH="406224" progId="Equation.3">
                  <p:embed/>
                </p:oleObj>
              </mc:Choice>
              <mc:Fallback>
                <p:oleObj name="公式" r:id="rId21" imgW="774364" imgH="406224" progId="Equation.3">
                  <p:embed/>
                  <p:pic>
                    <p:nvPicPr>
                      <p:cNvPr id="0" name="Object 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6563" y="5410200"/>
                        <a:ext cx="147955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687" name="Object 23"/>
          <p:cNvGraphicFramePr>
            <a:graphicFrameLocks noChangeAspect="1"/>
          </p:cNvGraphicFramePr>
          <p:nvPr/>
        </p:nvGraphicFramePr>
        <p:xfrm>
          <a:off x="2320925" y="5410200"/>
          <a:ext cx="1949450" cy="873125"/>
        </p:xfrm>
        <a:graphic>
          <a:graphicData uri="http://schemas.openxmlformats.org/presentationml/2006/ole">
            <mc:AlternateContent xmlns:mc="http://schemas.openxmlformats.org/markup-compatibility/2006">
              <mc:Choice xmlns:v="urn:schemas-microsoft-com:vml" Requires="v">
                <p:oleObj spid="_x0000_s21151" name="公式" r:id="rId23" imgW="863225" imgH="444307" progId="Equation.3">
                  <p:embed/>
                </p:oleObj>
              </mc:Choice>
              <mc:Fallback>
                <p:oleObj name="公式" r:id="rId23" imgW="863225" imgH="444307" progId="Equation.3">
                  <p:embed/>
                  <p:pic>
                    <p:nvPicPr>
                      <p:cNvPr id="0" name="Object 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20925" y="5410200"/>
                        <a:ext cx="194945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688" name="Text Box 24"/>
          <p:cNvSpPr txBox="1">
            <a:spLocks noChangeArrowheads="1"/>
          </p:cNvSpPr>
          <p:nvPr/>
        </p:nvSpPr>
        <p:spPr bwMode="auto">
          <a:xfrm>
            <a:off x="4641850" y="5486400"/>
            <a:ext cx="1619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单位长度</a:t>
            </a:r>
            <a:r>
              <a:rPr lang="en-US" altLang="zh-CN" sz="2400" i="1"/>
              <a:t>L</a:t>
            </a:r>
            <a:r>
              <a:rPr lang="en-US" altLang="zh-CN" sz="2400"/>
              <a:t>*</a:t>
            </a:r>
          </a:p>
        </p:txBody>
      </p:sp>
      <p:graphicFrame>
        <p:nvGraphicFramePr>
          <p:cNvPr id="113689" name="Object 25"/>
          <p:cNvGraphicFramePr>
            <a:graphicFrameLocks noChangeAspect="1"/>
          </p:cNvGraphicFramePr>
          <p:nvPr/>
        </p:nvGraphicFramePr>
        <p:xfrm>
          <a:off x="6511925" y="5334000"/>
          <a:ext cx="2070100" cy="873125"/>
        </p:xfrm>
        <a:graphic>
          <a:graphicData uri="http://schemas.openxmlformats.org/presentationml/2006/ole">
            <mc:AlternateContent xmlns:mc="http://schemas.openxmlformats.org/markup-compatibility/2006">
              <mc:Choice xmlns:v="urn:schemas-microsoft-com:vml" Requires="v">
                <p:oleObj spid="_x0000_s21152" name="公式" r:id="rId25" imgW="914400" imgH="444500" progId="Equation.3">
                  <p:embed/>
                </p:oleObj>
              </mc:Choice>
              <mc:Fallback>
                <p:oleObj name="公式" r:id="rId25" imgW="914400" imgH="444500" progId="Equation.3">
                  <p:embed/>
                  <p:pic>
                    <p:nvPicPr>
                      <p:cNvPr id="0" name="Object 2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511925" y="5334000"/>
                        <a:ext cx="207010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6"/>
          <p:cNvGrpSpPr>
            <a:grpSpLocks/>
          </p:cNvGrpSpPr>
          <p:nvPr/>
        </p:nvGrpSpPr>
        <p:grpSpPr bwMode="auto">
          <a:xfrm>
            <a:off x="6670675" y="1219200"/>
            <a:ext cx="1981200" cy="2133600"/>
            <a:chOff x="4512" y="1680"/>
            <a:chExt cx="1248" cy="1344"/>
          </a:xfrm>
        </p:grpSpPr>
        <p:sp>
          <p:nvSpPr>
            <p:cNvPr id="20502" name="AutoShape 27"/>
            <p:cNvSpPr>
              <a:spLocks noChangeArrowheads="1"/>
            </p:cNvSpPr>
            <p:nvPr/>
          </p:nvSpPr>
          <p:spPr bwMode="auto">
            <a:xfrm>
              <a:off x="4512" y="1680"/>
              <a:ext cx="864"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50 h 21600"/>
                <a:gd name="T26" fmla="*/ 18425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6646" y="10800"/>
                  </a:moveTo>
                  <a:cubicBezTo>
                    <a:pt x="6646" y="13094"/>
                    <a:pt x="8506" y="14954"/>
                    <a:pt x="10800" y="14954"/>
                  </a:cubicBezTo>
                  <a:cubicBezTo>
                    <a:pt x="13094" y="14954"/>
                    <a:pt x="14954" y="13094"/>
                    <a:pt x="14954" y="10800"/>
                  </a:cubicBezTo>
                  <a:cubicBezTo>
                    <a:pt x="14954" y="8506"/>
                    <a:pt x="13094" y="6646"/>
                    <a:pt x="10800" y="6646"/>
                  </a:cubicBezTo>
                  <a:cubicBezTo>
                    <a:pt x="8506" y="6646"/>
                    <a:pt x="6646" y="8506"/>
                    <a:pt x="6646" y="10800"/>
                  </a:cubicBezTo>
                  <a:close/>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3" name="Line 28"/>
            <p:cNvSpPr>
              <a:spLocks noChangeShapeType="1"/>
            </p:cNvSpPr>
            <p:nvPr/>
          </p:nvSpPr>
          <p:spPr bwMode="auto">
            <a:xfrm>
              <a:off x="4512" y="1872"/>
              <a:ext cx="0" cy="11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4" name="Line 29"/>
            <p:cNvSpPr>
              <a:spLocks noChangeShapeType="1"/>
            </p:cNvSpPr>
            <p:nvPr/>
          </p:nvSpPr>
          <p:spPr bwMode="auto">
            <a:xfrm>
              <a:off x="5376" y="1872"/>
              <a:ext cx="0" cy="11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5" name="Freeform 30"/>
            <p:cNvSpPr>
              <a:spLocks/>
            </p:cNvSpPr>
            <p:nvPr/>
          </p:nvSpPr>
          <p:spPr bwMode="auto">
            <a:xfrm>
              <a:off x="4775" y="1872"/>
              <a:ext cx="1" cy="192"/>
            </a:xfrm>
            <a:custGeom>
              <a:avLst/>
              <a:gdLst>
                <a:gd name="T0" fmla="*/ 0 w 1"/>
                <a:gd name="T1" fmla="*/ 0 h 192"/>
                <a:gd name="T2" fmla="*/ 0 w 1"/>
                <a:gd name="T3" fmla="*/ 192 h 192"/>
                <a:gd name="T4" fmla="*/ 0 60000 65536"/>
                <a:gd name="T5" fmla="*/ 0 60000 65536"/>
                <a:gd name="T6" fmla="*/ 0 w 1"/>
                <a:gd name="T7" fmla="*/ 0 h 192"/>
                <a:gd name="T8" fmla="*/ 1 w 1"/>
                <a:gd name="T9" fmla="*/ 192 h 192"/>
              </a:gdLst>
              <a:ahLst/>
              <a:cxnLst>
                <a:cxn ang="T4">
                  <a:pos x="T0" y="T1"/>
                </a:cxn>
                <a:cxn ang="T5">
                  <a:pos x="T2" y="T3"/>
                </a:cxn>
              </a:cxnLst>
              <a:rect l="T6" t="T7" r="T8" b="T9"/>
              <a:pathLst>
                <a:path w="1" h="192">
                  <a:moveTo>
                    <a:pt x="0" y="0"/>
                  </a:moveTo>
                  <a:lnTo>
                    <a:pt x="0" y="192"/>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6" name="Freeform 31"/>
            <p:cNvSpPr>
              <a:spLocks/>
            </p:cNvSpPr>
            <p:nvPr/>
          </p:nvSpPr>
          <p:spPr bwMode="auto">
            <a:xfrm>
              <a:off x="5113" y="1872"/>
              <a:ext cx="1" cy="192"/>
            </a:xfrm>
            <a:custGeom>
              <a:avLst/>
              <a:gdLst>
                <a:gd name="T0" fmla="*/ 0 w 1"/>
                <a:gd name="T1" fmla="*/ 0 h 192"/>
                <a:gd name="T2" fmla="*/ 0 w 1"/>
                <a:gd name="T3" fmla="*/ 192 h 192"/>
                <a:gd name="T4" fmla="*/ 0 60000 65536"/>
                <a:gd name="T5" fmla="*/ 0 60000 65536"/>
                <a:gd name="T6" fmla="*/ 0 w 1"/>
                <a:gd name="T7" fmla="*/ 0 h 192"/>
                <a:gd name="T8" fmla="*/ 1 w 1"/>
                <a:gd name="T9" fmla="*/ 192 h 192"/>
              </a:gdLst>
              <a:ahLst/>
              <a:cxnLst>
                <a:cxn ang="T4">
                  <a:pos x="T0" y="T1"/>
                </a:cxn>
                <a:cxn ang="T5">
                  <a:pos x="T2" y="T3"/>
                </a:cxn>
              </a:cxnLst>
              <a:rect l="T6" t="T7" r="T8" b="T9"/>
              <a:pathLst>
                <a:path w="1" h="192">
                  <a:moveTo>
                    <a:pt x="0" y="0"/>
                  </a:moveTo>
                  <a:lnTo>
                    <a:pt x="0" y="192"/>
                  </a:ln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07" name="Line 32"/>
            <p:cNvSpPr>
              <a:spLocks noChangeShapeType="1"/>
            </p:cNvSpPr>
            <p:nvPr/>
          </p:nvSpPr>
          <p:spPr bwMode="auto">
            <a:xfrm>
              <a:off x="4775" y="2064"/>
              <a:ext cx="0" cy="912"/>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Line 33"/>
            <p:cNvSpPr>
              <a:spLocks noChangeShapeType="1"/>
            </p:cNvSpPr>
            <p:nvPr/>
          </p:nvSpPr>
          <p:spPr bwMode="auto">
            <a:xfrm>
              <a:off x="5113" y="2064"/>
              <a:ext cx="0" cy="912"/>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Text Box 34"/>
            <p:cNvSpPr txBox="1">
              <a:spLocks noChangeArrowheads="1"/>
            </p:cNvSpPr>
            <p:nvPr/>
          </p:nvSpPr>
          <p:spPr bwMode="auto">
            <a:xfrm>
              <a:off x="5510" y="2256"/>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l</a:t>
              </a:r>
            </a:p>
          </p:txBody>
        </p:sp>
        <p:sp>
          <p:nvSpPr>
            <p:cNvPr id="20510" name="Line 35"/>
            <p:cNvSpPr>
              <a:spLocks noChangeShapeType="1"/>
            </p:cNvSpPr>
            <p:nvPr/>
          </p:nvSpPr>
          <p:spPr bwMode="auto">
            <a:xfrm>
              <a:off x="5520" y="1872"/>
              <a:ext cx="0" cy="1152"/>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113700" name="Line 36"/>
          <p:cNvSpPr>
            <a:spLocks noChangeShapeType="1"/>
          </p:cNvSpPr>
          <p:nvPr/>
        </p:nvSpPr>
        <p:spPr bwMode="auto">
          <a:xfrm>
            <a:off x="352425" y="5257800"/>
            <a:ext cx="8369300" cy="0"/>
          </a:xfrm>
          <a:prstGeom prst="line">
            <a:avLst/>
          </a:prstGeom>
          <a:noFill/>
          <a:ln w="38100">
            <a:solidFill>
              <a:srgbClr val="FF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nodePh="1">
                                  <p:stCondLst>
                                    <p:cond delay="0"/>
                                  </p:stCondLst>
                                  <p:endCondLst>
                                    <p:cond evt="begin" delay="0">
                                      <p:tn val="12"/>
                                    </p:cond>
                                  </p:endCondLst>
                                  <p:childTnLst>
                                    <p:set>
                                      <p:cBhvr>
                                        <p:cTn id="13" dur="1" fill="hold">
                                          <p:stCondLst>
                                            <p:cond delay="499"/>
                                          </p:stCondLst>
                                        </p:cTn>
                                        <p:tgtEl>
                                          <p:spTgt spid="11366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1367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1367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1367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113676"/>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11367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11367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11367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113680"/>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113681"/>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499"/>
                                          </p:stCondLst>
                                        </p:cTn>
                                        <p:tgtEl>
                                          <p:spTgt spid="11370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11368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11368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1368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113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72" grpId="0" autoUpdateAnimBg="0"/>
      <p:bldP spid="113688" grpId="0" autoUpdateAnimBg="0"/>
      <p:bldP spid="11370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ontrols>
      <mc:AlternateContent xmlns:mc="http://schemas.openxmlformats.org/markup-compatibility/2006">
        <mc:Choice xmlns:v="urn:schemas-microsoft-com:vml" Requires="v">
          <p:control spid="21528" r:id="rId2" imgW="8785080" imgH="5615280"/>
        </mc:Choice>
        <mc:Fallback>
          <p:control r:id="rId2" imgW="8785080" imgH="5615280">
            <p:pic>
              <p:nvPicPr>
                <p:cNvPr id="2" name="ShockwaveFlash1"/>
                <p:cNvPicPr preferRelativeResize="0">
                  <a:picLocks noChangeArrowheads="1" noChangeShapeType="1"/>
                </p:cNvPicPr>
                <p:nvPr/>
              </p:nvPicPr>
              <p:blipFill>
                <a:blip r:embed="rId4"/>
                <a:srcRect/>
                <a:stretch>
                  <a:fillRect/>
                </a:stretch>
              </p:blipFill>
              <p:spPr bwMode="auto">
                <a:xfrm>
                  <a:off x="179388" y="620713"/>
                  <a:ext cx="8785225" cy="56165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58463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088" y="765175"/>
            <a:ext cx="7363106" cy="646331"/>
          </a:xfrm>
          <a:prstGeom prst="rect">
            <a:avLst/>
          </a:prstGeom>
          <a:noFill/>
        </p:spPr>
        <p:txBody>
          <a:bodyPr wrap="none">
            <a:spAutoFit/>
          </a:bodyPr>
          <a:lstStyle/>
          <a:p>
            <a:pPr>
              <a:defRPr/>
            </a:pPr>
            <a:r>
              <a:rPr lang="zh-CN" altLang="en-US" sz="3600" dirty="0">
                <a:latin typeface="+mj-lt"/>
                <a:ea typeface="+mn-ea"/>
              </a:rPr>
              <a:t>作业：</a:t>
            </a:r>
            <a:r>
              <a:rPr lang="en-US" altLang="zh-CN" sz="3600" dirty="0">
                <a:latin typeface="+mj-lt"/>
                <a:ea typeface="+mn-ea"/>
              </a:rPr>
              <a:t>10-10</a:t>
            </a:r>
            <a:r>
              <a:rPr lang="zh-CN" altLang="en-US" sz="3600" dirty="0">
                <a:latin typeface="+mj-lt"/>
                <a:ea typeface="+mn-ea"/>
              </a:rPr>
              <a:t>，</a:t>
            </a:r>
            <a:r>
              <a:rPr lang="en-US" altLang="zh-CN" sz="3600" dirty="0">
                <a:latin typeface="+mj-lt"/>
                <a:ea typeface="+mn-ea"/>
              </a:rPr>
              <a:t>10-11</a:t>
            </a:r>
            <a:r>
              <a:rPr lang="zh-CN" altLang="en-US" sz="3600" dirty="0">
                <a:latin typeface="+mj-lt"/>
                <a:ea typeface="+mn-ea"/>
              </a:rPr>
              <a:t>，</a:t>
            </a:r>
            <a:r>
              <a:rPr lang="en-US" altLang="zh-CN" sz="3600" dirty="0">
                <a:latin typeface="+mj-lt"/>
                <a:ea typeface="+mn-ea"/>
              </a:rPr>
              <a:t>10-12</a:t>
            </a:r>
            <a:r>
              <a:rPr lang="zh-CN" altLang="en-US" sz="3600" dirty="0">
                <a:latin typeface="+mj-lt"/>
                <a:ea typeface="+mn-ea"/>
              </a:rPr>
              <a:t>，</a:t>
            </a:r>
            <a:r>
              <a:rPr lang="en-US" altLang="zh-CN" sz="3600" dirty="0"/>
              <a:t>10-13</a:t>
            </a:r>
            <a:endParaRPr lang="zh-CN" altLang="en-US" sz="3600" dirty="0">
              <a:latin typeface="+mj-lt"/>
              <a:ea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2"/>
          <p:cNvGraphicFramePr>
            <a:graphicFrameLocks noChangeAspect="1"/>
          </p:cNvGraphicFramePr>
          <p:nvPr/>
        </p:nvGraphicFramePr>
        <p:xfrm>
          <a:off x="5238750" y="1276350"/>
          <a:ext cx="1117600" cy="330200"/>
        </p:xfrm>
        <a:graphic>
          <a:graphicData uri="http://schemas.openxmlformats.org/presentationml/2006/ole">
            <mc:AlternateContent xmlns:mc="http://schemas.openxmlformats.org/markup-compatibility/2006">
              <mc:Choice xmlns:v="urn:schemas-microsoft-com:vml" Requires="v">
                <p:oleObj spid="_x0000_s3408" name="Equation" r:id="rId4" imgW="1009530" imgH="228600" progId="Equation.3">
                  <p:embed/>
                </p:oleObj>
              </mc:Choice>
              <mc:Fallback>
                <p:oleObj name="Equation" r:id="rId4" imgW="1009530" imgH="228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8750" y="1276350"/>
                        <a:ext cx="11176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59" name="Text Box 3"/>
          <p:cNvSpPr txBox="1">
            <a:spLocks noChangeArrowheads="1"/>
          </p:cNvSpPr>
          <p:nvPr/>
        </p:nvSpPr>
        <p:spPr bwMode="auto">
          <a:xfrm>
            <a:off x="392113" y="457200"/>
            <a:ext cx="24272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rPr>
              <a:t>2</a:t>
            </a:r>
            <a:r>
              <a:rPr lang="zh-CN" altLang="en-US">
                <a:solidFill>
                  <a:schemeClr val="accent2"/>
                </a:solidFill>
              </a:rPr>
              <a:t>、自感系数</a:t>
            </a:r>
          </a:p>
        </p:txBody>
      </p:sp>
      <p:sp>
        <p:nvSpPr>
          <p:cNvPr id="96260" name="Text Box 4"/>
          <p:cNvSpPr txBox="1">
            <a:spLocks noChangeArrowheads="1"/>
          </p:cNvSpPr>
          <p:nvPr/>
        </p:nvSpPr>
        <p:spPr bwMode="auto">
          <a:xfrm>
            <a:off x="971550" y="1190625"/>
            <a:ext cx="4151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根据毕</a:t>
            </a:r>
            <a:r>
              <a:rPr lang="en-US" altLang="zh-CN" sz="2800">
                <a:solidFill>
                  <a:schemeClr val="accent2"/>
                </a:solidFill>
              </a:rPr>
              <a:t>—</a:t>
            </a:r>
            <a:r>
              <a:rPr lang="zh-CN" altLang="en-US" sz="2800">
                <a:solidFill>
                  <a:schemeClr val="accent2"/>
                </a:solidFill>
              </a:rPr>
              <a:t>萨定律：全磁通</a:t>
            </a:r>
          </a:p>
        </p:txBody>
      </p:sp>
      <p:sp>
        <p:nvSpPr>
          <p:cNvPr id="96261" name="Text Box 5"/>
          <p:cNvSpPr txBox="1">
            <a:spLocks noChangeArrowheads="1"/>
          </p:cNvSpPr>
          <p:nvPr/>
        </p:nvSpPr>
        <p:spPr bwMode="auto">
          <a:xfrm>
            <a:off x="1219200" y="1885950"/>
            <a:ext cx="7254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rgbClr val="CC3300"/>
                </a:solidFill>
              </a:rPr>
              <a:t>L</a:t>
            </a:r>
            <a:r>
              <a:rPr lang="zh-CN" altLang="en-US" sz="2800">
                <a:solidFill>
                  <a:schemeClr val="accent2"/>
                </a:solidFill>
              </a:rPr>
              <a:t>：</a:t>
            </a:r>
            <a:r>
              <a:rPr lang="zh-CN" altLang="en-US" sz="2800">
                <a:solidFill>
                  <a:srgbClr val="CC3300"/>
                </a:solidFill>
              </a:rPr>
              <a:t>自感系数</a:t>
            </a:r>
            <a:r>
              <a:rPr lang="zh-CN" altLang="en-US" sz="2800">
                <a:solidFill>
                  <a:schemeClr val="accent2"/>
                </a:solidFill>
              </a:rPr>
              <a:t>，取决于回路的大小、形状、线圈的匝数以及周围磁介质的分布。</a:t>
            </a:r>
          </a:p>
        </p:txBody>
      </p:sp>
      <p:sp>
        <p:nvSpPr>
          <p:cNvPr id="96262" name="Text Box 6"/>
          <p:cNvSpPr txBox="1">
            <a:spLocks noChangeArrowheads="1"/>
          </p:cNvSpPr>
          <p:nvPr/>
        </p:nvSpPr>
        <p:spPr bwMode="auto">
          <a:xfrm>
            <a:off x="1905000" y="2876550"/>
            <a:ext cx="54515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单位：亨利（</a:t>
            </a:r>
            <a:r>
              <a:rPr lang="en-US" altLang="zh-CN" sz="2800" i="1" dirty="0">
                <a:solidFill>
                  <a:schemeClr val="accent2"/>
                </a:solidFill>
              </a:rPr>
              <a:t>H = Vs/A = Nm/A</a:t>
            </a:r>
            <a:r>
              <a:rPr lang="en-US" altLang="zh-CN" sz="2800" i="1" baseline="30000" dirty="0">
                <a:solidFill>
                  <a:schemeClr val="accent2"/>
                </a:solidFill>
              </a:rPr>
              <a:t>2</a:t>
            </a:r>
            <a:r>
              <a:rPr lang="zh-CN" altLang="en-US" sz="2800" dirty="0">
                <a:solidFill>
                  <a:schemeClr val="accent2"/>
                </a:solidFill>
              </a:rPr>
              <a:t>）</a:t>
            </a:r>
          </a:p>
        </p:txBody>
      </p:sp>
      <p:sp>
        <p:nvSpPr>
          <p:cNvPr id="96263" name="Text Box 7"/>
          <p:cNvSpPr txBox="1">
            <a:spLocks noChangeArrowheads="1"/>
          </p:cNvSpPr>
          <p:nvPr/>
        </p:nvSpPr>
        <p:spPr bwMode="auto">
          <a:xfrm>
            <a:off x="381000" y="3505200"/>
            <a:ext cx="447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根据法拉第电磁感应定律：</a:t>
            </a:r>
            <a:endParaRPr lang="zh-CN" altLang="en-US" sz="2800"/>
          </a:p>
        </p:txBody>
      </p:sp>
      <p:graphicFrame>
        <p:nvGraphicFramePr>
          <p:cNvPr id="96264" name="Object 8"/>
          <p:cNvGraphicFramePr>
            <a:graphicFrameLocks noChangeAspect="1"/>
          </p:cNvGraphicFramePr>
          <p:nvPr/>
        </p:nvGraphicFramePr>
        <p:xfrm>
          <a:off x="4610100" y="3352800"/>
          <a:ext cx="4051300" cy="889000"/>
        </p:xfrm>
        <a:graphic>
          <a:graphicData uri="http://schemas.openxmlformats.org/presentationml/2006/ole">
            <mc:AlternateContent xmlns:mc="http://schemas.openxmlformats.org/markup-compatibility/2006">
              <mc:Choice xmlns:v="urn:schemas-microsoft-com:vml" Requires="v">
                <p:oleObj spid="_x0000_s3409" name="Equation" r:id="rId6" imgW="3943350" imgH="780960" progId="Equation.3">
                  <p:embed/>
                </p:oleObj>
              </mc:Choice>
              <mc:Fallback>
                <p:oleObj name="Equation" r:id="rId6" imgW="3943350" imgH="78096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10100" y="3352800"/>
                        <a:ext cx="40513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7" name="Rectangle 11"/>
          <p:cNvSpPr>
            <a:spLocks noChangeArrowheads="1"/>
          </p:cNvSpPr>
          <p:nvPr/>
        </p:nvSpPr>
        <p:spPr bwMode="auto">
          <a:xfrm>
            <a:off x="457200" y="41910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当回路的大小、形状、线圈的匝数以及周围磁介质的分布不变时：</a:t>
            </a:r>
          </a:p>
        </p:txBody>
      </p:sp>
      <p:sp>
        <p:nvSpPr>
          <p:cNvPr id="96268" name="Text Box 12"/>
          <p:cNvSpPr txBox="1">
            <a:spLocks noChangeArrowheads="1"/>
          </p:cNvSpPr>
          <p:nvPr/>
        </p:nvSpPr>
        <p:spPr bwMode="auto">
          <a:xfrm>
            <a:off x="5160963" y="5033030"/>
            <a:ext cx="379253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dirty="0">
                <a:solidFill>
                  <a:schemeClr val="accent2"/>
                </a:solidFill>
                <a:latin typeface="宋体" pitchFamily="2" charset="-122"/>
              </a:rPr>
              <a:t>单位电流的变化</a:t>
            </a:r>
          </a:p>
          <a:p>
            <a:pPr>
              <a:spcBef>
                <a:spcPct val="0"/>
              </a:spcBef>
              <a:buFontTx/>
              <a:buNone/>
            </a:pPr>
            <a:r>
              <a:rPr lang="zh-CN" altLang="en-US" sz="2800" dirty="0">
                <a:solidFill>
                  <a:schemeClr val="accent2"/>
                </a:solidFill>
                <a:latin typeface="宋体" pitchFamily="2" charset="-122"/>
              </a:rPr>
              <a:t>对应的感应电动势：</a:t>
            </a:r>
            <a:endParaRPr lang="en-US" altLang="zh-CN" sz="2800" dirty="0">
              <a:solidFill>
                <a:schemeClr val="accent2"/>
              </a:solidFill>
              <a:latin typeface="宋体" pitchFamily="2" charset="-122"/>
            </a:endParaRPr>
          </a:p>
          <a:p>
            <a:pPr>
              <a:spcBef>
                <a:spcPct val="0"/>
              </a:spcBef>
              <a:buFontTx/>
              <a:buNone/>
            </a:pPr>
            <a:r>
              <a:rPr lang="zh-CN" altLang="en-US" sz="2800" dirty="0">
                <a:solidFill>
                  <a:srgbClr val="FF0000"/>
                </a:solidFill>
                <a:latin typeface="宋体" pitchFamily="2" charset="-122"/>
              </a:rPr>
              <a:t>可由</a:t>
            </a:r>
            <a:r>
              <a:rPr lang="en-US" altLang="zh-CN" sz="2800" i="1" dirty="0">
                <a:solidFill>
                  <a:srgbClr val="FF0000"/>
                </a:solidFill>
                <a:latin typeface="宋体" pitchFamily="2" charset="-122"/>
              </a:rPr>
              <a:t>L</a:t>
            </a:r>
            <a:r>
              <a:rPr lang="zh-CN" altLang="en-US" sz="2800" dirty="0">
                <a:solidFill>
                  <a:srgbClr val="FF0000"/>
                </a:solidFill>
                <a:latin typeface="宋体" pitchFamily="2" charset="-122"/>
              </a:rPr>
              <a:t>计算感应电动势</a:t>
            </a:r>
          </a:p>
        </p:txBody>
      </p:sp>
      <p:graphicFrame>
        <p:nvGraphicFramePr>
          <p:cNvPr id="96269" name="Object 13"/>
          <p:cNvGraphicFramePr>
            <a:graphicFrameLocks/>
          </p:cNvGraphicFramePr>
          <p:nvPr/>
        </p:nvGraphicFramePr>
        <p:xfrm>
          <a:off x="7239000" y="457200"/>
          <a:ext cx="1568450" cy="1295400"/>
        </p:xfrm>
        <a:graphic>
          <a:graphicData uri="http://schemas.openxmlformats.org/presentationml/2006/ole">
            <mc:AlternateContent xmlns:mc="http://schemas.openxmlformats.org/markup-compatibility/2006">
              <mc:Choice xmlns:v="urn:schemas-microsoft-com:vml" Requires="v">
                <p:oleObj spid="_x0000_s3410" name="公式" r:id="rId8" imgW="457002" imgH="393529" progId="Equation.3">
                  <p:embed/>
                </p:oleObj>
              </mc:Choice>
              <mc:Fallback>
                <p:oleObj name="公式" r:id="rId8" imgW="457002" imgH="393529" progId="Equation.3">
                  <p:embed/>
                  <p:pic>
                    <p:nvPicPr>
                      <p:cNvPr id="0" name="Object 1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9000" y="457200"/>
                        <a:ext cx="1568450" cy="12954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70" name="AutoShape 14"/>
          <p:cNvSpPr>
            <a:spLocks noChangeArrowheads="1"/>
          </p:cNvSpPr>
          <p:nvPr/>
        </p:nvSpPr>
        <p:spPr bwMode="auto">
          <a:xfrm rot="-5400000">
            <a:off x="6705600" y="1143000"/>
            <a:ext cx="228600" cy="533400"/>
          </a:xfrm>
          <a:prstGeom prst="downArrow">
            <a:avLst>
              <a:gd name="adj1" fmla="val 50000"/>
              <a:gd name="adj2" fmla="val 58333"/>
            </a:avLst>
          </a:prstGeom>
          <a:solidFill>
            <a:srgbClr val="0000CC"/>
          </a:solidFill>
          <a:ln w="12700">
            <a:solidFill>
              <a:schemeClr val="tx1"/>
            </a:solidFill>
            <a:miter lim="800000"/>
            <a:headEnd type="none" w="sm" len="sm"/>
            <a:tailEnd type="none" w="sm" len="sm"/>
          </a:ln>
        </p:spPr>
        <p:txBody>
          <a:bodyPr vert="eaVert"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aphicFrame>
        <p:nvGraphicFramePr>
          <p:cNvPr id="96271" name="Object 15"/>
          <p:cNvGraphicFramePr>
            <a:graphicFrameLocks/>
          </p:cNvGraphicFramePr>
          <p:nvPr/>
        </p:nvGraphicFramePr>
        <p:xfrm>
          <a:off x="152400" y="5164138"/>
          <a:ext cx="2393950" cy="1635125"/>
        </p:xfrm>
        <a:graphic>
          <a:graphicData uri="http://schemas.openxmlformats.org/presentationml/2006/ole">
            <mc:AlternateContent xmlns:mc="http://schemas.openxmlformats.org/markup-compatibility/2006">
              <mc:Choice xmlns:v="urn:schemas-microsoft-com:vml" Requires="v">
                <p:oleObj spid="_x0000_s3411" name="公式" r:id="rId10" imgW="609600" imgH="596900" progId="Equation.3">
                  <p:embed/>
                </p:oleObj>
              </mc:Choice>
              <mc:Fallback>
                <p:oleObj name="公式" r:id="rId10" imgW="609600" imgH="596900" progId="Equation.3">
                  <p:embed/>
                  <p:pic>
                    <p:nvPicPr>
                      <p:cNvPr id="0" name="Object 1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5164138"/>
                        <a:ext cx="2393950" cy="1635125"/>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72" name="AutoShape 16"/>
          <p:cNvSpPr>
            <a:spLocks noChangeArrowheads="1"/>
          </p:cNvSpPr>
          <p:nvPr/>
        </p:nvSpPr>
        <p:spPr bwMode="auto">
          <a:xfrm rot="5400000">
            <a:off x="2743200" y="5791200"/>
            <a:ext cx="228600" cy="533400"/>
          </a:xfrm>
          <a:prstGeom prst="downArrow">
            <a:avLst>
              <a:gd name="adj1" fmla="val 50000"/>
              <a:gd name="adj2" fmla="val 58333"/>
            </a:avLst>
          </a:prstGeom>
          <a:solidFill>
            <a:srgbClr val="0000CC"/>
          </a:solidFill>
          <a:ln w="12700">
            <a:solidFill>
              <a:schemeClr val="tx1"/>
            </a:solidFill>
            <a:miter lim="800000"/>
            <a:headEnd type="none" w="sm" len="sm"/>
            <a:tailEnd type="none" w="sm" len="sm"/>
          </a:ln>
        </p:spPr>
        <p:txBody>
          <a:bodyPr vert="eaVert"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96273" name="Oval 17"/>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aphicFrame>
        <p:nvGraphicFramePr>
          <p:cNvPr id="2" name="对象 1"/>
          <p:cNvGraphicFramePr>
            <a:graphicFrameLocks noChangeAspect="1"/>
          </p:cNvGraphicFramePr>
          <p:nvPr/>
        </p:nvGraphicFramePr>
        <p:xfrm>
          <a:off x="3276600" y="4724400"/>
          <a:ext cx="1041400" cy="889000"/>
        </p:xfrm>
        <a:graphic>
          <a:graphicData uri="http://schemas.openxmlformats.org/presentationml/2006/ole">
            <mc:AlternateContent xmlns:mc="http://schemas.openxmlformats.org/markup-compatibility/2006">
              <mc:Choice xmlns:v="urn:schemas-microsoft-com:vml" Requires="v">
                <p:oleObj spid="_x0000_s3412" name="Equation" r:id="rId12" imgW="1019250" imgH="866685" progId="Equation.3">
                  <p:embed/>
                </p:oleObj>
              </mc:Choice>
              <mc:Fallback>
                <p:oleObj name="Equation" r:id="rId12" imgW="1019250" imgH="866685" progId="Equation.3">
                  <p:embed/>
                  <p:pic>
                    <p:nvPicPr>
                      <p:cNvPr id="0" name="对象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4724400"/>
                        <a:ext cx="1041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3162300" y="5562600"/>
          <a:ext cx="1638300" cy="889000"/>
        </p:xfrm>
        <a:graphic>
          <a:graphicData uri="http://schemas.openxmlformats.org/presentationml/2006/ole">
            <mc:AlternateContent xmlns:mc="http://schemas.openxmlformats.org/markup-compatibility/2006">
              <mc:Choice xmlns:v="urn:schemas-microsoft-com:vml" Requires="v">
                <p:oleObj spid="_x0000_s3413" name="Equation" r:id="rId14" imgW="1619190" imgH="866685" progId="Equation.3">
                  <p:embed/>
                </p:oleObj>
              </mc:Choice>
              <mc:Fallback>
                <p:oleObj name="Equation" r:id="rId14" imgW="1619190" imgH="866685" progId="Equation.3">
                  <p:embed/>
                  <p:pic>
                    <p:nvPicPr>
                      <p:cNvPr id="0" name="对象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62300" y="5562600"/>
                        <a:ext cx="16383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wipe(left)">
                                      <p:cBhvr>
                                        <p:cTn id="7" dur="500"/>
                                        <p:tgtEl>
                                          <p:spTgt spid="96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wipe(left)">
                                      <p:cBhvr>
                                        <p:cTn id="12" dur="500"/>
                                        <p:tgtEl>
                                          <p:spTgt spid="96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96258"/>
                                        </p:tgtEl>
                                        <p:attrNameLst>
                                          <p:attrName>style.visibility</p:attrName>
                                        </p:attrNameLst>
                                      </p:cBhvr>
                                      <p:to>
                                        <p:strVal val="visible"/>
                                      </p:to>
                                    </p:set>
                                    <p:anim calcmode="lin" valueType="num">
                                      <p:cBhvr>
                                        <p:cTn id="17" dur="500" fill="hold"/>
                                        <p:tgtEl>
                                          <p:spTgt spid="96258"/>
                                        </p:tgtEl>
                                        <p:attrNameLst>
                                          <p:attrName>ppt_w</p:attrName>
                                        </p:attrNameLst>
                                      </p:cBhvr>
                                      <p:tavLst>
                                        <p:tav tm="0">
                                          <p:val>
                                            <p:fltVal val="0"/>
                                          </p:val>
                                        </p:tav>
                                        <p:tav tm="100000">
                                          <p:val>
                                            <p:strVal val="#ppt_w"/>
                                          </p:val>
                                        </p:tav>
                                      </p:tavLst>
                                    </p:anim>
                                    <p:anim calcmode="lin" valueType="num">
                                      <p:cBhvr>
                                        <p:cTn id="18" dur="500" fill="hold"/>
                                        <p:tgtEl>
                                          <p:spTgt spid="96258"/>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6261"/>
                                        </p:tgtEl>
                                        <p:attrNameLst>
                                          <p:attrName>style.visibility</p:attrName>
                                        </p:attrNameLst>
                                      </p:cBhvr>
                                      <p:to>
                                        <p:strVal val="visible"/>
                                      </p:to>
                                    </p:set>
                                    <p:animEffect transition="in" filter="wipe(left)">
                                      <p:cBhvr>
                                        <p:cTn id="23" dur="500"/>
                                        <p:tgtEl>
                                          <p:spTgt spid="962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6262"/>
                                        </p:tgtEl>
                                        <p:attrNameLst>
                                          <p:attrName>style.visibility</p:attrName>
                                        </p:attrNameLst>
                                      </p:cBhvr>
                                      <p:to>
                                        <p:strVal val="visible"/>
                                      </p:to>
                                    </p:set>
                                    <p:animEffect transition="in" filter="wipe(left)">
                                      <p:cBhvr>
                                        <p:cTn id="28" dur="500"/>
                                        <p:tgtEl>
                                          <p:spTgt spid="96262"/>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6263"/>
                                        </p:tgtEl>
                                        <p:attrNameLst>
                                          <p:attrName>style.visibility</p:attrName>
                                        </p:attrNameLst>
                                      </p:cBhvr>
                                      <p:to>
                                        <p:strVal val="visible"/>
                                      </p:to>
                                    </p:set>
                                    <p:animEffect transition="in" filter="wipe(left)">
                                      <p:cBhvr>
                                        <p:cTn id="32" dur="500"/>
                                        <p:tgtEl>
                                          <p:spTgt spid="962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6264"/>
                                        </p:tgtEl>
                                        <p:attrNameLst>
                                          <p:attrName>style.visibility</p:attrName>
                                        </p:attrNameLst>
                                      </p:cBhvr>
                                      <p:to>
                                        <p:strVal val="visible"/>
                                      </p:to>
                                    </p:set>
                                    <p:animEffect transition="in" filter="wipe(left)">
                                      <p:cBhvr>
                                        <p:cTn id="37" dur="500"/>
                                        <p:tgtEl>
                                          <p:spTgt spid="962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6267"/>
                                        </p:tgtEl>
                                        <p:attrNameLst>
                                          <p:attrName>style.visibility</p:attrName>
                                        </p:attrNameLst>
                                      </p:cBhvr>
                                      <p:to>
                                        <p:strVal val="visible"/>
                                      </p:to>
                                    </p:set>
                                    <p:animEffect transition="in" filter="wipe(up)">
                                      <p:cBhvr>
                                        <p:cTn id="42" dur="500"/>
                                        <p:tgtEl>
                                          <p:spTgt spid="9626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6270"/>
                                        </p:tgtEl>
                                        <p:attrNameLst>
                                          <p:attrName>style.visibility</p:attrName>
                                        </p:attrNameLst>
                                      </p:cBhvr>
                                      <p:to>
                                        <p:strVal val="visible"/>
                                      </p:to>
                                    </p:set>
                                    <p:animEffect transition="in" filter="wipe(left)">
                                      <p:cBhvr>
                                        <p:cTn id="47" dur="500"/>
                                        <p:tgtEl>
                                          <p:spTgt spid="96270"/>
                                        </p:tgtEl>
                                      </p:cBhvr>
                                    </p:animEffect>
                                  </p:childTnLst>
                                </p:cTn>
                              </p:par>
                            </p:childTnLst>
                          </p:cTn>
                        </p:par>
                        <p:par>
                          <p:cTn id="48" fill="hold" nodeType="afterGroup">
                            <p:stCondLst>
                              <p:cond delay="500"/>
                            </p:stCondLst>
                            <p:childTnLst>
                              <p:par>
                                <p:cTn id="49" presetID="3" presetClass="entr" presetSubtype="5" fill="hold" nodeType="afterEffect">
                                  <p:stCondLst>
                                    <p:cond delay="0"/>
                                  </p:stCondLst>
                                  <p:childTnLst>
                                    <p:set>
                                      <p:cBhvr>
                                        <p:cTn id="50" dur="1" fill="hold">
                                          <p:stCondLst>
                                            <p:cond delay="0"/>
                                          </p:stCondLst>
                                        </p:cTn>
                                        <p:tgtEl>
                                          <p:spTgt spid="96269"/>
                                        </p:tgtEl>
                                        <p:attrNameLst>
                                          <p:attrName>style.visibility</p:attrName>
                                        </p:attrNameLst>
                                      </p:cBhvr>
                                      <p:to>
                                        <p:strVal val="visible"/>
                                      </p:to>
                                    </p:set>
                                    <p:animEffect transition="in" filter="blinds(vertical)">
                                      <p:cBhvr>
                                        <p:cTn id="51" dur="500"/>
                                        <p:tgtEl>
                                          <p:spTgt spid="96269"/>
                                        </p:tgtEl>
                                      </p:cBhvr>
                                    </p:animEffect>
                                  </p:childTnLst>
                                  <p:subTnLst>
                                    <p:audio>
                                      <p:cMediaNode>
                                        <p:cTn display="0" masterRel="sameClick">
                                          <p:stCondLst>
                                            <p:cond evt="begin" delay="0">
                                              <p:tn val="49"/>
                                            </p:cond>
                                          </p:stCondLst>
                                          <p:endCondLst>
                                            <p:cond evt="onStopAudio" delay="0">
                                              <p:tgtEl>
                                                <p:sldTgt/>
                                              </p:tgtEl>
                                            </p:cond>
                                          </p:endCondLst>
                                        </p:cTn>
                                        <p:tgtEl>
                                          <p:sndTgt r:embed="rId3" name="Whoosh"/>
                                        </p:tgtEl>
                                      </p:cMediaNode>
                                    </p:audio>
                                  </p:sub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left)">
                                      <p:cBhvr>
                                        <p:cTn id="56" dur="5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96272"/>
                                        </p:tgtEl>
                                        <p:attrNameLst>
                                          <p:attrName>style.visibility</p:attrName>
                                        </p:attrNameLst>
                                      </p:cBhvr>
                                      <p:to>
                                        <p:strVal val="visible"/>
                                      </p:to>
                                    </p:set>
                                    <p:animEffect transition="in" filter="wipe(right)">
                                      <p:cBhvr>
                                        <p:cTn id="67" dur="500"/>
                                        <p:tgtEl>
                                          <p:spTgt spid="962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6271"/>
                                        </p:tgtEl>
                                        <p:attrNameLst>
                                          <p:attrName>style.visibility</p:attrName>
                                        </p:attrNameLst>
                                      </p:cBhvr>
                                      <p:to>
                                        <p:strVal val="visible"/>
                                      </p:to>
                                    </p:set>
                                    <p:animEffect transition="in" filter="blinds(horizontal)">
                                      <p:cBhvr>
                                        <p:cTn id="72" dur="500"/>
                                        <p:tgtEl>
                                          <p:spTgt spid="96271"/>
                                        </p:tgtEl>
                                      </p:cBhvr>
                                    </p:animEffect>
                                  </p:childTnLst>
                                </p:cTn>
                              </p:par>
                            </p:childTnLst>
                          </p:cTn>
                        </p:par>
                        <p:par>
                          <p:cTn id="73" fill="hold" nodeType="afterGroup">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96268"/>
                                        </p:tgtEl>
                                        <p:attrNameLst>
                                          <p:attrName>style.visibility</p:attrName>
                                        </p:attrNameLst>
                                      </p:cBhvr>
                                      <p:to>
                                        <p:strVal val="visible"/>
                                      </p:to>
                                    </p:set>
                                    <p:animEffect transition="in" filter="blinds(horizontal)">
                                      <p:cBhvr>
                                        <p:cTn id="76" dur="500"/>
                                        <p:tgtEl>
                                          <p:spTgt spid="96268"/>
                                        </p:tgtEl>
                                      </p:cBhvr>
                                    </p:animEffect>
                                  </p:childTnLst>
                                </p:cTn>
                              </p:par>
                            </p:childTnLst>
                          </p:cTn>
                        </p:par>
                        <p:par>
                          <p:cTn id="77" fill="hold" nodeType="afterGroup">
                            <p:stCondLst>
                              <p:cond delay="1000"/>
                            </p:stCondLst>
                            <p:childTnLst>
                              <p:par>
                                <p:cTn id="78" presetID="3" presetClass="entr" presetSubtype="5" fill="hold" grpId="0" nodeType="afterEffect">
                                  <p:stCondLst>
                                    <p:cond delay="0"/>
                                  </p:stCondLst>
                                  <p:childTnLst>
                                    <p:set>
                                      <p:cBhvr>
                                        <p:cTn id="79" dur="1" fill="hold">
                                          <p:stCondLst>
                                            <p:cond delay="0"/>
                                          </p:stCondLst>
                                        </p:cTn>
                                        <p:tgtEl>
                                          <p:spTgt spid="96273"/>
                                        </p:tgtEl>
                                        <p:attrNameLst>
                                          <p:attrName>style.visibility</p:attrName>
                                        </p:attrNameLst>
                                      </p:cBhvr>
                                      <p:to>
                                        <p:strVal val="visible"/>
                                      </p:to>
                                    </p:set>
                                    <p:animEffect transition="in" filter="blinds(vertical)">
                                      <p:cBhvr>
                                        <p:cTn id="80" dur="500"/>
                                        <p:tgtEl>
                                          <p:spTgt spid="96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260" grpId="0" autoUpdateAnimBg="0"/>
      <p:bldP spid="96261" grpId="0" autoUpdateAnimBg="0"/>
      <p:bldP spid="96262" grpId="0" autoUpdateAnimBg="0"/>
      <p:bldP spid="96263" grpId="0" autoUpdateAnimBg="0"/>
      <p:bldP spid="96267" grpId="0" autoUpdateAnimBg="0"/>
      <p:bldP spid="96268" grpId="0" autoUpdateAnimBg="0"/>
      <p:bldP spid="96270" grpId="0" animBg="1"/>
      <p:bldP spid="96272" grpId="0" animBg="1"/>
      <p:bldP spid="9627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74650" y="4552950"/>
            <a:ext cx="84470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20000"/>
              </a:lnSpc>
              <a:spcBef>
                <a:spcPct val="0"/>
              </a:spcBef>
              <a:buFontTx/>
              <a:buNone/>
            </a:pPr>
            <a:r>
              <a:rPr lang="en-US" altLang="zh-CN" sz="2800">
                <a:solidFill>
                  <a:srgbClr val="0000FF"/>
                </a:solidFill>
              </a:rPr>
              <a:t>1.  </a:t>
            </a:r>
            <a:r>
              <a:rPr lang="en-US" altLang="zh-CN" sz="2800" i="1">
                <a:solidFill>
                  <a:srgbClr val="0000FF"/>
                </a:solidFill>
              </a:rPr>
              <a:t>L</a:t>
            </a:r>
            <a:r>
              <a:rPr lang="zh-CN" altLang="en-US" sz="2800">
                <a:solidFill>
                  <a:srgbClr val="0000FF"/>
                </a:solidFill>
              </a:rPr>
              <a:t>的值取决于回路的大小、形状、线圈匝数以及周围磁介质的分布，单位：亨利（</a:t>
            </a:r>
            <a:r>
              <a:rPr lang="en-US" altLang="zh-CN" sz="2800">
                <a:solidFill>
                  <a:srgbClr val="0000FF"/>
                </a:solidFill>
              </a:rPr>
              <a:t>H</a:t>
            </a:r>
            <a:r>
              <a:rPr lang="zh-CN" altLang="en-US" sz="2800">
                <a:solidFill>
                  <a:srgbClr val="0000FF"/>
                </a:solidFill>
              </a:rPr>
              <a:t>）</a:t>
            </a:r>
          </a:p>
        </p:txBody>
      </p:sp>
      <p:sp>
        <p:nvSpPr>
          <p:cNvPr id="97284" name="Text Box 4"/>
          <p:cNvSpPr txBox="1">
            <a:spLocks noChangeArrowheads="1"/>
          </p:cNvSpPr>
          <p:nvPr/>
        </p:nvSpPr>
        <p:spPr bwMode="auto">
          <a:xfrm>
            <a:off x="381000" y="5695950"/>
            <a:ext cx="84582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20000"/>
              </a:lnSpc>
              <a:spcBef>
                <a:spcPct val="0"/>
              </a:spcBef>
              <a:buFontTx/>
              <a:buNone/>
            </a:pPr>
            <a:r>
              <a:rPr lang="en-US" altLang="zh-CN" sz="2800">
                <a:solidFill>
                  <a:srgbClr val="0000FF"/>
                </a:solidFill>
              </a:rPr>
              <a:t>2.  </a:t>
            </a:r>
            <a:r>
              <a:rPr lang="en-US" altLang="zh-CN" sz="2800" i="1">
                <a:solidFill>
                  <a:srgbClr val="0000FF"/>
                </a:solidFill>
              </a:rPr>
              <a:t>di </a:t>
            </a:r>
            <a:r>
              <a:rPr lang="en-US" altLang="zh-CN" sz="2800">
                <a:solidFill>
                  <a:srgbClr val="0000FF"/>
                </a:solidFill>
                <a:latin typeface="Symbol" pitchFamily="18" charset="2"/>
              </a:rPr>
              <a:t>/ </a:t>
            </a:r>
            <a:r>
              <a:rPr lang="en-US" altLang="zh-CN" sz="2800" i="1">
                <a:solidFill>
                  <a:srgbClr val="0000FF"/>
                </a:solidFill>
              </a:rPr>
              <a:t>dt</a:t>
            </a:r>
            <a:r>
              <a:rPr lang="en-US" altLang="zh-CN" sz="2800">
                <a:solidFill>
                  <a:srgbClr val="0000FF"/>
                </a:solidFill>
              </a:rPr>
              <a:t> </a:t>
            </a:r>
            <a:r>
              <a:rPr lang="zh-CN" altLang="en-US" sz="2800">
                <a:solidFill>
                  <a:srgbClr val="0000FF"/>
                </a:solidFill>
              </a:rPr>
              <a:t>相同，</a:t>
            </a:r>
            <a:r>
              <a:rPr lang="en-US" altLang="zh-CN" sz="2800" i="1">
                <a:solidFill>
                  <a:srgbClr val="0000FF"/>
                </a:solidFill>
              </a:rPr>
              <a:t>L </a:t>
            </a:r>
            <a:r>
              <a:rPr lang="zh-CN" altLang="en-US" sz="2800">
                <a:solidFill>
                  <a:srgbClr val="0000FF"/>
                </a:solidFill>
              </a:rPr>
              <a:t>越大</a:t>
            </a:r>
            <a:r>
              <a:rPr lang="en-US" altLang="zh-CN" sz="2800">
                <a:solidFill>
                  <a:srgbClr val="0000FF"/>
                </a:solidFill>
              </a:rPr>
              <a:t>,ε</a:t>
            </a:r>
            <a:r>
              <a:rPr lang="en-US" altLang="zh-CN" sz="2800" baseline="-25000">
                <a:solidFill>
                  <a:srgbClr val="0000FF"/>
                </a:solidFill>
              </a:rPr>
              <a:t>L </a:t>
            </a:r>
            <a:r>
              <a:rPr lang="zh-CN" altLang="zh-CN" sz="2800">
                <a:solidFill>
                  <a:srgbClr val="0000FF"/>
                </a:solidFill>
              </a:rPr>
              <a:t>越大，回路中电流越不容易改变，</a:t>
            </a:r>
            <a:r>
              <a:rPr lang="en-US" altLang="zh-CN" sz="2800" i="1">
                <a:solidFill>
                  <a:srgbClr val="0000FF"/>
                </a:solidFill>
              </a:rPr>
              <a:t>L</a:t>
            </a:r>
            <a:r>
              <a:rPr lang="en-US" altLang="zh-CN" sz="2800">
                <a:solidFill>
                  <a:srgbClr val="0000FF"/>
                </a:solidFill>
              </a:rPr>
              <a:t>  → </a:t>
            </a:r>
            <a:r>
              <a:rPr lang="zh-CN" altLang="en-US" sz="2800">
                <a:solidFill>
                  <a:srgbClr val="0000FF"/>
                </a:solidFill>
              </a:rPr>
              <a:t>回路本身的“电磁惯性”。</a:t>
            </a:r>
          </a:p>
        </p:txBody>
      </p:sp>
      <p:graphicFrame>
        <p:nvGraphicFramePr>
          <p:cNvPr id="4100" name="Object 5"/>
          <p:cNvGraphicFramePr>
            <a:graphicFrameLocks noChangeAspect="1"/>
          </p:cNvGraphicFramePr>
          <p:nvPr/>
        </p:nvGraphicFramePr>
        <p:xfrm>
          <a:off x="2124075" y="260350"/>
          <a:ext cx="1638300" cy="889000"/>
        </p:xfrm>
        <a:graphic>
          <a:graphicData uri="http://schemas.openxmlformats.org/presentationml/2006/ole">
            <mc:AlternateContent xmlns:mc="http://schemas.openxmlformats.org/markup-compatibility/2006">
              <mc:Choice xmlns:v="urn:schemas-microsoft-com:vml" Requires="v">
                <p:oleObj spid="_x0000_s4269" name="Equation" r:id="rId3" imgW="1533600" imgH="780960" progId="Equation.3">
                  <p:embed/>
                </p:oleObj>
              </mc:Choice>
              <mc:Fallback>
                <p:oleObj name="Equation" r:id="rId3" imgW="1533600" imgH="7809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60350"/>
                        <a:ext cx="16383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
          <p:cNvGrpSpPr>
            <a:grpSpLocks/>
          </p:cNvGrpSpPr>
          <p:nvPr/>
        </p:nvGrpSpPr>
        <p:grpSpPr bwMode="auto">
          <a:xfrm>
            <a:off x="76200" y="115888"/>
            <a:ext cx="1905000" cy="1295400"/>
            <a:chOff x="240" y="144"/>
            <a:chExt cx="1200" cy="816"/>
          </a:xfrm>
        </p:grpSpPr>
        <p:sp>
          <p:nvSpPr>
            <p:cNvPr id="4111" name="AutoShape 7"/>
            <p:cNvSpPr>
              <a:spLocks noChangeArrowheads="1"/>
            </p:cNvSpPr>
            <p:nvPr/>
          </p:nvSpPr>
          <p:spPr bwMode="auto">
            <a:xfrm>
              <a:off x="240" y="144"/>
              <a:ext cx="1200" cy="816"/>
            </a:xfrm>
            <a:prstGeom prst="irregularSeal1">
              <a:avLst/>
            </a:prstGeom>
            <a:solidFill>
              <a:srgbClr val="CCFF33"/>
            </a:solidFill>
            <a:ln w="12700">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4112" name="Text Box 8"/>
            <p:cNvSpPr txBox="1">
              <a:spLocks noChangeArrowheads="1"/>
            </p:cNvSpPr>
            <p:nvPr/>
          </p:nvSpPr>
          <p:spPr bwMode="auto">
            <a:xfrm>
              <a:off x="480" y="336"/>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a:solidFill>
                    <a:srgbClr val="CC0066"/>
                  </a:solidFill>
                </a:rPr>
                <a:t>注意</a:t>
              </a:r>
            </a:p>
          </p:txBody>
        </p:sp>
      </p:grpSp>
      <p:grpSp>
        <p:nvGrpSpPr>
          <p:cNvPr id="3" name="Group 9"/>
          <p:cNvGrpSpPr>
            <a:grpSpLocks/>
          </p:cNvGrpSpPr>
          <p:nvPr/>
        </p:nvGrpSpPr>
        <p:grpSpPr bwMode="auto">
          <a:xfrm>
            <a:off x="1392238" y="1196975"/>
            <a:ext cx="7608887" cy="1536700"/>
            <a:chOff x="904" y="2016"/>
            <a:chExt cx="4793" cy="968"/>
          </a:xfrm>
        </p:grpSpPr>
        <p:graphicFrame>
          <p:nvGraphicFramePr>
            <p:cNvPr id="4109" name="Object 10"/>
            <p:cNvGraphicFramePr>
              <a:graphicFrameLocks noChangeAspect="1"/>
            </p:cNvGraphicFramePr>
            <p:nvPr/>
          </p:nvGraphicFramePr>
          <p:xfrm>
            <a:off x="904" y="2016"/>
            <a:ext cx="1560" cy="560"/>
          </p:xfrm>
          <a:graphic>
            <a:graphicData uri="http://schemas.openxmlformats.org/presentationml/2006/ole">
              <mc:AlternateContent xmlns:mc="http://schemas.openxmlformats.org/markup-compatibility/2006">
                <mc:Choice xmlns:v="urn:schemas-microsoft-com:vml" Requires="v">
                  <p:oleObj spid="_x0000_s4270" name="Equation" r:id="rId5" imgW="2371680" imgH="780960" progId="Equation.3">
                    <p:embed/>
                  </p:oleObj>
                </mc:Choice>
                <mc:Fallback>
                  <p:oleObj name="Equation" r:id="rId5" imgW="2371680" imgH="78096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 y="2016"/>
                          <a:ext cx="1560"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0" name="Text Box 11"/>
            <p:cNvSpPr txBox="1">
              <a:spLocks noChangeArrowheads="1"/>
            </p:cNvSpPr>
            <p:nvPr/>
          </p:nvSpPr>
          <p:spPr bwMode="auto">
            <a:xfrm>
              <a:off x="2400" y="2112"/>
              <a:ext cx="329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的方向与电流的方向相反，即电</a:t>
              </a:r>
              <a:endParaRPr lang="en-US" altLang="zh-CN" sz="2800">
                <a:solidFill>
                  <a:schemeClr val="accent2"/>
                </a:solidFill>
              </a:endParaRPr>
            </a:p>
            <a:p>
              <a:pPr eaLnBrk="1" hangingPunct="1">
                <a:spcBef>
                  <a:spcPct val="0"/>
                </a:spcBef>
                <a:buFontTx/>
                <a:buNone/>
              </a:pPr>
              <a:r>
                <a:rPr lang="zh-CN" altLang="en-US" sz="2800">
                  <a:solidFill>
                    <a:schemeClr val="accent2"/>
                  </a:solidFill>
                </a:rPr>
                <a:t>流增加时，自感电动势与原电流</a:t>
              </a:r>
              <a:endParaRPr lang="en-US" altLang="zh-CN" sz="2800">
                <a:solidFill>
                  <a:schemeClr val="accent2"/>
                </a:solidFill>
              </a:endParaRPr>
            </a:p>
            <a:p>
              <a:pPr eaLnBrk="1" hangingPunct="1">
                <a:spcBef>
                  <a:spcPct val="0"/>
                </a:spcBef>
                <a:buFontTx/>
                <a:buNone/>
              </a:pPr>
              <a:r>
                <a:rPr lang="zh-CN" altLang="en-US" sz="2800">
                  <a:solidFill>
                    <a:schemeClr val="accent2"/>
                  </a:solidFill>
                </a:rPr>
                <a:t>的流向相反。</a:t>
              </a:r>
            </a:p>
          </p:txBody>
        </p:sp>
      </p:grpSp>
      <p:grpSp>
        <p:nvGrpSpPr>
          <p:cNvPr id="4" name="Group 12"/>
          <p:cNvGrpSpPr>
            <a:grpSpLocks/>
          </p:cNvGrpSpPr>
          <p:nvPr/>
        </p:nvGrpSpPr>
        <p:grpSpPr bwMode="auto">
          <a:xfrm>
            <a:off x="1316038" y="2936875"/>
            <a:ext cx="7685087" cy="1536700"/>
            <a:chOff x="856" y="2592"/>
            <a:chExt cx="4841" cy="968"/>
          </a:xfrm>
        </p:grpSpPr>
        <p:graphicFrame>
          <p:nvGraphicFramePr>
            <p:cNvPr id="4107" name="Object 13"/>
            <p:cNvGraphicFramePr>
              <a:graphicFrameLocks noChangeAspect="1"/>
            </p:cNvGraphicFramePr>
            <p:nvPr/>
          </p:nvGraphicFramePr>
          <p:xfrm>
            <a:off x="856" y="2592"/>
            <a:ext cx="1560" cy="560"/>
          </p:xfrm>
          <a:graphic>
            <a:graphicData uri="http://schemas.openxmlformats.org/presentationml/2006/ole">
              <mc:AlternateContent xmlns:mc="http://schemas.openxmlformats.org/markup-compatibility/2006">
                <mc:Choice xmlns:v="urn:schemas-microsoft-com:vml" Requires="v">
                  <p:oleObj spid="_x0000_s4271" name="Equation" r:id="rId7" imgW="2371680" imgH="780960" progId="Equation.3">
                    <p:embed/>
                  </p:oleObj>
                </mc:Choice>
                <mc:Fallback>
                  <p:oleObj name="Equation" r:id="rId7" imgW="2371680" imgH="78096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6" y="2592"/>
                          <a:ext cx="1560"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Text Box 14"/>
            <p:cNvSpPr txBox="1">
              <a:spLocks noChangeArrowheads="1"/>
            </p:cNvSpPr>
            <p:nvPr/>
          </p:nvSpPr>
          <p:spPr bwMode="auto">
            <a:xfrm>
              <a:off x="2400" y="2688"/>
              <a:ext cx="3297"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的方向与电流的方向相同。即电</a:t>
              </a:r>
              <a:endParaRPr lang="en-US" altLang="zh-CN" sz="2800">
                <a:solidFill>
                  <a:schemeClr val="accent2"/>
                </a:solidFill>
              </a:endParaRPr>
            </a:p>
            <a:p>
              <a:pPr eaLnBrk="1" hangingPunct="1">
                <a:spcBef>
                  <a:spcPct val="0"/>
                </a:spcBef>
                <a:buFontTx/>
                <a:buNone/>
              </a:pPr>
              <a:r>
                <a:rPr lang="zh-CN" altLang="en-US" sz="2800">
                  <a:solidFill>
                    <a:schemeClr val="accent2"/>
                  </a:solidFill>
                </a:rPr>
                <a:t>流减少时，自感电动势与原电流</a:t>
              </a:r>
              <a:endParaRPr lang="en-US" altLang="zh-CN" sz="2800">
                <a:solidFill>
                  <a:schemeClr val="accent2"/>
                </a:solidFill>
              </a:endParaRPr>
            </a:p>
            <a:p>
              <a:pPr eaLnBrk="1" hangingPunct="1">
                <a:spcBef>
                  <a:spcPct val="0"/>
                </a:spcBef>
                <a:buFontTx/>
                <a:buNone/>
              </a:pPr>
              <a:r>
                <a:rPr lang="zh-CN" altLang="en-US" sz="2800">
                  <a:solidFill>
                    <a:schemeClr val="accent2"/>
                  </a:solidFill>
                </a:rPr>
                <a:t>的流向相同。</a:t>
              </a:r>
            </a:p>
          </p:txBody>
        </p:sp>
      </p:grpSp>
      <p:sp>
        <p:nvSpPr>
          <p:cNvPr id="97295" name="Text Box 15"/>
          <p:cNvSpPr txBox="1">
            <a:spLocks noChangeArrowheads="1"/>
          </p:cNvSpPr>
          <p:nvPr/>
        </p:nvSpPr>
        <p:spPr bwMode="auto">
          <a:xfrm>
            <a:off x="4297363" y="352425"/>
            <a:ext cx="445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一般取电流方向为回路正向</a:t>
            </a:r>
          </a:p>
        </p:txBody>
      </p:sp>
      <p:sp>
        <p:nvSpPr>
          <p:cNvPr id="97296" name="Freeform 16"/>
          <p:cNvSpPr>
            <a:spLocks/>
          </p:cNvSpPr>
          <p:nvPr/>
        </p:nvSpPr>
        <p:spPr bwMode="auto">
          <a:xfrm>
            <a:off x="4368800" y="871538"/>
            <a:ext cx="4359275" cy="11112"/>
          </a:xfrm>
          <a:custGeom>
            <a:avLst/>
            <a:gdLst>
              <a:gd name="T0" fmla="*/ 0 w 2746"/>
              <a:gd name="T1" fmla="*/ 0 h 7"/>
              <a:gd name="T2" fmla="*/ 2147483647 w 2746"/>
              <a:gd name="T3" fmla="*/ 2147483647 h 7"/>
              <a:gd name="T4" fmla="*/ 0 60000 65536"/>
              <a:gd name="T5" fmla="*/ 0 60000 65536"/>
              <a:gd name="T6" fmla="*/ 0 w 2746"/>
              <a:gd name="T7" fmla="*/ 0 h 7"/>
              <a:gd name="T8" fmla="*/ 2746 w 2746"/>
              <a:gd name="T9" fmla="*/ 7 h 7"/>
            </a:gdLst>
            <a:ahLst/>
            <a:cxnLst>
              <a:cxn ang="T4">
                <a:pos x="T0" y="T1"/>
              </a:cxn>
              <a:cxn ang="T5">
                <a:pos x="T2" y="T3"/>
              </a:cxn>
            </a:cxnLst>
            <a:rect l="T6" t="T7" r="T8" b="T9"/>
            <a:pathLst>
              <a:path w="2746" h="7">
                <a:moveTo>
                  <a:pt x="0" y="0"/>
                </a:moveTo>
                <a:lnTo>
                  <a:pt x="2746" y="7"/>
                </a:lnTo>
              </a:path>
            </a:pathLst>
          </a:custGeom>
          <a:noFill/>
          <a:ln w="571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7297" name="Oval 17"/>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97296"/>
                                        </p:tgtEl>
                                        <p:attrNameLst>
                                          <p:attrName>style.visibility</p:attrName>
                                        </p:attrNameLst>
                                      </p:cBhvr>
                                      <p:to>
                                        <p:strVal val="visible"/>
                                      </p:to>
                                    </p:set>
                                    <p:animEffect transition="in" filter="wipe(left)">
                                      <p:cBhvr>
                                        <p:cTn id="11" dur="500"/>
                                        <p:tgtEl>
                                          <p:spTgt spid="972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arn(outVertic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97282"/>
                                        </p:tgtEl>
                                        <p:attrNameLst>
                                          <p:attrName>style.visibility</p:attrName>
                                        </p:attrNameLst>
                                      </p:cBhvr>
                                      <p:to>
                                        <p:strVal val="visible"/>
                                      </p:to>
                                    </p:set>
                                    <p:animEffect transition="in" filter="wipe(left)">
                                      <p:cBhvr>
                                        <p:cTn id="31" dur="500"/>
                                        <p:tgtEl>
                                          <p:spTgt spid="9728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7284"/>
                                        </p:tgtEl>
                                        <p:attrNameLst>
                                          <p:attrName>style.visibility</p:attrName>
                                        </p:attrNameLst>
                                      </p:cBhvr>
                                      <p:to>
                                        <p:strVal val="visible"/>
                                      </p:to>
                                    </p:set>
                                    <p:animEffect transition="in" filter="wipe(left)">
                                      <p:cBhvr>
                                        <p:cTn id="36" dur="500"/>
                                        <p:tgtEl>
                                          <p:spTgt spid="97284"/>
                                        </p:tgtEl>
                                      </p:cBhvr>
                                    </p:animEffect>
                                  </p:childTnLst>
                                </p:cTn>
                              </p:par>
                            </p:childTnLst>
                          </p:cTn>
                        </p:par>
                        <p:par>
                          <p:cTn id="37" fill="hold" nodeType="afterGroup">
                            <p:stCondLst>
                              <p:cond delay="500"/>
                            </p:stCondLst>
                            <p:childTnLst>
                              <p:par>
                                <p:cTn id="38" presetID="3" presetClass="entr" presetSubtype="5" fill="hold" grpId="0" nodeType="afterEffect">
                                  <p:stCondLst>
                                    <p:cond delay="0"/>
                                  </p:stCondLst>
                                  <p:childTnLst>
                                    <p:set>
                                      <p:cBhvr>
                                        <p:cTn id="39" dur="1" fill="hold">
                                          <p:stCondLst>
                                            <p:cond delay="0"/>
                                          </p:stCondLst>
                                        </p:cTn>
                                        <p:tgtEl>
                                          <p:spTgt spid="97297"/>
                                        </p:tgtEl>
                                        <p:attrNameLst>
                                          <p:attrName>style.visibility</p:attrName>
                                        </p:attrNameLst>
                                      </p:cBhvr>
                                      <p:to>
                                        <p:strVal val="visible"/>
                                      </p:to>
                                    </p:set>
                                    <p:animEffect transition="in" filter="blinds(vertical)">
                                      <p:cBhvr>
                                        <p:cTn id="40" dur="500"/>
                                        <p:tgtEl>
                                          <p:spTgt spid="97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utoUpdateAnimBg="0"/>
      <p:bldP spid="97284" grpId="0" autoUpdateAnimBg="0"/>
      <p:bldP spid="97295" grpId="0" autoUpdateAnimBg="0"/>
      <p:bldP spid="97296" grpId="0" animBg="1"/>
      <p:bldP spid="972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57200" y="304800"/>
            <a:ext cx="73914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90000"/>
              </a:lnSpc>
              <a:spcBef>
                <a:spcPct val="50000"/>
              </a:spcBef>
              <a:buFontTx/>
              <a:buNone/>
            </a:pPr>
            <a:r>
              <a:rPr lang="zh-CN" altLang="en-US">
                <a:solidFill>
                  <a:schemeClr val="accent2"/>
                </a:solidFill>
                <a:latin typeface="宋体" pitchFamily="2" charset="-122"/>
              </a:rPr>
              <a:t>例</a:t>
            </a:r>
            <a:r>
              <a:rPr lang="en-US" altLang="zh-CN">
                <a:solidFill>
                  <a:schemeClr val="accent2"/>
                </a:solidFill>
                <a:latin typeface="宋体" pitchFamily="2" charset="-122"/>
              </a:rPr>
              <a:t>1</a:t>
            </a:r>
            <a:r>
              <a:rPr lang="zh-CN" altLang="en-US">
                <a:solidFill>
                  <a:schemeClr val="accent2"/>
                </a:solidFill>
                <a:latin typeface="宋体" pitchFamily="2" charset="-122"/>
              </a:rPr>
              <a:t>：求长直螺线管的自感系数 </a:t>
            </a:r>
          </a:p>
          <a:p>
            <a:pPr>
              <a:lnSpc>
                <a:spcPct val="90000"/>
              </a:lnSpc>
              <a:spcBef>
                <a:spcPct val="50000"/>
              </a:spcBef>
              <a:buFontTx/>
              <a:buNone/>
            </a:pPr>
            <a:r>
              <a:rPr lang="zh-CN" altLang="en-US">
                <a:solidFill>
                  <a:schemeClr val="accent2"/>
                </a:solidFill>
                <a:latin typeface="宋体" pitchFamily="2" charset="-122"/>
              </a:rPr>
              <a:t>     几何条件如图</a:t>
            </a:r>
          </a:p>
        </p:txBody>
      </p:sp>
      <p:sp>
        <p:nvSpPr>
          <p:cNvPr id="98307" name="Rectangle 3"/>
          <p:cNvSpPr>
            <a:spLocks noChangeArrowheads="1"/>
          </p:cNvSpPr>
          <p:nvPr/>
        </p:nvSpPr>
        <p:spPr bwMode="auto">
          <a:xfrm>
            <a:off x="457200" y="1828800"/>
            <a:ext cx="274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a:solidFill>
                  <a:schemeClr val="accent2"/>
                </a:solidFill>
                <a:latin typeface="宋体" pitchFamily="2" charset="-122"/>
              </a:rPr>
              <a:t>解：设通电流</a:t>
            </a:r>
          </a:p>
        </p:txBody>
      </p:sp>
      <p:graphicFrame>
        <p:nvGraphicFramePr>
          <p:cNvPr id="98308" name="Object 4"/>
          <p:cNvGraphicFramePr>
            <a:graphicFrameLocks/>
          </p:cNvGraphicFramePr>
          <p:nvPr/>
        </p:nvGraphicFramePr>
        <p:xfrm>
          <a:off x="3048000" y="1905000"/>
          <a:ext cx="457200" cy="538163"/>
        </p:xfrm>
        <a:graphic>
          <a:graphicData uri="http://schemas.openxmlformats.org/presentationml/2006/ole">
            <mc:AlternateContent xmlns:mc="http://schemas.openxmlformats.org/markup-compatibility/2006">
              <mc:Choice xmlns:v="urn:schemas-microsoft-com:vml" Requires="v">
                <p:oleObj spid="_x0000_s5642" name="公式" r:id="rId3" imgW="126835" imgH="152202" progId="Equation.3">
                  <p:embed/>
                </p:oleObj>
              </mc:Choice>
              <mc:Fallback>
                <p:oleObj name="公式" r:id="rId3" imgW="126835" imgH="152202"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905000"/>
                        <a:ext cx="457200"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09" name="Object 5"/>
          <p:cNvGraphicFramePr>
            <a:graphicFrameLocks/>
          </p:cNvGraphicFramePr>
          <p:nvPr/>
        </p:nvGraphicFramePr>
        <p:xfrm>
          <a:off x="1408113" y="2590800"/>
          <a:ext cx="2097087" cy="1066800"/>
        </p:xfrm>
        <a:graphic>
          <a:graphicData uri="http://schemas.openxmlformats.org/presentationml/2006/ole">
            <mc:AlternateContent xmlns:mc="http://schemas.openxmlformats.org/markup-compatibility/2006">
              <mc:Choice xmlns:v="urn:schemas-microsoft-com:vml" Requires="v">
                <p:oleObj spid="_x0000_s5643" name="Equation" r:id="rId5" imgW="710891" imgH="393529" progId="Equation.3">
                  <p:embed/>
                </p:oleObj>
              </mc:Choice>
              <mc:Fallback>
                <p:oleObj name="Equation" r:id="rId5" imgW="710891" imgH="393529"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8113" y="2590800"/>
                        <a:ext cx="2097087"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0" name="Object 6"/>
          <p:cNvGraphicFramePr>
            <a:graphicFrameLocks/>
          </p:cNvGraphicFramePr>
          <p:nvPr/>
        </p:nvGraphicFramePr>
        <p:xfrm>
          <a:off x="1352550" y="3886200"/>
          <a:ext cx="3448050" cy="609600"/>
        </p:xfrm>
        <a:graphic>
          <a:graphicData uri="http://schemas.openxmlformats.org/presentationml/2006/ole">
            <mc:AlternateContent xmlns:mc="http://schemas.openxmlformats.org/markup-compatibility/2006">
              <mc:Choice xmlns:v="urn:schemas-microsoft-com:vml" Requires="v">
                <p:oleObj spid="_x0000_s5644" name="Equation" r:id="rId7" imgW="1002865" imgH="203112" progId="Equation.3">
                  <p:embed/>
                </p:oleObj>
              </mc:Choice>
              <mc:Fallback>
                <p:oleObj name="Equation" r:id="rId7" imgW="1002865" imgH="203112"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2550" y="3886200"/>
                        <a:ext cx="34480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311" name="Object 7"/>
          <p:cNvGraphicFramePr>
            <a:graphicFrameLocks/>
          </p:cNvGraphicFramePr>
          <p:nvPr/>
        </p:nvGraphicFramePr>
        <p:xfrm>
          <a:off x="1393825" y="4724400"/>
          <a:ext cx="3611563" cy="1371600"/>
        </p:xfrm>
        <a:graphic>
          <a:graphicData uri="http://schemas.openxmlformats.org/presentationml/2006/ole">
            <mc:AlternateContent xmlns:mc="http://schemas.openxmlformats.org/markup-compatibility/2006">
              <mc:Choice xmlns:v="urn:schemas-microsoft-com:vml" Requires="v">
                <p:oleObj spid="_x0000_s5645" name="公式" r:id="rId9" imgW="1002865" imgH="418918" progId="Equation.3">
                  <p:embed/>
                </p:oleObj>
              </mc:Choice>
              <mc:Fallback>
                <p:oleObj name="公式" r:id="rId9" imgW="1002865" imgH="418918"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3825" y="4724400"/>
                        <a:ext cx="3611563" cy="1371600"/>
                      </a:xfrm>
                      <a:prstGeom prst="rect">
                        <a:avLst/>
                      </a:prstGeom>
                      <a:noFill/>
                      <a:ln w="9525">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a:grpSpLocks/>
          </p:cNvGrpSpPr>
          <p:nvPr/>
        </p:nvGrpSpPr>
        <p:grpSpPr bwMode="auto">
          <a:xfrm>
            <a:off x="3810000" y="4724400"/>
            <a:ext cx="3810000" cy="1295400"/>
            <a:chOff x="2400" y="2976"/>
            <a:chExt cx="2400" cy="816"/>
          </a:xfrm>
        </p:grpSpPr>
        <p:sp>
          <p:nvSpPr>
            <p:cNvPr id="5166" name="Text Box 9"/>
            <p:cNvSpPr txBox="1">
              <a:spLocks noChangeArrowheads="1"/>
            </p:cNvSpPr>
            <p:nvPr/>
          </p:nvSpPr>
          <p:spPr bwMode="auto">
            <a:xfrm>
              <a:off x="3408" y="3408"/>
              <a:ext cx="13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FF0033"/>
                  </a:solidFill>
                </a:rPr>
                <a:t>几何条件</a:t>
              </a:r>
            </a:p>
          </p:txBody>
        </p:sp>
        <p:sp>
          <p:nvSpPr>
            <p:cNvPr id="5167" name="AutoShape 10"/>
            <p:cNvSpPr>
              <a:spLocks noChangeArrowheads="1"/>
            </p:cNvSpPr>
            <p:nvPr/>
          </p:nvSpPr>
          <p:spPr bwMode="auto">
            <a:xfrm>
              <a:off x="3408" y="3360"/>
              <a:ext cx="1248" cy="432"/>
            </a:xfrm>
            <a:prstGeom prst="wedgeEllipseCallout">
              <a:avLst>
                <a:gd name="adj1" fmla="val -72116"/>
                <a:gd name="adj2" fmla="val -30324"/>
              </a:avLst>
            </a:prstGeom>
            <a:noFill/>
            <a:ln w="12700">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zh-CN" altLang="zh-CN" sz="2400" b="0"/>
            </a:p>
          </p:txBody>
        </p:sp>
        <p:sp>
          <p:nvSpPr>
            <p:cNvPr id="5168" name="Oval 11"/>
            <p:cNvSpPr>
              <a:spLocks noChangeArrowheads="1"/>
            </p:cNvSpPr>
            <p:nvPr/>
          </p:nvSpPr>
          <p:spPr bwMode="auto">
            <a:xfrm>
              <a:off x="2400" y="2976"/>
              <a:ext cx="768" cy="816"/>
            </a:xfrm>
            <a:prstGeom prst="ellipse">
              <a:avLst/>
            </a:prstGeom>
            <a:noFill/>
            <a:ln w="381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grpSp>
        <p:nvGrpSpPr>
          <p:cNvPr id="3" name="Group 12"/>
          <p:cNvGrpSpPr>
            <a:grpSpLocks/>
          </p:cNvGrpSpPr>
          <p:nvPr/>
        </p:nvGrpSpPr>
        <p:grpSpPr bwMode="auto">
          <a:xfrm>
            <a:off x="3352800" y="6096000"/>
            <a:ext cx="1524000" cy="533400"/>
            <a:chOff x="2112" y="3840"/>
            <a:chExt cx="960" cy="336"/>
          </a:xfrm>
        </p:grpSpPr>
        <p:sp>
          <p:nvSpPr>
            <p:cNvPr id="5164" name="Text Box 13"/>
            <p:cNvSpPr txBox="1">
              <a:spLocks noChangeArrowheads="1"/>
            </p:cNvSpPr>
            <p:nvPr/>
          </p:nvSpPr>
          <p:spPr bwMode="auto">
            <a:xfrm>
              <a:off x="2304" y="3840"/>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FF0033"/>
                  </a:solidFill>
                </a:rPr>
                <a:t>介质</a:t>
              </a:r>
            </a:p>
          </p:txBody>
        </p:sp>
        <p:sp>
          <p:nvSpPr>
            <p:cNvPr id="5165" name="AutoShape 14"/>
            <p:cNvSpPr>
              <a:spLocks noChangeArrowheads="1"/>
            </p:cNvSpPr>
            <p:nvPr/>
          </p:nvSpPr>
          <p:spPr bwMode="auto">
            <a:xfrm>
              <a:off x="2112" y="3840"/>
              <a:ext cx="960" cy="336"/>
            </a:xfrm>
            <a:prstGeom prst="wedgeEllipseCallout">
              <a:avLst>
                <a:gd name="adj1" fmla="val -29060"/>
                <a:gd name="adj2" fmla="val -202380"/>
              </a:avLst>
            </a:prstGeom>
            <a:noFill/>
            <a:ln w="12700">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zh-CN" altLang="zh-CN" sz="2400" b="0"/>
            </a:p>
          </p:txBody>
        </p:sp>
      </p:grpSp>
      <p:sp>
        <p:nvSpPr>
          <p:cNvPr id="98319" name="Text Box 15"/>
          <p:cNvSpPr txBox="1">
            <a:spLocks noChangeArrowheads="1"/>
          </p:cNvSpPr>
          <p:nvPr/>
        </p:nvSpPr>
        <p:spPr bwMode="auto">
          <a:xfrm>
            <a:off x="6096000" y="3429000"/>
            <a:ext cx="251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a:solidFill>
                  <a:srgbClr val="0000CC"/>
                </a:solidFill>
              </a:rPr>
              <a:t>固有的性质</a:t>
            </a:r>
          </a:p>
        </p:txBody>
      </p:sp>
      <p:grpSp>
        <p:nvGrpSpPr>
          <p:cNvPr id="4" name="Group 16"/>
          <p:cNvGrpSpPr>
            <a:grpSpLocks/>
          </p:cNvGrpSpPr>
          <p:nvPr/>
        </p:nvGrpSpPr>
        <p:grpSpPr bwMode="auto">
          <a:xfrm>
            <a:off x="5791200" y="685800"/>
            <a:ext cx="3124200" cy="2667000"/>
            <a:chOff x="3504" y="240"/>
            <a:chExt cx="1968" cy="1680"/>
          </a:xfrm>
        </p:grpSpPr>
        <p:grpSp>
          <p:nvGrpSpPr>
            <p:cNvPr id="5133" name="Group 17"/>
            <p:cNvGrpSpPr>
              <a:grpSpLocks/>
            </p:cNvGrpSpPr>
            <p:nvPr/>
          </p:nvGrpSpPr>
          <p:grpSpPr bwMode="auto">
            <a:xfrm>
              <a:off x="3504" y="240"/>
              <a:ext cx="1968" cy="1528"/>
              <a:chOff x="3504" y="240"/>
              <a:chExt cx="1968" cy="1528"/>
            </a:xfrm>
          </p:grpSpPr>
          <p:sp>
            <p:nvSpPr>
              <p:cNvPr id="5146" name="Freeform 18"/>
              <p:cNvSpPr>
                <a:spLocks noChangeArrowheads="1"/>
              </p:cNvSpPr>
              <p:nvPr/>
            </p:nvSpPr>
            <p:spPr bwMode="auto">
              <a:xfrm>
                <a:off x="3937" y="1584"/>
                <a:ext cx="8" cy="120"/>
              </a:xfrm>
              <a:custGeom>
                <a:avLst/>
                <a:gdLst>
                  <a:gd name="T0" fmla="*/ 8 w 8"/>
                  <a:gd name="T1" fmla="*/ 0 h 120"/>
                  <a:gd name="T2" fmla="*/ 0 w 8"/>
                  <a:gd name="T3" fmla="*/ 120 h 120"/>
                  <a:gd name="T4" fmla="*/ 0 60000 65536"/>
                  <a:gd name="T5" fmla="*/ 0 60000 65536"/>
                  <a:gd name="T6" fmla="*/ 0 w 8"/>
                  <a:gd name="T7" fmla="*/ 0 h 120"/>
                  <a:gd name="T8" fmla="*/ 8 w 8"/>
                  <a:gd name="T9" fmla="*/ 120 h 120"/>
                </a:gdLst>
                <a:ahLst/>
                <a:cxnLst>
                  <a:cxn ang="T4">
                    <a:pos x="T0" y="T1"/>
                  </a:cxn>
                  <a:cxn ang="T5">
                    <a:pos x="T2" y="T3"/>
                  </a:cxn>
                </a:cxnLst>
                <a:rect l="T6" t="T7" r="T8" b="T9"/>
                <a:pathLst>
                  <a:path w="8" h="120">
                    <a:moveTo>
                      <a:pt x="8" y="0"/>
                    </a:moveTo>
                    <a:lnTo>
                      <a:pt x="0" y="120"/>
                    </a:lnTo>
                  </a:path>
                </a:pathLst>
              </a:custGeom>
              <a:noFill/>
              <a:ln w="38100">
                <a:solidFill>
                  <a:schemeClr val="tx1"/>
                </a:solidFill>
                <a:round/>
                <a:headEnd type="arrow" w="med" len="med"/>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47" name="Object 19"/>
              <p:cNvGraphicFramePr>
                <a:graphicFrameLocks/>
              </p:cNvGraphicFramePr>
              <p:nvPr/>
            </p:nvGraphicFramePr>
            <p:xfrm>
              <a:off x="5184" y="1008"/>
              <a:ext cx="287" cy="313"/>
            </p:xfrm>
            <a:graphic>
              <a:graphicData uri="http://schemas.openxmlformats.org/presentationml/2006/ole">
                <mc:AlternateContent xmlns:mc="http://schemas.openxmlformats.org/markup-compatibility/2006">
                  <mc:Choice xmlns:v="urn:schemas-microsoft-com:vml" Requires="v">
                    <p:oleObj spid="_x0000_s5646" name="公式" r:id="rId11" imgW="139639" imgH="152334" progId="Equation.3">
                      <p:embed/>
                    </p:oleObj>
                  </mc:Choice>
                  <mc:Fallback>
                    <p:oleObj name="公式" r:id="rId11" imgW="139639" imgH="152334" progId="Equation.3">
                      <p:embed/>
                      <p:pic>
                        <p:nvPicPr>
                          <p:cNvPr id="0" name="Object 1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4" y="1008"/>
                            <a:ext cx="287"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8" name="Object 20"/>
              <p:cNvGraphicFramePr>
                <a:graphicFrameLocks/>
              </p:cNvGraphicFramePr>
              <p:nvPr/>
            </p:nvGraphicFramePr>
            <p:xfrm>
              <a:off x="3792" y="960"/>
              <a:ext cx="271" cy="295"/>
            </p:xfrm>
            <a:graphic>
              <a:graphicData uri="http://schemas.openxmlformats.org/presentationml/2006/ole">
                <mc:AlternateContent xmlns:mc="http://schemas.openxmlformats.org/markup-compatibility/2006">
                  <mc:Choice xmlns:v="urn:schemas-microsoft-com:vml" Requires="v">
                    <p:oleObj spid="_x0000_s5647" name="公式" r:id="rId13" imgW="152268" imgH="164957" progId="Equation.3">
                      <p:embed/>
                    </p:oleObj>
                  </mc:Choice>
                  <mc:Fallback>
                    <p:oleObj name="公式" r:id="rId13" imgW="152268" imgH="164957" progId="Equation.3">
                      <p:embed/>
                      <p:pic>
                        <p:nvPicPr>
                          <p:cNvPr id="0" name="Object 2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960"/>
                            <a:ext cx="271"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49" name="Object 21"/>
              <p:cNvGraphicFramePr>
                <a:graphicFrameLocks/>
              </p:cNvGraphicFramePr>
              <p:nvPr/>
            </p:nvGraphicFramePr>
            <p:xfrm>
              <a:off x="4272" y="240"/>
              <a:ext cx="192" cy="288"/>
            </p:xfrm>
            <a:graphic>
              <a:graphicData uri="http://schemas.openxmlformats.org/presentationml/2006/ole">
                <mc:AlternateContent xmlns:mc="http://schemas.openxmlformats.org/markup-compatibility/2006">
                  <mc:Choice xmlns:v="urn:schemas-microsoft-com:vml" Requires="v">
                    <p:oleObj spid="_x0000_s5648" name="公式" r:id="rId15" imgW="88707" imgH="164742" progId="Equation.3">
                      <p:embed/>
                    </p:oleObj>
                  </mc:Choice>
                  <mc:Fallback>
                    <p:oleObj name="公式" r:id="rId15" imgW="88707" imgH="164742" progId="Equation.3">
                      <p:embed/>
                      <p:pic>
                        <p:nvPicPr>
                          <p:cNvPr id="0" name="Object 21"/>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72" y="240"/>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0" name="Text Box 22"/>
              <p:cNvSpPr txBox="1">
                <a:spLocks noChangeArrowheads="1"/>
              </p:cNvSpPr>
              <p:nvPr/>
            </p:nvSpPr>
            <p:spPr bwMode="auto">
              <a:xfrm>
                <a:off x="3792" y="24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a:t>总长</a:t>
                </a:r>
              </a:p>
            </p:txBody>
          </p:sp>
          <p:graphicFrame>
            <p:nvGraphicFramePr>
              <p:cNvPr id="5151" name="Object 23"/>
              <p:cNvGraphicFramePr>
                <a:graphicFrameLocks/>
              </p:cNvGraphicFramePr>
              <p:nvPr/>
            </p:nvGraphicFramePr>
            <p:xfrm>
              <a:off x="5184" y="288"/>
              <a:ext cx="288" cy="229"/>
            </p:xfrm>
            <a:graphic>
              <a:graphicData uri="http://schemas.openxmlformats.org/presentationml/2006/ole">
                <mc:AlternateContent xmlns:mc="http://schemas.openxmlformats.org/markup-compatibility/2006">
                  <mc:Choice xmlns:v="urn:schemas-microsoft-com:vml" Requires="v">
                    <p:oleObj spid="_x0000_s5649" name="公式" r:id="rId17" imgW="177569" imgH="152202" progId="Equation.3">
                      <p:embed/>
                    </p:oleObj>
                  </mc:Choice>
                  <mc:Fallback>
                    <p:oleObj name="公式" r:id="rId17" imgW="177569" imgH="152202" progId="Equation.3">
                      <p:embed/>
                      <p:pic>
                        <p:nvPicPr>
                          <p:cNvPr id="0" name="Object 23"/>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4" y="288"/>
                            <a:ext cx="288"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2" name="Text Box 24"/>
              <p:cNvSpPr txBox="1">
                <a:spLocks noChangeArrowheads="1"/>
              </p:cNvSpPr>
              <p:nvPr/>
            </p:nvSpPr>
            <p:spPr bwMode="auto">
              <a:xfrm>
                <a:off x="4560" y="240"/>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a:t>总匝数</a:t>
                </a:r>
              </a:p>
            </p:txBody>
          </p:sp>
          <p:sp>
            <p:nvSpPr>
              <p:cNvPr id="5153" name="Freeform 25"/>
              <p:cNvSpPr>
                <a:spLocks/>
              </p:cNvSpPr>
              <p:nvPr/>
            </p:nvSpPr>
            <p:spPr bwMode="auto">
              <a:xfrm rot="-5400000">
                <a:off x="3626"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4" name="Freeform 26"/>
              <p:cNvSpPr>
                <a:spLocks/>
              </p:cNvSpPr>
              <p:nvPr/>
            </p:nvSpPr>
            <p:spPr bwMode="auto">
              <a:xfrm rot="-5400000">
                <a:off x="3761"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5" name="Freeform 27"/>
              <p:cNvSpPr>
                <a:spLocks/>
              </p:cNvSpPr>
              <p:nvPr/>
            </p:nvSpPr>
            <p:spPr bwMode="auto">
              <a:xfrm rot="-5400000">
                <a:off x="3896"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6" name="Freeform 28"/>
              <p:cNvSpPr>
                <a:spLocks/>
              </p:cNvSpPr>
              <p:nvPr/>
            </p:nvSpPr>
            <p:spPr bwMode="auto">
              <a:xfrm rot="-5400000">
                <a:off x="4031"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7" name="Freeform 29"/>
              <p:cNvSpPr>
                <a:spLocks/>
              </p:cNvSpPr>
              <p:nvPr/>
            </p:nvSpPr>
            <p:spPr bwMode="auto">
              <a:xfrm rot="-5400000">
                <a:off x="4166"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8" name="Freeform 30"/>
              <p:cNvSpPr>
                <a:spLocks/>
              </p:cNvSpPr>
              <p:nvPr/>
            </p:nvSpPr>
            <p:spPr bwMode="auto">
              <a:xfrm rot="-5400000">
                <a:off x="4301"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9" name="Freeform 31"/>
              <p:cNvSpPr>
                <a:spLocks/>
              </p:cNvSpPr>
              <p:nvPr/>
            </p:nvSpPr>
            <p:spPr bwMode="auto">
              <a:xfrm>
                <a:off x="3791" y="672"/>
                <a:ext cx="211" cy="936"/>
              </a:xfrm>
              <a:custGeom>
                <a:avLst/>
                <a:gdLst>
                  <a:gd name="T0" fmla="*/ 127 w 211"/>
                  <a:gd name="T1" fmla="*/ 882 h 936"/>
                  <a:gd name="T2" fmla="*/ 143 w 211"/>
                  <a:gd name="T3" fmla="*/ 920 h 936"/>
                  <a:gd name="T4" fmla="*/ 59 w 211"/>
                  <a:gd name="T5" fmla="*/ 783 h 936"/>
                  <a:gd name="T6" fmla="*/ 17 w 211"/>
                  <a:gd name="T7" fmla="*/ 615 h 936"/>
                  <a:gd name="T8" fmla="*/ 7 w 211"/>
                  <a:gd name="T9" fmla="*/ 417 h 936"/>
                  <a:gd name="T10" fmla="*/ 54 w 211"/>
                  <a:gd name="T11" fmla="*/ 163 h 936"/>
                  <a:gd name="T12" fmla="*/ 132 w 211"/>
                  <a:gd name="T13" fmla="*/ 26 h 936"/>
                  <a:gd name="T14" fmla="*/ 211 w 211"/>
                  <a:gd name="T15" fmla="*/ 9 h 936"/>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936"/>
                  <a:gd name="T26" fmla="*/ 211 w 211"/>
                  <a:gd name="T27" fmla="*/ 936 h 9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936">
                    <a:moveTo>
                      <a:pt x="127" y="882"/>
                    </a:moveTo>
                    <a:cubicBezTo>
                      <a:pt x="130" y="888"/>
                      <a:pt x="154" y="936"/>
                      <a:pt x="143" y="920"/>
                    </a:cubicBezTo>
                    <a:cubicBezTo>
                      <a:pt x="132" y="904"/>
                      <a:pt x="80" y="833"/>
                      <a:pt x="59" y="783"/>
                    </a:cubicBezTo>
                    <a:cubicBezTo>
                      <a:pt x="38" y="732"/>
                      <a:pt x="26" y="676"/>
                      <a:pt x="17" y="615"/>
                    </a:cubicBezTo>
                    <a:cubicBezTo>
                      <a:pt x="8" y="554"/>
                      <a:pt x="0" y="492"/>
                      <a:pt x="7" y="417"/>
                    </a:cubicBezTo>
                    <a:cubicBezTo>
                      <a:pt x="13" y="342"/>
                      <a:pt x="33" y="229"/>
                      <a:pt x="54" y="163"/>
                    </a:cubicBezTo>
                    <a:cubicBezTo>
                      <a:pt x="75" y="98"/>
                      <a:pt x="106" y="52"/>
                      <a:pt x="132" y="26"/>
                    </a:cubicBezTo>
                    <a:cubicBezTo>
                      <a:pt x="159" y="0"/>
                      <a:pt x="195" y="12"/>
                      <a:pt x="211" y="9"/>
                    </a:cubicBezTo>
                  </a:path>
                </a:pathLst>
              </a:custGeom>
              <a:noFill/>
              <a:ln w="38100" cap="rnd">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60" name="Freeform 32"/>
              <p:cNvSpPr>
                <a:spLocks/>
              </p:cNvSpPr>
              <p:nvPr/>
            </p:nvSpPr>
            <p:spPr bwMode="auto">
              <a:xfrm rot="-5400000">
                <a:off x="4436" y="1041"/>
                <a:ext cx="945" cy="227"/>
              </a:xfrm>
              <a:custGeom>
                <a:avLst/>
                <a:gdLst>
                  <a:gd name="T0" fmla="*/ 46 w 879"/>
                  <a:gd name="T1" fmla="*/ 0 h 173"/>
                  <a:gd name="T2" fmla="*/ 73 w 879"/>
                  <a:gd name="T3" fmla="*/ 4909 h 173"/>
                  <a:gd name="T4" fmla="*/ 478 w 879"/>
                  <a:gd name="T5" fmla="*/ 9870 h 173"/>
                  <a:gd name="T6" fmla="*/ 979 w 879"/>
                  <a:gd name="T7" fmla="*/ 12362 h 173"/>
                  <a:gd name="T8" fmla="*/ 1566 w 879"/>
                  <a:gd name="T9" fmla="*/ 12951 h 173"/>
                  <a:gd name="T10" fmla="*/ 2316 w 879"/>
                  <a:gd name="T11" fmla="*/ 10186 h 173"/>
                  <a:gd name="T12" fmla="*/ 2723 w 879"/>
                  <a:gd name="T13" fmla="*/ 5493 h 173"/>
                  <a:gd name="T14" fmla="*/ 2773 w 879"/>
                  <a:gd name="T15" fmla="*/ 962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61" name="Freeform 33"/>
              <p:cNvSpPr>
                <a:spLocks/>
              </p:cNvSpPr>
              <p:nvPr/>
            </p:nvSpPr>
            <p:spPr bwMode="auto">
              <a:xfrm>
                <a:off x="4944" y="682"/>
                <a:ext cx="211" cy="944"/>
              </a:xfrm>
              <a:custGeom>
                <a:avLst/>
                <a:gdLst>
                  <a:gd name="T0" fmla="*/ 72 w 211"/>
                  <a:gd name="T1" fmla="*/ 926 h 944"/>
                  <a:gd name="T2" fmla="*/ 68 w 211"/>
                  <a:gd name="T3" fmla="*/ 920 h 944"/>
                  <a:gd name="T4" fmla="*/ 152 w 211"/>
                  <a:gd name="T5" fmla="*/ 783 h 944"/>
                  <a:gd name="T6" fmla="*/ 194 w 211"/>
                  <a:gd name="T7" fmla="*/ 615 h 944"/>
                  <a:gd name="T8" fmla="*/ 204 w 211"/>
                  <a:gd name="T9" fmla="*/ 417 h 944"/>
                  <a:gd name="T10" fmla="*/ 157 w 211"/>
                  <a:gd name="T11" fmla="*/ 163 h 944"/>
                  <a:gd name="T12" fmla="*/ 79 w 211"/>
                  <a:gd name="T13" fmla="*/ 26 h 944"/>
                  <a:gd name="T14" fmla="*/ 0 w 211"/>
                  <a:gd name="T15" fmla="*/ 9 h 944"/>
                  <a:gd name="T16" fmla="*/ 0 60000 65536"/>
                  <a:gd name="T17" fmla="*/ 0 60000 65536"/>
                  <a:gd name="T18" fmla="*/ 0 60000 65536"/>
                  <a:gd name="T19" fmla="*/ 0 60000 65536"/>
                  <a:gd name="T20" fmla="*/ 0 60000 65536"/>
                  <a:gd name="T21" fmla="*/ 0 60000 65536"/>
                  <a:gd name="T22" fmla="*/ 0 60000 65536"/>
                  <a:gd name="T23" fmla="*/ 0 60000 65536"/>
                  <a:gd name="T24" fmla="*/ 0 w 211"/>
                  <a:gd name="T25" fmla="*/ 0 h 944"/>
                  <a:gd name="T26" fmla="*/ 211 w 211"/>
                  <a:gd name="T27" fmla="*/ 944 h 9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1" h="944">
                    <a:moveTo>
                      <a:pt x="72" y="926"/>
                    </a:moveTo>
                    <a:cubicBezTo>
                      <a:pt x="71" y="926"/>
                      <a:pt x="55" y="944"/>
                      <a:pt x="68" y="920"/>
                    </a:cubicBezTo>
                    <a:cubicBezTo>
                      <a:pt x="81" y="896"/>
                      <a:pt x="131" y="833"/>
                      <a:pt x="152" y="783"/>
                    </a:cubicBezTo>
                    <a:cubicBezTo>
                      <a:pt x="173" y="732"/>
                      <a:pt x="185" y="676"/>
                      <a:pt x="194" y="615"/>
                    </a:cubicBezTo>
                    <a:cubicBezTo>
                      <a:pt x="203" y="554"/>
                      <a:pt x="211" y="492"/>
                      <a:pt x="204" y="417"/>
                    </a:cubicBezTo>
                    <a:cubicBezTo>
                      <a:pt x="198" y="342"/>
                      <a:pt x="178" y="229"/>
                      <a:pt x="157" y="163"/>
                    </a:cubicBezTo>
                    <a:cubicBezTo>
                      <a:pt x="136" y="98"/>
                      <a:pt x="105" y="52"/>
                      <a:pt x="79" y="26"/>
                    </a:cubicBezTo>
                    <a:cubicBezTo>
                      <a:pt x="52" y="0"/>
                      <a:pt x="16" y="12"/>
                      <a:pt x="0" y="9"/>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62" name="AutoShape 34"/>
              <p:cNvSpPr>
                <a:spLocks noChangeArrowheads="1"/>
              </p:cNvSpPr>
              <p:nvPr/>
            </p:nvSpPr>
            <p:spPr bwMode="auto">
              <a:xfrm rot="-5400000">
                <a:off x="4077" y="187"/>
                <a:ext cx="774" cy="1920"/>
              </a:xfrm>
              <a:prstGeom prst="can">
                <a:avLst>
                  <a:gd name="adj" fmla="val 25713"/>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5163" name="Freeform 35"/>
              <p:cNvSpPr>
                <a:spLocks/>
              </p:cNvSpPr>
              <p:nvPr/>
            </p:nvSpPr>
            <p:spPr bwMode="auto">
              <a:xfrm>
                <a:off x="5008" y="1600"/>
                <a:ext cx="32" cy="168"/>
              </a:xfrm>
              <a:custGeom>
                <a:avLst/>
                <a:gdLst>
                  <a:gd name="T0" fmla="*/ 0 w 32"/>
                  <a:gd name="T1" fmla="*/ 0 h 168"/>
                  <a:gd name="T2" fmla="*/ 32 w 32"/>
                  <a:gd name="T3" fmla="*/ 168 h 168"/>
                  <a:gd name="T4" fmla="*/ 0 60000 65536"/>
                  <a:gd name="T5" fmla="*/ 0 60000 65536"/>
                  <a:gd name="T6" fmla="*/ 0 w 32"/>
                  <a:gd name="T7" fmla="*/ 0 h 168"/>
                  <a:gd name="T8" fmla="*/ 32 w 32"/>
                  <a:gd name="T9" fmla="*/ 168 h 168"/>
                </a:gdLst>
                <a:ahLst/>
                <a:cxnLst>
                  <a:cxn ang="T4">
                    <a:pos x="T0" y="T1"/>
                  </a:cxn>
                  <a:cxn ang="T5">
                    <a:pos x="T2" y="T3"/>
                  </a:cxn>
                </a:cxnLst>
                <a:rect l="T6" t="T7" r="T8" b="T9"/>
                <a:pathLst>
                  <a:path w="32" h="168">
                    <a:moveTo>
                      <a:pt x="0" y="0"/>
                    </a:moveTo>
                    <a:lnTo>
                      <a:pt x="32" y="16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5134" name="Group 36"/>
            <p:cNvGrpSpPr>
              <a:grpSpLocks/>
            </p:cNvGrpSpPr>
            <p:nvPr/>
          </p:nvGrpSpPr>
          <p:grpSpPr bwMode="auto">
            <a:xfrm>
              <a:off x="3936" y="995"/>
              <a:ext cx="1440" cy="925"/>
              <a:chOff x="3936" y="995"/>
              <a:chExt cx="1440" cy="925"/>
            </a:xfrm>
          </p:grpSpPr>
          <p:graphicFrame>
            <p:nvGraphicFramePr>
              <p:cNvPr id="5135" name="Object 37"/>
              <p:cNvGraphicFramePr>
                <a:graphicFrameLocks/>
              </p:cNvGraphicFramePr>
              <p:nvPr/>
            </p:nvGraphicFramePr>
            <p:xfrm>
              <a:off x="5040" y="1584"/>
              <a:ext cx="336" cy="336"/>
            </p:xfrm>
            <a:graphic>
              <a:graphicData uri="http://schemas.openxmlformats.org/presentationml/2006/ole">
                <mc:AlternateContent xmlns:mc="http://schemas.openxmlformats.org/markup-compatibility/2006">
                  <mc:Choice xmlns:v="urn:schemas-microsoft-com:vml" Requires="v">
                    <p:oleObj spid="_x0000_s5650" name="公式" r:id="rId19" imgW="126835" imgH="152202" progId="Equation.3">
                      <p:embed/>
                    </p:oleObj>
                  </mc:Choice>
                  <mc:Fallback>
                    <p:oleObj name="公式" r:id="rId19" imgW="126835" imgH="152202" progId="Equation.3">
                      <p:embed/>
                      <p:pic>
                        <p:nvPicPr>
                          <p:cNvPr id="0" name="Object 3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 y="1584"/>
                            <a:ext cx="33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6" name="Line 38"/>
              <p:cNvSpPr>
                <a:spLocks noChangeShapeType="1"/>
              </p:cNvSpPr>
              <p:nvPr/>
            </p:nvSpPr>
            <p:spPr bwMode="auto">
              <a:xfrm rot="16200000" flipH="1">
                <a:off x="415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Line 39"/>
              <p:cNvSpPr>
                <a:spLocks noChangeShapeType="1"/>
              </p:cNvSpPr>
              <p:nvPr/>
            </p:nvSpPr>
            <p:spPr bwMode="auto">
              <a:xfrm rot="16200000" flipH="1">
                <a:off x="4294" y="1053"/>
                <a:ext cx="90"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Line 40"/>
              <p:cNvSpPr>
                <a:spLocks noChangeShapeType="1"/>
              </p:cNvSpPr>
              <p:nvPr/>
            </p:nvSpPr>
            <p:spPr bwMode="auto">
              <a:xfrm rot="16200000" flipH="1">
                <a:off x="442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 name="Line 41"/>
              <p:cNvSpPr>
                <a:spLocks noChangeShapeType="1"/>
              </p:cNvSpPr>
              <p:nvPr/>
            </p:nvSpPr>
            <p:spPr bwMode="auto">
              <a:xfrm rot="16200000" flipH="1">
                <a:off x="4557"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0" name="Line 42"/>
              <p:cNvSpPr>
                <a:spLocks noChangeShapeType="1"/>
              </p:cNvSpPr>
              <p:nvPr/>
            </p:nvSpPr>
            <p:spPr bwMode="auto">
              <a:xfrm rot="16200000" flipH="1">
                <a:off x="469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1" name="Line 43"/>
              <p:cNvSpPr>
                <a:spLocks noChangeShapeType="1"/>
              </p:cNvSpPr>
              <p:nvPr/>
            </p:nvSpPr>
            <p:spPr bwMode="auto">
              <a:xfrm rot="16200000" flipH="1">
                <a:off x="4827"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Line 44"/>
              <p:cNvSpPr>
                <a:spLocks noChangeShapeType="1"/>
              </p:cNvSpPr>
              <p:nvPr/>
            </p:nvSpPr>
            <p:spPr bwMode="auto">
              <a:xfrm rot="16200000" flipH="1">
                <a:off x="4962" y="1047"/>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Line 45"/>
              <p:cNvSpPr>
                <a:spLocks noChangeShapeType="1"/>
              </p:cNvSpPr>
              <p:nvPr/>
            </p:nvSpPr>
            <p:spPr bwMode="auto">
              <a:xfrm rot="16200000" flipH="1">
                <a:off x="5097" y="1048"/>
                <a:ext cx="103"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4" name="Freeform 46"/>
              <p:cNvSpPr>
                <a:spLocks/>
              </p:cNvSpPr>
              <p:nvPr/>
            </p:nvSpPr>
            <p:spPr bwMode="auto">
              <a:xfrm>
                <a:off x="5016" y="1767"/>
                <a:ext cx="21" cy="129"/>
              </a:xfrm>
              <a:custGeom>
                <a:avLst/>
                <a:gdLst>
                  <a:gd name="T0" fmla="*/ 21 w 21"/>
                  <a:gd name="T1" fmla="*/ 0 h 129"/>
                  <a:gd name="T2" fmla="*/ 0 w 21"/>
                  <a:gd name="T3" fmla="*/ 129 h 129"/>
                  <a:gd name="T4" fmla="*/ 0 60000 65536"/>
                  <a:gd name="T5" fmla="*/ 0 60000 65536"/>
                  <a:gd name="T6" fmla="*/ 0 w 21"/>
                  <a:gd name="T7" fmla="*/ 0 h 129"/>
                  <a:gd name="T8" fmla="*/ 21 w 21"/>
                  <a:gd name="T9" fmla="*/ 129 h 129"/>
                </a:gdLst>
                <a:ahLst/>
                <a:cxnLst>
                  <a:cxn ang="T4">
                    <a:pos x="T0" y="T1"/>
                  </a:cxn>
                  <a:cxn ang="T5">
                    <a:pos x="T2" y="T3"/>
                  </a:cxn>
                </a:cxnLst>
                <a:rect l="T6" t="T7" r="T8" b="T9"/>
                <a:pathLst>
                  <a:path w="21" h="129">
                    <a:moveTo>
                      <a:pt x="21" y="0"/>
                    </a:moveTo>
                    <a:lnTo>
                      <a:pt x="0" y="129"/>
                    </a:lnTo>
                  </a:path>
                </a:pathLst>
              </a:custGeom>
              <a:noFill/>
              <a:ln w="38100">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5" name="Freeform 47"/>
              <p:cNvSpPr>
                <a:spLocks/>
              </p:cNvSpPr>
              <p:nvPr/>
            </p:nvSpPr>
            <p:spPr bwMode="auto">
              <a:xfrm>
                <a:off x="3936" y="1674"/>
                <a:ext cx="1" cy="150"/>
              </a:xfrm>
              <a:custGeom>
                <a:avLst/>
                <a:gdLst>
                  <a:gd name="T0" fmla="*/ 0 w 1"/>
                  <a:gd name="T1" fmla="*/ 0 h 150"/>
                  <a:gd name="T2" fmla="*/ 1 w 1"/>
                  <a:gd name="T3" fmla="*/ 150 h 150"/>
                  <a:gd name="T4" fmla="*/ 0 60000 65536"/>
                  <a:gd name="T5" fmla="*/ 0 60000 65536"/>
                  <a:gd name="T6" fmla="*/ 0 w 1"/>
                  <a:gd name="T7" fmla="*/ 0 h 150"/>
                  <a:gd name="T8" fmla="*/ 1 w 1"/>
                  <a:gd name="T9" fmla="*/ 150 h 150"/>
                </a:gdLst>
                <a:ahLst/>
                <a:cxnLst>
                  <a:cxn ang="T4">
                    <a:pos x="T0" y="T1"/>
                  </a:cxn>
                  <a:cxn ang="T5">
                    <a:pos x="T2" y="T3"/>
                  </a:cxn>
                </a:cxnLst>
                <a:rect l="T6" t="T7" r="T8" b="T9"/>
                <a:pathLst>
                  <a:path w="1" h="150">
                    <a:moveTo>
                      <a:pt x="0" y="0"/>
                    </a:moveTo>
                    <a:lnTo>
                      <a:pt x="1" y="150"/>
                    </a:lnTo>
                  </a:path>
                </a:pathLst>
              </a:custGeom>
              <a:noFill/>
              <a:ln w="38100">
                <a:solidFill>
                  <a:schemeClr val="tx1"/>
                </a:solidFill>
                <a:round/>
                <a:headEnd type="arrow" w="sm" len="sm"/>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sp>
        <p:nvSpPr>
          <p:cNvPr id="98352" name="Oval 48"/>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aphicFrame>
        <p:nvGraphicFramePr>
          <p:cNvPr id="5" name="对象 4"/>
          <p:cNvGraphicFramePr>
            <a:graphicFrameLocks noChangeAspect="1"/>
          </p:cNvGraphicFramePr>
          <p:nvPr>
            <p:extLst>
              <p:ext uri="{D42A27DB-BD31-4B8C-83A1-F6EECF244321}">
                <p14:modId xmlns:p14="http://schemas.microsoft.com/office/powerpoint/2010/main" val="848997725"/>
              </p:ext>
            </p:extLst>
          </p:nvPr>
        </p:nvGraphicFramePr>
        <p:xfrm>
          <a:off x="5501978" y="4350040"/>
          <a:ext cx="2127603" cy="1035050"/>
        </p:xfrm>
        <a:graphic>
          <a:graphicData uri="http://schemas.openxmlformats.org/presentationml/2006/ole">
            <mc:AlternateContent xmlns:mc="http://schemas.openxmlformats.org/markup-compatibility/2006">
              <mc:Choice xmlns:v="urn:schemas-microsoft-com:vml" Requires="v">
                <p:oleObj spid="_x0000_s5651" name="Equation" r:id="rId20" imgW="469800" imgH="228600" progId="Equation.DSMT4">
                  <p:embed/>
                </p:oleObj>
              </mc:Choice>
              <mc:Fallback>
                <p:oleObj name="Equation" r:id="rId20" imgW="469800" imgH="228600" progId="Equation.DSMT4">
                  <p:embed/>
                  <p:pic>
                    <p:nvPicPr>
                      <p:cNvPr id="0" name=""/>
                      <p:cNvPicPr/>
                      <p:nvPr/>
                    </p:nvPicPr>
                    <p:blipFill>
                      <a:blip r:embed="rId21"/>
                      <a:stretch>
                        <a:fillRect/>
                      </a:stretch>
                    </p:blipFill>
                    <p:spPr>
                      <a:xfrm>
                        <a:off x="5501978" y="4350040"/>
                        <a:ext cx="2127603" cy="10350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vertical)">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8307">
                                            <p:txEl>
                                              <p:pRg st="0" end="0"/>
                                            </p:txEl>
                                          </p:spTgt>
                                        </p:tgtEl>
                                        <p:attrNameLst>
                                          <p:attrName>style.visibility</p:attrName>
                                        </p:attrNameLst>
                                      </p:cBhvr>
                                      <p:to>
                                        <p:strVal val="visible"/>
                                      </p:to>
                                    </p:set>
                                    <p:animEffect transition="in" filter="blinds(horizontal)">
                                      <p:cBhvr>
                                        <p:cTn id="16" dur="500"/>
                                        <p:tgtEl>
                                          <p:spTgt spid="98307">
                                            <p:txEl>
                                              <p:pRg st="0" end="0"/>
                                            </p:txEl>
                                          </p:spTgt>
                                        </p:tgtEl>
                                      </p:cBhvr>
                                    </p:animEffect>
                                  </p:childTnLst>
                                </p:cTn>
                              </p:par>
                            </p:childTnLst>
                          </p:cTn>
                        </p:par>
                        <p:par>
                          <p:cTn id="17" fill="hold" nodeType="afterGroup">
                            <p:stCondLst>
                              <p:cond delay="500"/>
                            </p:stCondLst>
                            <p:childTnLst>
                              <p:par>
                                <p:cTn id="18" presetID="3" presetClass="entr" presetSubtype="5" fill="hold" nodeType="afterEffect">
                                  <p:stCondLst>
                                    <p:cond delay="0"/>
                                  </p:stCondLst>
                                  <p:childTnLst>
                                    <p:set>
                                      <p:cBhvr>
                                        <p:cTn id="19" dur="1" fill="hold">
                                          <p:stCondLst>
                                            <p:cond delay="0"/>
                                          </p:stCondLst>
                                        </p:cTn>
                                        <p:tgtEl>
                                          <p:spTgt spid="98308"/>
                                        </p:tgtEl>
                                        <p:attrNameLst>
                                          <p:attrName>style.visibility</p:attrName>
                                        </p:attrNameLst>
                                      </p:cBhvr>
                                      <p:to>
                                        <p:strVal val="visible"/>
                                      </p:to>
                                    </p:set>
                                    <p:animEffect transition="in" filter="blinds(vertical)">
                                      <p:cBhvr>
                                        <p:cTn id="20" dur="500"/>
                                        <p:tgtEl>
                                          <p:spTgt spid="983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nodeType="clickEffect">
                                  <p:stCondLst>
                                    <p:cond delay="0"/>
                                  </p:stCondLst>
                                  <p:childTnLst>
                                    <p:set>
                                      <p:cBhvr>
                                        <p:cTn id="24" dur="1" fill="hold">
                                          <p:stCondLst>
                                            <p:cond delay="0"/>
                                          </p:stCondLst>
                                        </p:cTn>
                                        <p:tgtEl>
                                          <p:spTgt spid="98309"/>
                                        </p:tgtEl>
                                        <p:attrNameLst>
                                          <p:attrName>style.visibility</p:attrName>
                                        </p:attrNameLst>
                                      </p:cBhvr>
                                      <p:to>
                                        <p:strVal val="visible"/>
                                      </p:to>
                                    </p:set>
                                    <p:animEffect transition="in" filter="blinds(vertical)">
                                      <p:cBhvr>
                                        <p:cTn id="25" dur="500"/>
                                        <p:tgtEl>
                                          <p:spTgt spid="9830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nodeType="clickEffect">
                                  <p:stCondLst>
                                    <p:cond delay="0"/>
                                  </p:stCondLst>
                                  <p:childTnLst>
                                    <p:set>
                                      <p:cBhvr>
                                        <p:cTn id="29" dur="1" fill="hold">
                                          <p:stCondLst>
                                            <p:cond delay="0"/>
                                          </p:stCondLst>
                                        </p:cTn>
                                        <p:tgtEl>
                                          <p:spTgt spid="98310"/>
                                        </p:tgtEl>
                                        <p:attrNameLst>
                                          <p:attrName>style.visibility</p:attrName>
                                        </p:attrNameLst>
                                      </p:cBhvr>
                                      <p:to>
                                        <p:strVal val="visible"/>
                                      </p:to>
                                    </p:set>
                                    <p:animEffect transition="in" filter="blinds(vertical)">
                                      <p:cBhvr>
                                        <p:cTn id="30" dur="500"/>
                                        <p:tgtEl>
                                          <p:spTgt spid="983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nodeType="clickEffect">
                                  <p:stCondLst>
                                    <p:cond delay="0"/>
                                  </p:stCondLst>
                                  <p:childTnLst>
                                    <p:set>
                                      <p:cBhvr>
                                        <p:cTn id="34" dur="1" fill="hold">
                                          <p:stCondLst>
                                            <p:cond delay="0"/>
                                          </p:stCondLst>
                                        </p:cTn>
                                        <p:tgtEl>
                                          <p:spTgt spid="98311"/>
                                        </p:tgtEl>
                                        <p:attrNameLst>
                                          <p:attrName>style.visibility</p:attrName>
                                        </p:attrNameLst>
                                      </p:cBhvr>
                                      <p:to>
                                        <p:strVal val="visible"/>
                                      </p:to>
                                    </p:set>
                                    <p:animEffect transition="in" filter="blinds(vertical)">
                                      <p:cBhvr>
                                        <p:cTn id="35" dur="500"/>
                                        <p:tgtEl>
                                          <p:spTgt spid="9831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linds(horizontal)">
                                      <p:cBhvr>
                                        <p:cTn id="40" dur="500"/>
                                        <p:tgtEl>
                                          <p:spTgt spid="2"/>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par>
                          <p:cTn id="45" fill="hold" nodeType="afterGroup">
                            <p:stCondLst>
                              <p:cond delay="1000"/>
                            </p:stCondLst>
                            <p:childTnLst>
                              <p:par>
                                <p:cTn id="46" presetID="3" presetClass="entr" presetSubtype="10" fill="hold" grpId="0" nodeType="afterEffect">
                                  <p:stCondLst>
                                    <p:cond delay="0"/>
                                  </p:stCondLst>
                                  <p:childTnLst>
                                    <p:set>
                                      <p:cBhvr>
                                        <p:cTn id="47" dur="1" fill="hold">
                                          <p:stCondLst>
                                            <p:cond delay="0"/>
                                          </p:stCondLst>
                                        </p:cTn>
                                        <p:tgtEl>
                                          <p:spTgt spid="98319">
                                            <p:txEl>
                                              <p:pRg st="0" end="0"/>
                                            </p:txEl>
                                          </p:spTgt>
                                        </p:tgtEl>
                                        <p:attrNameLst>
                                          <p:attrName>style.visibility</p:attrName>
                                        </p:attrNameLst>
                                      </p:cBhvr>
                                      <p:to>
                                        <p:strVal val="visible"/>
                                      </p:to>
                                    </p:set>
                                    <p:animEffect transition="in" filter="blinds(horizontal)">
                                      <p:cBhvr>
                                        <p:cTn id="48" dur="500"/>
                                        <p:tgtEl>
                                          <p:spTgt spid="98319">
                                            <p:txEl>
                                              <p:pRg st="0" end="0"/>
                                            </p:txEl>
                                          </p:spTgt>
                                        </p:tgtEl>
                                      </p:cBhvr>
                                    </p:animEffect>
                                  </p:childTnLst>
                                </p:cTn>
                              </p:par>
                            </p:childTnLst>
                          </p:cTn>
                        </p:par>
                        <p:par>
                          <p:cTn id="49" fill="hold" nodeType="afterGroup">
                            <p:stCondLst>
                              <p:cond delay="1500"/>
                            </p:stCondLst>
                            <p:childTnLst>
                              <p:par>
                                <p:cTn id="50" presetID="3" presetClass="entr" presetSubtype="5" fill="hold" grpId="0" nodeType="afterEffect">
                                  <p:stCondLst>
                                    <p:cond delay="0"/>
                                  </p:stCondLst>
                                  <p:childTnLst>
                                    <p:set>
                                      <p:cBhvr>
                                        <p:cTn id="51" dur="1" fill="hold">
                                          <p:stCondLst>
                                            <p:cond delay="0"/>
                                          </p:stCondLst>
                                        </p:cTn>
                                        <p:tgtEl>
                                          <p:spTgt spid="98352"/>
                                        </p:tgtEl>
                                        <p:attrNameLst>
                                          <p:attrName>style.visibility</p:attrName>
                                        </p:attrNameLst>
                                      </p:cBhvr>
                                      <p:to>
                                        <p:strVal val="visible"/>
                                      </p:to>
                                    </p:set>
                                    <p:animEffect transition="in" filter="blinds(vertical)">
                                      <p:cBhvr>
                                        <p:cTn id="52" dur="500"/>
                                        <p:tgtEl>
                                          <p:spTgt spid="9835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7" grpId="0" build="p" autoUpdateAnimBg="0"/>
      <p:bldP spid="98319" grpId="0" build="p" autoUpdateAnimBg="0" advAuto="0"/>
      <p:bldP spid="9835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710363" y="2162175"/>
            <a:ext cx="2109787" cy="4170363"/>
            <a:chOff x="4227" y="1362"/>
            <a:chExt cx="1329" cy="2627"/>
          </a:xfrm>
        </p:grpSpPr>
        <p:sp>
          <p:nvSpPr>
            <p:cNvPr id="6299" name="AutoShape 3"/>
            <p:cNvSpPr>
              <a:spLocks noChangeArrowheads="1"/>
            </p:cNvSpPr>
            <p:nvPr/>
          </p:nvSpPr>
          <p:spPr bwMode="auto">
            <a:xfrm>
              <a:off x="4261" y="1685"/>
              <a:ext cx="1248" cy="124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67 h 21600"/>
                <a:gd name="T26" fmla="*/ 18433 w 21600"/>
                <a:gd name="T27" fmla="*/ 1843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08" y="10800"/>
                  </a:moveTo>
                  <a:cubicBezTo>
                    <a:pt x="2908" y="15159"/>
                    <a:pt x="6441" y="18692"/>
                    <a:pt x="10800" y="18692"/>
                  </a:cubicBezTo>
                  <a:cubicBezTo>
                    <a:pt x="15159" y="18692"/>
                    <a:pt x="18692" y="15159"/>
                    <a:pt x="18692" y="10800"/>
                  </a:cubicBezTo>
                  <a:cubicBezTo>
                    <a:pt x="18692" y="6441"/>
                    <a:pt x="15159" y="2908"/>
                    <a:pt x="10800" y="2908"/>
                  </a:cubicBezTo>
                  <a:cubicBezTo>
                    <a:pt x="6441" y="2908"/>
                    <a:pt x="2908" y="6441"/>
                    <a:pt x="2908" y="10800"/>
                  </a:cubicBezTo>
                  <a:close/>
                </a:path>
              </a:pathLst>
            </a:custGeom>
            <a:solidFill>
              <a:schemeClr val="folHlink"/>
            </a:solidFill>
            <a:ln w="12700">
              <a:solidFill>
                <a:schemeClr val="tx1"/>
              </a:solidFill>
              <a:round/>
              <a:headEnd type="none" w="sm" len="sm"/>
              <a:tailEnd type="none" w="sm" len="sm"/>
            </a:ln>
          </p:spPr>
          <p:txBody>
            <a:bodyPr wrap="none" anchor="ctr"/>
            <a:lstStyle/>
            <a:p>
              <a:endParaRPr lang="zh-CN" altLang="en-US"/>
            </a:p>
          </p:txBody>
        </p:sp>
        <p:sp>
          <p:nvSpPr>
            <p:cNvPr id="6300" name="Line 4"/>
            <p:cNvSpPr>
              <a:spLocks noChangeShapeType="1"/>
            </p:cNvSpPr>
            <p:nvPr/>
          </p:nvSpPr>
          <p:spPr bwMode="auto">
            <a:xfrm>
              <a:off x="4261" y="2261"/>
              <a:ext cx="0" cy="144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01" name="Line 5"/>
            <p:cNvSpPr>
              <a:spLocks noChangeShapeType="1"/>
            </p:cNvSpPr>
            <p:nvPr/>
          </p:nvSpPr>
          <p:spPr bwMode="auto">
            <a:xfrm>
              <a:off x="5509" y="2165"/>
              <a:ext cx="0" cy="144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02" name="Line 6"/>
            <p:cNvSpPr>
              <a:spLocks noChangeShapeType="1"/>
            </p:cNvSpPr>
            <p:nvPr/>
          </p:nvSpPr>
          <p:spPr bwMode="auto">
            <a:xfrm>
              <a:off x="4453" y="3461"/>
              <a:ext cx="864" cy="0"/>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03" name="Line 7"/>
            <p:cNvSpPr>
              <a:spLocks noChangeShapeType="1"/>
            </p:cNvSpPr>
            <p:nvPr/>
          </p:nvSpPr>
          <p:spPr bwMode="auto">
            <a:xfrm>
              <a:off x="4261" y="3653"/>
              <a:ext cx="1248" cy="0"/>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04" name="Text Box 8"/>
            <p:cNvSpPr txBox="1">
              <a:spLocks noChangeArrowheads="1"/>
            </p:cNvSpPr>
            <p:nvPr/>
          </p:nvSpPr>
          <p:spPr bwMode="auto">
            <a:xfrm>
              <a:off x="4683" y="3151"/>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D</a:t>
              </a:r>
              <a:r>
                <a:rPr lang="en-US" altLang="zh-CN" sz="2400" baseline="-25000"/>
                <a:t>2</a:t>
              </a:r>
              <a:endParaRPr lang="en-US" altLang="zh-CN" sz="2400"/>
            </a:p>
          </p:txBody>
        </p:sp>
        <p:sp>
          <p:nvSpPr>
            <p:cNvPr id="6305" name="Text Box 9"/>
            <p:cNvSpPr txBox="1">
              <a:spLocks noChangeArrowheads="1"/>
            </p:cNvSpPr>
            <p:nvPr/>
          </p:nvSpPr>
          <p:spPr bwMode="auto">
            <a:xfrm>
              <a:off x="4645" y="3701"/>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D</a:t>
              </a:r>
              <a:r>
                <a:rPr lang="en-US" altLang="zh-CN" sz="2400" baseline="-25000"/>
                <a:t>1</a:t>
              </a:r>
              <a:endParaRPr lang="en-US" altLang="zh-CN" sz="2400"/>
            </a:p>
          </p:txBody>
        </p:sp>
        <p:sp>
          <p:nvSpPr>
            <p:cNvPr id="6306" name="Line 10"/>
            <p:cNvSpPr>
              <a:spLocks noChangeShapeType="1"/>
            </p:cNvSpPr>
            <p:nvPr/>
          </p:nvSpPr>
          <p:spPr bwMode="auto">
            <a:xfrm flipH="1">
              <a:off x="4453" y="2357"/>
              <a:ext cx="0" cy="1152"/>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07" name="Line 11"/>
            <p:cNvSpPr>
              <a:spLocks noChangeShapeType="1"/>
            </p:cNvSpPr>
            <p:nvPr/>
          </p:nvSpPr>
          <p:spPr bwMode="auto">
            <a:xfrm flipH="1">
              <a:off x="5317" y="2357"/>
              <a:ext cx="0" cy="1152"/>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308" name="Group 12"/>
            <p:cNvGrpSpPr>
              <a:grpSpLocks/>
            </p:cNvGrpSpPr>
            <p:nvPr/>
          </p:nvGrpSpPr>
          <p:grpSpPr bwMode="auto">
            <a:xfrm>
              <a:off x="4731" y="1362"/>
              <a:ext cx="479" cy="390"/>
              <a:chOff x="4080" y="336"/>
              <a:chExt cx="479" cy="390"/>
            </a:xfrm>
          </p:grpSpPr>
          <p:sp>
            <p:nvSpPr>
              <p:cNvPr id="6330" name="Line 13"/>
              <p:cNvSpPr>
                <a:spLocks noChangeShapeType="1"/>
              </p:cNvSpPr>
              <p:nvPr/>
            </p:nvSpPr>
            <p:spPr bwMode="auto">
              <a:xfrm>
                <a:off x="4080" y="624"/>
                <a:ext cx="0" cy="48"/>
              </a:xfrm>
              <a:prstGeom prst="line">
                <a:avLst/>
              </a:prstGeom>
              <a:noFill/>
              <a:ln w="1905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31" name="Freeform 14"/>
              <p:cNvSpPr>
                <a:spLocks/>
              </p:cNvSpPr>
              <p:nvPr/>
            </p:nvSpPr>
            <p:spPr bwMode="auto">
              <a:xfrm>
                <a:off x="4248" y="666"/>
                <a:ext cx="18" cy="60"/>
              </a:xfrm>
              <a:custGeom>
                <a:avLst/>
                <a:gdLst>
                  <a:gd name="T0" fmla="*/ 0 w 18"/>
                  <a:gd name="T1" fmla="*/ 60 h 60"/>
                  <a:gd name="T2" fmla="*/ 18 w 18"/>
                  <a:gd name="T3" fmla="*/ 0 h 60"/>
                  <a:gd name="T4" fmla="*/ 0 60000 65536"/>
                  <a:gd name="T5" fmla="*/ 0 60000 65536"/>
                  <a:gd name="T6" fmla="*/ 0 w 18"/>
                  <a:gd name="T7" fmla="*/ 0 h 60"/>
                  <a:gd name="T8" fmla="*/ 18 w 18"/>
                  <a:gd name="T9" fmla="*/ 60 h 60"/>
                </a:gdLst>
                <a:ahLst/>
                <a:cxnLst>
                  <a:cxn ang="T4">
                    <a:pos x="T0" y="T1"/>
                  </a:cxn>
                  <a:cxn ang="T5">
                    <a:pos x="T2" y="T3"/>
                  </a:cxn>
                </a:cxnLst>
                <a:rect l="T6" t="T7" r="T8" b="T9"/>
                <a:pathLst>
                  <a:path w="18" h="60">
                    <a:moveTo>
                      <a:pt x="0" y="60"/>
                    </a:moveTo>
                    <a:lnTo>
                      <a:pt x="18" y="0"/>
                    </a:lnTo>
                  </a:path>
                </a:pathLst>
              </a:custGeom>
              <a:noFill/>
              <a:ln w="19050">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32" name="Text Box 15"/>
              <p:cNvSpPr txBox="1">
                <a:spLocks noChangeArrowheads="1"/>
              </p:cNvSpPr>
              <p:nvPr/>
            </p:nvSpPr>
            <p:spPr bwMode="auto">
              <a:xfrm>
                <a:off x="4368" y="336"/>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I</a:t>
                </a:r>
              </a:p>
            </p:txBody>
          </p:sp>
        </p:grpSp>
        <p:grpSp>
          <p:nvGrpSpPr>
            <p:cNvPr id="6309" name="Group 16"/>
            <p:cNvGrpSpPr>
              <a:grpSpLocks/>
            </p:cNvGrpSpPr>
            <p:nvPr/>
          </p:nvGrpSpPr>
          <p:grpSpPr bwMode="auto">
            <a:xfrm>
              <a:off x="4227" y="1493"/>
              <a:ext cx="1329" cy="1494"/>
              <a:chOff x="3999" y="576"/>
              <a:chExt cx="1329" cy="1494"/>
            </a:xfrm>
          </p:grpSpPr>
          <p:sp>
            <p:nvSpPr>
              <p:cNvPr id="6311" name="Freeform 17"/>
              <p:cNvSpPr>
                <a:spLocks/>
              </p:cNvSpPr>
              <p:nvPr/>
            </p:nvSpPr>
            <p:spPr bwMode="auto">
              <a:xfrm>
                <a:off x="4653" y="576"/>
                <a:ext cx="76" cy="443"/>
              </a:xfrm>
              <a:custGeom>
                <a:avLst/>
                <a:gdLst>
                  <a:gd name="T0" fmla="*/ 52 w 76"/>
                  <a:gd name="T1" fmla="*/ 0 h 443"/>
                  <a:gd name="T2" fmla="*/ 4 w 76"/>
                  <a:gd name="T3" fmla="*/ 380 h 443"/>
                  <a:gd name="T4" fmla="*/ 76 w 76"/>
                  <a:gd name="T5" fmla="*/ 376 h 443"/>
                  <a:gd name="T6" fmla="*/ 0 60000 65536"/>
                  <a:gd name="T7" fmla="*/ 0 60000 65536"/>
                  <a:gd name="T8" fmla="*/ 0 60000 65536"/>
                  <a:gd name="T9" fmla="*/ 0 w 76"/>
                  <a:gd name="T10" fmla="*/ 0 h 443"/>
                  <a:gd name="T11" fmla="*/ 76 w 76"/>
                  <a:gd name="T12" fmla="*/ 443 h 443"/>
                </a:gdLst>
                <a:ahLst/>
                <a:cxnLst>
                  <a:cxn ang="T6">
                    <a:pos x="T0" y="T1"/>
                  </a:cxn>
                  <a:cxn ang="T7">
                    <a:pos x="T2" y="T3"/>
                  </a:cxn>
                  <a:cxn ang="T8">
                    <a:pos x="T4" y="T5"/>
                  </a:cxn>
                </a:cxnLst>
                <a:rect l="T9" t="T10" r="T11" b="T12"/>
                <a:pathLst>
                  <a:path w="76" h="443">
                    <a:moveTo>
                      <a:pt x="52" y="0"/>
                    </a:moveTo>
                    <a:cubicBezTo>
                      <a:pt x="44" y="63"/>
                      <a:pt x="0" y="317"/>
                      <a:pt x="4" y="380"/>
                    </a:cubicBezTo>
                    <a:cubicBezTo>
                      <a:pt x="8" y="443"/>
                      <a:pt x="61" y="377"/>
                      <a:pt x="76" y="376"/>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12" name="Freeform 18"/>
              <p:cNvSpPr>
                <a:spLocks/>
              </p:cNvSpPr>
              <p:nvPr/>
            </p:nvSpPr>
            <p:spPr bwMode="auto">
              <a:xfrm>
                <a:off x="4821" y="744"/>
                <a:ext cx="44" cy="283"/>
              </a:xfrm>
              <a:custGeom>
                <a:avLst/>
                <a:gdLst>
                  <a:gd name="T0" fmla="*/ 0 w 44"/>
                  <a:gd name="T1" fmla="*/ 32 h 283"/>
                  <a:gd name="T2" fmla="*/ 32 w 44"/>
                  <a:gd name="T3" fmla="*/ 36 h 283"/>
                  <a:gd name="T4" fmla="*/ 8 w 44"/>
                  <a:gd name="T5" fmla="*/ 248 h 283"/>
                  <a:gd name="T6" fmla="*/ 44 w 44"/>
                  <a:gd name="T7" fmla="*/ 248 h 283"/>
                  <a:gd name="T8" fmla="*/ 0 60000 65536"/>
                  <a:gd name="T9" fmla="*/ 0 60000 65536"/>
                  <a:gd name="T10" fmla="*/ 0 60000 65536"/>
                  <a:gd name="T11" fmla="*/ 0 60000 65536"/>
                  <a:gd name="T12" fmla="*/ 0 w 44"/>
                  <a:gd name="T13" fmla="*/ 0 h 283"/>
                  <a:gd name="T14" fmla="*/ 44 w 44"/>
                  <a:gd name="T15" fmla="*/ 283 h 283"/>
                </a:gdLst>
                <a:ahLst/>
                <a:cxnLst>
                  <a:cxn ang="T8">
                    <a:pos x="T0" y="T1"/>
                  </a:cxn>
                  <a:cxn ang="T9">
                    <a:pos x="T2" y="T3"/>
                  </a:cxn>
                  <a:cxn ang="T10">
                    <a:pos x="T4" y="T5"/>
                  </a:cxn>
                  <a:cxn ang="T11">
                    <a:pos x="T6" y="T7"/>
                  </a:cxn>
                </a:cxnLst>
                <a:rect l="T12" t="T13" r="T14" b="T15"/>
                <a:pathLst>
                  <a:path w="44" h="283">
                    <a:moveTo>
                      <a:pt x="0" y="32"/>
                    </a:moveTo>
                    <a:cubicBezTo>
                      <a:pt x="5" y="33"/>
                      <a:pt x="31" y="0"/>
                      <a:pt x="32" y="36"/>
                    </a:cubicBezTo>
                    <a:cubicBezTo>
                      <a:pt x="33" y="72"/>
                      <a:pt x="6" y="213"/>
                      <a:pt x="8" y="248"/>
                    </a:cubicBezTo>
                    <a:cubicBezTo>
                      <a:pt x="10" y="283"/>
                      <a:pt x="37" y="248"/>
                      <a:pt x="44" y="248"/>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13" name="Freeform 19"/>
              <p:cNvSpPr>
                <a:spLocks/>
              </p:cNvSpPr>
              <p:nvPr/>
            </p:nvSpPr>
            <p:spPr bwMode="auto">
              <a:xfrm>
                <a:off x="4937" y="846"/>
                <a:ext cx="113" cy="256"/>
              </a:xfrm>
              <a:custGeom>
                <a:avLst/>
                <a:gdLst>
                  <a:gd name="T0" fmla="*/ 64 w 113"/>
                  <a:gd name="T1" fmla="*/ 18 h 256"/>
                  <a:gd name="T2" fmla="*/ 104 w 113"/>
                  <a:gd name="T3" fmla="*/ 34 h 256"/>
                  <a:gd name="T4" fmla="*/ 10 w 113"/>
                  <a:gd name="T5" fmla="*/ 223 h 256"/>
                  <a:gd name="T6" fmla="*/ 44 w 113"/>
                  <a:gd name="T7" fmla="*/ 234 h 256"/>
                  <a:gd name="T8" fmla="*/ 0 60000 65536"/>
                  <a:gd name="T9" fmla="*/ 0 60000 65536"/>
                  <a:gd name="T10" fmla="*/ 0 60000 65536"/>
                  <a:gd name="T11" fmla="*/ 0 60000 65536"/>
                  <a:gd name="T12" fmla="*/ 0 w 113"/>
                  <a:gd name="T13" fmla="*/ 0 h 256"/>
                  <a:gd name="T14" fmla="*/ 113 w 113"/>
                  <a:gd name="T15" fmla="*/ 256 h 256"/>
                </a:gdLst>
                <a:ahLst/>
                <a:cxnLst>
                  <a:cxn ang="T8">
                    <a:pos x="T0" y="T1"/>
                  </a:cxn>
                  <a:cxn ang="T9">
                    <a:pos x="T2" y="T3"/>
                  </a:cxn>
                  <a:cxn ang="T10">
                    <a:pos x="T4" y="T5"/>
                  </a:cxn>
                  <a:cxn ang="T11">
                    <a:pos x="T6" y="T7"/>
                  </a:cxn>
                </a:cxnLst>
                <a:rect l="T12" t="T13" r="T14" b="T15"/>
                <a:pathLst>
                  <a:path w="113" h="256">
                    <a:moveTo>
                      <a:pt x="64" y="18"/>
                    </a:moveTo>
                    <a:cubicBezTo>
                      <a:pt x="70" y="21"/>
                      <a:pt x="113" y="0"/>
                      <a:pt x="104" y="34"/>
                    </a:cubicBezTo>
                    <a:cubicBezTo>
                      <a:pt x="95" y="68"/>
                      <a:pt x="20" y="190"/>
                      <a:pt x="10" y="223"/>
                    </a:cubicBezTo>
                    <a:cubicBezTo>
                      <a:pt x="0" y="256"/>
                      <a:pt x="37" y="232"/>
                      <a:pt x="44" y="234"/>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14" name="Freeform 20"/>
              <p:cNvSpPr>
                <a:spLocks/>
              </p:cNvSpPr>
              <p:nvPr/>
            </p:nvSpPr>
            <p:spPr bwMode="auto">
              <a:xfrm>
                <a:off x="5029" y="1000"/>
                <a:ext cx="177" cy="240"/>
              </a:xfrm>
              <a:custGeom>
                <a:avLst/>
                <a:gdLst>
                  <a:gd name="T0" fmla="*/ 116 w 177"/>
                  <a:gd name="T1" fmla="*/ 0 h 240"/>
                  <a:gd name="T2" fmla="*/ 161 w 177"/>
                  <a:gd name="T3" fmla="*/ 43 h 240"/>
                  <a:gd name="T4" fmla="*/ 20 w 177"/>
                  <a:gd name="T5" fmla="*/ 208 h 240"/>
                  <a:gd name="T6" fmla="*/ 40 w 177"/>
                  <a:gd name="T7" fmla="*/ 232 h 240"/>
                  <a:gd name="T8" fmla="*/ 0 60000 65536"/>
                  <a:gd name="T9" fmla="*/ 0 60000 65536"/>
                  <a:gd name="T10" fmla="*/ 0 60000 65536"/>
                  <a:gd name="T11" fmla="*/ 0 60000 65536"/>
                  <a:gd name="T12" fmla="*/ 0 w 177"/>
                  <a:gd name="T13" fmla="*/ 0 h 240"/>
                  <a:gd name="T14" fmla="*/ 177 w 177"/>
                  <a:gd name="T15" fmla="*/ 240 h 240"/>
                </a:gdLst>
                <a:ahLst/>
                <a:cxnLst>
                  <a:cxn ang="T8">
                    <a:pos x="T0" y="T1"/>
                  </a:cxn>
                  <a:cxn ang="T9">
                    <a:pos x="T2" y="T3"/>
                  </a:cxn>
                  <a:cxn ang="T10">
                    <a:pos x="T4" y="T5"/>
                  </a:cxn>
                  <a:cxn ang="T11">
                    <a:pos x="T6" y="T7"/>
                  </a:cxn>
                </a:cxnLst>
                <a:rect l="T12" t="T13" r="T14" b="T15"/>
                <a:pathLst>
                  <a:path w="177" h="240">
                    <a:moveTo>
                      <a:pt x="116" y="0"/>
                    </a:moveTo>
                    <a:cubicBezTo>
                      <a:pt x="123" y="7"/>
                      <a:pt x="177" y="8"/>
                      <a:pt x="161" y="43"/>
                    </a:cubicBezTo>
                    <a:cubicBezTo>
                      <a:pt x="145" y="78"/>
                      <a:pt x="40" y="176"/>
                      <a:pt x="20" y="208"/>
                    </a:cubicBezTo>
                    <a:cubicBezTo>
                      <a:pt x="0" y="240"/>
                      <a:pt x="36" y="227"/>
                      <a:pt x="40" y="232"/>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15" name="Freeform 21"/>
              <p:cNvSpPr>
                <a:spLocks/>
              </p:cNvSpPr>
              <p:nvPr/>
            </p:nvSpPr>
            <p:spPr bwMode="auto">
              <a:xfrm>
                <a:off x="5054" y="1192"/>
                <a:ext cx="249" cy="204"/>
              </a:xfrm>
              <a:custGeom>
                <a:avLst/>
                <a:gdLst>
                  <a:gd name="T0" fmla="*/ 207 w 249"/>
                  <a:gd name="T1" fmla="*/ 0 h 204"/>
                  <a:gd name="T2" fmla="*/ 219 w 249"/>
                  <a:gd name="T3" fmla="*/ 40 h 204"/>
                  <a:gd name="T4" fmla="*/ 27 w 249"/>
                  <a:gd name="T5" fmla="*/ 176 h 204"/>
                  <a:gd name="T6" fmla="*/ 55 w 249"/>
                  <a:gd name="T7" fmla="*/ 204 h 204"/>
                  <a:gd name="T8" fmla="*/ 0 60000 65536"/>
                  <a:gd name="T9" fmla="*/ 0 60000 65536"/>
                  <a:gd name="T10" fmla="*/ 0 60000 65536"/>
                  <a:gd name="T11" fmla="*/ 0 60000 65536"/>
                  <a:gd name="T12" fmla="*/ 0 w 249"/>
                  <a:gd name="T13" fmla="*/ 0 h 204"/>
                  <a:gd name="T14" fmla="*/ 249 w 249"/>
                  <a:gd name="T15" fmla="*/ 204 h 204"/>
                </a:gdLst>
                <a:ahLst/>
                <a:cxnLst>
                  <a:cxn ang="T8">
                    <a:pos x="T0" y="T1"/>
                  </a:cxn>
                  <a:cxn ang="T9">
                    <a:pos x="T2" y="T3"/>
                  </a:cxn>
                  <a:cxn ang="T10">
                    <a:pos x="T4" y="T5"/>
                  </a:cxn>
                  <a:cxn ang="T11">
                    <a:pos x="T6" y="T7"/>
                  </a:cxn>
                </a:cxnLst>
                <a:rect l="T12" t="T13" r="T14" b="T15"/>
                <a:pathLst>
                  <a:path w="249" h="204">
                    <a:moveTo>
                      <a:pt x="207" y="0"/>
                    </a:moveTo>
                    <a:cubicBezTo>
                      <a:pt x="209" y="7"/>
                      <a:pt x="249" y="11"/>
                      <a:pt x="219" y="40"/>
                    </a:cubicBezTo>
                    <a:cubicBezTo>
                      <a:pt x="189" y="69"/>
                      <a:pt x="54" y="149"/>
                      <a:pt x="27" y="176"/>
                    </a:cubicBezTo>
                    <a:cubicBezTo>
                      <a:pt x="0" y="203"/>
                      <a:pt x="49" y="198"/>
                      <a:pt x="55" y="204"/>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16" name="Freeform 22"/>
              <p:cNvSpPr>
                <a:spLocks/>
              </p:cNvSpPr>
              <p:nvPr/>
            </p:nvSpPr>
            <p:spPr bwMode="auto">
              <a:xfrm>
                <a:off x="5046" y="1404"/>
                <a:ext cx="282" cy="148"/>
              </a:xfrm>
              <a:custGeom>
                <a:avLst/>
                <a:gdLst>
                  <a:gd name="T0" fmla="*/ 243 w 282"/>
                  <a:gd name="T1" fmla="*/ 0 h 148"/>
                  <a:gd name="T2" fmla="*/ 247 w 282"/>
                  <a:gd name="T3" fmla="*/ 36 h 148"/>
                  <a:gd name="T4" fmla="*/ 35 w 282"/>
                  <a:gd name="T5" fmla="*/ 104 h 148"/>
                  <a:gd name="T6" fmla="*/ 39 w 282"/>
                  <a:gd name="T7" fmla="*/ 148 h 148"/>
                  <a:gd name="T8" fmla="*/ 0 60000 65536"/>
                  <a:gd name="T9" fmla="*/ 0 60000 65536"/>
                  <a:gd name="T10" fmla="*/ 0 60000 65536"/>
                  <a:gd name="T11" fmla="*/ 0 60000 65536"/>
                  <a:gd name="T12" fmla="*/ 0 w 282"/>
                  <a:gd name="T13" fmla="*/ 0 h 148"/>
                  <a:gd name="T14" fmla="*/ 282 w 282"/>
                  <a:gd name="T15" fmla="*/ 148 h 148"/>
                </a:gdLst>
                <a:ahLst/>
                <a:cxnLst>
                  <a:cxn ang="T8">
                    <a:pos x="T0" y="T1"/>
                  </a:cxn>
                  <a:cxn ang="T9">
                    <a:pos x="T2" y="T3"/>
                  </a:cxn>
                  <a:cxn ang="T10">
                    <a:pos x="T4" y="T5"/>
                  </a:cxn>
                  <a:cxn ang="T11">
                    <a:pos x="T6" y="T7"/>
                  </a:cxn>
                </a:cxnLst>
                <a:rect l="T12" t="T13" r="T14" b="T15"/>
                <a:pathLst>
                  <a:path w="282" h="148">
                    <a:moveTo>
                      <a:pt x="243" y="0"/>
                    </a:moveTo>
                    <a:cubicBezTo>
                      <a:pt x="243" y="6"/>
                      <a:pt x="282" y="19"/>
                      <a:pt x="247" y="36"/>
                    </a:cubicBezTo>
                    <a:cubicBezTo>
                      <a:pt x="212" y="53"/>
                      <a:pt x="70" y="85"/>
                      <a:pt x="35" y="104"/>
                    </a:cubicBezTo>
                    <a:cubicBezTo>
                      <a:pt x="0" y="123"/>
                      <a:pt x="38" y="139"/>
                      <a:pt x="39" y="148"/>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17" name="Freeform 23"/>
              <p:cNvSpPr>
                <a:spLocks/>
              </p:cNvSpPr>
              <p:nvPr/>
            </p:nvSpPr>
            <p:spPr bwMode="auto">
              <a:xfrm>
                <a:off x="4978" y="1624"/>
                <a:ext cx="286" cy="78"/>
              </a:xfrm>
              <a:custGeom>
                <a:avLst/>
                <a:gdLst>
                  <a:gd name="T0" fmla="*/ 271 w 286"/>
                  <a:gd name="T1" fmla="*/ 0 h 78"/>
                  <a:gd name="T2" fmla="*/ 247 w 286"/>
                  <a:gd name="T3" fmla="*/ 76 h 78"/>
                  <a:gd name="T4" fmla="*/ 35 w 286"/>
                  <a:gd name="T5" fmla="*/ 12 h 78"/>
                  <a:gd name="T6" fmla="*/ 35 w 286"/>
                  <a:gd name="T7" fmla="*/ 48 h 78"/>
                  <a:gd name="T8" fmla="*/ 0 60000 65536"/>
                  <a:gd name="T9" fmla="*/ 0 60000 65536"/>
                  <a:gd name="T10" fmla="*/ 0 60000 65536"/>
                  <a:gd name="T11" fmla="*/ 0 60000 65536"/>
                  <a:gd name="T12" fmla="*/ 0 w 286"/>
                  <a:gd name="T13" fmla="*/ 0 h 78"/>
                  <a:gd name="T14" fmla="*/ 286 w 286"/>
                  <a:gd name="T15" fmla="*/ 78 h 78"/>
                </a:gdLst>
                <a:ahLst/>
                <a:cxnLst>
                  <a:cxn ang="T8">
                    <a:pos x="T0" y="T1"/>
                  </a:cxn>
                  <a:cxn ang="T9">
                    <a:pos x="T2" y="T3"/>
                  </a:cxn>
                  <a:cxn ang="T10">
                    <a:pos x="T4" y="T5"/>
                  </a:cxn>
                  <a:cxn ang="T11">
                    <a:pos x="T6" y="T7"/>
                  </a:cxn>
                </a:cxnLst>
                <a:rect l="T12" t="T13" r="T14" b="T15"/>
                <a:pathLst>
                  <a:path w="286" h="78">
                    <a:moveTo>
                      <a:pt x="271" y="0"/>
                    </a:moveTo>
                    <a:cubicBezTo>
                      <a:pt x="267" y="13"/>
                      <a:pt x="286" y="74"/>
                      <a:pt x="247" y="76"/>
                    </a:cubicBezTo>
                    <a:cubicBezTo>
                      <a:pt x="208" y="78"/>
                      <a:pt x="70" y="17"/>
                      <a:pt x="35" y="12"/>
                    </a:cubicBezTo>
                    <a:cubicBezTo>
                      <a:pt x="0" y="7"/>
                      <a:pt x="35" y="41"/>
                      <a:pt x="35" y="48"/>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18" name="Freeform 24"/>
              <p:cNvSpPr>
                <a:spLocks/>
              </p:cNvSpPr>
              <p:nvPr/>
            </p:nvSpPr>
            <p:spPr bwMode="auto">
              <a:xfrm>
                <a:off x="4869" y="1737"/>
                <a:ext cx="232" cy="158"/>
              </a:xfrm>
              <a:custGeom>
                <a:avLst/>
                <a:gdLst>
                  <a:gd name="T0" fmla="*/ 232 w 232"/>
                  <a:gd name="T1" fmla="*/ 103 h 158"/>
                  <a:gd name="T2" fmla="*/ 200 w 232"/>
                  <a:gd name="T3" fmla="*/ 143 h 158"/>
                  <a:gd name="T4" fmla="*/ 52 w 232"/>
                  <a:gd name="T5" fmla="*/ 15 h 158"/>
                  <a:gd name="T6" fmla="*/ 0 w 232"/>
                  <a:gd name="T7" fmla="*/ 55 h 158"/>
                  <a:gd name="T8" fmla="*/ 0 60000 65536"/>
                  <a:gd name="T9" fmla="*/ 0 60000 65536"/>
                  <a:gd name="T10" fmla="*/ 0 60000 65536"/>
                  <a:gd name="T11" fmla="*/ 0 60000 65536"/>
                  <a:gd name="T12" fmla="*/ 0 w 232"/>
                  <a:gd name="T13" fmla="*/ 0 h 158"/>
                  <a:gd name="T14" fmla="*/ 232 w 232"/>
                  <a:gd name="T15" fmla="*/ 158 h 158"/>
                </a:gdLst>
                <a:ahLst/>
                <a:cxnLst>
                  <a:cxn ang="T8">
                    <a:pos x="T0" y="T1"/>
                  </a:cxn>
                  <a:cxn ang="T9">
                    <a:pos x="T2" y="T3"/>
                  </a:cxn>
                  <a:cxn ang="T10">
                    <a:pos x="T4" y="T5"/>
                  </a:cxn>
                  <a:cxn ang="T11">
                    <a:pos x="T6" y="T7"/>
                  </a:cxn>
                </a:cxnLst>
                <a:rect l="T12" t="T13" r="T14" b="T15"/>
                <a:pathLst>
                  <a:path w="232" h="158">
                    <a:moveTo>
                      <a:pt x="232" y="103"/>
                    </a:moveTo>
                    <a:cubicBezTo>
                      <a:pt x="227" y="110"/>
                      <a:pt x="230" y="158"/>
                      <a:pt x="200" y="143"/>
                    </a:cubicBezTo>
                    <a:cubicBezTo>
                      <a:pt x="170" y="128"/>
                      <a:pt x="85" y="30"/>
                      <a:pt x="52" y="15"/>
                    </a:cubicBezTo>
                    <a:cubicBezTo>
                      <a:pt x="19" y="0"/>
                      <a:pt x="11" y="47"/>
                      <a:pt x="0" y="5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19" name="Freeform 25"/>
              <p:cNvSpPr>
                <a:spLocks/>
              </p:cNvSpPr>
              <p:nvPr/>
            </p:nvSpPr>
            <p:spPr bwMode="auto">
              <a:xfrm>
                <a:off x="4725" y="1788"/>
                <a:ext cx="180" cy="251"/>
              </a:xfrm>
              <a:custGeom>
                <a:avLst/>
                <a:gdLst>
                  <a:gd name="T0" fmla="*/ 180 w 180"/>
                  <a:gd name="T1" fmla="*/ 188 h 251"/>
                  <a:gd name="T2" fmla="*/ 116 w 180"/>
                  <a:gd name="T3" fmla="*/ 224 h 251"/>
                  <a:gd name="T4" fmla="*/ 48 w 180"/>
                  <a:gd name="T5" fmla="*/ 28 h 251"/>
                  <a:gd name="T6" fmla="*/ 0 w 180"/>
                  <a:gd name="T7" fmla="*/ 56 h 251"/>
                  <a:gd name="T8" fmla="*/ 0 60000 65536"/>
                  <a:gd name="T9" fmla="*/ 0 60000 65536"/>
                  <a:gd name="T10" fmla="*/ 0 60000 65536"/>
                  <a:gd name="T11" fmla="*/ 0 60000 65536"/>
                  <a:gd name="T12" fmla="*/ 0 w 180"/>
                  <a:gd name="T13" fmla="*/ 0 h 251"/>
                  <a:gd name="T14" fmla="*/ 180 w 180"/>
                  <a:gd name="T15" fmla="*/ 251 h 251"/>
                </a:gdLst>
                <a:ahLst/>
                <a:cxnLst>
                  <a:cxn ang="T8">
                    <a:pos x="T0" y="T1"/>
                  </a:cxn>
                  <a:cxn ang="T9">
                    <a:pos x="T2" y="T3"/>
                  </a:cxn>
                  <a:cxn ang="T10">
                    <a:pos x="T4" y="T5"/>
                  </a:cxn>
                  <a:cxn ang="T11">
                    <a:pos x="T6" y="T7"/>
                  </a:cxn>
                </a:cxnLst>
                <a:rect l="T12" t="T13" r="T14" b="T15"/>
                <a:pathLst>
                  <a:path w="180" h="251">
                    <a:moveTo>
                      <a:pt x="180" y="188"/>
                    </a:moveTo>
                    <a:cubicBezTo>
                      <a:pt x="169" y="194"/>
                      <a:pt x="138" y="251"/>
                      <a:pt x="116" y="224"/>
                    </a:cubicBezTo>
                    <a:cubicBezTo>
                      <a:pt x="94" y="197"/>
                      <a:pt x="67" y="56"/>
                      <a:pt x="48" y="28"/>
                    </a:cubicBezTo>
                    <a:cubicBezTo>
                      <a:pt x="29" y="0"/>
                      <a:pt x="10" y="50"/>
                      <a:pt x="0" y="56"/>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0" name="Freeform 26"/>
              <p:cNvSpPr>
                <a:spLocks/>
              </p:cNvSpPr>
              <p:nvPr/>
            </p:nvSpPr>
            <p:spPr bwMode="auto">
              <a:xfrm>
                <a:off x="4567" y="1780"/>
                <a:ext cx="84" cy="290"/>
              </a:xfrm>
              <a:custGeom>
                <a:avLst/>
                <a:gdLst>
                  <a:gd name="T0" fmla="*/ 84 w 84"/>
                  <a:gd name="T1" fmla="*/ 242 h 290"/>
                  <a:gd name="T2" fmla="*/ 22 w 84"/>
                  <a:gd name="T3" fmla="*/ 256 h 290"/>
                  <a:gd name="T4" fmla="*/ 60 w 84"/>
                  <a:gd name="T5" fmla="*/ 38 h 290"/>
                  <a:gd name="T6" fmla="*/ 0 w 84"/>
                  <a:gd name="T7" fmla="*/ 26 h 290"/>
                  <a:gd name="T8" fmla="*/ 0 60000 65536"/>
                  <a:gd name="T9" fmla="*/ 0 60000 65536"/>
                  <a:gd name="T10" fmla="*/ 0 60000 65536"/>
                  <a:gd name="T11" fmla="*/ 0 60000 65536"/>
                  <a:gd name="T12" fmla="*/ 0 w 84"/>
                  <a:gd name="T13" fmla="*/ 0 h 290"/>
                  <a:gd name="T14" fmla="*/ 84 w 84"/>
                  <a:gd name="T15" fmla="*/ 290 h 290"/>
                </a:gdLst>
                <a:ahLst/>
                <a:cxnLst>
                  <a:cxn ang="T8">
                    <a:pos x="T0" y="T1"/>
                  </a:cxn>
                  <a:cxn ang="T9">
                    <a:pos x="T2" y="T3"/>
                  </a:cxn>
                  <a:cxn ang="T10">
                    <a:pos x="T4" y="T5"/>
                  </a:cxn>
                  <a:cxn ang="T11">
                    <a:pos x="T6" y="T7"/>
                  </a:cxn>
                </a:cxnLst>
                <a:rect l="T12" t="T13" r="T14" b="T15"/>
                <a:pathLst>
                  <a:path w="84" h="290">
                    <a:moveTo>
                      <a:pt x="84" y="242"/>
                    </a:moveTo>
                    <a:cubicBezTo>
                      <a:pt x="74" y="244"/>
                      <a:pt x="26" y="290"/>
                      <a:pt x="22" y="256"/>
                    </a:cubicBezTo>
                    <a:cubicBezTo>
                      <a:pt x="18" y="222"/>
                      <a:pt x="64" y="76"/>
                      <a:pt x="60" y="38"/>
                    </a:cubicBezTo>
                    <a:cubicBezTo>
                      <a:pt x="56" y="0"/>
                      <a:pt x="12" y="28"/>
                      <a:pt x="0" y="26"/>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1" name="Freeform 27"/>
              <p:cNvSpPr>
                <a:spLocks/>
              </p:cNvSpPr>
              <p:nvPr/>
            </p:nvSpPr>
            <p:spPr bwMode="auto">
              <a:xfrm>
                <a:off x="4333" y="792"/>
                <a:ext cx="181" cy="235"/>
              </a:xfrm>
              <a:custGeom>
                <a:avLst/>
                <a:gdLst>
                  <a:gd name="T0" fmla="*/ 0 w 181"/>
                  <a:gd name="T1" fmla="*/ 66 h 235"/>
                  <a:gd name="T2" fmla="*/ 30 w 181"/>
                  <a:gd name="T3" fmla="*/ 24 h 235"/>
                  <a:gd name="T4" fmla="*/ 156 w 181"/>
                  <a:gd name="T5" fmla="*/ 210 h 235"/>
                  <a:gd name="T6" fmla="*/ 180 w 181"/>
                  <a:gd name="T7" fmla="*/ 174 h 235"/>
                  <a:gd name="T8" fmla="*/ 0 60000 65536"/>
                  <a:gd name="T9" fmla="*/ 0 60000 65536"/>
                  <a:gd name="T10" fmla="*/ 0 60000 65536"/>
                  <a:gd name="T11" fmla="*/ 0 60000 65536"/>
                  <a:gd name="T12" fmla="*/ 0 w 181"/>
                  <a:gd name="T13" fmla="*/ 0 h 235"/>
                  <a:gd name="T14" fmla="*/ 181 w 181"/>
                  <a:gd name="T15" fmla="*/ 235 h 235"/>
                </a:gdLst>
                <a:ahLst/>
                <a:cxnLst>
                  <a:cxn ang="T8">
                    <a:pos x="T0" y="T1"/>
                  </a:cxn>
                  <a:cxn ang="T9">
                    <a:pos x="T2" y="T3"/>
                  </a:cxn>
                  <a:cxn ang="T10">
                    <a:pos x="T4" y="T5"/>
                  </a:cxn>
                  <a:cxn ang="T11">
                    <a:pos x="T6" y="T7"/>
                  </a:cxn>
                </a:cxnLst>
                <a:rect l="T12" t="T13" r="T14" b="T15"/>
                <a:pathLst>
                  <a:path w="181" h="235">
                    <a:moveTo>
                      <a:pt x="0" y="66"/>
                    </a:moveTo>
                    <a:cubicBezTo>
                      <a:pt x="5" y="59"/>
                      <a:pt x="4" y="0"/>
                      <a:pt x="30" y="24"/>
                    </a:cubicBezTo>
                    <a:cubicBezTo>
                      <a:pt x="56" y="48"/>
                      <a:pt x="131" y="185"/>
                      <a:pt x="156" y="210"/>
                    </a:cubicBezTo>
                    <a:cubicBezTo>
                      <a:pt x="181" y="235"/>
                      <a:pt x="175" y="182"/>
                      <a:pt x="180" y="174"/>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2" name="Freeform 28"/>
              <p:cNvSpPr>
                <a:spLocks/>
              </p:cNvSpPr>
              <p:nvPr/>
            </p:nvSpPr>
            <p:spPr bwMode="auto">
              <a:xfrm>
                <a:off x="4199" y="909"/>
                <a:ext cx="188" cy="184"/>
              </a:xfrm>
              <a:custGeom>
                <a:avLst/>
                <a:gdLst>
                  <a:gd name="T0" fmla="*/ 2 w 188"/>
                  <a:gd name="T1" fmla="*/ 69 h 184"/>
                  <a:gd name="T2" fmla="*/ 26 w 188"/>
                  <a:gd name="T3" fmla="*/ 15 h 184"/>
                  <a:gd name="T4" fmla="*/ 161 w 188"/>
                  <a:gd name="T5" fmla="*/ 162 h 184"/>
                  <a:gd name="T6" fmla="*/ 188 w 188"/>
                  <a:gd name="T7" fmla="*/ 147 h 184"/>
                  <a:gd name="T8" fmla="*/ 0 60000 65536"/>
                  <a:gd name="T9" fmla="*/ 0 60000 65536"/>
                  <a:gd name="T10" fmla="*/ 0 60000 65536"/>
                  <a:gd name="T11" fmla="*/ 0 60000 65536"/>
                  <a:gd name="T12" fmla="*/ 0 w 188"/>
                  <a:gd name="T13" fmla="*/ 0 h 184"/>
                  <a:gd name="T14" fmla="*/ 188 w 188"/>
                  <a:gd name="T15" fmla="*/ 184 h 184"/>
                </a:gdLst>
                <a:ahLst/>
                <a:cxnLst>
                  <a:cxn ang="T8">
                    <a:pos x="T0" y="T1"/>
                  </a:cxn>
                  <a:cxn ang="T9">
                    <a:pos x="T2" y="T3"/>
                  </a:cxn>
                  <a:cxn ang="T10">
                    <a:pos x="T4" y="T5"/>
                  </a:cxn>
                  <a:cxn ang="T11">
                    <a:pos x="T6" y="T7"/>
                  </a:cxn>
                </a:cxnLst>
                <a:rect l="T12" t="T13" r="T14" b="T15"/>
                <a:pathLst>
                  <a:path w="188" h="184">
                    <a:moveTo>
                      <a:pt x="2" y="69"/>
                    </a:moveTo>
                    <a:cubicBezTo>
                      <a:pt x="6" y="60"/>
                      <a:pt x="0" y="0"/>
                      <a:pt x="26" y="15"/>
                    </a:cubicBezTo>
                    <a:cubicBezTo>
                      <a:pt x="52" y="30"/>
                      <a:pt x="134" y="140"/>
                      <a:pt x="161" y="162"/>
                    </a:cubicBezTo>
                    <a:cubicBezTo>
                      <a:pt x="188" y="184"/>
                      <a:pt x="183" y="150"/>
                      <a:pt x="188" y="147"/>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3" name="Freeform 29"/>
              <p:cNvSpPr>
                <a:spLocks/>
              </p:cNvSpPr>
              <p:nvPr/>
            </p:nvSpPr>
            <p:spPr bwMode="auto">
              <a:xfrm>
                <a:off x="4085" y="1046"/>
                <a:ext cx="230" cy="194"/>
              </a:xfrm>
              <a:custGeom>
                <a:avLst/>
                <a:gdLst>
                  <a:gd name="T0" fmla="*/ 8 w 230"/>
                  <a:gd name="T1" fmla="*/ 82 h 194"/>
                  <a:gd name="T2" fmla="*/ 32 w 230"/>
                  <a:gd name="T3" fmla="*/ 16 h 194"/>
                  <a:gd name="T4" fmla="*/ 202 w 230"/>
                  <a:gd name="T5" fmla="*/ 178 h 194"/>
                  <a:gd name="T6" fmla="*/ 200 w 230"/>
                  <a:gd name="T7" fmla="*/ 112 h 194"/>
                  <a:gd name="T8" fmla="*/ 0 60000 65536"/>
                  <a:gd name="T9" fmla="*/ 0 60000 65536"/>
                  <a:gd name="T10" fmla="*/ 0 60000 65536"/>
                  <a:gd name="T11" fmla="*/ 0 60000 65536"/>
                  <a:gd name="T12" fmla="*/ 0 w 230"/>
                  <a:gd name="T13" fmla="*/ 0 h 194"/>
                  <a:gd name="T14" fmla="*/ 230 w 230"/>
                  <a:gd name="T15" fmla="*/ 194 h 194"/>
                </a:gdLst>
                <a:ahLst/>
                <a:cxnLst>
                  <a:cxn ang="T8">
                    <a:pos x="T0" y="T1"/>
                  </a:cxn>
                  <a:cxn ang="T9">
                    <a:pos x="T2" y="T3"/>
                  </a:cxn>
                  <a:cxn ang="T10">
                    <a:pos x="T4" y="T5"/>
                  </a:cxn>
                  <a:cxn ang="T11">
                    <a:pos x="T6" y="T7"/>
                  </a:cxn>
                </a:cxnLst>
                <a:rect l="T12" t="T13" r="T14" b="T15"/>
                <a:pathLst>
                  <a:path w="230" h="194">
                    <a:moveTo>
                      <a:pt x="8" y="82"/>
                    </a:moveTo>
                    <a:cubicBezTo>
                      <a:pt x="14" y="71"/>
                      <a:pt x="0" y="0"/>
                      <a:pt x="32" y="16"/>
                    </a:cubicBezTo>
                    <a:cubicBezTo>
                      <a:pt x="64" y="32"/>
                      <a:pt x="174" y="162"/>
                      <a:pt x="202" y="178"/>
                    </a:cubicBezTo>
                    <a:cubicBezTo>
                      <a:pt x="230" y="194"/>
                      <a:pt x="200" y="126"/>
                      <a:pt x="200" y="112"/>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4" name="Freeform 30"/>
              <p:cNvSpPr>
                <a:spLocks/>
              </p:cNvSpPr>
              <p:nvPr/>
            </p:nvSpPr>
            <p:spPr bwMode="auto">
              <a:xfrm>
                <a:off x="4000" y="1250"/>
                <a:ext cx="264" cy="100"/>
              </a:xfrm>
              <a:custGeom>
                <a:avLst/>
                <a:gdLst>
                  <a:gd name="T0" fmla="*/ 33 w 264"/>
                  <a:gd name="T1" fmla="*/ 70 h 100"/>
                  <a:gd name="T2" fmla="*/ 33 w 264"/>
                  <a:gd name="T3" fmla="*/ 4 h 100"/>
                  <a:gd name="T4" fmla="*/ 231 w 264"/>
                  <a:gd name="T5" fmla="*/ 94 h 100"/>
                  <a:gd name="T6" fmla="*/ 231 w 264"/>
                  <a:gd name="T7" fmla="*/ 40 h 100"/>
                  <a:gd name="T8" fmla="*/ 0 60000 65536"/>
                  <a:gd name="T9" fmla="*/ 0 60000 65536"/>
                  <a:gd name="T10" fmla="*/ 0 60000 65536"/>
                  <a:gd name="T11" fmla="*/ 0 60000 65536"/>
                  <a:gd name="T12" fmla="*/ 0 w 264"/>
                  <a:gd name="T13" fmla="*/ 0 h 100"/>
                  <a:gd name="T14" fmla="*/ 264 w 264"/>
                  <a:gd name="T15" fmla="*/ 100 h 100"/>
                </a:gdLst>
                <a:ahLst/>
                <a:cxnLst>
                  <a:cxn ang="T8">
                    <a:pos x="T0" y="T1"/>
                  </a:cxn>
                  <a:cxn ang="T9">
                    <a:pos x="T2" y="T3"/>
                  </a:cxn>
                  <a:cxn ang="T10">
                    <a:pos x="T4" y="T5"/>
                  </a:cxn>
                  <a:cxn ang="T11">
                    <a:pos x="T6" y="T7"/>
                  </a:cxn>
                </a:cxnLst>
                <a:rect l="T12" t="T13" r="T14" b="T15"/>
                <a:pathLst>
                  <a:path w="264" h="100">
                    <a:moveTo>
                      <a:pt x="33" y="70"/>
                    </a:moveTo>
                    <a:cubicBezTo>
                      <a:pt x="33" y="60"/>
                      <a:pt x="0" y="0"/>
                      <a:pt x="33" y="4"/>
                    </a:cubicBezTo>
                    <a:cubicBezTo>
                      <a:pt x="66" y="8"/>
                      <a:pt x="198" y="88"/>
                      <a:pt x="231" y="94"/>
                    </a:cubicBezTo>
                    <a:cubicBezTo>
                      <a:pt x="264" y="100"/>
                      <a:pt x="231" y="51"/>
                      <a:pt x="231" y="40"/>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5" name="Freeform 31"/>
              <p:cNvSpPr>
                <a:spLocks/>
              </p:cNvSpPr>
              <p:nvPr/>
            </p:nvSpPr>
            <p:spPr bwMode="auto">
              <a:xfrm>
                <a:off x="3999" y="1464"/>
                <a:ext cx="266" cy="60"/>
              </a:xfrm>
              <a:custGeom>
                <a:avLst/>
                <a:gdLst>
                  <a:gd name="T0" fmla="*/ 64 w 266"/>
                  <a:gd name="T1" fmla="*/ 60 h 60"/>
                  <a:gd name="T2" fmla="*/ 28 w 266"/>
                  <a:gd name="T3" fmla="*/ 6 h 60"/>
                  <a:gd name="T4" fmla="*/ 233 w 266"/>
                  <a:gd name="T5" fmla="*/ 44 h 60"/>
                  <a:gd name="T6" fmla="*/ 226 w 266"/>
                  <a:gd name="T7" fmla="*/ 0 h 60"/>
                  <a:gd name="T8" fmla="*/ 0 60000 65536"/>
                  <a:gd name="T9" fmla="*/ 0 60000 65536"/>
                  <a:gd name="T10" fmla="*/ 0 60000 65536"/>
                  <a:gd name="T11" fmla="*/ 0 60000 65536"/>
                  <a:gd name="T12" fmla="*/ 0 w 266"/>
                  <a:gd name="T13" fmla="*/ 0 h 60"/>
                  <a:gd name="T14" fmla="*/ 266 w 266"/>
                  <a:gd name="T15" fmla="*/ 60 h 60"/>
                </a:gdLst>
                <a:ahLst/>
                <a:cxnLst>
                  <a:cxn ang="T8">
                    <a:pos x="T0" y="T1"/>
                  </a:cxn>
                  <a:cxn ang="T9">
                    <a:pos x="T2" y="T3"/>
                  </a:cxn>
                  <a:cxn ang="T10">
                    <a:pos x="T4" y="T5"/>
                  </a:cxn>
                  <a:cxn ang="T11">
                    <a:pos x="T6" y="T7"/>
                  </a:cxn>
                </a:cxnLst>
                <a:rect l="T12" t="T13" r="T14" b="T15"/>
                <a:pathLst>
                  <a:path w="266" h="60">
                    <a:moveTo>
                      <a:pt x="64" y="60"/>
                    </a:moveTo>
                    <a:cubicBezTo>
                      <a:pt x="59" y="51"/>
                      <a:pt x="0" y="9"/>
                      <a:pt x="28" y="6"/>
                    </a:cubicBezTo>
                    <a:cubicBezTo>
                      <a:pt x="56" y="3"/>
                      <a:pt x="200" y="45"/>
                      <a:pt x="233" y="44"/>
                    </a:cubicBezTo>
                    <a:cubicBezTo>
                      <a:pt x="266" y="43"/>
                      <a:pt x="227" y="9"/>
                      <a:pt x="226" y="0"/>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6" name="Freeform 32"/>
              <p:cNvSpPr>
                <a:spLocks/>
              </p:cNvSpPr>
              <p:nvPr/>
            </p:nvSpPr>
            <p:spPr bwMode="auto">
              <a:xfrm>
                <a:off x="4044" y="1560"/>
                <a:ext cx="268" cy="144"/>
              </a:xfrm>
              <a:custGeom>
                <a:avLst/>
                <a:gdLst>
                  <a:gd name="T0" fmla="*/ 73 w 268"/>
                  <a:gd name="T1" fmla="*/ 144 h 144"/>
                  <a:gd name="T2" fmla="*/ 28 w 268"/>
                  <a:gd name="T3" fmla="*/ 100 h 144"/>
                  <a:gd name="T4" fmla="*/ 240 w 268"/>
                  <a:gd name="T5" fmla="*/ 36 h 144"/>
                  <a:gd name="T6" fmla="*/ 199 w 268"/>
                  <a:gd name="T7" fmla="*/ 0 h 144"/>
                  <a:gd name="T8" fmla="*/ 0 60000 65536"/>
                  <a:gd name="T9" fmla="*/ 0 60000 65536"/>
                  <a:gd name="T10" fmla="*/ 0 60000 65536"/>
                  <a:gd name="T11" fmla="*/ 0 60000 65536"/>
                  <a:gd name="T12" fmla="*/ 0 w 268"/>
                  <a:gd name="T13" fmla="*/ 0 h 144"/>
                  <a:gd name="T14" fmla="*/ 268 w 268"/>
                  <a:gd name="T15" fmla="*/ 144 h 144"/>
                </a:gdLst>
                <a:ahLst/>
                <a:cxnLst>
                  <a:cxn ang="T8">
                    <a:pos x="T0" y="T1"/>
                  </a:cxn>
                  <a:cxn ang="T9">
                    <a:pos x="T2" y="T3"/>
                  </a:cxn>
                  <a:cxn ang="T10">
                    <a:pos x="T4" y="T5"/>
                  </a:cxn>
                  <a:cxn ang="T11">
                    <a:pos x="T6" y="T7"/>
                  </a:cxn>
                </a:cxnLst>
                <a:rect l="T12" t="T13" r="T14" b="T15"/>
                <a:pathLst>
                  <a:path w="268" h="144">
                    <a:moveTo>
                      <a:pt x="73" y="144"/>
                    </a:moveTo>
                    <a:cubicBezTo>
                      <a:pt x="65" y="138"/>
                      <a:pt x="0" y="118"/>
                      <a:pt x="28" y="100"/>
                    </a:cubicBezTo>
                    <a:cubicBezTo>
                      <a:pt x="56" y="82"/>
                      <a:pt x="212" y="53"/>
                      <a:pt x="240" y="36"/>
                    </a:cubicBezTo>
                    <a:cubicBezTo>
                      <a:pt x="268" y="19"/>
                      <a:pt x="208" y="7"/>
                      <a:pt x="199" y="0"/>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7" name="Freeform 33"/>
              <p:cNvSpPr>
                <a:spLocks/>
              </p:cNvSpPr>
              <p:nvPr/>
            </p:nvSpPr>
            <p:spPr bwMode="auto">
              <a:xfrm>
                <a:off x="4365" y="1762"/>
                <a:ext cx="126" cy="238"/>
              </a:xfrm>
              <a:custGeom>
                <a:avLst/>
                <a:gdLst>
                  <a:gd name="T0" fmla="*/ 58 w 126"/>
                  <a:gd name="T1" fmla="*/ 224 h 238"/>
                  <a:gd name="T2" fmla="*/ 10 w 126"/>
                  <a:gd name="T3" fmla="*/ 206 h 238"/>
                  <a:gd name="T4" fmla="*/ 118 w 126"/>
                  <a:gd name="T5" fmla="*/ 32 h 238"/>
                  <a:gd name="T6" fmla="*/ 58 w 126"/>
                  <a:gd name="T7" fmla="*/ 14 h 238"/>
                  <a:gd name="T8" fmla="*/ 0 60000 65536"/>
                  <a:gd name="T9" fmla="*/ 0 60000 65536"/>
                  <a:gd name="T10" fmla="*/ 0 60000 65536"/>
                  <a:gd name="T11" fmla="*/ 0 60000 65536"/>
                  <a:gd name="T12" fmla="*/ 0 w 126"/>
                  <a:gd name="T13" fmla="*/ 0 h 238"/>
                  <a:gd name="T14" fmla="*/ 126 w 126"/>
                  <a:gd name="T15" fmla="*/ 238 h 238"/>
                </a:gdLst>
                <a:ahLst/>
                <a:cxnLst>
                  <a:cxn ang="T8">
                    <a:pos x="T0" y="T1"/>
                  </a:cxn>
                  <a:cxn ang="T9">
                    <a:pos x="T2" y="T3"/>
                  </a:cxn>
                  <a:cxn ang="T10">
                    <a:pos x="T4" y="T5"/>
                  </a:cxn>
                  <a:cxn ang="T11">
                    <a:pos x="T6" y="T7"/>
                  </a:cxn>
                </a:cxnLst>
                <a:rect l="T12" t="T13" r="T14" b="T15"/>
                <a:pathLst>
                  <a:path w="126" h="238">
                    <a:moveTo>
                      <a:pt x="58" y="224"/>
                    </a:moveTo>
                    <a:cubicBezTo>
                      <a:pt x="50" y="221"/>
                      <a:pt x="0" y="238"/>
                      <a:pt x="10" y="206"/>
                    </a:cubicBezTo>
                    <a:cubicBezTo>
                      <a:pt x="20" y="174"/>
                      <a:pt x="110" y="64"/>
                      <a:pt x="118" y="32"/>
                    </a:cubicBezTo>
                    <a:cubicBezTo>
                      <a:pt x="126" y="0"/>
                      <a:pt x="70" y="18"/>
                      <a:pt x="58" y="14"/>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8" name="Freeform 34"/>
              <p:cNvSpPr>
                <a:spLocks/>
              </p:cNvSpPr>
              <p:nvPr/>
            </p:nvSpPr>
            <p:spPr bwMode="auto">
              <a:xfrm>
                <a:off x="4177" y="1668"/>
                <a:ext cx="201" cy="204"/>
              </a:xfrm>
              <a:custGeom>
                <a:avLst/>
                <a:gdLst>
                  <a:gd name="T0" fmla="*/ 67 w 201"/>
                  <a:gd name="T1" fmla="*/ 189 h 204"/>
                  <a:gd name="T2" fmla="*/ 19 w 201"/>
                  <a:gd name="T3" fmla="*/ 177 h 204"/>
                  <a:gd name="T4" fmla="*/ 182 w 201"/>
                  <a:gd name="T5" fmla="*/ 27 h 204"/>
                  <a:gd name="T6" fmla="*/ 133 w 201"/>
                  <a:gd name="T7" fmla="*/ 15 h 204"/>
                  <a:gd name="T8" fmla="*/ 0 60000 65536"/>
                  <a:gd name="T9" fmla="*/ 0 60000 65536"/>
                  <a:gd name="T10" fmla="*/ 0 60000 65536"/>
                  <a:gd name="T11" fmla="*/ 0 60000 65536"/>
                  <a:gd name="T12" fmla="*/ 0 w 201"/>
                  <a:gd name="T13" fmla="*/ 0 h 204"/>
                  <a:gd name="T14" fmla="*/ 201 w 201"/>
                  <a:gd name="T15" fmla="*/ 204 h 204"/>
                </a:gdLst>
                <a:ahLst/>
                <a:cxnLst>
                  <a:cxn ang="T8">
                    <a:pos x="T0" y="T1"/>
                  </a:cxn>
                  <a:cxn ang="T9">
                    <a:pos x="T2" y="T3"/>
                  </a:cxn>
                  <a:cxn ang="T10">
                    <a:pos x="T4" y="T5"/>
                  </a:cxn>
                  <a:cxn ang="T11">
                    <a:pos x="T6" y="T7"/>
                  </a:cxn>
                </a:cxnLst>
                <a:rect l="T12" t="T13" r="T14" b="T15"/>
                <a:pathLst>
                  <a:path w="201" h="204">
                    <a:moveTo>
                      <a:pt x="67" y="189"/>
                    </a:moveTo>
                    <a:cubicBezTo>
                      <a:pt x="59" y="187"/>
                      <a:pt x="0" y="204"/>
                      <a:pt x="19" y="177"/>
                    </a:cubicBezTo>
                    <a:cubicBezTo>
                      <a:pt x="38" y="150"/>
                      <a:pt x="163" y="54"/>
                      <a:pt x="182" y="27"/>
                    </a:cubicBezTo>
                    <a:cubicBezTo>
                      <a:pt x="201" y="0"/>
                      <a:pt x="143" y="18"/>
                      <a:pt x="133"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29" name="Line 35"/>
              <p:cNvSpPr>
                <a:spLocks noChangeShapeType="1"/>
              </p:cNvSpPr>
              <p:nvPr/>
            </p:nvSpPr>
            <p:spPr bwMode="auto">
              <a:xfrm flipV="1">
                <a:off x="4513" y="576"/>
                <a:ext cx="0" cy="192"/>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10" name="Text Box 36"/>
            <p:cNvSpPr txBox="1">
              <a:spLocks noChangeArrowheads="1"/>
            </p:cNvSpPr>
            <p:nvPr/>
          </p:nvSpPr>
          <p:spPr bwMode="auto">
            <a:xfrm>
              <a:off x="4778" y="1903"/>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L</a:t>
              </a:r>
            </a:p>
          </p:txBody>
        </p:sp>
      </p:grpSp>
      <p:sp>
        <p:nvSpPr>
          <p:cNvPr id="99365" name="Text Box 37"/>
          <p:cNvSpPr txBox="1">
            <a:spLocks noChangeArrowheads="1"/>
          </p:cNvSpPr>
          <p:nvPr/>
        </p:nvSpPr>
        <p:spPr bwMode="auto">
          <a:xfrm>
            <a:off x="228600" y="152400"/>
            <a:ext cx="595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chemeClr val="accent2"/>
                </a:solidFill>
              </a:rPr>
              <a:t>例</a:t>
            </a:r>
            <a:r>
              <a:rPr lang="en-US" altLang="zh-CN" sz="2800">
                <a:solidFill>
                  <a:schemeClr val="accent2"/>
                </a:solidFill>
              </a:rPr>
              <a:t>2:</a:t>
            </a:r>
            <a:r>
              <a:rPr lang="zh-CN" altLang="en-US" sz="2800">
                <a:solidFill>
                  <a:schemeClr val="accent2"/>
                </a:solidFill>
              </a:rPr>
              <a:t>如图矩形螺绕环共有</a:t>
            </a:r>
            <a:r>
              <a:rPr lang="en-US" altLang="zh-CN" sz="2800" i="1">
                <a:solidFill>
                  <a:schemeClr val="accent2"/>
                </a:solidFill>
              </a:rPr>
              <a:t>N</a:t>
            </a:r>
            <a:r>
              <a:rPr lang="zh-CN" altLang="en-US" sz="2800">
                <a:solidFill>
                  <a:schemeClr val="accent2"/>
                </a:solidFill>
              </a:rPr>
              <a:t>匝，求</a:t>
            </a:r>
            <a:r>
              <a:rPr lang="en-US" altLang="zh-CN" sz="2800" i="1">
                <a:solidFill>
                  <a:schemeClr val="accent2"/>
                </a:solidFill>
              </a:rPr>
              <a:t>L</a:t>
            </a:r>
            <a:r>
              <a:rPr lang="en-US" altLang="zh-CN" sz="2800">
                <a:solidFill>
                  <a:schemeClr val="accent2"/>
                </a:solidFill>
              </a:rPr>
              <a:t>=?</a:t>
            </a:r>
          </a:p>
        </p:txBody>
      </p:sp>
      <p:grpSp>
        <p:nvGrpSpPr>
          <p:cNvPr id="5" name="Group 38"/>
          <p:cNvGrpSpPr>
            <a:grpSpLocks/>
          </p:cNvGrpSpPr>
          <p:nvPr/>
        </p:nvGrpSpPr>
        <p:grpSpPr bwMode="auto">
          <a:xfrm>
            <a:off x="6915150" y="2814638"/>
            <a:ext cx="1676400" cy="1689100"/>
            <a:chOff x="4128" y="856"/>
            <a:chExt cx="1056" cy="1064"/>
          </a:xfrm>
        </p:grpSpPr>
        <p:sp>
          <p:nvSpPr>
            <p:cNvPr id="6297" name="Oval 39"/>
            <p:cNvSpPr>
              <a:spLocks noChangeArrowheads="1"/>
            </p:cNvSpPr>
            <p:nvPr/>
          </p:nvSpPr>
          <p:spPr bwMode="auto">
            <a:xfrm>
              <a:off x="4128" y="864"/>
              <a:ext cx="1056" cy="1056"/>
            </a:xfrm>
            <a:prstGeom prst="ellipse">
              <a:avLst/>
            </a:prstGeom>
            <a:noFill/>
            <a:ln w="38100">
              <a:solidFill>
                <a:srgbClr val="FF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6298" name="Freeform 40"/>
            <p:cNvSpPr>
              <a:spLocks/>
            </p:cNvSpPr>
            <p:nvPr/>
          </p:nvSpPr>
          <p:spPr bwMode="auto">
            <a:xfrm>
              <a:off x="4528" y="856"/>
              <a:ext cx="104" cy="24"/>
            </a:xfrm>
            <a:custGeom>
              <a:avLst/>
              <a:gdLst>
                <a:gd name="T0" fmla="*/ 104 w 104"/>
                <a:gd name="T1" fmla="*/ 0 h 24"/>
                <a:gd name="T2" fmla="*/ 0 w 104"/>
                <a:gd name="T3" fmla="*/ 24 h 24"/>
                <a:gd name="T4" fmla="*/ 0 60000 65536"/>
                <a:gd name="T5" fmla="*/ 0 60000 65536"/>
                <a:gd name="T6" fmla="*/ 0 w 104"/>
                <a:gd name="T7" fmla="*/ 0 h 24"/>
                <a:gd name="T8" fmla="*/ 104 w 104"/>
                <a:gd name="T9" fmla="*/ 24 h 24"/>
              </a:gdLst>
              <a:ahLst/>
              <a:cxnLst>
                <a:cxn ang="T4">
                  <a:pos x="T0" y="T1"/>
                </a:cxn>
                <a:cxn ang="T5">
                  <a:pos x="T2" y="T3"/>
                </a:cxn>
              </a:cxnLst>
              <a:rect l="T6" t="T7" r="T8" b="T9"/>
              <a:pathLst>
                <a:path w="104" h="24">
                  <a:moveTo>
                    <a:pt x="104" y="0"/>
                  </a:moveTo>
                  <a:lnTo>
                    <a:pt x="0" y="24"/>
                  </a:lnTo>
                </a:path>
              </a:pathLst>
            </a:custGeom>
            <a:noFill/>
            <a:ln w="38100">
              <a:solidFill>
                <a:srgbClr val="FF00FF"/>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9369" name="Text Box 41"/>
          <p:cNvSpPr txBox="1">
            <a:spLocks noChangeArrowheads="1"/>
          </p:cNvSpPr>
          <p:nvPr/>
        </p:nvSpPr>
        <p:spPr bwMode="auto">
          <a:xfrm>
            <a:off x="288925" y="752475"/>
            <a:ext cx="411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chemeClr val="accent2"/>
                </a:solidFill>
              </a:rPr>
              <a:t>解：设电流为</a:t>
            </a:r>
            <a:r>
              <a:rPr lang="en-US" altLang="zh-CN" sz="2800" i="1">
                <a:solidFill>
                  <a:schemeClr val="accent2"/>
                </a:solidFill>
              </a:rPr>
              <a:t>I</a:t>
            </a:r>
            <a:r>
              <a:rPr lang="zh-CN" altLang="en-US" sz="2800">
                <a:solidFill>
                  <a:schemeClr val="accent2"/>
                </a:solidFill>
              </a:rPr>
              <a:t>，取回路</a:t>
            </a:r>
            <a:r>
              <a:rPr lang="en-US" altLang="zh-CN" sz="2800" i="1">
                <a:solidFill>
                  <a:schemeClr val="accent2"/>
                </a:solidFill>
              </a:rPr>
              <a:t>L</a:t>
            </a:r>
            <a:endParaRPr lang="en-US" altLang="zh-CN" sz="2400" i="1">
              <a:solidFill>
                <a:schemeClr val="accent2"/>
              </a:solidFill>
            </a:endParaRPr>
          </a:p>
        </p:txBody>
      </p:sp>
      <p:grpSp>
        <p:nvGrpSpPr>
          <p:cNvPr id="6" name="Group 42"/>
          <p:cNvGrpSpPr>
            <a:grpSpLocks/>
          </p:cNvGrpSpPr>
          <p:nvPr/>
        </p:nvGrpSpPr>
        <p:grpSpPr bwMode="auto">
          <a:xfrm>
            <a:off x="685800" y="1295400"/>
            <a:ext cx="4965701" cy="1046163"/>
            <a:chOff x="432" y="816"/>
            <a:chExt cx="3128" cy="659"/>
          </a:xfrm>
        </p:grpSpPr>
        <p:graphicFrame>
          <p:nvGraphicFramePr>
            <p:cNvPr id="6295" name="Object 43"/>
            <p:cNvGraphicFramePr>
              <a:graphicFrameLocks noChangeAspect="1"/>
            </p:cNvGraphicFramePr>
            <p:nvPr/>
          </p:nvGraphicFramePr>
          <p:xfrm>
            <a:off x="432" y="877"/>
            <a:ext cx="1680" cy="598"/>
          </p:xfrm>
          <a:graphic>
            <a:graphicData uri="http://schemas.openxmlformats.org/presentationml/2006/ole">
              <mc:AlternateContent xmlns:mc="http://schemas.openxmlformats.org/markup-compatibility/2006">
                <mc:Choice xmlns:v="urn:schemas-microsoft-com:vml" Requires="v">
                  <p:oleObj spid="_x0000_s6704" name="公式" r:id="rId4" imgW="990170" imgH="380835" progId="Equation.3">
                    <p:embed/>
                  </p:oleObj>
                </mc:Choice>
                <mc:Fallback>
                  <p:oleObj name="公式" r:id="rId4" imgW="990170" imgH="380835" progId="Equation.3">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877"/>
                          <a:ext cx="1680" cy="5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6" name="Object 44"/>
            <p:cNvGraphicFramePr>
              <a:graphicFrameLocks noChangeAspect="1"/>
            </p:cNvGraphicFramePr>
            <p:nvPr>
              <p:extLst>
                <p:ext uri="{D42A27DB-BD31-4B8C-83A1-F6EECF244321}">
                  <p14:modId xmlns:p14="http://schemas.microsoft.com/office/powerpoint/2010/main" val="2177031025"/>
                </p:ext>
              </p:extLst>
            </p:nvPr>
          </p:nvGraphicFramePr>
          <p:xfrm>
            <a:off x="2297" y="816"/>
            <a:ext cx="1263" cy="608"/>
          </p:xfrm>
          <a:graphic>
            <a:graphicData uri="http://schemas.openxmlformats.org/presentationml/2006/ole">
              <mc:AlternateContent xmlns:mc="http://schemas.openxmlformats.org/markup-compatibility/2006">
                <mc:Choice xmlns:v="urn:schemas-microsoft-com:vml" Requires="v">
                  <p:oleObj spid="_x0000_s6705" name="公式" r:id="rId6" imgW="685502" imgH="406224" progId="Equation.3">
                    <p:embed/>
                  </p:oleObj>
                </mc:Choice>
                <mc:Fallback>
                  <p:oleObj name="公式" r:id="rId6" imgW="685502" imgH="406224" progId="Equation.3">
                    <p:embed/>
                    <p:pic>
                      <p:nvPicPr>
                        <p:cNvPr id="0" name="Object 4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7" y="816"/>
                          <a:ext cx="1263"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9373" name="Object 45"/>
          <p:cNvGraphicFramePr>
            <a:graphicFrameLocks noChangeAspect="1"/>
          </p:cNvGraphicFramePr>
          <p:nvPr/>
        </p:nvGraphicFramePr>
        <p:xfrm>
          <a:off x="609600" y="2409825"/>
          <a:ext cx="3733800" cy="998538"/>
        </p:xfrm>
        <a:graphic>
          <a:graphicData uri="http://schemas.openxmlformats.org/presentationml/2006/ole">
            <mc:AlternateContent xmlns:mc="http://schemas.openxmlformats.org/markup-compatibility/2006">
              <mc:Choice xmlns:v="urn:schemas-microsoft-com:vml" Requires="v">
                <p:oleObj spid="_x0000_s6706" name="公式" r:id="rId8" imgW="1294838" imgH="406224" progId="Equation.3">
                  <p:embed/>
                </p:oleObj>
              </mc:Choice>
              <mc:Fallback>
                <p:oleObj name="公式" r:id="rId8" imgW="1294838" imgH="406224" progId="Equation.3">
                  <p:embed/>
                  <p:pic>
                    <p:nvPicPr>
                      <p:cNvPr id="0"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2409825"/>
                        <a:ext cx="3733800" cy="99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74" name="Object 46"/>
          <p:cNvGraphicFramePr>
            <a:graphicFrameLocks noChangeAspect="1"/>
          </p:cNvGraphicFramePr>
          <p:nvPr/>
        </p:nvGraphicFramePr>
        <p:xfrm>
          <a:off x="198438" y="3163888"/>
          <a:ext cx="3230562" cy="1150937"/>
        </p:xfrm>
        <a:graphic>
          <a:graphicData uri="http://schemas.openxmlformats.org/presentationml/2006/ole">
            <mc:AlternateContent xmlns:mc="http://schemas.openxmlformats.org/markup-compatibility/2006">
              <mc:Choice xmlns:v="urn:schemas-microsoft-com:vml" Requires="v">
                <p:oleObj spid="_x0000_s6707" name="公式" r:id="rId10" imgW="1219200" imgH="508000" progId="Equation.3">
                  <p:embed/>
                </p:oleObj>
              </mc:Choice>
              <mc:Fallback>
                <p:oleObj name="公式" r:id="rId10" imgW="1219200" imgH="508000" progId="Equation.3">
                  <p:embed/>
                  <p:pic>
                    <p:nvPicPr>
                      <p:cNvPr id="0" name="Object 4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438" y="3163888"/>
                        <a:ext cx="3230562"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47"/>
          <p:cNvGrpSpPr>
            <a:grpSpLocks/>
          </p:cNvGrpSpPr>
          <p:nvPr/>
        </p:nvGrpSpPr>
        <p:grpSpPr bwMode="auto">
          <a:xfrm>
            <a:off x="6154738" y="4808538"/>
            <a:ext cx="2584450" cy="533400"/>
            <a:chOff x="3877" y="3029"/>
            <a:chExt cx="1628" cy="336"/>
          </a:xfrm>
        </p:grpSpPr>
        <p:sp>
          <p:nvSpPr>
            <p:cNvPr id="6287" name="Rectangle 48" descr="浅色上对角线"/>
            <p:cNvSpPr>
              <a:spLocks noChangeArrowheads="1"/>
            </p:cNvSpPr>
            <p:nvPr/>
          </p:nvSpPr>
          <p:spPr bwMode="auto">
            <a:xfrm>
              <a:off x="5317" y="3029"/>
              <a:ext cx="188" cy="336"/>
            </a:xfrm>
            <a:prstGeom prst="rect">
              <a:avLst/>
            </a:prstGeom>
            <a:pattFill prst="ltUpDiag">
              <a:fgClr>
                <a:schemeClr val="bg2"/>
              </a:fgClr>
              <a:bgClr>
                <a:schemeClr val="bg1"/>
              </a:bgClr>
            </a:pattFill>
            <a:ln w="12700">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nvGrpSpPr>
            <p:cNvPr id="6288" name="Group 49"/>
            <p:cNvGrpSpPr>
              <a:grpSpLocks/>
            </p:cNvGrpSpPr>
            <p:nvPr/>
          </p:nvGrpSpPr>
          <p:grpSpPr bwMode="auto">
            <a:xfrm>
              <a:off x="3877" y="3029"/>
              <a:ext cx="572" cy="336"/>
              <a:chOff x="3877" y="3029"/>
              <a:chExt cx="572" cy="336"/>
            </a:xfrm>
          </p:grpSpPr>
          <p:sp>
            <p:nvSpPr>
              <p:cNvPr id="6289" name="Rectangle 50" descr="浅色上对角线"/>
              <p:cNvSpPr>
                <a:spLocks noChangeArrowheads="1"/>
              </p:cNvSpPr>
              <p:nvPr/>
            </p:nvSpPr>
            <p:spPr bwMode="auto">
              <a:xfrm>
                <a:off x="4261" y="3029"/>
                <a:ext cx="188" cy="336"/>
              </a:xfrm>
              <a:prstGeom prst="rect">
                <a:avLst/>
              </a:prstGeom>
              <a:pattFill prst="ltUpDiag">
                <a:fgClr>
                  <a:schemeClr val="bg2"/>
                </a:fgClr>
                <a:bgClr>
                  <a:schemeClr val="bg1"/>
                </a:bgClr>
              </a:pattFill>
              <a:ln w="12700">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6290" name="Line 51"/>
              <p:cNvSpPr>
                <a:spLocks noChangeShapeType="1"/>
              </p:cNvSpPr>
              <p:nvPr/>
            </p:nvSpPr>
            <p:spPr bwMode="auto">
              <a:xfrm flipH="1">
                <a:off x="3973" y="3029"/>
                <a:ext cx="288"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91" name="Line 52"/>
              <p:cNvSpPr>
                <a:spLocks noChangeShapeType="1"/>
              </p:cNvSpPr>
              <p:nvPr/>
            </p:nvSpPr>
            <p:spPr bwMode="auto">
              <a:xfrm flipH="1">
                <a:off x="3973" y="3365"/>
                <a:ext cx="288"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92" name="Line 53"/>
              <p:cNvSpPr>
                <a:spLocks noChangeShapeType="1"/>
              </p:cNvSpPr>
              <p:nvPr/>
            </p:nvSpPr>
            <p:spPr bwMode="auto">
              <a:xfrm>
                <a:off x="4069" y="3029"/>
                <a:ext cx="0" cy="336"/>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93" name="Text Box 54"/>
              <p:cNvSpPr txBox="1">
                <a:spLocks noChangeArrowheads="1"/>
              </p:cNvSpPr>
              <p:nvPr/>
            </p:nvSpPr>
            <p:spPr bwMode="auto">
              <a:xfrm>
                <a:off x="3877" y="30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h</a:t>
                </a:r>
              </a:p>
            </p:txBody>
          </p:sp>
          <p:sp>
            <p:nvSpPr>
              <p:cNvPr id="6294" name="Rectangle 55"/>
              <p:cNvSpPr>
                <a:spLocks noChangeArrowheads="1"/>
              </p:cNvSpPr>
              <p:nvPr/>
            </p:nvSpPr>
            <p:spPr bwMode="auto">
              <a:xfrm>
                <a:off x="4308" y="3029"/>
                <a:ext cx="48" cy="336"/>
              </a:xfrm>
              <a:prstGeom prst="rect">
                <a:avLst/>
              </a:prstGeom>
              <a:solidFill>
                <a:schemeClr val="bg1"/>
              </a:solidFill>
              <a:ln w="12700">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grpSp>
      <p:graphicFrame>
        <p:nvGraphicFramePr>
          <p:cNvPr id="99384" name="Object 56"/>
          <p:cNvGraphicFramePr>
            <a:graphicFrameLocks noChangeAspect="1"/>
          </p:cNvGraphicFramePr>
          <p:nvPr/>
        </p:nvGraphicFramePr>
        <p:xfrm>
          <a:off x="3429000" y="3276600"/>
          <a:ext cx="2478088" cy="1066800"/>
        </p:xfrm>
        <a:graphic>
          <a:graphicData uri="http://schemas.openxmlformats.org/presentationml/2006/ole">
            <mc:AlternateContent xmlns:mc="http://schemas.openxmlformats.org/markup-compatibility/2006">
              <mc:Choice xmlns:v="urn:schemas-microsoft-com:vml" Requires="v">
                <p:oleObj spid="_x0000_s6708" name="公式" r:id="rId12" imgW="1066800" imgH="457200" progId="Equation.3">
                  <p:embed/>
                </p:oleObj>
              </mc:Choice>
              <mc:Fallback>
                <p:oleObj name="公式" r:id="rId12" imgW="1066800" imgH="457200" progId="Equation.3">
                  <p:embed/>
                  <p:pic>
                    <p:nvPicPr>
                      <p:cNvPr id="0" name="Object 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29000" y="3276600"/>
                        <a:ext cx="247808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85" name="Object 57"/>
          <p:cNvGraphicFramePr>
            <a:graphicFrameLocks noChangeAspect="1"/>
          </p:cNvGraphicFramePr>
          <p:nvPr/>
        </p:nvGraphicFramePr>
        <p:xfrm>
          <a:off x="381000" y="4572000"/>
          <a:ext cx="1066800" cy="944563"/>
        </p:xfrm>
        <a:graphic>
          <a:graphicData uri="http://schemas.openxmlformats.org/presentationml/2006/ole">
            <mc:AlternateContent xmlns:mc="http://schemas.openxmlformats.org/markup-compatibility/2006">
              <mc:Choice xmlns:v="urn:schemas-microsoft-com:vml" Requires="v">
                <p:oleObj spid="_x0000_s6709" name="公式" r:id="rId14" imgW="457002" imgH="406224" progId="Equation.3">
                  <p:embed/>
                </p:oleObj>
              </mc:Choice>
              <mc:Fallback>
                <p:oleObj name="公式" r:id="rId14" imgW="457002" imgH="406224" progId="Equation.3">
                  <p:embed/>
                  <p:pic>
                    <p:nvPicPr>
                      <p:cNvPr id="0" name="Object 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4572000"/>
                        <a:ext cx="1066800" cy="944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86" name="Object 58"/>
          <p:cNvGraphicFramePr>
            <a:graphicFrameLocks noChangeAspect="1"/>
          </p:cNvGraphicFramePr>
          <p:nvPr/>
        </p:nvGraphicFramePr>
        <p:xfrm>
          <a:off x="1449388" y="4611688"/>
          <a:ext cx="2665412" cy="969962"/>
        </p:xfrm>
        <a:graphic>
          <a:graphicData uri="http://schemas.openxmlformats.org/presentationml/2006/ole">
            <mc:AlternateContent xmlns:mc="http://schemas.openxmlformats.org/markup-compatibility/2006">
              <mc:Choice xmlns:v="urn:schemas-microsoft-com:vml" Requires="v">
                <p:oleObj spid="_x0000_s6710" name="公式" r:id="rId16" imgW="1002865" imgH="457002" progId="Equation.3">
                  <p:embed/>
                </p:oleObj>
              </mc:Choice>
              <mc:Fallback>
                <p:oleObj name="公式" r:id="rId16" imgW="1002865" imgH="457002" progId="Equation.3">
                  <p:embed/>
                  <p:pic>
                    <p:nvPicPr>
                      <p:cNvPr id="0"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9388" y="4611688"/>
                        <a:ext cx="2665412"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87" name="Text Box 59"/>
          <p:cNvSpPr txBox="1">
            <a:spLocks noChangeArrowheads="1"/>
          </p:cNvSpPr>
          <p:nvPr/>
        </p:nvSpPr>
        <p:spPr bwMode="auto">
          <a:xfrm>
            <a:off x="304800" y="5715000"/>
            <a:ext cx="447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chemeClr val="accent2"/>
                </a:solidFill>
              </a:rPr>
              <a:t>若矩形螺绕环中充满磁导率</a:t>
            </a:r>
          </a:p>
          <a:p>
            <a:pPr>
              <a:spcBef>
                <a:spcPct val="0"/>
              </a:spcBef>
              <a:buFontTx/>
              <a:buNone/>
            </a:pPr>
            <a:r>
              <a:rPr lang="zh-CN" altLang="en-US" sz="2800">
                <a:solidFill>
                  <a:schemeClr val="accent2"/>
                </a:solidFill>
              </a:rPr>
              <a:t>为</a:t>
            </a:r>
            <a:r>
              <a:rPr lang="en-US" altLang="zh-CN" sz="2800" i="1">
                <a:solidFill>
                  <a:schemeClr val="accent2"/>
                </a:solidFill>
              </a:rPr>
              <a:t>μ</a:t>
            </a:r>
            <a:r>
              <a:rPr lang="zh-CN" altLang="en-US" sz="2800">
                <a:solidFill>
                  <a:schemeClr val="accent2"/>
                </a:solidFill>
              </a:rPr>
              <a:t>的介质，</a:t>
            </a:r>
            <a:r>
              <a:rPr lang="en-US" altLang="zh-CN" sz="2800" i="1">
                <a:solidFill>
                  <a:schemeClr val="accent2"/>
                </a:solidFill>
              </a:rPr>
              <a:t>L</a:t>
            </a:r>
            <a:r>
              <a:rPr lang="en-US" altLang="zh-CN" sz="2800">
                <a:solidFill>
                  <a:schemeClr val="accent2"/>
                </a:solidFill>
              </a:rPr>
              <a:t> =?</a:t>
            </a:r>
            <a:endParaRPr lang="en-US" altLang="zh-CN" sz="2400">
              <a:solidFill>
                <a:schemeClr val="accent2"/>
              </a:solidFill>
            </a:endParaRPr>
          </a:p>
        </p:txBody>
      </p:sp>
      <p:grpSp>
        <p:nvGrpSpPr>
          <p:cNvPr id="9" name="Group 60"/>
          <p:cNvGrpSpPr>
            <a:grpSpLocks/>
          </p:cNvGrpSpPr>
          <p:nvPr/>
        </p:nvGrpSpPr>
        <p:grpSpPr bwMode="auto">
          <a:xfrm>
            <a:off x="4787900" y="4508500"/>
            <a:ext cx="1208088" cy="1152525"/>
            <a:chOff x="4704" y="3024"/>
            <a:chExt cx="1200" cy="1104"/>
          </a:xfrm>
        </p:grpSpPr>
        <p:sp>
          <p:nvSpPr>
            <p:cNvPr id="6282" name="Rectangle 61" descr="浅色下对角线"/>
            <p:cNvSpPr>
              <a:spLocks noChangeArrowheads="1"/>
            </p:cNvSpPr>
            <p:nvPr/>
          </p:nvSpPr>
          <p:spPr bwMode="auto">
            <a:xfrm>
              <a:off x="4704" y="3024"/>
              <a:ext cx="816" cy="1104"/>
            </a:xfrm>
            <a:prstGeom prst="rect">
              <a:avLst/>
            </a:prstGeom>
            <a:pattFill prst="ltDnDiag">
              <a:fgClr>
                <a:srgbClr val="000000"/>
              </a:fgClr>
              <a:bgClr>
                <a:srgbClr val="FFFFFF"/>
              </a:bgClr>
            </a:pattFill>
            <a:ln w="19050">
              <a:solidFill>
                <a:schemeClr val="tx1"/>
              </a:solidFill>
              <a:miter lim="800000"/>
              <a:headEnd/>
              <a:tailEnd/>
            </a:ln>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6283" name="Rectangle 62"/>
            <p:cNvSpPr>
              <a:spLocks noChangeArrowheads="1"/>
            </p:cNvSpPr>
            <p:nvPr/>
          </p:nvSpPr>
          <p:spPr bwMode="auto">
            <a:xfrm>
              <a:off x="4944" y="3024"/>
              <a:ext cx="336" cy="1104"/>
            </a:xfrm>
            <a:prstGeom prst="rect">
              <a:avLst/>
            </a:prstGeom>
            <a:solidFill>
              <a:schemeClr val="bg1"/>
            </a:solidFill>
            <a:ln w="19050">
              <a:solidFill>
                <a:schemeClr val="tx1"/>
              </a:solidFill>
              <a:miter lim="800000"/>
              <a:headEnd/>
              <a:tailEnd/>
            </a:ln>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6284" name="Text Box 63"/>
            <p:cNvSpPr txBox="1">
              <a:spLocks noChangeArrowheads="1"/>
            </p:cNvSpPr>
            <p:nvPr/>
          </p:nvSpPr>
          <p:spPr bwMode="auto">
            <a:xfrm>
              <a:off x="4914" y="3045"/>
              <a:ext cx="45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ds</a:t>
              </a:r>
              <a:endParaRPr lang="en-US" altLang="zh-CN" sz="2400"/>
            </a:p>
          </p:txBody>
        </p:sp>
        <p:sp>
          <p:nvSpPr>
            <p:cNvPr id="6285" name="Line 64"/>
            <p:cNvSpPr>
              <a:spLocks noChangeShapeType="1"/>
            </p:cNvSpPr>
            <p:nvPr/>
          </p:nvSpPr>
          <p:spPr bwMode="auto">
            <a:xfrm>
              <a:off x="5616" y="3024"/>
              <a:ext cx="0" cy="1104"/>
            </a:xfrm>
            <a:prstGeom prst="line">
              <a:avLst/>
            </a:prstGeom>
            <a:noFill/>
            <a:ln w="1905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286" name="Text Box 65"/>
            <p:cNvSpPr txBox="1">
              <a:spLocks noChangeArrowheads="1"/>
            </p:cNvSpPr>
            <p:nvPr/>
          </p:nvSpPr>
          <p:spPr bwMode="auto">
            <a:xfrm>
              <a:off x="5552" y="3381"/>
              <a:ext cx="352"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h</a:t>
              </a:r>
              <a:endParaRPr lang="en-US" altLang="zh-CN" sz="2400"/>
            </a:p>
          </p:txBody>
        </p:sp>
      </p:grpSp>
      <p:sp>
        <p:nvSpPr>
          <p:cNvPr id="99394" name="Freeform 66"/>
          <p:cNvSpPr>
            <a:spLocks/>
          </p:cNvSpPr>
          <p:nvPr/>
        </p:nvSpPr>
        <p:spPr bwMode="auto">
          <a:xfrm>
            <a:off x="7739063" y="3179763"/>
            <a:ext cx="693737" cy="571500"/>
          </a:xfrm>
          <a:custGeom>
            <a:avLst/>
            <a:gdLst>
              <a:gd name="T0" fmla="*/ 0 w 474"/>
              <a:gd name="T1" fmla="*/ 2147483647 h 360"/>
              <a:gd name="T2" fmla="*/ 2147483647 w 474"/>
              <a:gd name="T3" fmla="*/ 0 h 360"/>
              <a:gd name="T4" fmla="*/ 0 60000 65536"/>
              <a:gd name="T5" fmla="*/ 0 60000 65536"/>
              <a:gd name="T6" fmla="*/ 0 w 474"/>
              <a:gd name="T7" fmla="*/ 0 h 360"/>
              <a:gd name="T8" fmla="*/ 474 w 474"/>
              <a:gd name="T9" fmla="*/ 360 h 360"/>
            </a:gdLst>
            <a:ahLst/>
            <a:cxnLst>
              <a:cxn ang="T4">
                <a:pos x="T0" y="T1"/>
              </a:cxn>
              <a:cxn ang="T5">
                <a:pos x="T2" y="T3"/>
              </a:cxn>
            </a:cxnLst>
            <a:rect l="T6" t="T7" r="T8" b="T9"/>
            <a:pathLst>
              <a:path w="474" h="360">
                <a:moveTo>
                  <a:pt x="0" y="360"/>
                </a:moveTo>
                <a:lnTo>
                  <a:pt x="474" y="0"/>
                </a:lnTo>
              </a:path>
            </a:pathLst>
          </a:custGeom>
          <a:noFill/>
          <a:ln w="3810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9395" name="Text Box 67"/>
          <p:cNvSpPr txBox="1">
            <a:spLocks noChangeArrowheads="1"/>
          </p:cNvSpPr>
          <p:nvPr/>
        </p:nvSpPr>
        <p:spPr bwMode="auto">
          <a:xfrm>
            <a:off x="7869238" y="3436938"/>
            <a:ext cx="322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99"/>
                </a:solidFill>
              </a:rPr>
              <a:t>r</a:t>
            </a:r>
          </a:p>
        </p:txBody>
      </p:sp>
      <p:sp>
        <p:nvSpPr>
          <p:cNvPr id="99396" name="Oval 68"/>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nvGrpSpPr>
          <p:cNvPr id="6162" name="Group 69"/>
          <p:cNvGrpSpPr>
            <a:grpSpLocks/>
          </p:cNvGrpSpPr>
          <p:nvPr/>
        </p:nvGrpSpPr>
        <p:grpSpPr bwMode="auto">
          <a:xfrm>
            <a:off x="5829300" y="44450"/>
            <a:ext cx="3351213" cy="2376488"/>
            <a:chOff x="3480" y="2704"/>
            <a:chExt cx="2111" cy="1497"/>
          </a:xfrm>
        </p:grpSpPr>
        <p:grpSp>
          <p:nvGrpSpPr>
            <p:cNvPr id="6163" name="Group 70"/>
            <p:cNvGrpSpPr>
              <a:grpSpLocks/>
            </p:cNvGrpSpPr>
            <p:nvPr/>
          </p:nvGrpSpPr>
          <p:grpSpPr bwMode="auto">
            <a:xfrm>
              <a:off x="3595" y="2704"/>
              <a:ext cx="1996" cy="1497"/>
              <a:chOff x="3016" y="436"/>
              <a:chExt cx="2495" cy="2123"/>
            </a:xfrm>
          </p:grpSpPr>
          <p:grpSp>
            <p:nvGrpSpPr>
              <p:cNvPr id="6169" name="Group 71"/>
              <p:cNvGrpSpPr>
                <a:grpSpLocks/>
              </p:cNvGrpSpPr>
              <p:nvPr/>
            </p:nvGrpSpPr>
            <p:grpSpPr bwMode="auto">
              <a:xfrm>
                <a:off x="3107" y="436"/>
                <a:ext cx="2404" cy="1860"/>
                <a:chOff x="3225" y="8630"/>
                <a:chExt cx="2483" cy="1588"/>
              </a:xfrm>
            </p:grpSpPr>
            <p:grpSp>
              <p:nvGrpSpPr>
                <p:cNvPr id="6174" name="Group 72"/>
                <p:cNvGrpSpPr>
                  <a:grpSpLocks/>
                </p:cNvGrpSpPr>
                <p:nvPr/>
              </p:nvGrpSpPr>
              <p:grpSpPr bwMode="auto">
                <a:xfrm>
                  <a:off x="3225" y="8949"/>
                  <a:ext cx="2483" cy="1248"/>
                  <a:chOff x="5745" y="9552"/>
                  <a:chExt cx="2455" cy="1248"/>
                </a:xfrm>
              </p:grpSpPr>
              <p:sp>
                <p:nvSpPr>
                  <p:cNvPr id="6280" name="Oval 73"/>
                  <p:cNvSpPr>
                    <a:spLocks noChangeArrowheads="1"/>
                  </p:cNvSpPr>
                  <p:nvPr/>
                </p:nvSpPr>
                <p:spPr bwMode="auto">
                  <a:xfrm>
                    <a:off x="5760" y="9708"/>
                    <a:ext cx="2432" cy="1092"/>
                  </a:xfrm>
                  <a:prstGeom prst="ellipse">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6281" name="Rectangle 74"/>
                  <p:cNvSpPr>
                    <a:spLocks noChangeArrowheads="1"/>
                  </p:cNvSpPr>
                  <p:nvPr/>
                </p:nvSpPr>
                <p:spPr bwMode="auto">
                  <a:xfrm>
                    <a:off x="5745" y="9552"/>
                    <a:ext cx="2455" cy="780"/>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sp>
              <p:nvSpPr>
                <p:cNvPr id="6175" name="Freeform 75"/>
                <p:cNvSpPr>
                  <a:spLocks/>
                </p:cNvSpPr>
                <p:nvPr/>
              </p:nvSpPr>
              <p:spPr bwMode="auto">
                <a:xfrm>
                  <a:off x="3260" y="9231"/>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6" name="Freeform 76"/>
                <p:cNvSpPr>
                  <a:spLocks/>
                </p:cNvSpPr>
                <p:nvPr/>
              </p:nvSpPr>
              <p:spPr bwMode="auto">
                <a:xfrm>
                  <a:off x="3290" y="9256"/>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7" name="Freeform 77"/>
                <p:cNvSpPr>
                  <a:spLocks/>
                </p:cNvSpPr>
                <p:nvPr/>
              </p:nvSpPr>
              <p:spPr bwMode="auto">
                <a:xfrm>
                  <a:off x="3340" y="9316"/>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8" name="Oval 78"/>
                <p:cNvSpPr>
                  <a:spLocks noChangeArrowheads="1"/>
                </p:cNvSpPr>
                <p:nvPr/>
              </p:nvSpPr>
              <p:spPr bwMode="auto">
                <a:xfrm>
                  <a:off x="3255" y="8646"/>
                  <a:ext cx="2432" cy="1092"/>
                </a:xfrm>
                <a:prstGeom prst="ellipse">
                  <a:avLst/>
                </a:prstGeom>
                <a:solidFill>
                  <a:srgbClr val="FFFFFF"/>
                </a:solidFill>
                <a:ln w="28575">
                  <a:solidFill>
                    <a:srgbClr val="800000"/>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nvGrpSpPr>
                <p:cNvPr id="6179" name="Group 79"/>
                <p:cNvGrpSpPr>
                  <a:grpSpLocks/>
                </p:cNvGrpSpPr>
                <p:nvPr/>
              </p:nvGrpSpPr>
              <p:grpSpPr bwMode="auto">
                <a:xfrm>
                  <a:off x="4095" y="9303"/>
                  <a:ext cx="720" cy="390"/>
                  <a:chOff x="7380" y="9396"/>
                  <a:chExt cx="720" cy="390"/>
                </a:xfrm>
              </p:grpSpPr>
              <p:sp>
                <p:nvSpPr>
                  <p:cNvPr id="6278" name="Oval 80"/>
                  <p:cNvSpPr>
                    <a:spLocks noChangeArrowheads="1"/>
                  </p:cNvSpPr>
                  <p:nvPr/>
                </p:nvSpPr>
                <p:spPr bwMode="auto">
                  <a:xfrm>
                    <a:off x="7380" y="9396"/>
                    <a:ext cx="720" cy="234"/>
                  </a:xfrm>
                  <a:prstGeom prst="ellipse">
                    <a:avLst/>
                  </a:prstGeom>
                  <a:solidFill>
                    <a:srgbClr val="FFFFFF"/>
                  </a:solidFill>
                  <a:ln w="28575">
                    <a:solidFill>
                      <a:srgbClr val="800000"/>
                    </a:solidFill>
                    <a:round/>
                    <a:headEnd/>
                    <a:tailEnd/>
                  </a:ln>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6279" name="Rectangle 81"/>
                  <p:cNvSpPr>
                    <a:spLocks noChangeArrowheads="1"/>
                  </p:cNvSpPr>
                  <p:nvPr/>
                </p:nvSpPr>
                <p:spPr bwMode="auto">
                  <a:xfrm>
                    <a:off x="7380" y="9474"/>
                    <a:ext cx="720" cy="312"/>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pSp>
            <p:sp>
              <p:nvSpPr>
                <p:cNvPr id="6180" name="Oval 82"/>
                <p:cNvSpPr>
                  <a:spLocks noChangeArrowheads="1"/>
                </p:cNvSpPr>
                <p:nvPr/>
              </p:nvSpPr>
              <p:spPr bwMode="auto">
                <a:xfrm>
                  <a:off x="3780" y="8928"/>
                  <a:ext cx="1350" cy="483"/>
                </a:xfrm>
                <a:prstGeom prst="ellipse">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6181" name="Freeform 83"/>
                <p:cNvSpPr>
                  <a:spLocks/>
                </p:cNvSpPr>
                <p:nvPr/>
              </p:nvSpPr>
              <p:spPr bwMode="auto">
                <a:xfrm>
                  <a:off x="3240" y="9165"/>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2" name="Freeform 84"/>
                <p:cNvSpPr>
                  <a:spLocks/>
                </p:cNvSpPr>
                <p:nvPr/>
              </p:nvSpPr>
              <p:spPr bwMode="auto">
                <a:xfrm>
                  <a:off x="5695" y="9140"/>
                  <a:ext cx="5" cy="630"/>
                </a:xfrm>
                <a:custGeom>
                  <a:avLst/>
                  <a:gdLst>
                    <a:gd name="T0" fmla="*/ 5 w 5"/>
                    <a:gd name="T1" fmla="*/ 0 h 630"/>
                    <a:gd name="T2" fmla="*/ 0 w 5"/>
                    <a:gd name="T3" fmla="*/ 630 h 630"/>
                    <a:gd name="T4" fmla="*/ 0 60000 65536"/>
                    <a:gd name="T5" fmla="*/ 0 60000 65536"/>
                    <a:gd name="T6" fmla="*/ 0 w 5"/>
                    <a:gd name="T7" fmla="*/ 0 h 630"/>
                    <a:gd name="T8" fmla="*/ 5 w 5"/>
                    <a:gd name="T9" fmla="*/ 630 h 630"/>
                  </a:gdLst>
                  <a:ahLst/>
                  <a:cxnLst>
                    <a:cxn ang="T4">
                      <a:pos x="T0" y="T1"/>
                    </a:cxn>
                    <a:cxn ang="T5">
                      <a:pos x="T2" y="T3"/>
                    </a:cxn>
                  </a:cxnLst>
                  <a:rect l="T6" t="T7" r="T8" b="T9"/>
                  <a:pathLst>
                    <a:path w="5" h="630">
                      <a:moveTo>
                        <a:pt x="5" y="0"/>
                      </a:moveTo>
                      <a:lnTo>
                        <a:pt x="0" y="6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3" name="Line 85"/>
                <p:cNvSpPr>
                  <a:spLocks noChangeShapeType="1"/>
                </p:cNvSpPr>
                <p:nvPr/>
              </p:nvSpPr>
              <p:spPr bwMode="auto">
                <a:xfrm>
                  <a:off x="3240" y="9162"/>
                  <a:ext cx="54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4" name="Line 86"/>
                <p:cNvSpPr>
                  <a:spLocks noChangeShapeType="1"/>
                </p:cNvSpPr>
                <p:nvPr/>
              </p:nvSpPr>
              <p:spPr bwMode="auto">
                <a:xfrm>
                  <a:off x="5145" y="9150"/>
                  <a:ext cx="540" cy="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85" name="Freeform 87"/>
                <p:cNvSpPr>
                  <a:spLocks/>
                </p:cNvSpPr>
                <p:nvPr/>
              </p:nvSpPr>
              <p:spPr bwMode="auto">
                <a:xfrm>
                  <a:off x="3270" y="9200"/>
                  <a:ext cx="540" cy="50"/>
                </a:xfrm>
                <a:custGeom>
                  <a:avLst/>
                  <a:gdLst>
                    <a:gd name="T0" fmla="*/ 0 w 540"/>
                    <a:gd name="T1" fmla="*/ 50 h 50"/>
                    <a:gd name="T2" fmla="*/ 540 w 540"/>
                    <a:gd name="T3" fmla="*/ 0 h 50"/>
                    <a:gd name="T4" fmla="*/ 0 60000 65536"/>
                    <a:gd name="T5" fmla="*/ 0 60000 65536"/>
                    <a:gd name="T6" fmla="*/ 0 w 540"/>
                    <a:gd name="T7" fmla="*/ 0 h 50"/>
                    <a:gd name="T8" fmla="*/ 540 w 540"/>
                    <a:gd name="T9" fmla="*/ 50 h 50"/>
                  </a:gdLst>
                  <a:ahLst/>
                  <a:cxnLst>
                    <a:cxn ang="T4">
                      <a:pos x="T0" y="T1"/>
                    </a:cxn>
                    <a:cxn ang="T5">
                      <a:pos x="T2" y="T3"/>
                    </a:cxn>
                  </a:cxnLst>
                  <a:rect l="T6" t="T7" r="T8" b="T9"/>
                  <a:pathLst>
                    <a:path w="540" h="50">
                      <a:moveTo>
                        <a:pt x="0" y="50"/>
                      </a:moveTo>
                      <a:lnTo>
                        <a:pt x="54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6" name="Freeform 88"/>
                <p:cNvSpPr>
                  <a:spLocks/>
                </p:cNvSpPr>
                <p:nvPr/>
              </p:nvSpPr>
              <p:spPr bwMode="auto">
                <a:xfrm>
                  <a:off x="3290" y="9240"/>
                  <a:ext cx="540" cy="82"/>
                </a:xfrm>
                <a:custGeom>
                  <a:avLst/>
                  <a:gdLst>
                    <a:gd name="T0" fmla="*/ 0 w 540"/>
                    <a:gd name="T1" fmla="*/ 82 h 82"/>
                    <a:gd name="T2" fmla="*/ 540 w 540"/>
                    <a:gd name="T3" fmla="*/ 0 h 82"/>
                    <a:gd name="T4" fmla="*/ 0 60000 65536"/>
                    <a:gd name="T5" fmla="*/ 0 60000 65536"/>
                    <a:gd name="T6" fmla="*/ 0 w 540"/>
                    <a:gd name="T7" fmla="*/ 0 h 82"/>
                    <a:gd name="T8" fmla="*/ 540 w 540"/>
                    <a:gd name="T9" fmla="*/ 82 h 82"/>
                  </a:gdLst>
                  <a:ahLst/>
                  <a:cxnLst>
                    <a:cxn ang="T4">
                      <a:pos x="T0" y="T1"/>
                    </a:cxn>
                    <a:cxn ang="T5">
                      <a:pos x="T2" y="T3"/>
                    </a:cxn>
                  </a:cxnLst>
                  <a:rect l="T6" t="T7" r="T8" b="T9"/>
                  <a:pathLst>
                    <a:path w="540" h="82">
                      <a:moveTo>
                        <a:pt x="0" y="82"/>
                      </a:moveTo>
                      <a:lnTo>
                        <a:pt x="54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7" name="Freeform 89"/>
                <p:cNvSpPr>
                  <a:spLocks/>
                </p:cNvSpPr>
                <p:nvPr/>
              </p:nvSpPr>
              <p:spPr bwMode="auto">
                <a:xfrm>
                  <a:off x="3330" y="9280"/>
                  <a:ext cx="540" cy="120"/>
                </a:xfrm>
                <a:custGeom>
                  <a:avLst/>
                  <a:gdLst>
                    <a:gd name="T0" fmla="*/ 0 w 540"/>
                    <a:gd name="T1" fmla="*/ 120 h 120"/>
                    <a:gd name="T2" fmla="*/ 540 w 540"/>
                    <a:gd name="T3" fmla="*/ 0 h 120"/>
                    <a:gd name="T4" fmla="*/ 0 60000 65536"/>
                    <a:gd name="T5" fmla="*/ 0 60000 65536"/>
                    <a:gd name="T6" fmla="*/ 0 w 540"/>
                    <a:gd name="T7" fmla="*/ 0 h 120"/>
                    <a:gd name="T8" fmla="*/ 540 w 540"/>
                    <a:gd name="T9" fmla="*/ 120 h 120"/>
                  </a:gdLst>
                  <a:ahLst/>
                  <a:cxnLst>
                    <a:cxn ang="T4">
                      <a:pos x="T0" y="T1"/>
                    </a:cxn>
                    <a:cxn ang="T5">
                      <a:pos x="T2" y="T3"/>
                    </a:cxn>
                  </a:cxnLst>
                  <a:rect l="T6" t="T7" r="T8" b="T9"/>
                  <a:pathLst>
                    <a:path w="540" h="120">
                      <a:moveTo>
                        <a:pt x="0" y="120"/>
                      </a:moveTo>
                      <a:lnTo>
                        <a:pt x="54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8" name="Freeform 90"/>
                <p:cNvSpPr>
                  <a:spLocks/>
                </p:cNvSpPr>
                <p:nvPr/>
              </p:nvSpPr>
              <p:spPr bwMode="auto">
                <a:xfrm>
                  <a:off x="3410" y="9300"/>
                  <a:ext cx="500" cy="170"/>
                </a:xfrm>
                <a:custGeom>
                  <a:avLst/>
                  <a:gdLst>
                    <a:gd name="T0" fmla="*/ 0 w 500"/>
                    <a:gd name="T1" fmla="*/ 170 h 170"/>
                    <a:gd name="T2" fmla="*/ 500 w 500"/>
                    <a:gd name="T3" fmla="*/ 0 h 170"/>
                    <a:gd name="T4" fmla="*/ 0 60000 65536"/>
                    <a:gd name="T5" fmla="*/ 0 60000 65536"/>
                    <a:gd name="T6" fmla="*/ 0 w 500"/>
                    <a:gd name="T7" fmla="*/ 0 h 170"/>
                    <a:gd name="T8" fmla="*/ 500 w 500"/>
                    <a:gd name="T9" fmla="*/ 170 h 170"/>
                  </a:gdLst>
                  <a:ahLst/>
                  <a:cxnLst>
                    <a:cxn ang="T4">
                      <a:pos x="T0" y="T1"/>
                    </a:cxn>
                    <a:cxn ang="T5">
                      <a:pos x="T2" y="T3"/>
                    </a:cxn>
                  </a:cxnLst>
                  <a:rect l="T6" t="T7" r="T8" b="T9"/>
                  <a:pathLst>
                    <a:path w="500" h="170">
                      <a:moveTo>
                        <a:pt x="0" y="170"/>
                      </a:moveTo>
                      <a:lnTo>
                        <a:pt x="50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89" name="Freeform 91"/>
                <p:cNvSpPr>
                  <a:spLocks/>
                </p:cNvSpPr>
                <p:nvPr/>
              </p:nvSpPr>
              <p:spPr bwMode="auto">
                <a:xfrm>
                  <a:off x="3410" y="9450"/>
                  <a:ext cx="1" cy="506"/>
                </a:xfrm>
                <a:custGeom>
                  <a:avLst/>
                  <a:gdLst>
                    <a:gd name="T0" fmla="*/ 0 w 1"/>
                    <a:gd name="T1" fmla="*/ 0 h 506"/>
                    <a:gd name="T2" fmla="*/ 0 w 1"/>
                    <a:gd name="T3" fmla="*/ 506 h 506"/>
                    <a:gd name="T4" fmla="*/ 0 60000 65536"/>
                    <a:gd name="T5" fmla="*/ 0 60000 65536"/>
                    <a:gd name="T6" fmla="*/ 0 w 1"/>
                    <a:gd name="T7" fmla="*/ 0 h 506"/>
                    <a:gd name="T8" fmla="*/ 1 w 1"/>
                    <a:gd name="T9" fmla="*/ 506 h 506"/>
                  </a:gdLst>
                  <a:ahLst/>
                  <a:cxnLst>
                    <a:cxn ang="T4">
                      <a:pos x="T0" y="T1"/>
                    </a:cxn>
                    <a:cxn ang="T5">
                      <a:pos x="T2" y="T3"/>
                    </a:cxn>
                  </a:cxnLst>
                  <a:rect l="T6" t="T7" r="T8" b="T9"/>
                  <a:pathLst>
                    <a:path w="1" h="506">
                      <a:moveTo>
                        <a:pt x="0" y="0"/>
                      </a:moveTo>
                      <a:lnTo>
                        <a:pt x="0" y="506"/>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0" name="Freeform 92"/>
                <p:cNvSpPr>
                  <a:spLocks/>
                </p:cNvSpPr>
                <p:nvPr/>
              </p:nvSpPr>
              <p:spPr bwMode="auto">
                <a:xfrm>
                  <a:off x="3500" y="9330"/>
                  <a:ext cx="450" cy="210"/>
                </a:xfrm>
                <a:custGeom>
                  <a:avLst/>
                  <a:gdLst>
                    <a:gd name="T0" fmla="*/ 0 w 450"/>
                    <a:gd name="T1" fmla="*/ 210 h 210"/>
                    <a:gd name="T2" fmla="*/ 450 w 450"/>
                    <a:gd name="T3" fmla="*/ 0 h 210"/>
                    <a:gd name="T4" fmla="*/ 0 60000 65536"/>
                    <a:gd name="T5" fmla="*/ 0 60000 65536"/>
                    <a:gd name="T6" fmla="*/ 0 w 450"/>
                    <a:gd name="T7" fmla="*/ 0 h 210"/>
                    <a:gd name="T8" fmla="*/ 450 w 450"/>
                    <a:gd name="T9" fmla="*/ 210 h 210"/>
                  </a:gdLst>
                  <a:ahLst/>
                  <a:cxnLst>
                    <a:cxn ang="T4">
                      <a:pos x="T0" y="T1"/>
                    </a:cxn>
                    <a:cxn ang="T5">
                      <a:pos x="T2" y="T3"/>
                    </a:cxn>
                  </a:cxnLst>
                  <a:rect l="T6" t="T7" r="T8" b="T9"/>
                  <a:pathLst>
                    <a:path w="450" h="210">
                      <a:moveTo>
                        <a:pt x="0" y="210"/>
                      </a:moveTo>
                      <a:lnTo>
                        <a:pt x="45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1" name="Freeform 93"/>
                <p:cNvSpPr>
                  <a:spLocks/>
                </p:cNvSpPr>
                <p:nvPr/>
              </p:nvSpPr>
              <p:spPr bwMode="auto">
                <a:xfrm>
                  <a:off x="3840" y="9390"/>
                  <a:ext cx="250" cy="280"/>
                </a:xfrm>
                <a:custGeom>
                  <a:avLst/>
                  <a:gdLst>
                    <a:gd name="T0" fmla="*/ 0 w 250"/>
                    <a:gd name="T1" fmla="*/ 280 h 280"/>
                    <a:gd name="T2" fmla="*/ 250 w 250"/>
                    <a:gd name="T3" fmla="*/ 0 h 280"/>
                    <a:gd name="T4" fmla="*/ 0 60000 65536"/>
                    <a:gd name="T5" fmla="*/ 0 60000 65536"/>
                    <a:gd name="T6" fmla="*/ 0 w 250"/>
                    <a:gd name="T7" fmla="*/ 0 h 280"/>
                    <a:gd name="T8" fmla="*/ 250 w 250"/>
                    <a:gd name="T9" fmla="*/ 280 h 280"/>
                  </a:gdLst>
                  <a:ahLst/>
                  <a:cxnLst>
                    <a:cxn ang="T4">
                      <a:pos x="T0" y="T1"/>
                    </a:cxn>
                    <a:cxn ang="T5">
                      <a:pos x="T2" y="T3"/>
                    </a:cxn>
                  </a:cxnLst>
                  <a:rect l="T6" t="T7" r="T8" b="T9"/>
                  <a:pathLst>
                    <a:path w="250" h="280">
                      <a:moveTo>
                        <a:pt x="0" y="280"/>
                      </a:moveTo>
                      <a:lnTo>
                        <a:pt x="25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2" name="Freeform 94"/>
                <p:cNvSpPr>
                  <a:spLocks/>
                </p:cNvSpPr>
                <p:nvPr/>
              </p:nvSpPr>
              <p:spPr bwMode="auto">
                <a:xfrm>
                  <a:off x="3730" y="9370"/>
                  <a:ext cx="320" cy="260"/>
                </a:xfrm>
                <a:custGeom>
                  <a:avLst/>
                  <a:gdLst>
                    <a:gd name="T0" fmla="*/ 0 w 320"/>
                    <a:gd name="T1" fmla="*/ 260 h 260"/>
                    <a:gd name="T2" fmla="*/ 320 w 320"/>
                    <a:gd name="T3" fmla="*/ 0 h 260"/>
                    <a:gd name="T4" fmla="*/ 0 60000 65536"/>
                    <a:gd name="T5" fmla="*/ 0 60000 65536"/>
                    <a:gd name="T6" fmla="*/ 0 w 320"/>
                    <a:gd name="T7" fmla="*/ 0 h 260"/>
                    <a:gd name="T8" fmla="*/ 320 w 320"/>
                    <a:gd name="T9" fmla="*/ 260 h 260"/>
                  </a:gdLst>
                  <a:ahLst/>
                  <a:cxnLst>
                    <a:cxn ang="T4">
                      <a:pos x="T0" y="T1"/>
                    </a:cxn>
                    <a:cxn ang="T5">
                      <a:pos x="T2" y="T3"/>
                    </a:cxn>
                  </a:cxnLst>
                  <a:rect l="T6" t="T7" r="T8" b="T9"/>
                  <a:pathLst>
                    <a:path w="320" h="260">
                      <a:moveTo>
                        <a:pt x="0" y="260"/>
                      </a:moveTo>
                      <a:lnTo>
                        <a:pt x="32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3" name="Freeform 95"/>
                <p:cNvSpPr>
                  <a:spLocks/>
                </p:cNvSpPr>
                <p:nvPr/>
              </p:nvSpPr>
              <p:spPr bwMode="auto">
                <a:xfrm>
                  <a:off x="3600" y="9350"/>
                  <a:ext cx="390" cy="240"/>
                </a:xfrm>
                <a:custGeom>
                  <a:avLst/>
                  <a:gdLst>
                    <a:gd name="T0" fmla="*/ 0 w 390"/>
                    <a:gd name="T1" fmla="*/ 240 h 240"/>
                    <a:gd name="T2" fmla="*/ 390 w 390"/>
                    <a:gd name="T3" fmla="*/ 0 h 240"/>
                    <a:gd name="T4" fmla="*/ 0 60000 65536"/>
                    <a:gd name="T5" fmla="*/ 0 60000 65536"/>
                    <a:gd name="T6" fmla="*/ 0 w 390"/>
                    <a:gd name="T7" fmla="*/ 0 h 240"/>
                    <a:gd name="T8" fmla="*/ 390 w 390"/>
                    <a:gd name="T9" fmla="*/ 240 h 240"/>
                  </a:gdLst>
                  <a:ahLst/>
                  <a:cxnLst>
                    <a:cxn ang="T4">
                      <a:pos x="T0" y="T1"/>
                    </a:cxn>
                    <a:cxn ang="T5">
                      <a:pos x="T2" y="T3"/>
                    </a:cxn>
                  </a:cxnLst>
                  <a:rect l="T6" t="T7" r="T8" b="T9"/>
                  <a:pathLst>
                    <a:path w="390" h="240">
                      <a:moveTo>
                        <a:pt x="0" y="240"/>
                      </a:moveTo>
                      <a:lnTo>
                        <a:pt x="39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4" name="Freeform 96"/>
                <p:cNvSpPr>
                  <a:spLocks/>
                </p:cNvSpPr>
                <p:nvPr/>
              </p:nvSpPr>
              <p:spPr bwMode="auto">
                <a:xfrm>
                  <a:off x="3500" y="9512"/>
                  <a:ext cx="1" cy="506"/>
                </a:xfrm>
                <a:custGeom>
                  <a:avLst/>
                  <a:gdLst>
                    <a:gd name="T0" fmla="*/ 0 w 1"/>
                    <a:gd name="T1" fmla="*/ 0 h 506"/>
                    <a:gd name="T2" fmla="*/ 0 w 1"/>
                    <a:gd name="T3" fmla="*/ 506 h 506"/>
                    <a:gd name="T4" fmla="*/ 0 60000 65536"/>
                    <a:gd name="T5" fmla="*/ 0 60000 65536"/>
                    <a:gd name="T6" fmla="*/ 0 w 1"/>
                    <a:gd name="T7" fmla="*/ 0 h 506"/>
                    <a:gd name="T8" fmla="*/ 1 w 1"/>
                    <a:gd name="T9" fmla="*/ 506 h 506"/>
                  </a:gdLst>
                  <a:ahLst/>
                  <a:cxnLst>
                    <a:cxn ang="T4">
                      <a:pos x="T0" y="T1"/>
                    </a:cxn>
                    <a:cxn ang="T5">
                      <a:pos x="T2" y="T3"/>
                    </a:cxn>
                  </a:cxnLst>
                  <a:rect l="T6" t="T7" r="T8" b="T9"/>
                  <a:pathLst>
                    <a:path w="1" h="506">
                      <a:moveTo>
                        <a:pt x="0" y="0"/>
                      </a:moveTo>
                      <a:lnTo>
                        <a:pt x="0" y="506"/>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5" name="Freeform 97"/>
                <p:cNvSpPr>
                  <a:spLocks/>
                </p:cNvSpPr>
                <p:nvPr/>
              </p:nvSpPr>
              <p:spPr bwMode="auto">
                <a:xfrm>
                  <a:off x="3600" y="958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6" name="Freeform 98"/>
                <p:cNvSpPr>
                  <a:spLocks/>
                </p:cNvSpPr>
                <p:nvPr/>
              </p:nvSpPr>
              <p:spPr bwMode="auto">
                <a:xfrm>
                  <a:off x="3710" y="9620"/>
                  <a:ext cx="10" cy="490"/>
                </a:xfrm>
                <a:custGeom>
                  <a:avLst/>
                  <a:gdLst>
                    <a:gd name="T0" fmla="*/ 10 w 10"/>
                    <a:gd name="T1" fmla="*/ 0 h 490"/>
                    <a:gd name="T2" fmla="*/ 0 w 10"/>
                    <a:gd name="T3" fmla="*/ 490 h 490"/>
                    <a:gd name="T4" fmla="*/ 0 60000 65536"/>
                    <a:gd name="T5" fmla="*/ 0 60000 65536"/>
                    <a:gd name="T6" fmla="*/ 0 w 10"/>
                    <a:gd name="T7" fmla="*/ 0 h 490"/>
                    <a:gd name="T8" fmla="*/ 10 w 10"/>
                    <a:gd name="T9" fmla="*/ 490 h 490"/>
                  </a:gdLst>
                  <a:ahLst/>
                  <a:cxnLst>
                    <a:cxn ang="T4">
                      <a:pos x="T0" y="T1"/>
                    </a:cxn>
                    <a:cxn ang="T5">
                      <a:pos x="T2" y="T3"/>
                    </a:cxn>
                  </a:cxnLst>
                  <a:rect l="T6" t="T7" r="T8" b="T9"/>
                  <a:pathLst>
                    <a:path w="10" h="490">
                      <a:moveTo>
                        <a:pt x="10" y="0"/>
                      </a:moveTo>
                      <a:lnTo>
                        <a:pt x="0" y="4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7" name="Freeform 99"/>
                <p:cNvSpPr>
                  <a:spLocks/>
                </p:cNvSpPr>
                <p:nvPr/>
              </p:nvSpPr>
              <p:spPr bwMode="auto">
                <a:xfrm>
                  <a:off x="3830" y="9668"/>
                  <a:ext cx="10" cy="482"/>
                </a:xfrm>
                <a:custGeom>
                  <a:avLst/>
                  <a:gdLst>
                    <a:gd name="T0" fmla="*/ 10 w 10"/>
                    <a:gd name="T1" fmla="*/ 0 h 482"/>
                    <a:gd name="T2" fmla="*/ 0 w 10"/>
                    <a:gd name="T3" fmla="*/ 482 h 482"/>
                    <a:gd name="T4" fmla="*/ 0 60000 65536"/>
                    <a:gd name="T5" fmla="*/ 0 60000 65536"/>
                    <a:gd name="T6" fmla="*/ 0 w 10"/>
                    <a:gd name="T7" fmla="*/ 0 h 482"/>
                    <a:gd name="T8" fmla="*/ 10 w 10"/>
                    <a:gd name="T9" fmla="*/ 482 h 482"/>
                  </a:gdLst>
                  <a:ahLst/>
                  <a:cxnLst>
                    <a:cxn ang="T4">
                      <a:pos x="T0" y="T1"/>
                    </a:cxn>
                    <a:cxn ang="T5">
                      <a:pos x="T2" y="T3"/>
                    </a:cxn>
                  </a:cxnLst>
                  <a:rect l="T6" t="T7" r="T8" b="T9"/>
                  <a:pathLst>
                    <a:path w="10" h="482">
                      <a:moveTo>
                        <a:pt x="10" y="0"/>
                      </a:moveTo>
                      <a:lnTo>
                        <a:pt x="0" y="48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8" name="Freeform 100"/>
                <p:cNvSpPr>
                  <a:spLocks/>
                </p:cNvSpPr>
                <p:nvPr/>
              </p:nvSpPr>
              <p:spPr bwMode="auto">
                <a:xfrm>
                  <a:off x="3950" y="9670"/>
                  <a:ext cx="10" cy="500"/>
                </a:xfrm>
                <a:custGeom>
                  <a:avLst/>
                  <a:gdLst>
                    <a:gd name="T0" fmla="*/ 10 w 10"/>
                    <a:gd name="T1" fmla="*/ 0 h 500"/>
                    <a:gd name="T2" fmla="*/ 0 w 10"/>
                    <a:gd name="T3" fmla="*/ 500 h 500"/>
                    <a:gd name="T4" fmla="*/ 0 60000 65536"/>
                    <a:gd name="T5" fmla="*/ 0 60000 65536"/>
                    <a:gd name="T6" fmla="*/ 0 w 10"/>
                    <a:gd name="T7" fmla="*/ 0 h 500"/>
                    <a:gd name="T8" fmla="*/ 10 w 10"/>
                    <a:gd name="T9" fmla="*/ 500 h 500"/>
                  </a:gdLst>
                  <a:ahLst/>
                  <a:cxnLst>
                    <a:cxn ang="T4">
                      <a:pos x="T0" y="T1"/>
                    </a:cxn>
                    <a:cxn ang="T5">
                      <a:pos x="T2" y="T3"/>
                    </a:cxn>
                  </a:cxnLst>
                  <a:rect l="T6" t="T7" r="T8" b="T9"/>
                  <a:pathLst>
                    <a:path w="10" h="500">
                      <a:moveTo>
                        <a:pt x="10" y="0"/>
                      </a:moveTo>
                      <a:lnTo>
                        <a:pt x="0" y="50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99" name="Freeform 101"/>
                <p:cNvSpPr>
                  <a:spLocks/>
                </p:cNvSpPr>
                <p:nvPr/>
              </p:nvSpPr>
              <p:spPr bwMode="auto">
                <a:xfrm>
                  <a:off x="4070" y="971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0" name="Freeform 102"/>
                <p:cNvSpPr>
                  <a:spLocks/>
                </p:cNvSpPr>
                <p:nvPr/>
              </p:nvSpPr>
              <p:spPr bwMode="auto">
                <a:xfrm>
                  <a:off x="3960" y="9410"/>
                  <a:ext cx="210" cy="280"/>
                </a:xfrm>
                <a:custGeom>
                  <a:avLst/>
                  <a:gdLst>
                    <a:gd name="T0" fmla="*/ 0 w 210"/>
                    <a:gd name="T1" fmla="*/ 280 h 280"/>
                    <a:gd name="T2" fmla="*/ 210 w 210"/>
                    <a:gd name="T3" fmla="*/ 0 h 280"/>
                    <a:gd name="T4" fmla="*/ 0 60000 65536"/>
                    <a:gd name="T5" fmla="*/ 0 60000 65536"/>
                    <a:gd name="T6" fmla="*/ 0 w 210"/>
                    <a:gd name="T7" fmla="*/ 0 h 280"/>
                    <a:gd name="T8" fmla="*/ 210 w 210"/>
                    <a:gd name="T9" fmla="*/ 280 h 280"/>
                  </a:gdLst>
                  <a:ahLst/>
                  <a:cxnLst>
                    <a:cxn ang="T4">
                      <a:pos x="T0" y="T1"/>
                    </a:cxn>
                    <a:cxn ang="T5">
                      <a:pos x="T2" y="T3"/>
                    </a:cxn>
                  </a:cxnLst>
                  <a:rect l="T6" t="T7" r="T8" b="T9"/>
                  <a:pathLst>
                    <a:path w="210" h="280">
                      <a:moveTo>
                        <a:pt x="0" y="280"/>
                      </a:moveTo>
                      <a:lnTo>
                        <a:pt x="21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1" name="Freeform 103"/>
                <p:cNvSpPr>
                  <a:spLocks/>
                </p:cNvSpPr>
                <p:nvPr/>
              </p:nvSpPr>
              <p:spPr bwMode="auto">
                <a:xfrm>
                  <a:off x="4080" y="9420"/>
                  <a:ext cx="150" cy="290"/>
                </a:xfrm>
                <a:custGeom>
                  <a:avLst/>
                  <a:gdLst>
                    <a:gd name="T0" fmla="*/ 0 w 150"/>
                    <a:gd name="T1" fmla="*/ 290 h 290"/>
                    <a:gd name="T2" fmla="*/ 150 w 150"/>
                    <a:gd name="T3" fmla="*/ 0 h 290"/>
                    <a:gd name="T4" fmla="*/ 0 60000 65536"/>
                    <a:gd name="T5" fmla="*/ 0 60000 65536"/>
                    <a:gd name="T6" fmla="*/ 0 w 150"/>
                    <a:gd name="T7" fmla="*/ 0 h 290"/>
                    <a:gd name="T8" fmla="*/ 150 w 150"/>
                    <a:gd name="T9" fmla="*/ 290 h 290"/>
                  </a:gdLst>
                  <a:ahLst/>
                  <a:cxnLst>
                    <a:cxn ang="T4">
                      <a:pos x="T0" y="T1"/>
                    </a:cxn>
                    <a:cxn ang="T5">
                      <a:pos x="T2" y="T3"/>
                    </a:cxn>
                  </a:cxnLst>
                  <a:rect l="T6" t="T7" r="T8" b="T9"/>
                  <a:pathLst>
                    <a:path w="150" h="290">
                      <a:moveTo>
                        <a:pt x="0" y="290"/>
                      </a:moveTo>
                      <a:lnTo>
                        <a:pt x="15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2" name="Freeform 104"/>
                <p:cNvSpPr>
                  <a:spLocks/>
                </p:cNvSpPr>
                <p:nvPr/>
              </p:nvSpPr>
              <p:spPr bwMode="auto">
                <a:xfrm>
                  <a:off x="4180" y="972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3" name="Freeform 105"/>
                <p:cNvSpPr>
                  <a:spLocks/>
                </p:cNvSpPr>
                <p:nvPr/>
              </p:nvSpPr>
              <p:spPr bwMode="auto">
                <a:xfrm>
                  <a:off x="4300" y="9734"/>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4" name="Freeform 106"/>
                <p:cNvSpPr>
                  <a:spLocks/>
                </p:cNvSpPr>
                <p:nvPr/>
              </p:nvSpPr>
              <p:spPr bwMode="auto">
                <a:xfrm>
                  <a:off x="4410" y="973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5" name="Freeform 107"/>
                <p:cNvSpPr>
                  <a:spLocks/>
                </p:cNvSpPr>
                <p:nvPr/>
              </p:nvSpPr>
              <p:spPr bwMode="auto">
                <a:xfrm>
                  <a:off x="4519" y="973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6" name="Freeform 108"/>
                <p:cNvSpPr>
                  <a:spLocks/>
                </p:cNvSpPr>
                <p:nvPr/>
              </p:nvSpPr>
              <p:spPr bwMode="auto">
                <a:xfrm>
                  <a:off x="4629" y="973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7" name="Freeform 109"/>
                <p:cNvSpPr>
                  <a:spLocks/>
                </p:cNvSpPr>
                <p:nvPr/>
              </p:nvSpPr>
              <p:spPr bwMode="auto">
                <a:xfrm>
                  <a:off x="4730" y="9718"/>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8" name="Freeform 110"/>
                <p:cNvSpPr>
                  <a:spLocks/>
                </p:cNvSpPr>
                <p:nvPr/>
              </p:nvSpPr>
              <p:spPr bwMode="auto">
                <a:xfrm>
                  <a:off x="4849" y="971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09" name="Freeform 111"/>
                <p:cNvSpPr>
                  <a:spLocks/>
                </p:cNvSpPr>
                <p:nvPr/>
              </p:nvSpPr>
              <p:spPr bwMode="auto">
                <a:xfrm>
                  <a:off x="4960" y="970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0" name="Freeform 112"/>
                <p:cNvSpPr>
                  <a:spLocks/>
                </p:cNvSpPr>
                <p:nvPr/>
              </p:nvSpPr>
              <p:spPr bwMode="auto">
                <a:xfrm>
                  <a:off x="5089" y="967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1" name="Freeform 113"/>
                <p:cNvSpPr>
                  <a:spLocks/>
                </p:cNvSpPr>
                <p:nvPr/>
              </p:nvSpPr>
              <p:spPr bwMode="auto">
                <a:xfrm>
                  <a:off x="5199" y="964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2" name="Freeform 114"/>
                <p:cNvSpPr>
                  <a:spLocks/>
                </p:cNvSpPr>
                <p:nvPr/>
              </p:nvSpPr>
              <p:spPr bwMode="auto">
                <a:xfrm>
                  <a:off x="5309" y="9600"/>
                  <a:ext cx="1" cy="480"/>
                </a:xfrm>
                <a:custGeom>
                  <a:avLst/>
                  <a:gdLst>
                    <a:gd name="T0" fmla="*/ 0 w 1"/>
                    <a:gd name="T1" fmla="*/ 0 h 480"/>
                    <a:gd name="T2" fmla="*/ 0 w 1"/>
                    <a:gd name="T3" fmla="*/ 480 h 480"/>
                    <a:gd name="T4" fmla="*/ 0 60000 65536"/>
                    <a:gd name="T5" fmla="*/ 0 60000 65536"/>
                    <a:gd name="T6" fmla="*/ 0 w 1"/>
                    <a:gd name="T7" fmla="*/ 0 h 480"/>
                    <a:gd name="T8" fmla="*/ 1 w 1"/>
                    <a:gd name="T9" fmla="*/ 480 h 480"/>
                  </a:gdLst>
                  <a:ahLst/>
                  <a:cxnLst>
                    <a:cxn ang="T4">
                      <a:pos x="T0" y="T1"/>
                    </a:cxn>
                    <a:cxn ang="T5">
                      <a:pos x="T2" y="T3"/>
                    </a:cxn>
                  </a:cxnLst>
                  <a:rect l="T6" t="T7" r="T8" b="T9"/>
                  <a:pathLst>
                    <a:path w="1" h="480">
                      <a:moveTo>
                        <a:pt x="0" y="0"/>
                      </a:moveTo>
                      <a:lnTo>
                        <a:pt x="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3" name="Freeform 115"/>
                <p:cNvSpPr>
                  <a:spLocks/>
                </p:cNvSpPr>
                <p:nvPr/>
              </p:nvSpPr>
              <p:spPr bwMode="auto">
                <a:xfrm>
                  <a:off x="5400" y="9560"/>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4" name="Freeform 116"/>
                <p:cNvSpPr>
                  <a:spLocks/>
                </p:cNvSpPr>
                <p:nvPr/>
              </p:nvSpPr>
              <p:spPr bwMode="auto">
                <a:xfrm>
                  <a:off x="5480" y="9500"/>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5" name="Freeform 117"/>
                <p:cNvSpPr>
                  <a:spLocks/>
                </p:cNvSpPr>
                <p:nvPr/>
              </p:nvSpPr>
              <p:spPr bwMode="auto">
                <a:xfrm>
                  <a:off x="5550" y="9436"/>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6" name="Freeform 118"/>
                <p:cNvSpPr>
                  <a:spLocks/>
                </p:cNvSpPr>
                <p:nvPr/>
              </p:nvSpPr>
              <p:spPr bwMode="auto">
                <a:xfrm>
                  <a:off x="5600" y="9402"/>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7" name="Freeform 119"/>
                <p:cNvSpPr>
                  <a:spLocks/>
                </p:cNvSpPr>
                <p:nvPr/>
              </p:nvSpPr>
              <p:spPr bwMode="auto">
                <a:xfrm>
                  <a:off x="5640" y="9352"/>
                  <a:ext cx="10" cy="480"/>
                </a:xfrm>
                <a:custGeom>
                  <a:avLst/>
                  <a:gdLst>
                    <a:gd name="T0" fmla="*/ 0 w 10"/>
                    <a:gd name="T1" fmla="*/ 0 h 480"/>
                    <a:gd name="T2" fmla="*/ 10 w 10"/>
                    <a:gd name="T3" fmla="*/ 480 h 480"/>
                    <a:gd name="T4" fmla="*/ 0 60000 65536"/>
                    <a:gd name="T5" fmla="*/ 0 60000 65536"/>
                    <a:gd name="T6" fmla="*/ 0 w 10"/>
                    <a:gd name="T7" fmla="*/ 0 h 480"/>
                    <a:gd name="T8" fmla="*/ 10 w 10"/>
                    <a:gd name="T9" fmla="*/ 480 h 480"/>
                  </a:gdLst>
                  <a:ahLst/>
                  <a:cxnLst>
                    <a:cxn ang="T4">
                      <a:pos x="T0" y="T1"/>
                    </a:cxn>
                    <a:cxn ang="T5">
                      <a:pos x="T2" y="T3"/>
                    </a:cxn>
                  </a:cxnLst>
                  <a:rect l="T6" t="T7" r="T8" b="T9"/>
                  <a:pathLst>
                    <a:path w="10" h="480">
                      <a:moveTo>
                        <a:pt x="0" y="0"/>
                      </a:moveTo>
                      <a:lnTo>
                        <a:pt x="10" y="4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8" name="Freeform 120"/>
                <p:cNvSpPr>
                  <a:spLocks/>
                </p:cNvSpPr>
                <p:nvPr/>
              </p:nvSpPr>
              <p:spPr bwMode="auto">
                <a:xfrm>
                  <a:off x="4180" y="9420"/>
                  <a:ext cx="100" cy="310"/>
                </a:xfrm>
                <a:custGeom>
                  <a:avLst/>
                  <a:gdLst>
                    <a:gd name="T0" fmla="*/ 0 w 100"/>
                    <a:gd name="T1" fmla="*/ 310 h 310"/>
                    <a:gd name="T2" fmla="*/ 100 w 100"/>
                    <a:gd name="T3" fmla="*/ 0 h 310"/>
                    <a:gd name="T4" fmla="*/ 0 60000 65536"/>
                    <a:gd name="T5" fmla="*/ 0 60000 65536"/>
                    <a:gd name="T6" fmla="*/ 0 w 100"/>
                    <a:gd name="T7" fmla="*/ 0 h 310"/>
                    <a:gd name="T8" fmla="*/ 100 w 100"/>
                    <a:gd name="T9" fmla="*/ 310 h 310"/>
                  </a:gdLst>
                  <a:ahLst/>
                  <a:cxnLst>
                    <a:cxn ang="T4">
                      <a:pos x="T0" y="T1"/>
                    </a:cxn>
                    <a:cxn ang="T5">
                      <a:pos x="T2" y="T3"/>
                    </a:cxn>
                  </a:cxnLst>
                  <a:rect l="T6" t="T7" r="T8" b="T9"/>
                  <a:pathLst>
                    <a:path w="100" h="310">
                      <a:moveTo>
                        <a:pt x="0" y="310"/>
                      </a:moveTo>
                      <a:lnTo>
                        <a:pt x="10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19" name="Freeform 121"/>
                <p:cNvSpPr>
                  <a:spLocks/>
                </p:cNvSpPr>
                <p:nvPr/>
              </p:nvSpPr>
              <p:spPr bwMode="auto">
                <a:xfrm>
                  <a:off x="4300" y="9420"/>
                  <a:ext cx="40" cy="320"/>
                </a:xfrm>
                <a:custGeom>
                  <a:avLst/>
                  <a:gdLst>
                    <a:gd name="T0" fmla="*/ 0 w 40"/>
                    <a:gd name="T1" fmla="*/ 320 h 320"/>
                    <a:gd name="T2" fmla="*/ 40 w 40"/>
                    <a:gd name="T3" fmla="*/ 0 h 320"/>
                    <a:gd name="T4" fmla="*/ 0 60000 65536"/>
                    <a:gd name="T5" fmla="*/ 0 60000 65536"/>
                    <a:gd name="T6" fmla="*/ 0 w 40"/>
                    <a:gd name="T7" fmla="*/ 0 h 320"/>
                    <a:gd name="T8" fmla="*/ 40 w 40"/>
                    <a:gd name="T9" fmla="*/ 320 h 320"/>
                  </a:gdLst>
                  <a:ahLst/>
                  <a:cxnLst>
                    <a:cxn ang="T4">
                      <a:pos x="T0" y="T1"/>
                    </a:cxn>
                    <a:cxn ang="T5">
                      <a:pos x="T2" y="T3"/>
                    </a:cxn>
                  </a:cxnLst>
                  <a:rect l="T6" t="T7" r="T8" b="T9"/>
                  <a:pathLst>
                    <a:path w="40" h="320">
                      <a:moveTo>
                        <a:pt x="0" y="320"/>
                      </a:moveTo>
                      <a:lnTo>
                        <a:pt x="4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0" name="Freeform 122"/>
                <p:cNvSpPr>
                  <a:spLocks/>
                </p:cNvSpPr>
                <p:nvPr/>
              </p:nvSpPr>
              <p:spPr bwMode="auto">
                <a:xfrm>
                  <a:off x="4410" y="9410"/>
                  <a:ext cx="1" cy="340"/>
                </a:xfrm>
                <a:custGeom>
                  <a:avLst/>
                  <a:gdLst>
                    <a:gd name="T0" fmla="*/ 0 w 1"/>
                    <a:gd name="T1" fmla="*/ 340 h 340"/>
                    <a:gd name="T2" fmla="*/ 0 w 1"/>
                    <a:gd name="T3" fmla="*/ 0 h 340"/>
                    <a:gd name="T4" fmla="*/ 0 60000 65536"/>
                    <a:gd name="T5" fmla="*/ 0 60000 65536"/>
                    <a:gd name="T6" fmla="*/ 0 w 1"/>
                    <a:gd name="T7" fmla="*/ 0 h 340"/>
                    <a:gd name="T8" fmla="*/ 1 w 1"/>
                    <a:gd name="T9" fmla="*/ 340 h 340"/>
                  </a:gdLst>
                  <a:ahLst/>
                  <a:cxnLst>
                    <a:cxn ang="T4">
                      <a:pos x="T0" y="T1"/>
                    </a:cxn>
                    <a:cxn ang="T5">
                      <a:pos x="T2" y="T3"/>
                    </a:cxn>
                  </a:cxnLst>
                  <a:rect l="T6" t="T7" r="T8" b="T9"/>
                  <a:pathLst>
                    <a:path w="1" h="340">
                      <a:moveTo>
                        <a:pt x="0" y="340"/>
                      </a:moveTo>
                      <a:lnTo>
                        <a:pt x="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1" name="Freeform 123"/>
                <p:cNvSpPr>
                  <a:spLocks/>
                </p:cNvSpPr>
                <p:nvPr/>
              </p:nvSpPr>
              <p:spPr bwMode="auto">
                <a:xfrm>
                  <a:off x="4490" y="9400"/>
                  <a:ext cx="30" cy="360"/>
                </a:xfrm>
                <a:custGeom>
                  <a:avLst/>
                  <a:gdLst>
                    <a:gd name="T0" fmla="*/ 30 w 30"/>
                    <a:gd name="T1" fmla="*/ 360 h 360"/>
                    <a:gd name="T2" fmla="*/ 0 w 30"/>
                    <a:gd name="T3" fmla="*/ 0 h 360"/>
                    <a:gd name="T4" fmla="*/ 0 60000 65536"/>
                    <a:gd name="T5" fmla="*/ 0 60000 65536"/>
                    <a:gd name="T6" fmla="*/ 0 w 30"/>
                    <a:gd name="T7" fmla="*/ 0 h 360"/>
                    <a:gd name="T8" fmla="*/ 30 w 30"/>
                    <a:gd name="T9" fmla="*/ 360 h 360"/>
                  </a:gdLst>
                  <a:ahLst/>
                  <a:cxnLst>
                    <a:cxn ang="T4">
                      <a:pos x="T0" y="T1"/>
                    </a:cxn>
                    <a:cxn ang="T5">
                      <a:pos x="T2" y="T3"/>
                    </a:cxn>
                  </a:cxnLst>
                  <a:rect l="T6" t="T7" r="T8" b="T9"/>
                  <a:pathLst>
                    <a:path w="30" h="360">
                      <a:moveTo>
                        <a:pt x="30" y="360"/>
                      </a:moveTo>
                      <a:lnTo>
                        <a:pt x="0" y="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2" name="Freeform 124"/>
                <p:cNvSpPr>
                  <a:spLocks/>
                </p:cNvSpPr>
                <p:nvPr/>
              </p:nvSpPr>
              <p:spPr bwMode="auto">
                <a:xfrm>
                  <a:off x="4570" y="9400"/>
                  <a:ext cx="60" cy="330"/>
                </a:xfrm>
                <a:custGeom>
                  <a:avLst/>
                  <a:gdLst>
                    <a:gd name="T0" fmla="*/ 0 w 60"/>
                    <a:gd name="T1" fmla="*/ 0 h 330"/>
                    <a:gd name="T2" fmla="*/ 60 w 60"/>
                    <a:gd name="T3" fmla="*/ 330 h 330"/>
                    <a:gd name="T4" fmla="*/ 0 60000 65536"/>
                    <a:gd name="T5" fmla="*/ 0 60000 65536"/>
                    <a:gd name="T6" fmla="*/ 0 w 60"/>
                    <a:gd name="T7" fmla="*/ 0 h 330"/>
                    <a:gd name="T8" fmla="*/ 60 w 60"/>
                    <a:gd name="T9" fmla="*/ 330 h 330"/>
                  </a:gdLst>
                  <a:ahLst/>
                  <a:cxnLst>
                    <a:cxn ang="T4">
                      <a:pos x="T0" y="T1"/>
                    </a:cxn>
                    <a:cxn ang="T5">
                      <a:pos x="T2" y="T3"/>
                    </a:cxn>
                  </a:cxnLst>
                  <a:rect l="T6" t="T7" r="T8" b="T9"/>
                  <a:pathLst>
                    <a:path w="60" h="330">
                      <a:moveTo>
                        <a:pt x="0" y="0"/>
                      </a:moveTo>
                      <a:lnTo>
                        <a:pt x="60" y="3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3" name="Freeform 125"/>
                <p:cNvSpPr>
                  <a:spLocks/>
                </p:cNvSpPr>
                <p:nvPr/>
              </p:nvSpPr>
              <p:spPr bwMode="auto">
                <a:xfrm>
                  <a:off x="4650" y="9400"/>
                  <a:ext cx="80" cy="330"/>
                </a:xfrm>
                <a:custGeom>
                  <a:avLst/>
                  <a:gdLst>
                    <a:gd name="T0" fmla="*/ 0 w 80"/>
                    <a:gd name="T1" fmla="*/ 0 h 330"/>
                    <a:gd name="T2" fmla="*/ 80 w 80"/>
                    <a:gd name="T3" fmla="*/ 330 h 330"/>
                    <a:gd name="T4" fmla="*/ 0 60000 65536"/>
                    <a:gd name="T5" fmla="*/ 0 60000 65536"/>
                    <a:gd name="T6" fmla="*/ 0 w 80"/>
                    <a:gd name="T7" fmla="*/ 0 h 330"/>
                    <a:gd name="T8" fmla="*/ 80 w 80"/>
                    <a:gd name="T9" fmla="*/ 330 h 330"/>
                  </a:gdLst>
                  <a:ahLst/>
                  <a:cxnLst>
                    <a:cxn ang="T4">
                      <a:pos x="T0" y="T1"/>
                    </a:cxn>
                    <a:cxn ang="T5">
                      <a:pos x="T2" y="T3"/>
                    </a:cxn>
                  </a:cxnLst>
                  <a:rect l="T6" t="T7" r="T8" b="T9"/>
                  <a:pathLst>
                    <a:path w="80" h="330">
                      <a:moveTo>
                        <a:pt x="0" y="0"/>
                      </a:moveTo>
                      <a:lnTo>
                        <a:pt x="80" y="3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4" name="Freeform 126"/>
                <p:cNvSpPr>
                  <a:spLocks/>
                </p:cNvSpPr>
                <p:nvPr/>
              </p:nvSpPr>
              <p:spPr bwMode="auto">
                <a:xfrm>
                  <a:off x="4730" y="9400"/>
                  <a:ext cx="110" cy="310"/>
                </a:xfrm>
                <a:custGeom>
                  <a:avLst/>
                  <a:gdLst>
                    <a:gd name="T0" fmla="*/ 0 w 110"/>
                    <a:gd name="T1" fmla="*/ 0 h 310"/>
                    <a:gd name="T2" fmla="*/ 110 w 110"/>
                    <a:gd name="T3" fmla="*/ 310 h 310"/>
                    <a:gd name="T4" fmla="*/ 0 60000 65536"/>
                    <a:gd name="T5" fmla="*/ 0 60000 65536"/>
                    <a:gd name="T6" fmla="*/ 0 w 110"/>
                    <a:gd name="T7" fmla="*/ 0 h 310"/>
                    <a:gd name="T8" fmla="*/ 110 w 110"/>
                    <a:gd name="T9" fmla="*/ 310 h 310"/>
                  </a:gdLst>
                  <a:ahLst/>
                  <a:cxnLst>
                    <a:cxn ang="T4">
                      <a:pos x="T0" y="T1"/>
                    </a:cxn>
                    <a:cxn ang="T5">
                      <a:pos x="T2" y="T3"/>
                    </a:cxn>
                  </a:cxnLst>
                  <a:rect l="T6" t="T7" r="T8" b="T9"/>
                  <a:pathLst>
                    <a:path w="110" h="310">
                      <a:moveTo>
                        <a:pt x="0" y="0"/>
                      </a:moveTo>
                      <a:lnTo>
                        <a:pt x="110" y="3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5" name="Freeform 127"/>
                <p:cNvSpPr>
                  <a:spLocks/>
                </p:cNvSpPr>
                <p:nvPr/>
              </p:nvSpPr>
              <p:spPr bwMode="auto">
                <a:xfrm>
                  <a:off x="4800" y="9390"/>
                  <a:ext cx="170" cy="320"/>
                </a:xfrm>
                <a:custGeom>
                  <a:avLst/>
                  <a:gdLst>
                    <a:gd name="T0" fmla="*/ 0 w 170"/>
                    <a:gd name="T1" fmla="*/ 0 h 320"/>
                    <a:gd name="T2" fmla="*/ 170 w 170"/>
                    <a:gd name="T3" fmla="*/ 320 h 320"/>
                    <a:gd name="T4" fmla="*/ 0 60000 65536"/>
                    <a:gd name="T5" fmla="*/ 0 60000 65536"/>
                    <a:gd name="T6" fmla="*/ 0 w 170"/>
                    <a:gd name="T7" fmla="*/ 0 h 320"/>
                    <a:gd name="T8" fmla="*/ 170 w 170"/>
                    <a:gd name="T9" fmla="*/ 320 h 320"/>
                  </a:gdLst>
                  <a:ahLst/>
                  <a:cxnLst>
                    <a:cxn ang="T4">
                      <a:pos x="T0" y="T1"/>
                    </a:cxn>
                    <a:cxn ang="T5">
                      <a:pos x="T2" y="T3"/>
                    </a:cxn>
                  </a:cxnLst>
                  <a:rect l="T6" t="T7" r="T8" b="T9"/>
                  <a:pathLst>
                    <a:path w="170" h="320">
                      <a:moveTo>
                        <a:pt x="0" y="0"/>
                      </a:moveTo>
                      <a:lnTo>
                        <a:pt x="170" y="32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6" name="Freeform 128"/>
                <p:cNvSpPr>
                  <a:spLocks/>
                </p:cNvSpPr>
                <p:nvPr/>
              </p:nvSpPr>
              <p:spPr bwMode="auto">
                <a:xfrm>
                  <a:off x="4860" y="9370"/>
                  <a:ext cx="210" cy="300"/>
                </a:xfrm>
                <a:custGeom>
                  <a:avLst/>
                  <a:gdLst>
                    <a:gd name="T0" fmla="*/ 0 w 210"/>
                    <a:gd name="T1" fmla="*/ 0 h 300"/>
                    <a:gd name="T2" fmla="*/ 210 w 210"/>
                    <a:gd name="T3" fmla="*/ 300 h 300"/>
                    <a:gd name="T4" fmla="*/ 0 60000 65536"/>
                    <a:gd name="T5" fmla="*/ 0 60000 65536"/>
                    <a:gd name="T6" fmla="*/ 0 w 210"/>
                    <a:gd name="T7" fmla="*/ 0 h 300"/>
                    <a:gd name="T8" fmla="*/ 210 w 210"/>
                    <a:gd name="T9" fmla="*/ 300 h 300"/>
                  </a:gdLst>
                  <a:ahLst/>
                  <a:cxnLst>
                    <a:cxn ang="T4">
                      <a:pos x="T0" y="T1"/>
                    </a:cxn>
                    <a:cxn ang="T5">
                      <a:pos x="T2" y="T3"/>
                    </a:cxn>
                  </a:cxnLst>
                  <a:rect l="T6" t="T7" r="T8" b="T9"/>
                  <a:pathLst>
                    <a:path w="210" h="300">
                      <a:moveTo>
                        <a:pt x="0" y="0"/>
                      </a:moveTo>
                      <a:lnTo>
                        <a:pt x="210" y="30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7" name="Freeform 129"/>
                <p:cNvSpPr>
                  <a:spLocks/>
                </p:cNvSpPr>
                <p:nvPr/>
              </p:nvSpPr>
              <p:spPr bwMode="auto">
                <a:xfrm>
                  <a:off x="4900" y="9350"/>
                  <a:ext cx="290" cy="290"/>
                </a:xfrm>
                <a:custGeom>
                  <a:avLst/>
                  <a:gdLst>
                    <a:gd name="T0" fmla="*/ 0 w 290"/>
                    <a:gd name="T1" fmla="*/ 0 h 290"/>
                    <a:gd name="T2" fmla="*/ 290 w 290"/>
                    <a:gd name="T3" fmla="*/ 290 h 290"/>
                    <a:gd name="T4" fmla="*/ 0 60000 65536"/>
                    <a:gd name="T5" fmla="*/ 0 60000 65536"/>
                    <a:gd name="T6" fmla="*/ 0 w 290"/>
                    <a:gd name="T7" fmla="*/ 0 h 290"/>
                    <a:gd name="T8" fmla="*/ 290 w 290"/>
                    <a:gd name="T9" fmla="*/ 290 h 290"/>
                  </a:gdLst>
                  <a:ahLst/>
                  <a:cxnLst>
                    <a:cxn ang="T4">
                      <a:pos x="T0" y="T1"/>
                    </a:cxn>
                    <a:cxn ang="T5">
                      <a:pos x="T2" y="T3"/>
                    </a:cxn>
                  </a:cxnLst>
                  <a:rect l="T6" t="T7" r="T8" b="T9"/>
                  <a:pathLst>
                    <a:path w="290" h="290">
                      <a:moveTo>
                        <a:pt x="0" y="0"/>
                      </a:moveTo>
                      <a:lnTo>
                        <a:pt x="290" y="2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8" name="Freeform 130"/>
                <p:cNvSpPr>
                  <a:spLocks/>
                </p:cNvSpPr>
                <p:nvPr/>
              </p:nvSpPr>
              <p:spPr bwMode="auto">
                <a:xfrm>
                  <a:off x="4950" y="9330"/>
                  <a:ext cx="350" cy="280"/>
                </a:xfrm>
                <a:custGeom>
                  <a:avLst/>
                  <a:gdLst>
                    <a:gd name="T0" fmla="*/ 0 w 350"/>
                    <a:gd name="T1" fmla="*/ 0 h 280"/>
                    <a:gd name="T2" fmla="*/ 350 w 350"/>
                    <a:gd name="T3" fmla="*/ 280 h 280"/>
                    <a:gd name="T4" fmla="*/ 0 60000 65536"/>
                    <a:gd name="T5" fmla="*/ 0 60000 65536"/>
                    <a:gd name="T6" fmla="*/ 0 w 350"/>
                    <a:gd name="T7" fmla="*/ 0 h 280"/>
                    <a:gd name="T8" fmla="*/ 350 w 350"/>
                    <a:gd name="T9" fmla="*/ 280 h 280"/>
                  </a:gdLst>
                  <a:ahLst/>
                  <a:cxnLst>
                    <a:cxn ang="T4">
                      <a:pos x="T0" y="T1"/>
                    </a:cxn>
                    <a:cxn ang="T5">
                      <a:pos x="T2" y="T3"/>
                    </a:cxn>
                  </a:cxnLst>
                  <a:rect l="T6" t="T7" r="T8" b="T9"/>
                  <a:pathLst>
                    <a:path w="350" h="280">
                      <a:moveTo>
                        <a:pt x="0" y="0"/>
                      </a:moveTo>
                      <a:lnTo>
                        <a:pt x="350" y="2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29" name="Freeform 131"/>
                <p:cNvSpPr>
                  <a:spLocks/>
                </p:cNvSpPr>
                <p:nvPr/>
              </p:nvSpPr>
              <p:spPr bwMode="auto">
                <a:xfrm>
                  <a:off x="5130" y="9200"/>
                  <a:ext cx="550" cy="30"/>
                </a:xfrm>
                <a:custGeom>
                  <a:avLst/>
                  <a:gdLst>
                    <a:gd name="T0" fmla="*/ 0 w 550"/>
                    <a:gd name="T1" fmla="*/ 0 h 30"/>
                    <a:gd name="T2" fmla="*/ 550 w 550"/>
                    <a:gd name="T3" fmla="*/ 30 h 30"/>
                    <a:gd name="T4" fmla="*/ 0 60000 65536"/>
                    <a:gd name="T5" fmla="*/ 0 60000 65536"/>
                    <a:gd name="T6" fmla="*/ 0 w 550"/>
                    <a:gd name="T7" fmla="*/ 0 h 30"/>
                    <a:gd name="T8" fmla="*/ 550 w 550"/>
                    <a:gd name="T9" fmla="*/ 30 h 30"/>
                  </a:gdLst>
                  <a:ahLst/>
                  <a:cxnLst>
                    <a:cxn ang="T4">
                      <a:pos x="T0" y="T1"/>
                    </a:cxn>
                    <a:cxn ang="T5">
                      <a:pos x="T2" y="T3"/>
                    </a:cxn>
                  </a:cxnLst>
                  <a:rect l="T6" t="T7" r="T8" b="T9"/>
                  <a:pathLst>
                    <a:path w="550" h="30">
                      <a:moveTo>
                        <a:pt x="0" y="0"/>
                      </a:moveTo>
                      <a:lnTo>
                        <a:pt x="550" y="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0" name="Freeform 132"/>
                <p:cNvSpPr>
                  <a:spLocks/>
                </p:cNvSpPr>
                <p:nvPr/>
              </p:nvSpPr>
              <p:spPr bwMode="auto">
                <a:xfrm>
                  <a:off x="5670" y="9290"/>
                  <a:ext cx="1" cy="492"/>
                </a:xfrm>
                <a:custGeom>
                  <a:avLst/>
                  <a:gdLst>
                    <a:gd name="T0" fmla="*/ 0 w 1"/>
                    <a:gd name="T1" fmla="*/ 0 h 492"/>
                    <a:gd name="T2" fmla="*/ 0 w 1"/>
                    <a:gd name="T3" fmla="*/ 492 h 492"/>
                    <a:gd name="T4" fmla="*/ 0 60000 65536"/>
                    <a:gd name="T5" fmla="*/ 0 60000 65536"/>
                    <a:gd name="T6" fmla="*/ 0 w 1"/>
                    <a:gd name="T7" fmla="*/ 0 h 492"/>
                    <a:gd name="T8" fmla="*/ 1 w 1"/>
                    <a:gd name="T9" fmla="*/ 492 h 492"/>
                  </a:gdLst>
                  <a:ahLst/>
                  <a:cxnLst>
                    <a:cxn ang="T4">
                      <a:pos x="T0" y="T1"/>
                    </a:cxn>
                    <a:cxn ang="T5">
                      <a:pos x="T2" y="T3"/>
                    </a:cxn>
                  </a:cxnLst>
                  <a:rect l="T6" t="T7" r="T8" b="T9"/>
                  <a:pathLst>
                    <a:path w="1" h="492">
                      <a:moveTo>
                        <a:pt x="0" y="0"/>
                      </a:moveTo>
                      <a:lnTo>
                        <a:pt x="0" y="49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1" name="Freeform 133"/>
                <p:cNvSpPr>
                  <a:spLocks/>
                </p:cNvSpPr>
                <p:nvPr/>
              </p:nvSpPr>
              <p:spPr bwMode="auto">
                <a:xfrm>
                  <a:off x="5110" y="9230"/>
                  <a:ext cx="540" cy="80"/>
                </a:xfrm>
                <a:custGeom>
                  <a:avLst/>
                  <a:gdLst>
                    <a:gd name="T0" fmla="*/ 0 w 540"/>
                    <a:gd name="T1" fmla="*/ 0 h 80"/>
                    <a:gd name="T2" fmla="*/ 540 w 540"/>
                    <a:gd name="T3" fmla="*/ 80 h 80"/>
                    <a:gd name="T4" fmla="*/ 0 60000 65536"/>
                    <a:gd name="T5" fmla="*/ 0 60000 65536"/>
                    <a:gd name="T6" fmla="*/ 0 w 540"/>
                    <a:gd name="T7" fmla="*/ 0 h 80"/>
                    <a:gd name="T8" fmla="*/ 540 w 540"/>
                    <a:gd name="T9" fmla="*/ 80 h 80"/>
                  </a:gdLst>
                  <a:ahLst/>
                  <a:cxnLst>
                    <a:cxn ang="T4">
                      <a:pos x="T0" y="T1"/>
                    </a:cxn>
                    <a:cxn ang="T5">
                      <a:pos x="T2" y="T3"/>
                    </a:cxn>
                  </a:cxnLst>
                  <a:rect l="T6" t="T7" r="T8" b="T9"/>
                  <a:pathLst>
                    <a:path w="540" h="80">
                      <a:moveTo>
                        <a:pt x="0" y="0"/>
                      </a:moveTo>
                      <a:lnTo>
                        <a:pt x="540" y="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2" name="Freeform 134"/>
                <p:cNvSpPr>
                  <a:spLocks/>
                </p:cNvSpPr>
                <p:nvPr/>
              </p:nvSpPr>
              <p:spPr bwMode="auto">
                <a:xfrm>
                  <a:off x="5080" y="9250"/>
                  <a:ext cx="530" cy="130"/>
                </a:xfrm>
                <a:custGeom>
                  <a:avLst/>
                  <a:gdLst>
                    <a:gd name="T0" fmla="*/ 0 w 530"/>
                    <a:gd name="T1" fmla="*/ 0 h 130"/>
                    <a:gd name="T2" fmla="*/ 530 w 530"/>
                    <a:gd name="T3" fmla="*/ 130 h 130"/>
                    <a:gd name="T4" fmla="*/ 0 60000 65536"/>
                    <a:gd name="T5" fmla="*/ 0 60000 65536"/>
                    <a:gd name="T6" fmla="*/ 0 w 530"/>
                    <a:gd name="T7" fmla="*/ 0 h 130"/>
                    <a:gd name="T8" fmla="*/ 530 w 530"/>
                    <a:gd name="T9" fmla="*/ 130 h 130"/>
                  </a:gdLst>
                  <a:ahLst/>
                  <a:cxnLst>
                    <a:cxn ang="T4">
                      <a:pos x="T0" y="T1"/>
                    </a:cxn>
                    <a:cxn ang="T5">
                      <a:pos x="T2" y="T3"/>
                    </a:cxn>
                  </a:cxnLst>
                  <a:rect l="T6" t="T7" r="T8" b="T9"/>
                  <a:pathLst>
                    <a:path w="530" h="130">
                      <a:moveTo>
                        <a:pt x="0" y="0"/>
                      </a:moveTo>
                      <a:lnTo>
                        <a:pt x="530" y="13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3" name="Freeform 135"/>
                <p:cNvSpPr>
                  <a:spLocks/>
                </p:cNvSpPr>
                <p:nvPr/>
              </p:nvSpPr>
              <p:spPr bwMode="auto">
                <a:xfrm>
                  <a:off x="5070" y="9270"/>
                  <a:ext cx="490" cy="190"/>
                </a:xfrm>
                <a:custGeom>
                  <a:avLst/>
                  <a:gdLst>
                    <a:gd name="T0" fmla="*/ 0 w 490"/>
                    <a:gd name="T1" fmla="*/ 0 h 190"/>
                    <a:gd name="T2" fmla="*/ 490 w 490"/>
                    <a:gd name="T3" fmla="*/ 190 h 190"/>
                    <a:gd name="T4" fmla="*/ 0 60000 65536"/>
                    <a:gd name="T5" fmla="*/ 0 60000 65536"/>
                    <a:gd name="T6" fmla="*/ 0 w 490"/>
                    <a:gd name="T7" fmla="*/ 0 h 190"/>
                    <a:gd name="T8" fmla="*/ 490 w 490"/>
                    <a:gd name="T9" fmla="*/ 190 h 190"/>
                  </a:gdLst>
                  <a:ahLst/>
                  <a:cxnLst>
                    <a:cxn ang="T4">
                      <a:pos x="T0" y="T1"/>
                    </a:cxn>
                    <a:cxn ang="T5">
                      <a:pos x="T2" y="T3"/>
                    </a:cxn>
                  </a:cxnLst>
                  <a:rect l="T6" t="T7" r="T8" b="T9"/>
                  <a:pathLst>
                    <a:path w="490" h="190">
                      <a:moveTo>
                        <a:pt x="0" y="0"/>
                      </a:moveTo>
                      <a:lnTo>
                        <a:pt x="490" y="1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4" name="Freeform 136"/>
                <p:cNvSpPr>
                  <a:spLocks/>
                </p:cNvSpPr>
                <p:nvPr/>
              </p:nvSpPr>
              <p:spPr bwMode="auto">
                <a:xfrm>
                  <a:off x="5050" y="9290"/>
                  <a:ext cx="430" cy="220"/>
                </a:xfrm>
                <a:custGeom>
                  <a:avLst/>
                  <a:gdLst>
                    <a:gd name="T0" fmla="*/ 0 w 430"/>
                    <a:gd name="T1" fmla="*/ 0 h 220"/>
                    <a:gd name="T2" fmla="*/ 430 w 430"/>
                    <a:gd name="T3" fmla="*/ 220 h 220"/>
                    <a:gd name="T4" fmla="*/ 0 60000 65536"/>
                    <a:gd name="T5" fmla="*/ 0 60000 65536"/>
                    <a:gd name="T6" fmla="*/ 0 w 430"/>
                    <a:gd name="T7" fmla="*/ 0 h 220"/>
                    <a:gd name="T8" fmla="*/ 430 w 430"/>
                    <a:gd name="T9" fmla="*/ 220 h 220"/>
                  </a:gdLst>
                  <a:ahLst/>
                  <a:cxnLst>
                    <a:cxn ang="T4">
                      <a:pos x="T0" y="T1"/>
                    </a:cxn>
                    <a:cxn ang="T5">
                      <a:pos x="T2" y="T3"/>
                    </a:cxn>
                  </a:cxnLst>
                  <a:rect l="T6" t="T7" r="T8" b="T9"/>
                  <a:pathLst>
                    <a:path w="430" h="220">
                      <a:moveTo>
                        <a:pt x="0" y="0"/>
                      </a:moveTo>
                      <a:lnTo>
                        <a:pt x="430" y="22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5" name="Freeform 137"/>
                <p:cNvSpPr>
                  <a:spLocks/>
                </p:cNvSpPr>
                <p:nvPr/>
              </p:nvSpPr>
              <p:spPr bwMode="auto">
                <a:xfrm>
                  <a:off x="5010" y="9310"/>
                  <a:ext cx="370" cy="250"/>
                </a:xfrm>
                <a:custGeom>
                  <a:avLst/>
                  <a:gdLst>
                    <a:gd name="T0" fmla="*/ 0 w 370"/>
                    <a:gd name="T1" fmla="*/ 0 h 250"/>
                    <a:gd name="T2" fmla="*/ 370 w 370"/>
                    <a:gd name="T3" fmla="*/ 250 h 250"/>
                    <a:gd name="T4" fmla="*/ 0 60000 65536"/>
                    <a:gd name="T5" fmla="*/ 0 60000 65536"/>
                    <a:gd name="T6" fmla="*/ 0 w 370"/>
                    <a:gd name="T7" fmla="*/ 0 h 250"/>
                    <a:gd name="T8" fmla="*/ 370 w 370"/>
                    <a:gd name="T9" fmla="*/ 250 h 250"/>
                  </a:gdLst>
                  <a:ahLst/>
                  <a:cxnLst>
                    <a:cxn ang="T4">
                      <a:pos x="T0" y="T1"/>
                    </a:cxn>
                    <a:cxn ang="T5">
                      <a:pos x="T2" y="T3"/>
                    </a:cxn>
                  </a:cxnLst>
                  <a:rect l="T6" t="T7" r="T8" b="T9"/>
                  <a:pathLst>
                    <a:path w="370" h="250">
                      <a:moveTo>
                        <a:pt x="0" y="0"/>
                      </a:moveTo>
                      <a:lnTo>
                        <a:pt x="370" y="2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6" name="Freeform 138"/>
                <p:cNvSpPr>
                  <a:spLocks/>
                </p:cNvSpPr>
                <p:nvPr/>
              </p:nvSpPr>
              <p:spPr bwMode="auto">
                <a:xfrm>
                  <a:off x="3280" y="9070"/>
                  <a:ext cx="520" cy="50"/>
                </a:xfrm>
                <a:custGeom>
                  <a:avLst/>
                  <a:gdLst>
                    <a:gd name="T0" fmla="*/ 0 w 520"/>
                    <a:gd name="T1" fmla="*/ 0 h 50"/>
                    <a:gd name="T2" fmla="*/ 520 w 520"/>
                    <a:gd name="T3" fmla="*/ 50 h 50"/>
                    <a:gd name="T4" fmla="*/ 0 60000 65536"/>
                    <a:gd name="T5" fmla="*/ 0 60000 65536"/>
                    <a:gd name="T6" fmla="*/ 0 w 520"/>
                    <a:gd name="T7" fmla="*/ 0 h 50"/>
                    <a:gd name="T8" fmla="*/ 520 w 520"/>
                    <a:gd name="T9" fmla="*/ 50 h 50"/>
                  </a:gdLst>
                  <a:ahLst/>
                  <a:cxnLst>
                    <a:cxn ang="T4">
                      <a:pos x="T0" y="T1"/>
                    </a:cxn>
                    <a:cxn ang="T5">
                      <a:pos x="T2" y="T3"/>
                    </a:cxn>
                  </a:cxnLst>
                  <a:rect l="T6" t="T7" r="T8" b="T9"/>
                  <a:pathLst>
                    <a:path w="520" h="50">
                      <a:moveTo>
                        <a:pt x="0" y="0"/>
                      </a:moveTo>
                      <a:lnTo>
                        <a:pt x="520" y="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7" name="Freeform 139"/>
                <p:cNvSpPr>
                  <a:spLocks/>
                </p:cNvSpPr>
                <p:nvPr/>
              </p:nvSpPr>
              <p:spPr bwMode="auto">
                <a:xfrm>
                  <a:off x="3320" y="9000"/>
                  <a:ext cx="510" cy="80"/>
                </a:xfrm>
                <a:custGeom>
                  <a:avLst/>
                  <a:gdLst>
                    <a:gd name="T0" fmla="*/ 0 w 510"/>
                    <a:gd name="T1" fmla="*/ 0 h 80"/>
                    <a:gd name="T2" fmla="*/ 510 w 510"/>
                    <a:gd name="T3" fmla="*/ 80 h 80"/>
                    <a:gd name="T4" fmla="*/ 0 60000 65536"/>
                    <a:gd name="T5" fmla="*/ 0 60000 65536"/>
                    <a:gd name="T6" fmla="*/ 0 w 510"/>
                    <a:gd name="T7" fmla="*/ 0 h 80"/>
                    <a:gd name="T8" fmla="*/ 510 w 510"/>
                    <a:gd name="T9" fmla="*/ 80 h 80"/>
                  </a:gdLst>
                  <a:ahLst/>
                  <a:cxnLst>
                    <a:cxn ang="T4">
                      <a:pos x="T0" y="T1"/>
                    </a:cxn>
                    <a:cxn ang="T5">
                      <a:pos x="T2" y="T3"/>
                    </a:cxn>
                  </a:cxnLst>
                  <a:rect l="T6" t="T7" r="T8" b="T9"/>
                  <a:pathLst>
                    <a:path w="510" h="80">
                      <a:moveTo>
                        <a:pt x="0" y="0"/>
                      </a:moveTo>
                      <a:lnTo>
                        <a:pt x="510" y="8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8" name="Freeform 140"/>
                <p:cNvSpPr>
                  <a:spLocks/>
                </p:cNvSpPr>
                <p:nvPr/>
              </p:nvSpPr>
              <p:spPr bwMode="auto">
                <a:xfrm>
                  <a:off x="3390" y="8930"/>
                  <a:ext cx="470" cy="110"/>
                </a:xfrm>
                <a:custGeom>
                  <a:avLst/>
                  <a:gdLst>
                    <a:gd name="T0" fmla="*/ 0 w 470"/>
                    <a:gd name="T1" fmla="*/ 0 h 110"/>
                    <a:gd name="T2" fmla="*/ 470 w 470"/>
                    <a:gd name="T3" fmla="*/ 110 h 110"/>
                    <a:gd name="T4" fmla="*/ 0 60000 65536"/>
                    <a:gd name="T5" fmla="*/ 0 60000 65536"/>
                    <a:gd name="T6" fmla="*/ 0 w 470"/>
                    <a:gd name="T7" fmla="*/ 0 h 110"/>
                    <a:gd name="T8" fmla="*/ 470 w 470"/>
                    <a:gd name="T9" fmla="*/ 110 h 110"/>
                  </a:gdLst>
                  <a:ahLst/>
                  <a:cxnLst>
                    <a:cxn ang="T4">
                      <a:pos x="T0" y="T1"/>
                    </a:cxn>
                    <a:cxn ang="T5">
                      <a:pos x="T2" y="T3"/>
                    </a:cxn>
                  </a:cxnLst>
                  <a:rect l="T6" t="T7" r="T8" b="T9"/>
                  <a:pathLst>
                    <a:path w="470" h="110">
                      <a:moveTo>
                        <a:pt x="0" y="0"/>
                      </a:moveTo>
                      <a:lnTo>
                        <a:pt x="470" y="1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39" name="Freeform 141"/>
                <p:cNvSpPr>
                  <a:spLocks/>
                </p:cNvSpPr>
                <p:nvPr/>
              </p:nvSpPr>
              <p:spPr bwMode="auto">
                <a:xfrm>
                  <a:off x="3500" y="8860"/>
                  <a:ext cx="420" cy="150"/>
                </a:xfrm>
                <a:custGeom>
                  <a:avLst/>
                  <a:gdLst>
                    <a:gd name="T0" fmla="*/ 0 w 420"/>
                    <a:gd name="T1" fmla="*/ 0 h 150"/>
                    <a:gd name="T2" fmla="*/ 420 w 420"/>
                    <a:gd name="T3" fmla="*/ 150 h 150"/>
                    <a:gd name="T4" fmla="*/ 0 60000 65536"/>
                    <a:gd name="T5" fmla="*/ 0 60000 65536"/>
                    <a:gd name="T6" fmla="*/ 0 w 420"/>
                    <a:gd name="T7" fmla="*/ 0 h 150"/>
                    <a:gd name="T8" fmla="*/ 420 w 420"/>
                    <a:gd name="T9" fmla="*/ 150 h 150"/>
                  </a:gdLst>
                  <a:ahLst/>
                  <a:cxnLst>
                    <a:cxn ang="T4">
                      <a:pos x="T0" y="T1"/>
                    </a:cxn>
                    <a:cxn ang="T5">
                      <a:pos x="T2" y="T3"/>
                    </a:cxn>
                  </a:cxnLst>
                  <a:rect l="T6" t="T7" r="T8" b="T9"/>
                  <a:pathLst>
                    <a:path w="420" h="150">
                      <a:moveTo>
                        <a:pt x="0" y="0"/>
                      </a:moveTo>
                      <a:lnTo>
                        <a:pt x="420" y="1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0" name="Freeform 142"/>
                <p:cNvSpPr>
                  <a:spLocks/>
                </p:cNvSpPr>
                <p:nvPr/>
              </p:nvSpPr>
              <p:spPr bwMode="auto">
                <a:xfrm>
                  <a:off x="3630" y="8790"/>
                  <a:ext cx="360" cy="190"/>
                </a:xfrm>
                <a:custGeom>
                  <a:avLst/>
                  <a:gdLst>
                    <a:gd name="T0" fmla="*/ 0 w 360"/>
                    <a:gd name="T1" fmla="*/ 0 h 190"/>
                    <a:gd name="T2" fmla="*/ 360 w 360"/>
                    <a:gd name="T3" fmla="*/ 190 h 190"/>
                    <a:gd name="T4" fmla="*/ 0 60000 65536"/>
                    <a:gd name="T5" fmla="*/ 0 60000 65536"/>
                    <a:gd name="T6" fmla="*/ 0 w 360"/>
                    <a:gd name="T7" fmla="*/ 0 h 190"/>
                    <a:gd name="T8" fmla="*/ 360 w 360"/>
                    <a:gd name="T9" fmla="*/ 190 h 190"/>
                  </a:gdLst>
                  <a:ahLst/>
                  <a:cxnLst>
                    <a:cxn ang="T4">
                      <a:pos x="T0" y="T1"/>
                    </a:cxn>
                    <a:cxn ang="T5">
                      <a:pos x="T2" y="T3"/>
                    </a:cxn>
                  </a:cxnLst>
                  <a:rect l="T6" t="T7" r="T8" b="T9"/>
                  <a:pathLst>
                    <a:path w="360" h="190">
                      <a:moveTo>
                        <a:pt x="0" y="0"/>
                      </a:moveTo>
                      <a:lnTo>
                        <a:pt x="360" y="1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1" name="Freeform 143"/>
                <p:cNvSpPr>
                  <a:spLocks/>
                </p:cNvSpPr>
                <p:nvPr/>
              </p:nvSpPr>
              <p:spPr bwMode="auto">
                <a:xfrm>
                  <a:off x="3810" y="8730"/>
                  <a:ext cx="250" cy="250"/>
                </a:xfrm>
                <a:custGeom>
                  <a:avLst/>
                  <a:gdLst>
                    <a:gd name="T0" fmla="*/ 0 w 250"/>
                    <a:gd name="T1" fmla="*/ 0 h 250"/>
                    <a:gd name="T2" fmla="*/ 250 w 250"/>
                    <a:gd name="T3" fmla="*/ 250 h 250"/>
                    <a:gd name="T4" fmla="*/ 0 60000 65536"/>
                    <a:gd name="T5" fmla="*/ 0 60000 65536"/>
                    <a:gd name="T6" fmla="*/ 0 w 250"/>
                    <a:gd name="T7" fmla="*/ 0 h 250"/>
                    <a:gd name="T8" fmla="*/ 250 w 250"/>
                    <a:gd name="T9" fmla="*/ 250 h 250"/>
                  </a:gdLst>
                  <a:ahLst/>
                  <a:cxnLst>
                    <a:cxn ang="T4">
                      <a:pos x="T0" y="T1"/>
                    </a:cxn>
                    <a:cxn ang="T5">
                      <a:pos x="T2" y="T3"/>
                    </a:cxn>
                  </a:cxnLst>
                  <a:rect l="T6" t="T7" r="T8" b="T9"/>
                  <a:pathLst>
                    <a:path w="250" h="250">
                      <a:moveTo>
                        <a:pt x="0" y="0"/>
                      </a:moveTo>
                      <a:lnTo>
                        <a:pt x="250" y="2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2" name="Freeform 144"/>
                <p:cNvSpPr>
                  <a:spLocks/>
                </p:cNvSpPr>
                <p:nvPr/>
              </p:nvSpPr>
              <p:spPr bwMode="auto">
                <a:xfrm>
                  <a:off x="3950" y="8700"/>
                  <a:ext cx="180" cy="260"/>
                </a:xfrm>
                <a:custGeom>
                  <a:avLst/>
                  <a:gdLst>
                    <a:gd name="T0" fmla="*/ 0 w 180"/>
                    <a:gd name="T1" fmla="*/ 0 h 260"/>
                    <a:gd name="T2" fmla="*/ 180 w 180"/>
                    <a:gd name="T3" fmla="*/ 260 h 260"/>
                    <a:gd name="T4" fmla="*/ 0 60000 65536"/>
                    <a:gd name="T5" fmla="*/ 0 60000 65536"/>
                    <a:gd name="T6" fmla="*/ 0 w 180"/>
                    <a:gd name="T7" fmla="*/ 0 h 260"/>
                    <a:gd name="T8" fmla="*/ 180 w 180"/>
                    <a:gd name="T9" fmla="*/ 260 h 260"/>
                  </a:gdLst>
                  <a:ahLst/>
                  <a:cxnLst>
                    <a:cxn ang="T4">
                      <a:pos x="T0" y="T1"/>
                    </a:cxn>
                    <a:cxn ang="T5">
                      <a:pos x="T2" y="T3"/>
                    </a:cxn>
                  </a:cxnLst>
                  <a:rect l="T6" t="T7" r="T8" b="T9"/>
                  <a:pathLst>
                    <a:path w="180" h="260">
                      <a:moveTo>
                        <a:pt x="0" y="0"/>
                      </a:moveTo>
                      <a:lnTo>
                        <a:pt x="180" y="26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3" name="Freeform 145"/>
                <p:cNvSpPr>
                  <a:spLocks/>
                </p:cNvSpPr>
                <p:nvPr/>
              </p:nvSpPr>
              <p:spPr bwMode="auto">
                <a:xfrm>
                  <a:off x="4080" y="8680"/>
                  <a:ext cx="120" cy="270"/>
                </a:xfrm>
                <a:custGeom>
                  <a:avLst/>
                  <a:gdLst>
                    <a:gd name="T0" fmla="*/ 0 w 120"/>
                    <a:gd name="T1" fmla="*/ 0 h 270"/>
                    <a:gd name="T2" fmla="*/ 120 w 120"/>
                    <a:gd name="T3" fmla="*/ 270 h 270"/>
                    <a:gd name="T4" fmla="*/ 0 60000 65536"/>
                    <a:gd name="T5" fmla="*/ 0 60000 65536"/>
                    <a:gd name="T6" fmla="*/ 0 w 120"/>
                    <a:gd name="T7" fmla="*/ 0 h 270"/>
                    <a:gd name="T8" fmla="*/ 120 w 120"/>
                    <a:gd name="T9" fmla="*/ 270 h 270"/>
                  </a:gdLst>
                  <a:ahLst/>
                  <a:cxnLst>
                    <a:cxn ang="T4">
                      <a:pos x="T0" y="T1"/>
                    </a:cxn>
                    <a:cxn ang="T5">
                      <a:pos x="T2" y="T3"/>
                    </a:cxn>
                  </a:cxnLst>
                  <a:rect l="T6" t="T7" r="T8" b="T9"/>
                  <a:pathLst>
                    <a:path w="120" h="270">
                      <a:moveTo>
                        <a:pt x="0" y="0"/>
                      </a:moveTo>
                      <a:lnTo>
                        <a:pt x="12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4" name="Freeform 146"/>
                <p:cNvSpPr>
                  <a:spLocks/>
                </p:cNvSpPr>
                <p:nvPr/>
              </p:nvSpPr>
              <p:spPr bwMode="auto">
                <a:xfrm>
                  <a:off x="4200" y="8660"/>
                  <a:ext cx="70" cy="270"/>
                </a:xfrm>
                <a:custGeom>
                  <a:avLst/>
                  <a:gdLst>
                    <a:gd name="T0" fmla="*/ 0 w 70"/>
                    <a:gd name="T1" fmla="*/ 0 h 270"/>
                    <a:gd name="T2" fmla="*/ 70 w 70"/>
                    <a:gd name="T3" fmla="*/ 270 h 270"/>
                    <a:gd name="T4" fmla="*/ 0 60000 65536"/>
                    <a:gd name="T5" fmla="*/ 0 60000 65536"/>
                    <a:gd name="T6" fmla="*/ 0 w 70"/>
                    <a:gd name="T7" fmla="*/ 0 h 270"/>
                    <a:gd name="T8" fmla="*/ 70 w 70"/>
                    <a:gd name="T9" fmla="*/ 270 h 270"/>
                  </a:gdLst>
                  <a:ahLst/>
                  <a:cxnLst>
                    <a:cxn ang="T4">
                      <a:pos x="T0" y="T1"/>
                    </a:cxn>
                    <a:cxn ang="T5">
                      <a:pos x="T2" y="T3"/>
                    </a:cxn>
                  </a:cxnLst>
                  <a:rect l="T6" t="T7" r="T8" b="T9"/>
                  <a:pathLst>
                    <a:path w="70" h="270">
                      <a:moveTo>
                        <a:pt x="0" y="0"/>
                      </a:moveTo>
                      <a:lnTo>
                        <a:pt x="7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5" name="Freeform 147"/>
                <p:cNvSpPr>
                  <a:spLocks/>
                </p:cNvSpPr>
                <p:nvPr/>
              </p:nvSpPr>
              <p:spPr bwMode="auto">
                <a:xfrm>
                  <a:off x="4310" y="8630"/>
                  <a:ext cx="30" cy="310"/>
                </a:xfrm>
                <a:custGeom>
                  <a:avLst/>
                  <a:gdLst>
                    <a:gd name="T0" fmla="*/ 0 w 30"/>
                    <a:gd name="T1" fmla="*/ 0 h 310"/>
                    <a:gd name="T2" fmla="*/ 30 w 30"/>
                    <a:gd name="T3" fmla="*/ 310 h 310"/>
                    <a:gd name="T4" fmla="*/ 0 60000 65536"/>
                    <a:gd name="T5" fmla="*/ 0 60000 65536"/>
                    <a:gd name="T6" fmla="*/ 0 w 30"/>
                    <a:gd name="T7" fmla="*/ 0 h 310"/>
                    <a:gd name="T8" fmla="*/ 30 w 30"/>
                    <a:gd name="T9" fmla="*/ 310 h 310"/>
                  </a:gdLst>
                  <a:ahLst/>
                  <a:cxnLst>
                    <a:cxn ang="T4">
                      <a:pos x="T0" y="T1"/>
                    </a:cxn>
                    <a:cxn ang="T5">
                      <a:pos x="T2" y="T3"/>
                    </a:cxn>
                  </a:cxnLst>
                  <a:rect l="T6" t="T7" r="T8" b="T9"/>
                  <a:pathLst>
                    <a:path w="30" h="310">
                      <a:moveTo>
                        <a:pt x="0" y="0"/>
                      </a:moveTo>
                      <a:lnTo>
                        <a:pt x="30" y="3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6" name="Freeform 148"/>
                <p:cNvSpPr>
                  <a:spLocks/>
                </p:cNvSpPr>
                <p:nvPr/>
              </p:nvSpPr>
              <p:spPr bwMode="auto">
                <a:xfrm>
                  <a:off x="4410" y="8640"/>
                  <a:ext cx="10" cy="286"/>
                </a:xfrm>
                <a:custGeom>
                  <a:avLst/>
                  <a:gdLst>
                    <a:gd name="T0" fmla="*/ 10 w 10"/>
                    <a:gd name="T1" fmla="*/ 0 h 286"/>
                    <a:gd name="T2" fmla="*/ 0 w 10"/>
                    <a:gd name="T3" fmla="*/ 286 h 286"/>
                    <a:gd name="T4" fmla="*/ 0 60000 65536"/>
                    <a:gd name="T5" fmla="*/ 0 60000 65536"/>
                    <a:gd name="T6" fmla="*/ 0 w 10"/>
                    <a:gd name="T7" fmla="*/ 0 h 286"/>
                    <a:gd name="T8" fmla="*/ 10 w 10"/>
                    <a:gd name="T9" fmla="*/ 286 h 286"/>
                  </a:gdLst>
                  <a:ahLst/>
                  <a:cxnLst>
                    <a:cxn ang="T4">
                      <a:pos x="T0" y="T1"/>
                    </a:cxn>
                    <a:cxn ang="T5">
                      <a:pos x="T2" y="T3"/>
                    </a:cxn>
                  </a:cxnLst>
                  <a:rect l="T6" t="T7" r="T8" b="T9"/>
                  <a:pathLst>
                    <a:path w="10" h="286">
                      <a:moveTo>
                        <a:pt x="10" y="0"/>
                      </a:moveTo>
                      <a:lnTo>
                        <a:pt x="0" y="286"/>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7" name="Freeform 149"/>
                <p:cNvSpPr>
                  <a:spLocks/>
                </p:cNvSpPr>
                <p:nvPr/>
              </p:nvSpPr>
              <p:spPr bwMode="auto">
                <a:xfrm>
                  <a:off x="4480" y="8650"/>
                  <a:ext cx="40" cy="270"/>
                </a:xfrm>
                <a:custGeom>
                  <a:avLst/>
                  <a:gdLst>
                    <a:gd name="T0" fmla="*/ 40 w 40"/>
                    <a:gd name="T1" fmla="*/ 0 h 270"/>
                    <a:gd name="T2" fmla="*/ 0 w 40"/>
                    <a:gd name="T3" fmla="*/ 270 h 270"/>
                    <a:gd name="T4" fmla="*/ 0 60000 65536"/>
                    <a:gd name="T5" fmla="*/ 0 60000 65536"/>
                    <a:gd name="T6" fmla="*/ 0 w 40"/>
                    <a:gd name="T7" fmla="*/ 0 h 270"/>
                    <a:gd name="T8" fmla="*/ 40 w 40"/>
                    <a:gd name="T9" fmla="*/ 270 h 270"/>
                  </a:gdLst>
                  <a:ahLst/>
                  <a:cxnLst>
                    <a:cxn ang="T4">
                      <a:pos x="T0" y="T1"/>
                    </a:cxn>
                    <a:cxn ang="T5">
                      <a:pos x="T2" y="T3"/>
                    </a:cxn>
                  </a:cxnLst>
                  <a:rect l="T6" t="T7" r="T8" b="T9"/>
                  <a:pathLst>
                    <a:path w="40" h="270">
                      <a:moveTo>
                        <a:pt x="40" y="0"/>
                      </a:moveTo>
                      <a:lnTo>
                        <a:pt x="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 name="Freeform 150"/>
                <p:cNvSpPr>
                  <a:spLocks/>
                </p:cNvSpPr>
                <p:nvPr/>
              </p:nvSpPr>
              <p:spPr bwMode="auto">
                <a:xfrm>
                  <a:off x="4550" y="8650"/>
                  <a:ext cx="70" cy="270"/>
                </a:xfrm>
                <a:custGeom>
                  <a:avLst/>
                  <a:gdLst>
                    <a:gd name="T0" fmla="*/ 70 w 70"/>
                    <a:gd name="T1" fmla="*/ 0 h 270"/>
                    <a:gd name="T2" fmla="*/ 0 w 70"/>
                    <a:gd name="T3" fmla="*/ 270 h 270"/>
                    <a:gd name="T4" fmla="*/ 0 60000 65536"/>
                    <a:gd name="T5" fmla="*/ 0 60000 65536"/>
                    <a:gd name="T6" fmla="*/ 0 w 70"/>
                    <a:gd name="T7" fmla="*/ 0 h 270"/>
                    <a:gd name="T8" fmla="*/ 70 w 70"/>
                    <a:gd name="T9" fmla="*/ 270 h 270"/>
                  </a:gdLst>
                  <a:ahLst/>
                  <a:cxnLst>
                    <a:cxn ang="T4">
                      <a:pos x="T0" y="T1"/>
                    </a:cxn>
                    <a:cxn ang="T5">
                      <a:pos x="T2" y="T3"/>
                    </a:cxn>
                  </a:cxnLst>
                  <a:rect l="T6" t="T7" r="T8" b="T9"/>
                  <a:pathLst>
                    <a:path w="70" h="270">
                      <a:moveTo>
                        <a:pt x="70" y="0"/>
                      </a:moveTo>
                      <a:lnTo>
                        <a:pt x="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 name="Freeform 151"/>
                <p:cNvSpPr>
                  <a:spLocks/>
                </p:cNvSpPr>
                <p:nvPr/>
              </p:nvSpPr>
              <p:spPr bwMode="auto">
                <a:xfrm>
                  <a:off x="4630" y="8650"/>
                  <a:ext cx="110" cy="290"/>
                </a:xfrm>
                <a:custGeom>
                  <a:avLst/>
                  <a:gdLst>
                    <a:gd name="T0" fmla="*/ 110 w 110"/>
                    <a:gd name="T1" fmla="*/ 0 h 290"/>
                    <a:gd name="T2" fmla="*/ 0 w 110"/>
                    <a:gd name="T3" fmla="*/ 290 h 290"/>
                    <a:gd name="T4" fmla="*/ 0 60000 65536"/>
                    <a:gd name="T5" fmla="*/ 0 60000 65536"/>
                    <a:gd name="T6" fmla="*/ 0 w 110"/>
                    <a:gd name="T7" fmla="*/ 0 h 290"/>
                    <a:gd name="T8" fmla="*/ 110 w 110"/>
                    <a:gd name="T9" fmla="*/ 290 h 290"/>
                  </a:gdLst>
                  <a:ahLst/>
                  <a:cxnLst>
                    <a:cxn ang="T4">
                      <a:pos x="T0" y="T1"/>
                    </a:cxn>
                    <a:cxn ang="T5">
                      <a:pos x="T2" y="T3"/>
                    </a:cxn>
                  </a:cxnLst>
                  <a:rect l="T6" t="T7" r="T8" b="T9"/>
                  <a:pathLst>
                    <a:path w="110" h="290">
                      <a:moveTo>
                        <a:pt x="110" y="0"/>
                      </a:moveTo>
                      <a:lnTo>
                        <a:pt x="0" y="2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0" name="Freeform 152"/>
                <p:cNvSpPr>
                  <a:spLocks/>
                </p:cNvSpPr>
                <p:nvPr/>
              </p:nvSpPr>
              <p:spPr bwMode="auto">
                <a:xfrm>
                  <a:off x="4710" y="8660"/>
                  <a:ext cx="150" cy="290"/>
                </a:xfrm>
                <a:custGeom>
                  <a:avLst/>
                  <a:gdLst>
                    <a:gd name="T0" fmla="*/ 150 w 150"/>
                    <a:gd name="T1" fmla="*/ 0 h 290"/>
                    <a:gd name="T2" fmla="*/ 0 w 150"/>
                    <a:gd name="T3" fmla="*/ 290 h 290"/>
                    <a:gd name="T4" fmla="*/ 0 60000 65536"/>
                    <a:gd name="T5" fmla="*/ 0 60000 65536"/>
                    <a:gd name="T6" fmla="*/ 0 w 150"/>
                    <a:gd name="T7" fmla="*/ 0 h 290"/>
                    <a:gd name="T8" fmla="*/ 150 w 150"/>
                    <a:gd name="T9" fmla="*/ 290 h 290"/>
                  </a:gdLst>
                  <a:ahLst/>
                  <a:cxnLst>
                    <a:cxn ang="T4">
                      <a:pos x="T0" y="T1"/>
                    </a:cxn>
                    <a:cxn ang="T5">
                      <a:pos x="T2" y="T3"/>
                    </a:cxn>
                  </a:cxnLst>
                  <a:rect l="T6" t="T7" r="T8" b="T9"/>
                  <a:pathLst>
                    <a:path w="150" h="290">
                      <a:moveTo>
                        <a:pt x="150" y="0"/>
                      </a:moveTo>
                      <a:lnTo>
                        <a:pt x="0" y="29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1" name="Freeform 153"/>
                <p:cNvSpPr>
                  <a:spLocks/>
                </p:cNvSpPr>
                <p:nvPr/>
              </p:nvSpPr>
              <p:spPr bwMode="auto">
                <a:xfrm>
                  <a:off x="4790" y="8700"/>
                  <a:ext cx="180" cy="260"/>
                </a:xfrm>
                <a:custGeom>
                  <a:avLst/>
                  <a:gdLst>
                    <a:gd name="T0" fmla="*/ 180 w 180"/>
                    <a:gd name="T1" fmla="*/ 0 h 260"/>
                    <a:gd name="T2" fmla="*/ 0 w 180"/>
                    <a:gd name="T3" fmla="*/ 260 h 260"/>
                    <a:gd name="T4" fmla="*/ 0 60000 65536"/>
                    <a:gd name="T5" fmla="*/ 0 60000 65536"/>
                    <a:gd name="T6" fmla="*/ 0 w 180"/>
                    <a:gd name="T7" fmla="*/ 0 h 260"/>
                    <a:gd name="T8" fmla="*/ 180 w 180"/>
                    <a:gd name="T9" fmla="*/ 260 h 260"/>
                  </a:gdLst>
                  <a:ahLst/>
                  <a:cxnLst>
                    <a:cxn ang="T4">
                      <a:pos x="T0" y="T1"/>
                    </a:cxn>
                    <a:cxn ang="T5">
                      <a:pos x="T2" y="T3"/>
                    </a:cxn>
                  </a:cxnLst>
                  <a:rect l="T6" t="T7" r="T8" b="T9"/>
                  <a:pathLst>
                    <a:path w="180" h="260">
                      <a:moveTo>
                        <a:pt x="180" y="0"/>
                      </a:moveTo>
                      <a:lnTo>
                        <a:pt x="0" y="26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2" name="Freeform 154"/>
                <p:cNvSpPr>
                  <a:spLocks/>
                </p:cNvSpPr>
                <p:nvPr/>
              </p:nvSpPr>
              <p:spPr bwMode="auto">
                <a:xfrm>
                  <a:off x="4860" y="8710"/>
                  <a:ext cx="270" cy="270"/>
                </a:xfrm>
                <a:custGeom>
                  <a:avLst/>
                  <a:gdLst>
                    <a:gd name="T0" fmla="*/ 270 w 270"/>
                    <a:gd name="T1" fmla="*/ 0 h 270"/>
                    <a:gd name="T2" fmla="*/ 0 w 270"/>
                    <a:gd name="T3" fmla="*/ 270 h 270"/>
                    <a:gd name="T4" fmla="*/ 0 60000 65536"/>
                    <a:gd name="T5" fmla="*/ 0 60000 65536"/>
                    <a:gd name="T6" fmla="*/ 0 w 270"/>
                    <a:gd name="T7" fmla="*/ 0 h 270"/>
                    <a:gd name="T8" fmla="*/ 270 w 270"/>
                    <a:gd name="T9" fmla="*/ 270 h 270"/>
                  </a:gdLst>
                  <a:ahLst/>
                  <a:cxnLst>
                    <a:cxn ang="T4">
                      <a:pos x="T0" y="T1"/>
                    </a:cxn>
                    <a:cxn ang="T5">
                      <a:pos x="T2" y="T3"/>
                    </a:cxn>
                  </a:cxnLst>
                  <a:rect l="T6" t="T7" r="T8" b="T9"/>
                  <a:pathLst>
                    <a:path w="270" h="270">
                      <a:moveTo>
                        <a:pt x="270" y="0"/>
                      </a:moveTo>
                      <a:lnTo>
                        <a:pt x="0" y="2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3" name="Freeform 155"/>
                <p:cNvSpPr>
                  <a:spLocks/>
                </p:cNvSpPr>
                <p:nvPr/>
              </p:nvSpPr>
              <p:spPr bwMode="auto">
                <a:xfrm>
                  <a:off x="4940" y="8770"/>
                  <a:ext cx="320" cy="240"/>
                </a:xfrm>
                <a:custGeom>
                  <a:avLst/>
                  <a:gdLst>
                    <a:gd name="T0" fmla="*/ 320 w 320"/>
                    <a:gd name="T1" fmla="*/ 0 h 240"/>
                    <a:gd name="T2" fmla="*/ 0 w 320"/>
                    <a:gd name="T3" fmla="*/ 240 h 240"/>
                    <a:gd name="T4" fmla="*/ 0 60000 65536"/>
                    <a:gd name="T5" fmla="*/ 0 60000 65536"/>
                    <a:gd name="T6" fmla="*/ 0 w 320"/>
                    <a:gd name="T7" fmla="*/ 0 h 240"/>
                    <a:gd name="T8" fmla="*/ 320 w 320"/>
                    <a:gd name="T9" fmla="*/ 240 h 240"/>
                  </a:gdLst>
                  <a:ahLst/>
                  <a:cxnLst>
                    <a:cxn ang="T4">
                      <a:pos x="T0" y="T1"/>
                    </a:cxn>
                    <a:cxn ang="T5">
                      <a:pos x="T2" y="T3"/>
                    </a:cxn>
                  </a:cxnLst>
                  <a:rect l="T6" t="T7" r="T8" b="T9"/>
                  <a:pathLst>
                    <a:path w="320" h="240">
                      <a:moveTo>
                        <a:pt x="320" y="0"/>
                      </a:moveTo>
                      <a:lnTo>
                        <a:pt x="0" y="24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4" name="Freeform 156"/>
                <p:cNvSpPr>
                  <a:spLocks/>
                </p:cNvSpPr>
                <p:nvPr/>
              </p:nvSpPr>
              <p:spPr bwMode="auto">
                <a:xfrm>
                  <a:off x="5110" y="9060"/>
                  <a:ext cx="570" cy="50"/>
                </a:xfrm>
                <a:custGeom>
                  <a:avLst/>
                  <a:gdLst>
                    <a:gd name="T0" fmla="*/ 570 w 570"/>
                    <a:gd name="T1" fmla="*/ 0 h 50"/>
                    <a:gd name="T2" fmla="*/ 0 w 570"/>
                    <a:gd name="T3" fmla="*/ 50 h 50"/>
                    <a:gd name="T4" fmla="*/ 0 60000 65536"/>
                    <a:gd name="T5" fmla="*/ 0 60000 65536"/>
                    <a:gd name="T6" fmla="*/ 0 w 570"/>
                    <a:gd name="T7" fmla="*/ 0 h 50"/>
                    <a:gd name="T8" fmla="*/ 570 w 570"/>
                    <a:gd name="T9" fmla="*/ 50 h 50"/>
                  </a:gdLst>
                  <a:ahLst/>
                  <a:cxnLst>
                    <a:cxn ang="T4">
                      <a:pos x="T0" y="T1"/>
                    </a:cxn>
                    <a:cxn ang="T5">
                      <a:pos x="T2" y="T3"/>
                    </a:cxn>
                  </a:cxnLst>
                  <a:rect l="T6" t="T7" r="T8" b="T9"/>
                  <a:pathLst>
                    <a:path w="570" h="50">
                      <a:moveTo>
                        <a:pt x="570" y="0"/>
                      </a:moveTo>
                      <a:lnTo>
                        <a:pt x="0" y="5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5" name="Freeform 157"/>
                <p:cNvSpPr>
                  <a:spLocks/>
                </p:cNvSpPr>
                <p:nvPr/>
              </p:nvSpPr>
              <p:spPr bwMode="auto">
                <a:xfrm>
                  <a:off x="5090" y="8960"/>
                  <a:ext cx="520" cy="110"/>
                </a:xfrm>
                <a:custGeom>
                  <a:avLst/>
                  <a:gdLst>
                    <a:gd name="T0" fmla="*/ 520 w 520"/>
                    <a:gd name="T1" fmla="*/ 0 h 110"/>
                    <a:gd name="T2" fmla="*/ 0 w 520"/>
                    <a:gd name="T3" fmla="*/ 110 h 110"/>
                    <a:gd name="T4" fmla="*/ 0 60000 65536"/>
                    <a:gd name="T5" fmla="*/ 0 60000 65536"/>
                    <a:gd name="T6" fmla="*/ 0 w 520"/>
                    <a:gd name="T7" fmla="*/ 0 h 110"/>
                    <a:gd name="T8" fmla="*/ 520 w 520"/>
                    <a:gd name="T9" fmla="*/ 110 h 110"/>
                  </a:gdLst>
                  <a:ahLst/>
                  <a:cxnLst>
                    <a:cxn ang="T4">
                      <a:pos x="T0" y="T1"/>
                    </a:cxn>
                    <a:cxn ang="T5">
                      <a:pos x="T2" y="T3"/>
                    </a:cxn>
                  </a:cxnLst>
                  <a:rect l="T6" t="T7" r="T8" b="T9"/>
                  <a:pathLst>
                    <a:path w="520" h="110">
                      <a:moveTo>
                        <a:pt x="520" y="0"/>
                      </a:moveTo>
                      <a:lnTo>
                        <a:pt x="0" y="1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6" name="Freeform 158"/>
                <p:cNvSpPr>
                  <a:spLocks/>
                </p:cNvSpPr>
                <p:nvPr/>
              </p:nvSpPr>
              <p:spPr bwMode="auto">
                <a:xfrm>
                  <a:off x="5020" y="8860"/>
                  <a:ext cx="420" cy="170"/>
                </a:xfrm>
                <a:custGeom>
                  <a:avLst/>
                  <a:gdLst>
                    <a:gd name="T0" fmla="*/ 420 w 420"/>
                    <a:gd name="T1" fmla="*/ 0 h 170"/>
                    <a:gd name="T2" fmla="*/ 0 w 420"/>
                    <a:gd name="T3" fmla="*/ 170 h 170"/>
                    <a:gd name="T4" fmla="*/ 0 60000 65536"/>
                    <a:gd name="T5" fmla="*/ 0 60000 65536"/>
                    <a:gd name="T6" fmla="*/ 0 w 420"/>
                    <a:gd name="T7" fmla="*/ 0 h 170"/>
                    <a:gd name="T8" fmla="*/ 420 w 420"/>
                    <a:gd name="T9" fmla="*/ 170 h 170"/>
                  </a:gdLst>
                  <a:ahLst/>
                  <a:cxnLst>
                    <a:cxn ang="T4">
                      <a:pos x="T0" y="T1"/>
                    </a:cxn>
                    <a:cxn ang="T5">
                      <a:pos x="T2" y="T3"/>
                    </a:cxn>
                  </a:cxnLst>
                  <a:rect l="T6" t="T7" r="T8" b="T9"/>
                  <a:pathLst>
                    <a:path w="420" h="170">
                      <a:moveTo>
                        <a:pt x="420" y="0"/>
                      </a:moveTo>
                      <a:lnTo>
                        <a:pt x="0" y="1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7" name="Freeform 159"/>
                <p:cNvSpPr>
                  <a:spLocks/>
                </p:cNvSpPr>
                <p:nvPr/>
              </p:nvSpPr>
              <p:spPr bwMode="auto">
                <a:xfrm>
                  <a:off x="4409" y="893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8" name="Freeform 160"/>
                <p:cNvSpPr>
                  <a:spLocks/>
                </p:cNvSpPr>
                <p:nvPr/>
              </p:nvSpPr>
              <p:spPr bwMode="auto">
                <a:xfrm>
                  <a:off x="4479" y="894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9" name="Freeform 161"/>
                <p:cNvSpPr>
                  <a:spLocks/>
                </p:cNvSpPr>
                <p:nvPr/>
              </p:nvSpPr>
              <p:spPr bwMode="auto">
                <a:xfrm>
                  <a:off x="4550" y="893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0" name="Freeform 162"/>
                <p:cNvSpPr>
                  <a:spLocks/>
                </p:cNvSpPr>
                <p:nvPr/>
              </p:nvSpPr>
              <p:spPr bwMode="auto">
                <a:xfrm>
                  <a:off x="4629" y="8944"/>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1" name="Freeform 163"/>
                <p:cNvSpPr>
                  <a:spLocks/>
                </p:cNvSpPr>
                <p:nvPr/>
              </p:nvSpPr>
              <p:spPr bwMode="auto">
                <a:xfrm>
                  <a:off x="4700" y="8948"/>
                  <a:ext cx="1" cy="392"/>
                </a:xfrm>
                <a:custGeom>
                  <a:avLst/>
                  <a:gdLst>
                    <a:gd name="T0" fmla="*/ 0 w 1"/>
                    <a:gd name="T1" fmla="*/ 0 h 392"/>
                    <a:gd name="T2" fmla="*/ 0 w 1"/>
                    <a:gd name="T3" fmla="*/ 392 h 392"/>
                    <a:gd name="T4" fmla="*/ 0 60000 65536"/>
                    <a:gd name="T5" fmla="*/ 0 60000 65536"/>
                    <a:gd name="T6" fmla="*/ 0 w 1"/>
                    <a:gd name="T7" fmla="*/ 0 h 392"/>
                    <a:gd name="T8" fmla="*/ 1 w 1"/>
                    <a:gd name="T9" fmla="*/ 392 h 392"/>
                  </a:gdLst>
                  <a:ahLst/>
                  <a:cxnLst>
                    <a:cxn ang="T4">
                      <a:pos x="T0" y="T1"/>
                    </a:cxn>
                    <a:cxn ang="T5">
                      <a:pos x="T2" y="T3"/>
                    </a:cxn>
                  </a:cxnLst>
                  <a:rect l="T6" t="T7" r="T8" b="T9"/>
                  <a:pathLst>
                    <a:path w="1" h="392">
                      <a:moveTo>
                        <a:pt x="0" y="0"/>
                      </a:moveTo>
                      <a:lnTo>
                        <a:pt x="0" y="39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2" name="Freeform 164"/>
                <p:cNvSpPr>
                  <a:spLocks/>
                </p:cNvSpPr>
                <p:nvPr/>
              </p:nvSpPr>
              <p:spPr bwMode="auto">
                <a:xfrm>
                  <a:off x="4780" y="8980"/>
                  <a:ext cx="10" cy="370"/>
                </a:xfrm>
                <a:custGeom>
                  <a:avLst/>
                  <a:gdLst>
                    <a:gd name="T0" fmla="*/ 10 w 10"/>
                    <a:gd name="T1" fmla="*/ 0 h 370"/>
                    <a:gd name="T2" fmla="*/ 0 w 10"/>
                    <a:gd name="T3" fmla="*/ 370 h 370"/>
                    <a:gd name="T4" fmla="*/ 0 60000 65536"/>
                    <a:gd name="T5" fmla="*/ 0 60000 65536"/>
                    <a:gd name="T6" fmla="*/ 0 w 10"/>
                    <a:gd name="T7" fmla="*/ 0 h 370"/>
                    <a:gd name="T8" fmla="*/ 10 w 10"/>
                    <a:gd name="T9" fmla="*/ 370 h 370"/>
                  </a:gdLst>
                  <a:ahLst/>
                  <a:cxnLst>
                    <a:cxn ang="T4">
                      <a:pos x="T0" y="T1"/>
                    </a:cxn>
                    <a:cxn ang="T5">
                      <a:pos x="T2" y="T3"/>
                    </a:cxn>
                  </a:cxnLst>
                  <a:rect l="T6" t="T7" r="T8" b="T9"/>
                  <a:pathLst>
                    <a:path w="10" h="370">
                      <a:moveTo>
                        <a:pt x="10"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3" name="Freeform 165"/>
                <p:cNvSpPr>
                  <a:spLocks/>
                </p:cNvSpPr>
                <p:nvPr/>
              </p:nvSpPr>
              <p:spPr bwMode="auto">
                <a:xfrm>
                  <a:off x="4859" y="900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4" name="Freeform 166"/>
                <p:cNvSpPr>
                  <a:spLocks/>
                </p:cNvSpPr>
                <p:nvPr/>
              </p:nvSpPr>
              <p:spPr bwMode="auto">
                <a:xfrm>
                  <a:off x="4940" y="9010"/>
                  <a:ext cx="1" cy="310"/>
                </a:xfrm>
                <a:custGeom>
                  <a:avLst/>
                  <a:gdLst>
                    <a:gd name="T0" fmla="*/ 0 w 1"/>
                    <a:gd name="T1" fmla="*/ 0 h 310"/>
                    <a:gd name="T2" fmla="*/ 0 w 1"/>
                    <a:gd name="T3" fmla="*/ 310 h 310"/>
                    <a:gd name="T4" fmla="*/ 0 60000 65536"/>
                    <a:gd name="T5" fmla="*/ 0 60000 65536"/>
                    <a:gd name="T6" fmla="*/ 0 w 1"/>
                    <a:gd name="T7" fmla="*/ 0 h 310"/>
                    <a:gd name="T8" fmla="*/ 1 w 1"/>
                    <a:gd name="T9" fmla="*/ 310 h 310"/>
                  </a:gdLst>
                  <a:ahLst/>
                  <a:cxnLst>
                    <a:cxn ang="T4">
                      <a:pos x="T0" y="T1"/>
                    </a:cxn>
                    <a:cxn ang="T5">
                      <a:pos x="T2" y="T3"/>
                    </a:cxn>
                  </a:cxnLst>
                  <a:rect l="T6" t="T7" r="T8" b="T9"/>
                  <a:pathLst>
                    <a:path w="1" h="310">
                      <a:moveTo>
                        <a:pt x="0" y="0"/>
                      </a:moveTo>
                      <a:lnTo>
                        <a:pt x="0" y="3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5" name="Freeform 167"/>
                <p:cNvSpPr>
                  <a:spLocks/>
                </p:cNvSpPr>
                <p:nvPr/>
              </p:nvSpPr>
              <p:spPr bwMode="auto">
                <a:xfrm>
                  <a:off x="5020" y="9038"/>
                  <a:ext cx="1" cy="272"/>
                </a:xfrm>
                <a:custGeom>
                  <a:avLst/>
                  <a:gdLst>
                    <a:gd name="T0" fmla="*/ 0 w 1"/>
                    <a:gd name="T1" fmla="*/ 0 h 272"/>
                    <a:gd name="T2" fmla="*/ 0 w 1"/>
                    <a:gd name="T3" fmla="*/ 272 h 272"/>
                    <a:gd name="T4" fmla="*/ 0 60000 65536"/>
                    <a:gd name="T5" fmla="*/ 0 60000 65536"/>
                    <a:gd name="T6" fmla="*/ 0 w 1"/>
                    <a:gd name="T7" fmla="*/ 0 h 272"/>
                    <a:gd name="T8" fmla="*/ 1 w 1"/>
                    <a:gd name="T9" fmla="*/ 272 h 272"/>
                  </a:gdLst>
                  <a:ahLst/>
                  <a:cxnLst>
                    <a:cxn ang="T4">
                      <a:pos x="T0" y="T1"/>
                    </a:cxn>
                    <a:cxn ang="T5">
                      <a:pos x="T2" y="T3"/>
                    </a:cxn>
                  </a:cxnLst>
                  <a:rect l="T6" t="T7" r="T8" b="T9"/>
                  <a:pathLst>
                    <a:path w="1" h="272">
                      <a:moveTo>
                        <a:pt x="0" y="0"/>
                      </a:moveTo>
                      <a:lnTo>
                        <a:pt x="0" y="27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6" name="Freeform 168"/>
                <p:cNvSpPr>
                  <a:spLocks/>
                </p:cNvSpPr>
                <p:nvPr/>
              </p:nvSpPr>
              <p:spPr bwMode="auto">
                <a:xfrm>
                  <a:off x="5070" y="9070"/>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7" name="Freeform 169"/>
                <p:cNvSpPr>
                  <a:spLocks/>
                </p:cNvSpPr>
                <p:nvPr/>
              </p:nvSpPr>
              <p:spPr bwMode="auto">
                <a:xfrm>
                  <a:off x="5100" y="9110"/>
                  <a:ext cx="1" cy="140"/>
                </a:xfrm>
                <a:custGeom>
                  <a:avLst/>
                  <a:gdLst>
                    <a:gd name="T0" fmla="*/ 0 w 1"/>
                    <a:gd name="T1" fmla="*/ 0 h 140"/>
                    <a:gd name="T2" fmla="*/ 0 w 1"/>
                    <a:gd name="T3" fmla="*/ 140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8" name="Freeform 170"/>
                <p:cNvSpPr>
                  <a:spLocks/>
                </p:cNvSpPr>
                <p:nvPr/>
              </p:nvSpPr>
              <p:spPr bwMode="auto">
                <a:xfrm>
                  <a:off x="4340" y="8944"/>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69" name="Freeform 171"/>
                <p:cNvSpPr>
                  <a:spLocks/>
                </p:cNvSpPr>
                <p:nvPr/>
              </p:nvSpPr>
              <p:spPr bwMode="auto">
                <a:xfrm>
                  <a:off x="4270" y="8940"/>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0" name="Freeform 172"/>
                <p:cNvSpPr>
                  <a:spLocks/>
                </p:cNvSpPr>
                <p:nvPr/>
              </p:nvSpPr>
              <p:spPr bwMode="auto">
                <a:xfrm>
                  <a:off x="4200" y="8948"/>
                  <a:ext cx="1" cy="392"/>
                </a:xfrm>
                <a:custGeom>
                  <a:avLst/>
                  <a:gdLst>
                    <a:gd name="T0" fmla="*/ 0 w 1"/>
                    <a:gd name="T1" fmla="*/ 0 h 392"/>
                    <a:gd name="T2" fmla="*/ 0 w 1"/>
                    <a:gd name="T3" fmla="*/ 392 h 392"/>
                    <a:gd name="T4" fmla="*/ 0 60000 65536"/>
                    <a:gd name="T5" fmla="*/ 0 60000 65536"/>
                    <a:gd name="T6" fmla="*/ 0 w 1"/>
                    <a:gd name="T7" fmla="*/ 0 h 392"/>
                    <a:gd name="T8" fmla="*/ 1 w 1"/>
                    <a:gd name="T9" fmla="*/ 392 h 392"/>
                  </a:gdLst>
                  <a:ahLst/>
                  <a:cxnLst>
                    <a:cxn ang="T4">
                      <a:pos x="T0" y="T1"/>
                    </a:cxn>
                    <a:cxn ang="T5">
                      <a:pos x="T2" y="T3"/>
                    </a:cxn>
                  </a:cxnLst>
                  <a:rect l="T6" t="T7" r="T8" b="T9"/>
                  <a:pathLst>
                    <a:path w="1" h="392">
                      <a:moveTo>
                        <a:pt x="0" y="0"/>
                      </a:moveTo>
                      <a:lnTo>
                        <a:pt x="0" y="39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1" name="Freeform 173"/>
                <p:cNvSpPr>
                  <a:spLocks/>
                </p:cNvSpPr>
                <p:nvPr/>
              </p:nvSpPr>
              <p:spPr bwMode="auto">
                <a:xfrm>
                  <a:off x="4130" y="897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2" name="Freeform 174"/>
                <p:cNvSpPr>
                  <a:spLocks/>
                </p:cNvSpPr>
                <p:nvPr/>
              </p:nvSpPr>
              <p:spPr bwMode="auto">
                <a:xfrm>
                  <a:off x="4060" y="897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3" name="Freeform 175"/>
                <p:cNvSpPr>
                  <a:spLocks/>
                </p:cNvSpPr>
                <p:nvPr/>
              </p:nvSpPr>
              <p:spPr bwMode="auto">
                <a:xfrm>
                  <a:off x="3990" y="8978"/>
                  <a:ext cx="1" cy="370"/>
                </a:xfrm>
                <a:custGeom>
                  <a:avLst/>
                  <a:gdLst>
                    <a:gd name="T0" fmla="*/ 1 w 1"/>
                    <a:gd name="T1" fmla="*/ 0 h 370"/>
                    <a:gd name="T2" fmla="*/ 0 w 1"/>
                    <a:gd name="T3" fmla="*/ 370 h 370"/>
                    <a:gd name="T4" fmla="*/ 0 60000 65536"/>
                    <a:gd name="T5" fmla="*/ 0 60000 65536"/>
                    <a:gd name="T6" fmla="*/ 0 w 1"/>
                    <a:gd name="T7" fmla="*/ 0 h 370"/>
                    <a:gd name="T8" fmla="*/ 1 w 1"/>
                    <a:gd name="T9" fmla="*/ 370 h 370"/>
                  </a:gdLst>
                  <a:ahLst/>
                  <a:cxnLst>
                    <a:cxn ang="T4">
                      <a:pos x="T0" y="T1"/>
                    </a:cxn>
                    <a:cxn ang="T5">
                      <a:pos x="T2" y="T3"/>
                    </a:cxn>
                  </a:cxnLst>
                  <a:rect l="T6" t="T7" r="T8" b="T9"/>
                  <a:pathLst>
                    <a:path w="1" h="370">
                      <a:moveTo>
                        <a:pt x="1" y="0"/>
                      </a:moveTo>
                      <a:lnTo>
                        <a:pt x="0" y="37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4" name="Freeform 176"/>
                <p:cNvSpPr>
                  <a:spLocks/>
                </p:cNvSpPr>
                <p:nvPr/>
              </p:nvSpPr>
              <p:spPr bwMode="auto">
                <a:xfrm>
                  <a:off x="3929" y="9008"/>
                  <a:ext cx="1" cy="332"/>
                </a:xfrm>
                <a:custGeom>
                  <a:avLst/>
                  <a:gdLst>
                    <a:gd name="T0" fmla="*/ 0 w 1"/>
                    <a:gd name="T1" fmla="*/ 0 h 332"/>
                    <a:gd name="T2" fmla="*/ 1 w 1"/>
                    <a:gd name="T3" fmla="*/ 332 h 332"/>
                    <a:gd name="T4" fmla="*/ 0 60000 65536"/>
                    <a:gd name="T5" fmla="*/ 0 60000 65536"/>
                    <a:gd name="T6" fmla="*/ 0 w 1"/>
                    <a:gd name="T7" fmla="*/ 0 h 332"/>
                    <a:gd name="T8" fmla="*/ 1 w 1"/>
                    <a:gd name="T9" fmla="*/ 332 h 332"/>
                  </a:gdLst>
                  <a:ahLst/>
                  <a:cxnLst>
                    <a:cxn ang="T4">
                      <a:pos x="T0" y="T1"/>
                    </a:cxn>
                    <a:cxn ang="T5">
                      <a:pos x="T2" y="T3"/>
                    </a:cxn>
                  </a:cxnLst>
                  <a:rect l="T6" t="T7" r="T8" b="T9"/>
                  <a:pathLst>
                    <a:path w="1" h="332">
                      <a:moveTo>
                        <a:pt x="0" y="0"/>
                      </a:moveTo>
                      <a:lnTo>
                        <a:pt x="1" y="332"/>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5" name="Freeform 177"/>
                <p:cNvSpPr>
                  <a:spLocks/>
                </p:cNvSpPr>
                <p:nvPr/>
              </p:nvSpPr>
              <p:spPr bwMode="auto">
                <a:xfrm>
                  <a:off x="3870" y="9054"/>
                  <a:ext cx="9" cy="236"/>
                </a:xfrm>
                <a:custGeom>
                  <a:avLst/>
                  <a:gdLst>
                    <a:gd name="T0" fmla="*/ 9 w 9"/>
                    <a:gd name="T1" fmla="*/ 0 h 236"/>
                    <a:gd name="T2" fmla="*/ 0 w 9"/>
                    <a:gd name="T3" fmla="*/ 236 h 236"/>
                    <a:gd name="T4" fmla="*/ 0 60000 65536"/>
                    <a:gd name="T5" fmla="*/ 0 60000 65536"/>
                    <a:gd name="T6" fmla="*/ 0 w 9"/>
                    <a:gd name="T7" fmla="*/ 0 h 236"/>
                    <a:gd name="T8" fmla="*/ 9 w 9"/>
                    <a:gd name="T9" fmla="*/ 236 h 236"/>
                  </a:gdLst>
                  <a:ahLst/>
                  <a:cxnLst>
                    <a:cxn ang="T4">
                      <a:pos x="T0" y="T1"/>
                    </a:cxn>
                    <a:cxn ang="T5">
                      <a:pos x="T2" y="T3"/>
                    </a:cxn>
                  </a:cxnLst>
                  <a:rect l="T6" t="T7" r="T8" b="T9"/>
                  <a:pathLst>
                    <a:path w="9" h="236">
                      <a:moveTo>
                        <a:pt x="9" y="0"/>
                      </a:moveTo>
                      <a:lnTo>
                        <a:pt x="0" y="236"/>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6" name="Freeform 178"/>
                <p:cNvSpPr>
                  <a:spLocks/>
                </p:cNvSpPr>
                <p:nvPr/>
              </p:nvSpPr>
              <p:spPr bwMode="auto">
                <a:xfrm>
                  <a:off x="3830" y="9084"/>
                  <a:ext cx="1" cy="210"/>
                </a:xfrm>
                <a:custGeom>
                  <a:avLst/>
                  <a:gdLst>
                    <a:gd name="T0" fmla="*/ 0 w 1"/>
                    <a:gd name="T1" fmla="*/ 0 h 210"/>
                    <a:gd name="T2" fmla="*/ 0 w 1"/>
                    <a:gd name="T3" fmla="*/ 210 h 210"/>
                    <a:gd name="T4" fmla="*/ 0 60000 65536"/>
                    <a:gd name="T5" fmla="*/ 0 60000 65536"/>
                    <a:gd name="T6" fmla="*/ 0 w 1"/>
                    <a:gd name="T7" fmla="*/ 0 h 210"/>
                    <a:gd name="T8" fmla="*/ 1 w 1"/>
                    <a:gd name="T9" fmla="*/ 210 h 210"/>
                  </a:gdLst>
                  <a:ahLst/>
                  <a:cxnLst>
                    <a:cxn ang="T4">
                      <a:pos x="T0" y="T1"/>
                    </a:cxn>
                    <a:cxn ang="T5">
                      <a:pos x="T2" y="T3"/>
                    </a:cxn>
                  </a:cxnLst>
                  <a:rect l="T6" t="T7" r="T8" b="T9"/>
                  <a:pathLst>
                    <a:path w="1" h="210">
                      <a:moveTo>
                        <a:pt x="0" y="0"/>
                      </a:moveTo>
                      <a:lnTo>
                        <a:pt x="0" y="21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77" name="Freeform 179"/>
                <p:cNvSpPr>
                  <a:spLocks/>
                </p:cNvSpPr>
                <p:nvPr/>
              </p:nvSpPr>
              <p:spPr bwMode="auto">
                <a:xfrm>
                  <a:off x="3809" y="9110"/>
                  <a:ext cx="1" cy="140"/>
                </a:xfrm>
                <a:custGeom>
                  <a:avLst/>
                  <a:gdLst>
                    <a:gd name="T0" fmla="*/ 0 w 1"/>
                    <a:gd name="T1" fmla="*/ 0 h 140"/>
                    <a:gd name="T2" fmla="*/ 0 w 1"/>
                    <a:gd name="T3" fmla="*/ 140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70" name="Freeform 180"/>
              <p:cNvSpPr>
                <a:spLocks/>
              </p:cNvSpPr>
              <p:nvPr/>
            </p:nvSpPr>
            <p:spPr bwMode="auto">
              <a:xfrm>
                <a:off x="3016" y="2024"/>
                <a:ext cx="363" cy="408"/>
              </a:xfrm>
              <a:custGeom>
                <a:avLst/>
                <a:gdLst>
                  <a:gd name="T0" fmla="*/ 363 w 363"/>
                  <a:gd name="T1" fmla="*/ 0 h 408"/>
                  <a:gd name="T2" fmla="*/ 272 w 363"/>
                  <a:gd name="T3" fmla="*/ 272 h 408"/>
                  <a:gd name="T4" fmla="*/ 0 w 363"/>
                  <a:gd name="T5" fmla="*/ 408 h 408"/>
                  <a:gd name="T6" fmla="*/ 0 60000 65536"/>
                  <a:gd name="T7" fmla="*/ 0 60000 65536"/>
                  <a:gd name="T8" fmla="*/ 0 60000 65536"/>
                  <a:gd name="T9" fmla="*/ 0 w 363"/>
                  <a:gd name="T10" fmla="*/ 0 h 408"/>
                  <a:gd name="T11" fmla="*/ 363 w 363"/>
                  <a:gd name="T12" fmla="*/ 408 h 408"/>
                </a:gdLst>
                <a:ahLst/>
                <a:cxnLst>
                  <a:cxn ang="T6">
                    <a:pos x="T0" y="T1"/>
                  </a:cxn>
                  <a:cxn ang="T7">
                    <a:pos x="T2" y="T3"/>
                  </a:cxn>
                  <a:cxn ang="T8">
                    <a:pos x="T4" y="T5"/>
                  </a:cxn>
                </a:cxnLst>
                <a:rect l="T9" t="T10" r="T11" b="T12"/>
                <a:pathLst>
                  <a:path w="363" h="408">
                    <a:moveTo>
                      <a:pt x="363" y="0"/>
                    </a:moveTo>
                    <a:cubicBezTo>
                      <a:pt x="336" y="113"/>
                      <a:pt x="332" y="204"/>
                      <a:pt x="272" y="272"/>
                    </a:cubicBezTo>
                    <a:cubicBezTo>
                      <a:pt x="212" y="340"/>
                      <a:pt x="45" y="385"/>
                      <a:pt x="0" y="408"/>
                    </a:cubicBezTo>
                  </a:path>
                </a:pathLst>
              </a:cu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1" name="Freeform 181"/>
              <p:cNvSpPr>
                <a:spLocks/>
              </p:cNvSpPr>
              <p:nvPr/>
            </p:nvSpPr>
            <p:spPr bwMode="auto">
              <a:xfrm>
                <a:off x="3243" y="2151"/>
                <a:ext cx="363" cy="408"/>
              </a:xfrm>
              <a:custGeom>
                <a:avLst/>
                <a:gdLst>
                  <a:gd name="T0" fmla="*/ 363 w 363"/>
                  <a:gd name="T1" fmla="*/ 0 h 408"/>
                  <a:gd name="T2" fmla="*/ 272 w 363"/>
                  <a:gd name="T3" fmla="*/ 272 h 408"/>
                  <a:gd name="T4" fmla="*/ 0 w 363"/>
                  <a:gd name="T5" fmla="*/ 408 h 408"/>
                  <a:gd name="T6" fmla="*/ 0 60000 65536"/>
                  <a:gd name="T7" fmla="*/ 0 60000 65536"/>
                  <a:gd name="T8" fmla="*/ 0 60000 65536"/>
                  <a:gd name="T9" fmla="*/ 0 w 363"/>
                  <a:gd name="T10" fmla="*/ 0 h 408"/>
                  <a:gd name="T11" fmla="*/ 363 w 363"/>
                  <a:gd name="T12" fmla="*/ 408 h 408"/>
                </a:gdLst>
                <a:ahLst/>
                <a:cxnLst>
                  <a:cxn ang="T6">
                    <a:pos x="T0" y="T1"/>
                  </a:cxn>
                  <a:cxn ang="T7">
                    <a:pos x="T2" y="T3"/>
                  </a:cxn>
                  <a:cxn ang="T8">
                    <a:pos x="T4" y="T5"/>
                  </a:cxn>
                </a:cxnLst>
                <a:rect l="T9" t="T10" r="T11" b="T12"/>
                <a:pathLst>
                  <a:path w="363" h="408">
                    <a:moveTo>
                      <a:pt x="363" y="0"/>
                    </a:moveTo>
                    <a:cubicBezTo>
                      <a:pt x="336" y="113"/>
                      <a:pt x="332" y="204"/>
                      <a:pt x="272" y="272"/>
                    </a:cubicBezTo>
                    <a:cubicBezTo>
                      <a:pt x="212" y="340"/>
                      <a:pt x="45" y="385"/>
                      <a:pt x="0" y="408"/>
                    </a:cubicBezTo>
                  </a:path>
                </a:pathLst>
              </a:cu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2" name="Freeform 182"/>
              <p:cNvSpPr>
                <a:spLocks/>
              </p:cNvSpPr>
              <p:nvPr/>
            </p:nvSpPr>
            <p:spPr bwMode="auto">
              <a:xfrm>
                <a:off x="3199" y="2305"/>
                <a:ext cx="89" cy="52"/>
              </a:xfrm>
              <a:custGeom>
                <a:avLst/>
                <a:gdLst>
                  <a:gd name="T0" fmla="*/ 89 w 89"/>
                  <a:gd name="T1" fmla="*/ 0 h 52"/>
                  <a:gd name="T2" fmla="*/ 0 w 89"/>
                  <a:gd name="T3" fmla="*/ 52 h 52"/>
                  <a:gd name="T4" fmla="*/ 0 60000 65536"/>
                  <a:gd name="T5" fmla="*/ 0 60000 65536"/>
                  <a:gd name="T6" fmla="*/ 0 w 89"/>
                  <a:gd name="T7" fmla="*/ 0 h 52"/>
                  <a:gd name="T8" fmla="*/ 89 w 89"/>
                  <a:gd name="T9" fmla="*/ 52 h 52"/>
                </a:gdLst>
                <a:ahLst/>
                <a:cxnLst>
                  <a:cxn ang="T4">
                    <a:pos x="T0" y="T1"/>
                  </a:cxn>
                  <a:cxn ang="T5">
                    <a:pos x="T2" y="T3"/>
                  </a:cxn>
                </a:cxnLst>
                <a:rect l="T6" t="T7" r="T8" b="T9"/>
                <a:pathLst>
                  <a:path w="89" h="52">
                    <a:moveTo>
                      <a:pt x="89" y="0"/>
                    </a:moveTo>
                    <a:lnTo>
                      <a:pt x="0" y="52"/>
                    </a:lnTo>
                  </a:path>
                </a:pathLst>
              </a:custGeom>
              <a:noFill/>
              <a:ln w="25400">
                <a:solidFill>
                  <a:srgbClr val="8000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73" name="Freeform 183"/>
              <p:cNvSpPr>
                <a:spLocks/>
              </p:cNvSpPr>
              <p:nvPr/>
            </p:nvSpPr>
            <p:spPr bwMode="auto">
              <a:xfrm rot="10800000">
                <a:off x="3426" y="2432"/>
                <a:ext cx="89" cy="52"/>
              </a:xfrm>
              <a:custGeom>
                <a:avLst/>
                <a:gdLst>
                  <a:gd name="T0" fmla="*/ 89 w 89"/>
                  <a:gd name="T1" fmla="*/ 0 h 52"/>
                  <a:gd name="T2" fmla="*/ 0 w 89"/>
                  <a:gd name="T3" fmla="*/ 52 h 52"/>
                  <a:gd name="T4" fmla="*/ 0 60000 65536"/>
                  <a:gd name="T5" fmla="*/ 0 60000 65536"/>
                  <a:gd name="T6" fmla="*/ 0 w 89"/>
                  <a:gd name="T7" fmla="*/ 0 h 52"/>
                  <a:gd name="T8" fmla="*/ 89 w 89"/>
                  <a:gd name="T9" fmla="*/ 52 h 52"/>
                </a:gdLst>
                <a:ahLst/>
                <a:cxnLst>
                  <a:cxn ang="T4">
                    <a:pos x="T0" y="T1"/>
                  </a:cxn>
                  <a:cxn ang="T5">
                    <a:pos x="T2" y="T3"/>
                  </a:cxn>
                </a:cxnLst>
                <a:rect l="T6" t="T7" r="T8" b="T9"/>
                <a:pathLst>
                  <a:path w="89" h="52">
                    <a:moveTo>
                      <a:pt x="89" y="0"/>
                    </a:moveTo>
                    <a:lnTo>
                      <a:pt x="0" y="52"/>
                    </a:lnTo>
                  </a:path>
                </a:pathLst>
              </a:custGeom>
              <a:noFill/>
              <a:ln w="25400">
                <a:solidFill>
                  <a:srgbClr val="800000"/>
                </a:solidFill>
                <a:round/>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164" name="Group 184"/>
            <p:cNvGrpSpPr>
              <a:grpSpLocks/>
            </p:cNvGrpSpPr>
            <p:nvPr/>
          </p:nvGrpSpPr>
          <p:grpSpPr bwMode="auto">
            <a:xfrm>
              <a:off x="3480" y="3149"/>
              <a:ext cx="194" cy="502"/>
              <a:chOff x="3146" y="881"/>
              <a:chExt cx="194" cy="502"/>
            </a:xfrm>
          </p:grpSpPr>
          <p:sp>
            <p:nvSpPr>
              <p:cNvPr id="6165" name="Line 185"/>
              <p:cNvSpPr>
                <a:spLocks noChangeShapeType="1"/>
              </p:cNvSpPr>
              <p:nvPr/>
            </p:nvSpPr>
            <p:spPr bwMode="auto">
              <a:xfrm>
                <a:off x="3158" y="881"/>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6" name="Line 186"/>
              <p:cNvSpPr>
                <a:spLocks noChangeShapeType="1"/>
              </p:cNvSpPr>
              <p:nvPr/>
            </p:nvSpPr>
            <p:spPr bwMode="auto">
              <a:xfrm>
                <a:off x="3152" y="1374"/>
                <a:ext cx="18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7" name="Line 187"/>
              <p:cNvSpPr>
                <a:spLocks noChangeShapeType="1"/>
              </p:cNvSpPr>
              <p:nvPr/>
            </p:nvSpPr>
            <p:spPr bwMode="auto">
              <a:xfrm>
                <a:off x="3243" y="884"/>
                <a:ext cx="0" cy="499"/>
              </a:xfrm>
              <a:prstGeom prst="line">
                <a:avLst/>
              </a:prstGeom>
              <a:noFill/>
              <a:ln w="1905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168" name="Text Box 188"/>
              <p:cNvSpPr txBox="1">
                <a:spLocks noChangeArrowheads="1"/>
              </p:cNvSpPr>
              <p:nvPr/>
            </p:nvSpPr>
            <p:spPr bwMode="auto">
              <a:xfrm>
                <a:off x="3146" y="1026"/>
                <a:ext cx="136"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kumimoji="0" lang="en-US" altLang="zh-CN" sz="1800" i="1"/>
                  <a:t>h</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99365"/>
                                        </p:tgtEl>
                                        <p:attrNameLst>
                                          <p:attrName>style.visibility</p:attrName>
                                        </p:attrNameLst>
                                      </p:cBhvr>
                                      <p:to>
                                        <p:strVal val="visible"/>
                                      </p:to>
                                    </p:set>
                                    <p:animEffect transition="in" filter="blinds(vertical)">
                                      <p:cBhvr>
                                        <p:cTn id="7" dur="500"/>
                                        <p:tgtEl>
                                          <p:spTgt spid="99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9369"/>
                                        </p:tgtEl>
                                        <p:attrNameLst>
                                          <p:attrName>style.visibility</p:attrName>
                                        </p:attrNameLst>
                                      </p:cBhvr>
                                      <p:to>
                                        <p:strVal val="visible"/>
                                      </p:to>
                                    </p:set>
                                    <p:animEffect transition="in" filter="blinds(horizontal)">
                                      <p:cBhvr>
                                        <p:cTn id="17" dur="500"/>
                                        <p:tgtEl>
                                          <p:spTgt spid="99369"/>
                                        </p:tgtEl>
                                      </p:cBhvr>
                                    </p:animEffect>
                                  </p:childTnLst>
                                </p:cTn>
                              </p:par>
                            </p:childTnLst>
                          </p:cTn>
                        </p:par>
                        <p:par>
                          <p:cTn id="18" fill="hold" nodeType="afterGroup">
                            <p:stCondLst>
                              <p:cond delay="500"/>
                            </p:stCondLst>
                            <p:childTnLst>
                              <p:par>
                                <p:cTn id="19" presetID="23" presetClass="entr" presetSubtype="1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childTnLst>
                                </p:cTn>
                              </p:par>
                            </p:childTnLst>
                          </p:cTn>
                        </p:par>
                        <p:par>
                          <p:cTn id="23" fill="hold" nodeType="afterGroup">
                            <p:stCondLst>
                              <p:cond delay="1000"/>
                            </p:stCondLst>
                            <p:childTnLst>
                              <p:par>
                                <p:cTn id="24" presetID="1" presetClass="entr" presetSubtype="0" fill="hold" grpId="0" nodeType="afterEffect">
                                  <p:stCondLst>
                                    <p:cond delay="0"/>
                                  </p:stCondLst>
                                  <p:childTnLst>
                                    <p:set>
                                      <p:cBhvr>
                                        <p:cTn id="25" dur="1" fill="hold">
                                          <p:stCondLst>
                                            <p:cond delay="499"/>
                                          </p:stCondLst>
                                        </p:cTn>
                                        <p:tgtEl>
                                          <p:spTgt spid="99394"/>
                                        </p:tgtEl>
                                        <p:attrNameLst>
                                          <p:attrName>style.visibility</p:attrName>
                                        </p:attrNameLst>
                                      </p:cBhvr>
                                      <p:to>
                                        <p:strVal val="visible"/>
                                      </p:to>
                                    </p:set>
                                  </p:childTnLst>
                                </p:cTn>
                              </p:par>
                            </p:childTnLst>
                          </p:cTn>
                        </p:par>
                        <p:par>
                          <p:cTn id="26" fill="hold" nodeType="afterGroup">
                            <p:stCondLst>
                              <p:cond delay="1500"/>
                            </p:stCondLst>
                            <p:childTnLst>
                              <p:par>
                                <p:cTn id="27" presetID="1" presetClass="entr" presetSubtype="0" fill="hold" grpId="0" nodeType="afterEffect">
                                  <p:stCondLst>
                                    <p:cond delay="0"/>
                                  </p:stCondLst>
                                  <p:childTnLst>
                                    <p:set>
                                      <p:cBhvr>
                                        <p:cTn id="28" dur="1" fill="hold">
                                          <p:stCondLst>
                                            <p:cond delay="499"/>
                                          </p:stCondLst>
                                        </p:cTn>
                                        <p:tgtEl>
                                          <p:spTgt spid="9939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vertical)">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9373"/>
                                        </p:tgtEl>
                                        <p:attrNameLst>
                                          <p:attrName>style.visibility</p:attrName>
                                        </p:attrNameLst>
                                      </p:cBhvr>
                                      <p:to>
                                        <p:strVal val="visible"/>
                                      </p:to>
                                    </p:set>
                                    <p:animEffect transition="in" filter="wipe(left)">
                                      <p:cBhvr>
                                        <p:cTn id="38" dur="500"/>
                                        <p:tgtEl>
                                          <p:spTgt spid="9937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3" presetClass="entr" presetSubtype="16"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9374"/>
                                        </p:tgtEl>
                                        <p:attrNameLst>
                                          <p:attrName>style.visibility</p:attrName>
                                        </p:attrNameLst>
                                      </p:cBhvr>
                                      <p:to>
                                        <p:strVal val="visible"/>
                                      </p:to>
                                    </p:set>
                                    <p:animEffect transition="in" filter="wipe(left)">
                                      <p:cBhvr>
                                        <p:cTn id="54" dur="500"/>
                                        <p:tgtEl>
                                          <p:spTgt spid="9937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99384"/>
                                        </p:tgtEl>
                                        <p:attrNameLst>
                                          <p:attrName>style.visibility</p:attrName>
                                        </p:attrNameLst>
                                      </p:cBhvr>
                                      <p:to>
                                        <p:strVal val="visible"/>
                                      </p:to>
                                    </p:set>
                                    <p:animEffect transition="in" filter="wipe(left)">
                                      <p:cBhvr>
                                        <p:cTn id="59" dur="500"/>
                                        <p:tgtEl>
                                          <p:spTgt spid="9938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99385"/>
                                        </p:tgtEl>
                                        <p:attrNameLst>
                                          <p:attrName>style.visibility</p:attrName>
                                        </p:attrNameLst>
                                      </p:cBhvr>
                                      <p:to>
                                        <p:strVal val="visible"/>
                                      </p:to>
                                    </p:set>
                                    <p:animEffect transition="in" filter="wipe(left)">
                                      <p:cBhvr>
                                        <p:cTn id="64" dur="500"/>
                                        <p:tgtEl>
                                          <p:spTgt spid="9938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99386"/>
                                        </p:tgtEl>
                                        <p:attrNameLst>
                                          <p:attrName>style.visibility</p:attrName>
                                        </p:attrNameLst>
                                      </p:cBhvr>
                                      <p:to>
                                        <p:strVal val="visible"/>
                                      </p:to>
                                    </p:set>
                                    <p:animEffect transition="in" filter="wipe(left)">
                                      <p:cBhvr>
                                        <p:cTn id="69" dur="500"/>
                                        <p:tgtEl>
                                          <p:spTgt spid="9938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5" fill="hold" grpId="0" nodeType="clickEffect">
                                  <p:stCondLst>
                                    <p:cond delay="0"/>
                                  </p:stCondLst>
                                  <p:childTnLst>
                                    <p:set>
                                      <p:cBhvr>
                                        <p:cTn id="73" dur="1" fill="hold">
                                          <p:stCondLst>
                                            <p:cond delay="0"/>
                                          </p:stCondLst>
                                        </p:cTn>
                                        <p:tgtEl>
                                          <p:spTgt spid="99387"/>
                                        </p:tgtEl>
                                        <p:attrNameLst>
                                          <p:attrName>style.visibility</p:attrName>
                                        </p:attrNameLst>
                                      </p:cBhvr>
                                      <p:to>
                                        <p:strVal val="visible"/>
                                      </p:to>
                                    </p:set>
                                    <p:animEffect transition="in" filter="blinds(vertical)">
                                      <p:cBhvr>
                                        <p:cTn id="74" dur="500"/>
                                        <p:tgtEl>
                                          <p:spTgt spid="99387"/>
                                        </p:tgtEl>
                                      </p:cBhvr>
                                    </p:animEffect>
                                  </p:childTnLst>
                                </p:cTn>
                              </p:par>
                            </p:childTnLst>
                          </p:cTn>
                        </p:par>
                        <p:par>
                          <p:cTn id="75" fill="hold" nodeType="afterGroup">
                            <p:stCondLst>
                              <p:cond delay="500"/>
                            </p:stCondLst>
                            <p:childTnLst>
                              <p:par>
                                <p:cTn id="76" presetID="3" presetClass="entr" presetSubtype="5" fill="hold" grpId="0" nodeType="afterEffect">
                                  <p:stCondLst>
                                    <p:cond delay="0"/>
                                  </p:stCondLst>
                                  <p:childTnLst>
                                    <p:set>
                                      <p:cBhvr>
                                        <p:cTn id="77" dur="1" fill="hold">
                                          <p:stCondLst>
                                            <p:cond delay="0"/>
                                          </p:stCondLst>
                                        </p:cTn>
                                        <p:tgtEl>
                                          <p:spTgt spid="99396"/>
                                        </p:tgtEl>
                                        <p:attrNameLst>
                                          <p:attrName>style.visibility</p:attrName>
                                        </p:attrNameLst>
                                      </p:cBhvr>
                                      <p:to>
                                        <p:strVal val="visible"/>
                                      </p:to>
                                    </p:set>
                                    <p:animEffect transition="in" filter="blinds(vertical)">
                                      <p:cBhvr>
                                        <p:cTn id="78" dur="500"/>
                                        <p:tgtEl>
                                          <p:spTgt spid="99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65" grpId="0" autoUpdateAnimBg="0"/>
      <p:bldP spid="99369" grpId="0" autoUpdateAnimBg="0"/>
      <p:bldP spid="99387" grpId="0" autoUpdateAnimBg="0"/>
      <p:bldP spid="99394" grpId="0" animBg="1"/>
      <p:bldP spid="99395" grpId="0" autoUpdateAnimBg="0"/>
      <p:bldP spid="9939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3"/>
          <p:cNvSpPr txBox="1">
            <a:spLocks noChangeArrowheads="1"/>
          </p:cNvSpPr>
          <p:nvPr/>
        </p:nvSpPr>
        <p:spPr bwMode="auto">
          <a:xfrm>
            <a:off x="395288" y="260350"/>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a:solidFill>
                  <a:srgbClr val="CC3300"/>
                </a:solidFill>
                <a:latin typeface="宋体" pitchFamily="2" charset="-122"/>
              </a:rPr>
              <a:t>二、互感</a:t>
            </a:r>
          </a:p>
        </p:txBody>
      </p:sp>
      <p:grpSp>
        <p:nvGrpSpPr>
          <p:cNvPr id="2" name="Group 5"/>
          <p:cNvGrpSpPr>
            <a:grpSpLocks/>
          </p:cNvGrpSpPr>
          <p:nvPr/>
        </p:nvGrpSpPr>
        <p:grpSpPr bwMode="auto">
          <a:xfrm>
            <a:off x="5240338" y="933450"/>
            <a:ext cx="1649412" cy="2016125"/>
            <a:chOff x="3264" y="602"/>
            <a:chExt cx="1039" cy="1270"/>
          </a:xfrm>
        </p:grpSpPr>
        <p:grpSp>
          <p:nvGrpSpPr>
            <p:cNvPr id="7204" name="Group 6"/>
            <p:cNvGrpSpPr>
              <a:grpSpLocks/>
            </p:cNvGrpSpPr>
            <p:nvPr/>
          </p:nvGrpSpPr>
          <p:grpSpPr bwMode="auto">
            <a:xfrm>
              <a:off x="3456" y="912"/>
              <a:ext cx="571" cy="609"/>
              <a:chOff x="3029" y="958"/>
              <a:chExt cx="1146" cy="995"/>
            </a:xfrm>
          </p:grpSpPr>
          <p:sp>
            <p:nvSpPr>
              <p:cNvPr id="7215" name="Freeform 7"/>
              <p:cNvSpPr>
                <a:spLocks/>
              </p:cNvSpPr>
              <p:nvPr/>
            </p:nvSpPr>
            <p:spPr bwMode="auto">
              <a:xfrm rot="-5400000">
                <a:off x="2887" y="1269"/>
                <a:ext cx="792" cy="192"/>
              </a:xfrm>
              <a:custGeom>
                <a:avLst/>
                <a:gdLst>
                  <a:gd name="T0" fmla="*/ 5 w 879"/>
                  <a:gd name="T1" fmla="*/ 0 h 173"/>
                  <a:gd name="T2" fmla="*/ 5 w 879"/>
                  <a:gd name="T3" fmla="*/ 341 h 173"/>
                  <a:gd name="T4" fmla="*/ 29 w 879"/>
                  <a:gd name="T5" fmla="*/ 676 h 173"/>
                  <a:gd name="T6" fmla="*/ 58 w 879"/>
                  <a:gd name="T7" fmla="*/ 855 h 173"/>
                  <a:gd name="T8" fmla="*/ 93 w 879"/>
                  <a:gd name="T9" fmla="*/ 886 h 173"/>
                  <a:gd name="T10" fmla="*/ 136 w 879"/>
                  <a:gd name="T11" fmla="*/ 696 h 173"/>
                  <a:gd name="T12" fmla="*/ 160 w 879"/>
                  <a:gd name="T13" fmla="*/ 382 h 173"/>
                  <a:gd name="T14" fmla="*/ 165 w 879"/>
                  <a:gd name="T15" fmla="*/ 63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16" name="Freeform 8"/>
              <p:cNvSpPr>
                <a:spLocks/>
              </p:cNvSpPr>
              <p:nvPr/>
            </p:nvSpPr>
            <p:spPr bwMode="auto">
              <a:xfrm rot="-5400000">
                <a:off x="3001" y="1269"/>
                <a:ext cx="792" cy="191"/>
              </a:xfrm>
              <a:custGeom>
                <a:avLst/>
                <a:gdLst>
                  <a:gd name="T0" fmla="*/ 5 w 879"/>
                  <a:gd name="T1" fmla="*/ 0 h 173"/>
                  <a:gd name="T2" fmla="*/ 5 w 879"/>
                  <a:gd name="T3" fmla="*/ 312 h 173"/>
                  <a:gd name="T4" fmla="*/ 29 w 879"/>
                  <a:gd name="T5" fmla="*/ 624 h 173"/>
                  <a:gd name="T6" fmla="*/ 58 w 879"/>
                  <a:gd name="T7" fmla="*/ 776 h 173"/>
                  <a:gd name="T8" fmla="*/ 93 w 879"/>
                  <a:gd name="T9" fmla="*/ 816 h 173"/>
                  <a:gd name="T10" fmla="*/ 136 w 879"/>
                  <a:gd name="T11" fmla="*/ 646 h 173"/>
                  <a:gd name="T12" fmla="*/ 160 w 879"/>
                  <a:gd name="T13" fmla="*/ 347 h 173"/>
                  <a:gd name="T14" fmla="*/ 165 w 879"/>
                  <a:gd name="T15" fmla="*/ 56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17" name="Freeform 9"/>
              <p:cNvSpPr>
                <a:spLocks/>
              </p:cNvSpPr>
              <p:nvPr/>
            </p:nvSpPr>
            <p:spPr bwMode="auto">
              <a:xfrm rot="-5400000">
                <a:off x="3115" y="1269"/>
                <a:ext cx="792" cy="191"/>
              </a:xfrm>
              <a:custGeom>
                <a:avLst/>
                <a:gdLst>
                  <a:gd name="T0" fmla="*/ 5 w 879"/>
                  <a:gd name="T1" fmla="*/ 0 h 173"/>
                  <a:gd name="T2" fmla="*/ 5 w 879"/>
                  <a:gd name="T3" fmla="*/ 312 h 173"/>
                  <a:gd name="T4" fmla="*/ 29 w 879"/>
                  <a:gd name="T5" fmla="*/ 624 h 173"/>
                  <a:gd name="T6" fmla="*/ 58 w 879"/>
                  <a:gd name="T7" fmla="*/ 776 h 173"/>
                  <a:gd name="T8" fmla="*/ 93 w 879"/>
                  <a:gd name="T9" fmla="*/ 816 h 173"/>
                  <a:gd name="T10" fmla="*/ 136 w 879"/>
                  <a:gd name="T11" fmla="*/ 646 h 173"/>
                  <a:gd name="T12" fmla="*/ 160 w 879"/>
                  <a:gd name="T13" fmla="*/ 347 h 173"/>
                  <a:gd name="T14" fmla="*/ 165 w 879"/>
                  <a:gd name="T15" fmla="*/ 56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18" name="Freeform 10"/>
              <p:cNvSpPr>
                <a:spLocks/>
              </p:cNvSpPr>
              <p:nvPr/>
            </p:nvSpPr>
            <p:spPr bwMode="auto">
              <a:xfrm rot="-5400000">
                <a:off x="3229" y="1269"/>
                <a:ext cx="792" cy="191"/>
              </a:xfrm>
              <a:custGeom>
                <a:avLst/>
                <a:gdLst>
                  <a:gd name="T0" fmla="*/ 5 w 879"/>
                  <a:gd name="T1" fmla="*/ 0 h 173"/>
                  <a:gd name="T2" fmla="*/ 5 w 879"/>
                  <a:gd name="T3" fmla="*/ 312 h 173"/>
                  <a:gd name="T4" fmla="*/ 29 w 879"/>
                  <a:gd name="T5" fmla="*/ 624 h 173"/>
                  <a:gd name="T6" fmla="*/ 58 w 879"/>
                  <a:gd name="T7" fmla="*/ 776 h 173"/>
                  <a:gd name="T8" fmla="*/ 93 w 879"/>
                  <a:gd name="T9" fmla="*/ 816 h 173"/>
                  <a:gd name="T10" fmla="*/ 136 w 879"/>
                  <a:gd name="T11" fmla="*/ 646 h 173"/>
                  <a:gd name="T12" fmla="*/ 160 w 879"/>
                  <a:gd name="T13" fmla="*/ 347 h 173"/>
                  <a:gd name="T14" fmla="*/ 165 w 879"/>
                  <a:gd name="T15" fmla="*/ 56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19" name="Freeform 11"/>
              <p:cNvSpPr>
                <a:spLocks/>
              </p:cNvSpPr>
              <p:nvPr/>
            </p:nvSpPr>
            <p:spPr bwMode="auto">
              <a:xfrm rot="-5400000">
                <a:off x="3343" y="1269"/>
                <a:ext cx="792" cy="191"/>
              </a:xfrm>
              <a:custGeom>
                <a:avLst/>
                <a:gdLst>
                  <a:gd name="T0" fmla="*/ 5 w 879"/>
                  <a:gd name="T1" fmla="*/ 0 h 173"/>
                  <a:gd name="T2" fmla="*/ 5 w 879"/>
                  <a:gd name="T3" fmla="*/ 312 h 173"/>
                  <a:gd name="T4" fmla="*/ 29 w 879"/>
                  <a:gd name="T5" fmla="*/ 624 h 173"/>
                  <a:gd name="T6" fmla="*/ 58 w 879"/>
                  <a:gd name="T7" fmla="*/ 776 h 173"/>
                  <a:gd name="T8" fmla="*/ 93 w 879"/>
                  <a:gd name="T9" fmla="*/ 816 h 173"/>
                  <a:gd name="T10" fmla="*/ 136 w 879"/>
                  <a:gd name="T11" fmla="*/ 646 h 173"/>
                  <a:gd name="T12" fmla="*/ 160 w 879"/>
                  <a:gd name="T13" fmla="*/ 347 h 173"/>
                  <a:gd name="T14" fmla="*/ 165 w 879"/>
                  <a:gd name="T15" fmla="*/ 56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20" name="Freeform 12"/>
              <p:cNvSpPr>
                <a:spLocks/>
              </p:cNvSpPr>
              <p:nvPr/>
            </p:nvSpPr>
            <p:spPr bwMode="auto">
              <a:xfrm rot="-5400000">
                <a:off x="3457" y="1269"/>
                <a:ext cx="792" cy="191"/>
              </a:xfrm>
              <a:custGeom>
                <a:avLst/>
                <a:gdLst>
                  <a:gd name="T0" fmla="*/ 5 w 879"/>
                  <a:gd name="T1" fmla="*/ 0 h 173"/>
                  <a:gd name="T2" fmla="*/ 5 w 879"/>
                  <a:gd name="T3" fmla="*/ 312 h 173"/>
                  <a:gd name="T4" fmla="*/ 29 w 879"/>
                  <a:gd name="T5" fmla="*/ 624 h 173"/>
                  <a:gd name="T6" fmla="*/ 58 w 879"/>
                  <a:gd name="T7" fmla="*/ 776 h 173"/>
                  <a:gd name="T8" fmla="*/ 93 w 879"/>
                  <a:gd name="T9" fmla="*/ 816 h 173"/>
                  <a:gd name="T10" fmla="*/ 136 w 879"/>
                  <a:gd name="T11" fmla="*/ 646 h 173"/>
                  <a:gd name="T12" fmla="*/ 160 w 879"/>
                  <a:gd name="T13" fmla="*/ 347 h 173"/>
                  <a:gd name="T14" fmla="*/ 165 w 879"/>
                  <a:gd name="T15" fmla="*/ 56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21" name="Freeform 13"/>
              <p:cNvSpPr>
                <a:spLocks/>
              </p:cNvSpPr>
              <p:nvPr/>
            </p:nvSpPr>
            <p:spPr bwMode="auto">
              <a:xfrm rot="-5400000">
                <a:off x="2662" y="1325"/>
                <a:ext cx="911" cy="178"/>
              </a:xfrm>
              <a:custGeom>
                <a:avLst/>
                <a:gdLst>
                  <a:gd name="T0" fmla="*/ 0 w 1011"/>
                  <a:gd name="T1" fmla="*/ 534 h 161"/>
                  <a:gd name="T2" fmla="*/ 30 w 1011"/>
                  <a:gd name="T3" fmla="*/ 547 h 161"/>
                  <a:gd name="T4" fmla="*/ 53 w 1011"/>
                  <a:gd name="T5" fmla="*/ 227 h 161"/>
                  <a:gd name="T6" fmla="*/ 84 w 1011"/>
                  <a:gd name="T7" fmla="*/ 62 h 161"/>
                  <a:gd name="T8" fmla="*/ 117 w 1011"/>
                  <a:gd name="T9" fmla="*/ 28 h 161"/>
                  <a:gd name="T10" fmla="*/ 163 w 1011"/>
                  <a:gd name="T11" fmla="*/ 205 h 161"/>
                  <a:gd name="T12" fmla="*/ 187 w 1011"/>
                  <a:gd name="T13" fmla="*/ 507 h 161"/>
                  <a:gd name="T14" fmla="*/ 189 w 1011"/>
                  <a:gd name="T15" fmla="*/ 802 h 161"/>
                  <a:gd name="T16" fmla="*/ 0 60000 65536"/>
                  <a:gd name="T17" fmla="*/ 0 60000 65536"/>
                  <a:gd name="T18" fmla="*/ 0 60000 65536"/>
                  <a:gd name="T19" fmla="*/ 0 60000 65536"/>
                  <a:gd name="T20" fmla="*/ 0 60000 65536"/>
                  <a:gd name="T21" fmla="*/ 0 60000 65536"/>
                  <a:gd name="T22" fmla="*/ 0 60000 65536"/>
                  <a:gd name="T23" fmla="*/ 0 60000 65536"/>
                  <a:gd name="T24" fmla="*/ 0 w 1011"/>
                  <a:gd name="T25" fmla="*/ 0 h 161"/>
                  <a:gd name="T26" fmla="*/ 1011 w 1011"/>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1" h="161">
                    <a:moveTo>
                      <a:pt x="0" y="107"/>
                    </a:moveTo>
                    <a:cubicBezTo>
                      <a:pt x="24" y="107"/>
                      <a:pt x="108" y="119"/>
                      <a:pt x="155" y="109"/>
                    </a:cubicBezTo>
                    <a:cubicBezTo>
                      <a:pt x="202" y="99"/>
                      <a:pt x="236" y="61"/>
                      <a:pt x="283" y="45"/>
                    </a:cubicBezTo>
                    <a:cubicBezTo>
                      <a:pt x="330" y="29"/>
                      <a:pt x="382" y="20"/>
                      <a:pt x="439" y="13"/>
                    </a:cubicBezTo>
                    <a:cubicBezTo>
                      <a:pt x="496" y="6"/>
                      <a:pt x="553" y="0"/>
                      <a:pt x="623" y="5"/>
                    </a:cubicBezTo>
                    <a:cubicBezTo>
                      <a:pt x="693" y="10"/>
                      <a:pt x="798" y="25"/>
                      <a:pt x="859" y="41"/>
                    </a:cubicBezTo>
                    <a:cubicBezTo>
                      <a:pt x="920" y="57"/>
                      <a:pt x="963" y="81"/>
                      <a:pt x="987" y="101"/>
                    </a:cubicBezTo>
                    <a:cubicBezTo>
                      <a:pt x="1011" y="121"/>
                      <a:pt x="1000" y="149"/>
                      <a:pt x="1003" y="161"/>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22" name="Freeform 14"/>
              <p:cNvSpPr>
                <a:spLocks/>
              </p:cNvSpPr>
              <p:nvPr/>
            </p:nvSpPr>
            <p:spPr bwMode="auto">
              <a:xfrm rot="-5400000">
                <a:off x="3571" y="1269"/>
                <a:ext cx="792" cy="191"/>
              </a:xfrm>
              <a:custGeom>
                <a:avLst/>
                <a:gdLst>
                  <a:gd name="T0" fmla="*/ 5 w 879"/>
                  <a:gd name="T1" fmla="*/ 0 h 173"/>
                  <a:gd name="T2" fmla="*/ 5 w 879"/>
                  <a:gd name="T3" fmla="*/ 312 h 173"/>
                  <a:gd name="T4" fmla="*/ 29 w 879"/>
                  <a:gd name="T5" fmla="*/ 624 h 173"/>
                  <a:gd name="T6" fmla="*/ 58 w 879"/>
                  <a:gd name="T7" fmla="*/ 776 h 173"/>
                  <a:gd name="T8" fmla="*/ 93 w 879"/>
                  <a:gd name="T9" fmla="*/ 816 h 173"/>
                  <a:gd name="T10" fmla="*/ 136 w 879"/>
                  <a:gd name="T11" fmla="*/ 646 h 173"/>
                  <a:gd name="T12" fmla="*/ 160 w 879"/>
                  <a:gd name="T13" fmla="*/ 347 h 173"/>
                  <a:gd name="T14" fmla="*/ 165 w 879"/>
                  <a:gd name="T15" fmla="*/ 56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23" name="Freeform 15"/>
              <p:cNvSpPr>
                <a:spLocks/>
              </p:cNvSpPr>
              <p:nvPr/>
            </p:nvSpPr>
            <p:spPr bwMode="auto">
              <a:xfrm rot="-5400000">
                <a:off x="3594" y="1372"/>
                <a:ext cx="984" cy="178"/>
              </a:xfrm>
              <a:custGeom>
                <a:avLst/>
                <a:gdLst>
                  <a:gd name="T0" fmla="*/ 0 w 1092"/>
                  <a:gd name="T1" fmla="*/ 255 h 161"/>
                  <a:gd name="T2" fmla="*/ 45 w 1092"/>
                  <a:gd name="T3" fmla="*/ 255 h 161"/>
                  <a:gd name="T4" fmla="*/ 69 w 1092"/>
                  <a:gd name="T5" fmla="*/ 577 h 161"/>
                  <a:gd name="T6" fmla="*/ 99 w 1092"/>
                  <a:gd name="T7" fmla="*/ 740 h 161"/>
                  <a:gd name="T8" fmla="*/ 133 w 1092"/>
                  <a:gd name="T9" fmla="*/ 773 h 161"/>
                  <a:gd name="T10" fmla="*/ 178 w 1092"/>
                  <a:gd name="T11" fmla="*/ 599 h 161"/>
                  <a:gd name="T12" fmla="*/ 202 w 1092"/>
                  <a:gd name="T13" fmla="*/ 303 h 161"/>
                  <a:gd name="T14" fmla="*/ 204 w 1092"/>
                  <a:gd name="T15" fmla="*/ 0 h 161"/>
                  <a:gd name="T16" fmla="*/ 0 60000 65536"/>
                  <a:gd name="T17" fmla="*/ 0 60000 65536"/>
                  <a:gd name="T18" fmla="*/ 0 60000 65536"/>
                  <a:gd name="T19" fmla="*/ 0 60000 65536"/>
                  <a:gd name="T20" fmla="*/ 0 60000 65536"/>
                  <a:gd name="T21" fmla="*/ 0 60000 65536"/>
                  <a:gd name="T22" fmla="*/ 0 60000 65536"/>
                  <a:gd name="T23" fmla="*/ 0 60000 65536"/>
                  <a:gd name="T24" fmla="*/ 0 w 1092"/>
                  <a:gd name="T25" fmla="*/ 0 h 161"/>
                  <a:gd name="T26" fmla="*/ 1092 w 1092"/>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92" h="161">
                    <a:moveTo>
                      <a:pt x="0" y="52"/>
                    </a:moveTo>
                    <a:cubicBezTo>
                      <a:pt x="39" y="52"/>
                      <a:pt x="175" y="41"/>
                      <a:pt x="236" y="52"/>
                    </a:cubicBezTo>
                    <a:cubicBezTo>
                      <a:pt x="297" y="63"/>
                      <a:pt x="317" y="100"/>
                      <a:pt x="364" y="116"/>
                    </a:cubicBezTo>
                    <a:cubicBezTo>
                      <a:pt x="411" y="132"/>
                      <a:pt x="463" y="141"/>
                      <a:pt x="520" y="148"/>
                    </a:cubicBezTo>
                    <a:cubicBezTo>
                      <a:pt x="577" y="155"/>
                      <a:pt x="634" y="161"/>
                      <a:pt x="704" y="156"/>
                    </a:cubicBezTo>
                    <a:cubicBezTo>
                      <a:pt x="774" y="151"/>
                      <a:pt x="879" y="136"/>
                      <a:pt x="940" y="120"/>
                    </a:cubicBezTo>
                    <a:cubicBezTo>
                      <a:pt x="1001" y="104"/>
                      <a:pt x="1044" y="80"/>
                      <a:pt x="1068" y="60"/>
                    </a:cubicBezTo>
                    <a:cubicBezTo>
                      <a:pt x="1092" y="40"/>
                      <a:pt x="1081" y="12"/>
                      <a:pt x="1084" y="0"/>
                    </a:cubicBezTo>
                  </a:path>
                </a:pathLst>
              </a:cu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7205" name="Rectangle 16"/>
            <p:cNvSpPr>
              <a:spLocks noChangeArrowheads="1"/>
            </p:cNvSpPr>
            <p:nvPr/>
          </p:nvSpPr>
          <p:spPr bwMode="auto">
            <a:xfrm>
              <a:off x="3264" y="1680"/>
              <a:ext cx="288" cy="144"/>
            </a:xfrm>
            <a:prstGeom prst="rect">
              <a:avLst/>
            </a:prstGeom>
            <a:solidFill>
              <a:schemeClr val="bg2"/>
            </a:solidFill>
            <a:ln w="12700">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7206" name="Line 17"/>
            <p:cNvSpPr>
              <a:spLocks noChangeShapeType="1"/>
            </p:cNvSpPr>
            <p:nvPr/>
          </p:nvSpPr>
          <p:spPr bwMode="auto">
            <a:xfrm>
              <a:off x="3552" y="1752"/>
              <a:ext cx="9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7" name="Line 18"/>
            <p:cNvSpPr>
              <a:spLocks noChangeShapeType="1"/>
            </p:cNvSpPr>
            <p:nvPr/>
          </p:nvSpPr>
          <p:spPr bwMode="auto">
            <a:xfrm>
              <a:off x="3648" y="1632"/>
              <a:ext cx="0" cy="24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8" name="Line 19"/>
            <p:cNvSpPr>
              <a:spLocks noChangeShapeType="1"/>
            </p:cNvSpPr>
            <p:nvPr/>
          </p:nvSpPr>
          <p:spPr bwMode="auto">
            <a:xfrm>
              <a:off x="3696" y="1680"/>
              <a:ext cx="0" cy="144"/>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09" name="Freeform 20"/>
            <p:cNvSpPr>
              <a:spLocks/>
            </p:cNvSpPr>
            <p:nvPr/>
          </p:nvSpPr>
          <p:spPr bwMode="auto">
            <a:xfrm>
              <a:off x="3708" y="1752"/>
              <a:ext cx="264" cy="1"/>
            </a:xfrm>
            <a:custGeom>
              <a:avLst/>
              <a:gdLst>
                <a:gd name="T0" fmla="*/ 0 w 264"/>
                <a:gd name="T1" fmla="*/ 0 h 1"/>
                <a:gd name="T2" fmla="*/ 264 w 264"/>
                <a:gd name="T3" fmla="*/ 0 h 1"/>
                <a:gd name="T4" fmla="*/ 0 60000 65536"/>
                <a:gd name="T5" fmla="*/ 0 60000 65536"/>
                <a:gd name="T6" fmla="*/ 0 w 264"/>
                <a:gd name="T7" fmla="*/ 0 h 1"/>
                <a:gd name="T8" fmla="*/ 264 w 264"/>
                <a:gd name="T9" fmla="*/ 1 h 1"/>
              </a:gdLst>
              <a:ahLst/>
              <a:cxnLst>
                <a:cxn ang="T4">
                  <a:pos x="T0" y="T1"/>
                </a:cxn>
                <a:cxn ang="T5">
                  <a:pos x="T2" y="T3"/>
                </a:cxn>
              </a:cxnLst>
              <a:rect l="T6" t="T7" r="T8" b="T9"/>
              <a:pathLst>
                <a:path w="264" h="1">
                  <a:moveTo>
                    <a:pt x="0" y="0"/>
                  </a:moveTo>
                  <a:lnTo>
                    <a:pt x="264" y="0"/>
                  </a:ln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10" name="Freeform 21"/>
            <p:cNvSpPr>
              <a:spLocks/>
            </p:cNvSpPr>
            <p:nvPr/>
          </p:nvSpPr>
          <p:spPr bwMode="auto">
            <a:xfrm>
              <a:off x="3960" y="1512"/>
              <a:ext cx="1" cy="252"/>
            </a:xfrm>
            <a:custGeom>
              <a:avLst/>
              <a:gdLst>
                <a:gd name="T0" fmla="*/ 0 w 1"/>
                <a:gd name="T1" fmla="*/ 0 h 252"/>
                <a:gd name="T2" fmla="*/ 0 w 1"/>
                <a:gd name="T3" fmla="*/ 252 h 252"/>
                <a:gd name="T4" fmla="*/ 0 60000 65536"/>
                <a:gd name="T5" fmla="*/ 0 60000 65536"/>
                <a:gd name="T6" fmla="*/ 0 w 1"/>
                <a:gd name="T7" fmla="*/ 0 h 252"/>
                <a:gd name="T8" fmla="*/ 1 w 1"/>
                <a:gd name="T9" fmla="*/ 252 h 252"/>
              </a:gdLst>
              <a:ahLst/>
              <a:cxnLst>
                <a:cxn ang="T4">
                  <a:pos x="T0" y="T1"/>
                </a:cxn>
                <a:cxn ang="T5">
                  <a:pos x="T2" y="T3"/>
                </a:cxn>
              </a:cxnLst>
              <a:rect l="T6" t="T7" r="T8" b="T9"/>
              <a:pathLst>
                <a:path w="1" h="252">
                  <a:moveTo>
                    <a:pt x="0" y="0"/>
                  </a:moveTo>
                  <a:lnTo>
                    <a:pt x="0" y="252"/>
                  </a:ln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11" name="Freeform 22"/>
            <p:cNvSpPr>
              <a:spLocks/>
            </p:cNvSpPr>
            <p:nvPr/>
          </p:nvSpPr>
          <p:spPr bwMode="auto">
            <a:xfrm>
              <a:off x="3956" y="1480"/>
              <a:ext cx="12" cy="156"/>
            </a:xfrm>
            <a:custGeom>
              <a:avLst/>
              <a:gdLst>
                <a:gd name="T0" fmla="*/ 12 w 12"/>
                <a:gd name="T1" fmla="*/ 0 h 156"/>
                <a:gd name="T2" fmla="*/ 0 w 12"/>
                <a:gd name="T3" fmla="*/ 156 h 156"/>
                <a:gd name="T4" fmla="*/ 0 60000 65536"/>
                <a:gd name="T5" fmla="*/ 0 60000 65536"/>
                <a:gd name="T6" fmla="*/ 0 w 12"/>
                <a:gd name="T7" fmla="*/ 0 h 156"/>
                <a:gd name="T8" fmla="*/ 12 w 12"/>
                <a:gd name="T9" fmla="*/ 156 h 156"/>
              </a:gdLst>
              <a:ahLst/>
              <a:cxnLst>
                <a:cxn ang="T4">
                  <a:pos x="T0" y="T1"/>
                </a:cxn>
                <a:cxn ang="T5">
                  <a:pos x="T2" y="T3"/>
                </a:cxn>
              </a:cxnLst>
              <a:rect l="T6" t="T7" r="T8" b="T9"/>
              <a:pathLst>
                <a:path w="12" h="156">
                  <a:moveTo>
                    <a:pt x="12" y="0"/>
                  </a:moveTo>
                  <a:lnTo>
                    <a:pt x="0" y="156"/>
                  </a:lnTo>
                </a:path>
              </a:pathLst>
            </a:custGeom>
            <a:noFill/>
            <a:ln w="2857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7212" name="AutoShape 23"/>
            <p:cNvCxnSpPr>
              <a:cxnSpLocks noChangeShapeType="1"/>
              <a:stCxn id="7221" idx="1"/>
              <a:endCxn id="7205" idx="0"/>
            </p:cNvCxnSpPr>
            <p:nvPr/>
          </p:nvCxnSpPr>
          <p:spPr bwMode="auto">
            <a:xfrm rot="5400000">
              <a:off x="3320" y="1485"/>
              <a:ext cx="283" cy="108"/>
            </a:xfrm>
            <a:prstGeom prst="bentConnector3">
              <a:avLst>
                <a:gd name="adj1" fmla="val 62898"/>
              </a:avLst>
            </a:prstGeom>
            <a:noFill/>
            <a:ln w="19050">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cxnSp>
        <p:sp>
          <p:nvSpPr>
            <p:cNvPr id="7213" name="Text Box 24"/>
            <p:cNvSpPr txBox="1">
              <a:spLocks noChangeArrowheads="1"/>
            </p:cNvSpPr>
            <p:nvPr/>
          </p:nvSpPr>
          <p:spPr bwMode="auto">
            <a:xfrm>
              <a:off x="4070" y="1370"/>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i</a:t>
              </a:r>
              <a:r>
                <a:rPr lang="en-US" altLang="zh-CN" sz="2400" baseline="-25000"/>
                <a:t>1</a:t>
              </a:r>
              <a:endParaRPr lang="en-US" altLang="zh-CN" sz="2400" i="1"/>
            </a:p>
          </p:txBody>
        </p:sp>
        <p:sp>
          <p:nvSpPr>
            <p:cNvPr id="7214" name="Text Box 25"/>
            <p:cNvSpPr txBox="1">
              <a:spLocks noChangeArrowheads="1"/>
            </p:cNvSpPr>
            <p:nvPr/>
          </p:nvSpPr>
          <p:spPr bwMode="auto">
            <a:xfrm>
              <a:off x="3542" y="60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L</a:t>
              </a:r>
              <a:r>
                <a:rPr lang="en-US" altLang="zh-CN" sz="2400" baseline="-25000"/>
                <a:t>1</a:t>
              </a:r>
              <a:endParaRPr lang="en-US" altLang="zh-CN" sz="2400"/>
            </a:p>
          </p:txBody>
        </p:sp>
      </p:grpSp>
      <p:grpSp>
        <p:nvGrpSpPr>
          <p:cNvPr id="4" name="Group 26"/>
          <p:cNvGrpSpPr>
            <a:grpSpLocks/>
          </p:cNvGrpSpPr>
          <p:nvPr/>
        </p:nvGrpSpPr>
        <p:grpSpPr bwMode="auto">
          <a:xfrm>
            <a:off x="4630738" y="1390650"/>
            <a:ext cx="3276600" cy="914400"/>
            <a:chOff x="2880" y="864"/>
            <a:chExt cx="2064" cy="576"/>
          </a:xfrm>
        </p:grpSpPr>
        <p:sp>
          <p:nvSpPr>
            <p:cNvPr id="7201" name="Freeform 27"/>
            <p:cNvSpPr>
              <a:spLocks/>
            </p:cNvSpPr>
            <p:nvPr/>
          </p:nvSpPr>
          <p:spPr bwMode="auto">
            <a:xfrm>
              <a:off x="3072" y="864"/>
              <a:ext cx="1248" cy="144"/>
            </a:xfrm>
            <a:custGeom>
              <a:avLst/>
              <a:gdLst>
                <a:gd name="T0" fmla="*/ 0 w 1248"/>
                <a:gd name="T1" fmla="*/ 0 h 144"/>
                <a:gd name="T2" fmla="*/ 648 w 1248"/>
                <a:gd name="T3" fmla="*/ 144 h 144"/>
                <a:gd name="T4" fmla="*/ 1248 w 1248"/>
                <a:gd name="T5" fmla="*/ 0 h 144"/>
                <a:gd name="T6" fmla="*/ 0 60000 65536"/>
                <a:gd name="T7" fmla="*/ 0 60000 65536"/>
                <a:gd name="T8" fmla="*/ 0 60000 65536"/>
                <a:gd name="T9" fmla="*/ 0 w 1248"/>
                <a:gd name="T10" fmla="*/ 0 h 144"/>
                <a:gd name="T11" fmla="*/ 1248 w 1248"/>
                <a:gd name="T12" fmla="*/ 144 h 144"/>
              </a:gdLst>
              <a:ahLst/>
              <a:cxnLst>
                <a:cxn ang="T6">
                  <a:pos x="T0" y="T1"/>
                </a:cxn>
                <a:cxn ang="T7">
                  <a:pos x="T2" y="T3"/>
                </a:cxn>
                <a:cxn ang="T8">
                  <a:pos x="T4" y="T5"/>
                </a:cxn>
              </a:cxnLst>
              <a:rect l="T9" t="T10" r="T11" b="T12"/>
              <a:pathLst>
                <a:path w="1248" h="144">
                  <a:moveTo>
                    <a:pt x="0" y="0"/>
                  </a:moveTo>
                  <a:cubicBezTo>
                    <a:pt x="108" y="24"/>
                    <a:pt x="440" y="144"/>
                    <a:pt x="648" y="144"/>
                  </a:cubicBezTo>
                  <a:cubicBezTo>
                    <a:pt x="856" y="144"/>
                    <a:pt x="1123" y="30"/>
                    <a:pt x="1248" y="0"/>
                  </a:cubicBezTo>
                </a:path>
              </a:pathLst>
            </a:custGeom>
            <a:noFill/>
            <a:ln w="28575" cap="rnd">
              <a:solidFill>
                <a:srgbClr val="0000CC"/>
              </a:solidFill>
              <a:prstDash val="sysDot"/>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02" name="Freeform 28"/>
            <p:cNvSpPr>
              <a:spLocks/>
            </p:cNvSpPr>
            <p:nvPr/>
          </p:nvSpPr>
          <p:spPr bwMode="auto">
            <a:xfrm>
              <a:off x="2880" y="1152"/>
              <a:ext cx="2064" cy="1"/>
            </a:xfrm>
            <a:custGeom>
              <a:avLst/>
              <a:gdLst>
                <a:gd name="T0" fmla="*/ 0 w 2064"/>
                <a:gd name="T1" fmla="*/ 0 h 1"/>
                <a:gd name="T2" fmla="*/ 1572 w 2064"/>
                <a:gd name="T3" fmla="*/ 0 h 1"/>
                <a:gd name="T4" fmla="*/ 2064 w 2064"/>
                <a:gd name="T5" fmla="*/ 0 h 1"/>
                <a:gd name="T6" fmla="*/ 0 60000 65536"/>
                <a:gd name="T7" fmla="*/ 0 60000 65536"/>
                <a:gd name="T8" fmla="*/ 0 60000 65536"/>
                <a:gd name="T9" fmla="*/ 0 w 2064"/>
                <a:gd name="T10" fmla="*/ 0 h 1"/>
                <a:gd name="T11" fmla="*/ 2064 w 2064"/>
                <a:gd name="T12" fmla="*/ 1 h 1"/>
              </a:gdLst>
              <a:ahLst/>
              <a:cxnLst>
                <a:cxn ang="T6">
                  <a:pos x="T0" y="T1"/>
                </a:cxn>
                <a:cxn ang="T7">
                  <a:pos x="T2" y="T3"/>
                </a:cxn>
                <a:cxn ang="T8">
                  <a:pos x="T4" y="T5"/>
                </a:cxn>
              </a:cxnLst>
              <a:rect l="T9" t="T10" r="T11" b="T12"/>
              <a:pathLst>
                <a:path w="2064" h="1">
                  <a:moveTo>
                    <a:pt x="0" y="0"/>
                  </a:moveTo>
                  <a:cubicBezTo>
                    <a:pt x="262" y="0"/>
                    <a:pt x="1228" y="0"/>
                    <a:pt x="1572" y="0"/>
                  </a:cubicBezTo>
                  <a:cubicBezTo>
                    <a:pt x="1916" y="0"/>
                    <a:pt x="1962" y="0"/>
                    <a:pt x="2064" y="0"/>
                  </a:cubicBezTo>
                </a:path>
              </a:pathLst>
            </a:custGeom>
            <a:noFill/>
            <a:ln w="28575" cap="rnd">
              <a:solidFill>
                <a:srgbClr val="0000CC"/>
              </a:solidFill>
              <a:prstDash val="sysDot"/>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03" name="Freeform 29"/>
            <p:cNvSpPr>
              <a:spLocks/>
            </p:cNvSpPr>
            <p:nvPr/>
          </p:nvSpPr>
          <p:spPr bwMode="auto">
            <a:xfrm flipV="1">
              <a:off x="3168" y="1296"/>
              <a:ext cx="1248" cy="144"/>
            </a:xfrm>
            <a:custGeom>
              <a:avLst/>
              <a:gdLst>
                <a:gd name="T0" fmla="*/ 0 w 1248"/>
                <a:gd name="T1" fmla="*/ 0 h 144"/>
                <a:gd name="T2" fmla="*/ 648 w 1248"/>
                <a:gd name="T3" fmla="*/ 144 h 144"/>
                <a:gd name="T4" fmla="*/ 1248 w 1248"/>
                <a:gd name="T5" fmla="*/ 0 h 144"/>
                <a:gd name="T6" fmla="*/ 0 60000 65536"/>
                <a:gd name="T7" fmla="*/ 0 60000 65536"/>
                <a:gd name="T8" fmla="*/ 0 60000 65536"/>
                <a:gd name="T9" fmla="*/ 0 w 1248"/>
                <a:gd name="T10" fmla="*/ 0 h 144"/>
                <a:gd name="T11" fmla="*/ 1248 w 1248"/>
                <a:gd name="T12" fmla="*/ 144 h 144"/>
              </a:gdLst>
              <a:ahLst/>
              <a:cxnLst>
                <a:cxn ang="T6">
                  <a:pos x="T0" y="T1"/>
                </a:cxn>
                <a:cxn ang="T7">
                  <a:pos x="T2" y="T3"/>
                </a:cxn>
                <a:cxn ang="T8">
                  <a:pos x="T4" y="T5"/>
                </a:cxn>
              </a:cxnLst>
              <a:rect l="T9" t="T10" r="T11" b="T12"/>
              <a:pathLst>
                <a:path w="1248" h="144">
                  <a:moveTo>
                    <a:pt x="0" y="0"/>
                  </a:moveTo>
                  <a:cubicBezTo>
                    <a:pt x="108" y="24"/>
                    <a:pt x="440" y="144"/>
                    <a:pt x="648" y="144"/>
                  </a:cubicBezTo>
                  <a:cubicBezTo>
                    <a:pt x="856" y="144"/>
                    <a:pt x="1123" y="30"/>
                    <a:pt x="1248" y="0"/>
                  </a:cubicBezTo>
                </a:path>
              </a:pathLst>
            </a:custGeom>
            <a:noFill/>
            <a:ln w="28575" cap="rnd">
              <a:solidFill>
                <a:srgbClr val="0000CC"/>
              </a:solidFill>
              <a:prstDash val="sysDot"/>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 name="Group 30"/>
          <p:cNvGrpSpPr>
            <a:grpSpLocks/>
          </p:cNvGrpSpPr>
          <p:nvPr/>
        </p:nvGrpSpPr>
        <p:grpSpPr bwMode="auto">
          <a:xfrm>
            <a:off x="7477125" y="476250"/>
            <a:ext cx="1649413" cy="2057400"/>
            <a:chOff x="4464" y="240"/>
            <a:chExt cx="1039" cy="1296"/>
          </a:xfrm>
        </p:grpSpPr>
        <p:sp>
          <p:nvSpPr>
            <p:cNvPr id="7185" name="Freeform 31"/>
            <p:cNvSpPr>
              <a:spLocks/>
            </p:cNvSpPr>
            <p:nvPr/>
          </p:nvSpPr>
          <p:spPr bwMode="auto">
            <a:xfrm rot="-5400000">
              <a:off x="4541" y="777"/>
              <a:ext cx="484" cy="95"/>
            </a:xfrm>
            <a:custGeom>
              <a:avLst/>
              <a:gdLst>
                <a:gd name="T0" fmla="*/ 1 w 879"/>
                <a:gd name="T1" fmla="*/ 0 h 173"/>
                <a:gd name="T2" fmla="*/ 1 w 879"/>
                <a:gd name="T3" fmla="*/ 1 h 173"/>
                <a:gd name="T4" fmla="*/ 1 w 879"/>
                <a:gd name="T5" fmla="*/ 1 h 173"/>
                <a:gd name="T6" fmla="*/ 1 w 879"/>
                <a:gd name="T7" fmla="*/ 1 h 173"/>
                <a:gd name="T8" fmla="*/ 1 w 879"/>
                <a:gd name="T9" fmla="*/ 1 h 173"/>
                <a:gd name="T10" fmla="*/ 1 w 879"/>
                <a:gd name="T11" fmla="*/ 1 h 173"/>
                <a:gd name="T12" fmla="*/ 1 w 879"/>
                <a:gd name="T13" fmla="*/ 1 h 173"/>
                <a:gd name="T14" fmla="*/ 1 w 879"/>
                <a:gd name="T15" fmla="*/ 1 h 173"/>
                <a:gd name="T16" fmla="*/ 0 60000 65536"/>
                <a:gd name="T17" fmla="*/ 0 60000 65536"/>
                <a:gd name="T18" fmla="*/ 0 60000 65536"/>
                <a:gd name="T19" fmla="*/ 0 60000 65536"/>
                <a:gd name="T20" fmla="*/ 0 60000 65536"/>
                <a:gd name="T21" fmla="*/ 0 60000 65536"/>
                <a:gd name="T22" fmla="*/ 0 60000 65536"/>
                <a:gd name="T23" fmla="*/ 0 60000 65536"/>
                <a:gd name="T24" fmla="*/ 0 w 879"/>
                <a:gd name="T25" fmla="*/ 0 h 173"/>
                <a:gd name="T26" fmla="*/ 879 w 879"/>
                <a:gd name="T27" fmla="*/ 173 h 1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9" h="173">
                  <a:moveTo>
                    <a:pt x="15" y="0"/>
                  </a:moveTo>
                  <a:cubicBezTo>
                    <a:pt x="16" y="11"/>
                    <a:pt x="0" y="43"/>
                    <a:pt x="23" y="64"/>
                  </a:cubicBezTo>
                  <a:cubicBezTo>
                    <a:pt x="46" y="85"/>
                    <a:pt x="104" y="112"/>
                    <a:pt x="151" y="128"/>
                  </a:cubicBezTo>
                  <a:cubicBezTo>
                    <a:pt x="198" y="144"/>
                    <a:pt x="250" y="153"/>
                    <a:pt x="307" y="160"/>
                  </a:cubicBezTo>
                  <a:cubicBezTo>
                    <a:pt x="364" y="167"/>
                    <a:pt x="421" y="173"/>
                    <a:pt x="491" y="168"/>
                  </a:cubicBezTo>
                  <a:cubicBezTo>
                    <a:pt x="561" y="163"/>
                    <a:pt x="666" y="148"/>
                    <a:pt x="727" y="132"/>
                  </a:cubicBezTo>
                  <a:cubicBezTo>
                    <a:pt x="788" y="116"/>
                    <a:pt x="831" y="92"/>
                    <a:pt x="855" y="72"/>
                  </a:cubicBezTo>
                  <a:cubicBezTo>
                    <a:pt x="879" y="52"/>
                    <a:pt x="868" y="24"/>
                    <a:pt x="871" y="12"/>
                  </a:cubicBezTo>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6" name="Freeform 32"/>
            <p:cNvSpPr>
              <a:spLocks/>
            </p:cNvSpPr>
            <p:nvPr/>
          </p:nvSpPr>
          <p:spPr bwMode="auto">
            <a:xfrm>
              <a:off x="4806" y="581"/>
              <a:ext cx="136" cy="484"/>
            </a:xfrm>
            <a:custGeom>
              <a:avLst/>
              <a:gdLst>
                <a:gd name="T0" fmla="*/ 12 w 136"/>
                <a:gd name="T1" fmla="*/ 475 h 484"/>
                <a:gd name="T2" fmla="*/ 76 w 136"/>
                <a:gd name="T3" fmla="*/ 472 h 484"/>
                <a:gd name="T4" fmla="*/ 111 w 136"/>
                <a:gd name="T5" fmla="*/ 402 h 484"/>
                <a:gd name="T6" fmla="*/ 129 w 136"/>
                <a:gd name="T7" fmla="*/ 316 h 484"/>
                <a:gd name="T8" fmla="*/ 133 w 136"/>
                <a:gd name="T9" fmla="*/ 215 h 484"/>
                <a:gd name="T10" fmla="*/ 113 w 136"/>
                <a:gd name="T11" fmla="*/ 85 h 484"/>
                <a:gd name="T12" fmla="*/ 81 w 136"/>
                <a:gd name="T13" fmla="*/ 14 h 484"/>
                <a:gd name="T14" fmla="*/ 0 w 136"/>
                <a:gd name="T15" fmla="*/ 1 h 484"/>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484"/>
                <a:gd name="T26" fmla="*/ 136 w 136"/>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484">
                  <a:moveTo>
                    <a:pt x="12" y="475"/>
                  </a:moveTo>
                  <a:cubicBezTo>
                    <a:pt x="23" y="475"/>
                    <a:pt x="60" y="484"/>
                    <a:pt x="76" y="472"/>
                  </a:cubicBezTo>
                  <a:cubicBezTo>
                    <a:pt x="92" y="460"/>
                    <a:pt x="103" y="428"/>
                    <a:pt x="111" y="402"/>
                  </a:cubicBezTo>
                  <a:cubicBezTo>
                    <a:pt x="120" y="376"/>
                    <a:pt x="125" y="347"/>
                    <a:pt x="129" y="316"/>
                  </a:cubicBezTo>
                  <a:cubicBezTo>
                    <a:pt x="133" y="285"/>
                    <a:pt x="136" y="253"/>
                    <a:pt x="133" y="215"/>
                  </a:cubicBezTo>
                  <a:cubicBezTo>
                    <a:pt x="131" y="176"/>
                    <a:pt x="122" y="118"/>
                    <a:pt x="113" y="85"/>
                  </a:cubicBezTo>
                  <a:cubicBezTo>
                    <a:pt x="105" y="51"/>
                    <a:pt x="100" y="28"/>
                    <a:pt x="81" y="14"/>
                  </a:cubicBezTo>
                  <a:cubicBezTo>
                    <a:pt x="62" y="0"/>
                    <a:pt x="17" y="4"/>
                    <a:pt x="0" y="1"/>
                  </a:cubicBezTo>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7" name="Freeform 33"/>
            <p:cNvSpPr>
              <a:spLocks/>
            </p:cNvSpPr>
            <p:nvPr/>
          </p:nvSpPr>
          <p:spPr bwMode="auto">
            <a:xfrm>
              <a:off x="4908" y="576"/>
              <a:ext cx="118" cy="483"/>
            </a:xfrm>
            <a:custGeom>
              <a:avLst/>
              <a:gdLst>
                <a:gd name="T0" fmla="*/ 0 w 118"/>
                <a:gd name="T1" fmla="*/ 468 h 483"/>
                <a:gd name="T2" fmla="*/ 58 w 118"/>
                <a:gd name="T3" fmla="*/ 472 h 483"/>
                <a:gd name="T4" fmla="*/ 93 w 118"/>
                <a:gd name="T5" fmla="*/ 402 h 483"/>
                <a:gd name="T6" fmla="*/ 111 w 118"/>
                <a:gd name="T7" fmla="*/ 316 h 483"/>
                <a:gd name="T8" fmla="*/ 115 w 118"/>
                <a:gd name="T9" fmla="*/ 215 h 483"/>
                <a:gd name="T10" fmla="*/ 95 w 118"/>
                <a:gd name="T11" fmla="*/ 85 h 483"/>
                <a:gd name="T12" fmla="*/ 63 w 118"/>
                <a:gd name="T13" fmla="*/ 14 h 483"/>
                <a:gd name="T14" fmla="*/ 0 w 118"/>
                <a:gd name="T15" fmla="*/ 1 h 483"/>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483"/>
                <a:gd name="T26" fmla="*/ 118 w 118"/>
                <a:gd name="T27" fmla="*/ 483 h 4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483">
                  <a:moveTo>
                    <a:pt x="0" y="468"/>
                  </a:moveTo>
                  <a:cubicBezTo>
                    <a:pt x="9" y="469"/>
                    <a:pt x="43" y="483"/>
                    <a:pt x="58" y="472"/>
                  </a:cubicBezTo>
                  <a:cubicBezTo>
                    <a:pt x="73" y="461"/>
                    <a:pt x="85" y="428"/>
                    <a:pt x="93" y="402"/>
                  </a:cubicBezTo>
                  <a:cubicBezTo>
                    <a:pt x="102" y="376"/>
                    <a:pt x="107" y="347"/>
                    <a:pt x="111" y="316"/>
                  </a:cubicBezTo>
                  <a:cubicBezTo>
                    <a:pt x="115" y="285"/>
                    <a:pt x="118" y="253"/>
                    <a:pt x="115" y="215"/>
                  </a:cubicBezTo>
                  <a:cubicBezTo>
                    <a:pt x="113" y="176"/>
                    <a:pt x="104" y="118"/>
                    <a:pt x="95" y="85"/>
                  </a:cubicBezTo>
                  <a:cubicBezTo>
                    <a:pt x="87" y="51"/>
                    <a:pt x="79" y="28"/>
                    <a:pt x="63" y="14"/>
                  </a:cubicBezTo>
                  <a:cubicBezTo>
                    <a:pt x="47" y="0"/>
                    <a:pt x="13" y="4"/>
                    <a:pt x="0" y="1"/>
                  </a:cubicBezTo>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8" name="Freeform 34"/>
            <p:cNvSpPr>
              <a:spLocks/>
            </p:cNvSpPr>
            <p:nvPr/>
          </p:nvSpPr>
          <p:spPr bwMode="auto">
            <a:xfrm rot="-5400000">
              <a:off x="4422" y="810"/>
              <a:ext cx="558" cy="89"/>
            </a:xfrm>
            <a:custGeom>
              <a:avLst/>
              <a:gdLst>
                <a:gd name="T0" fmla="*/ 0 w 1011"/>
                <a:gd name="T1" fmla="*/ 1 h 161"/>
                <a:gd name="T2" fmla="*/ 1 w 1011"/>
                <a:gd name="T3" fmla="*/ 1 h 161"/>
                <a:gd name="T4" fmla="*/ 1 w 1011"/>
                <a:gd name="T5" fmla="*/ 1 h 161"/>
                <a:gd name="T6" fmla="*/ 1 w 1011"/>
                <a:gd name="T7" fmla="*/ 1 h 161"/>
                <a:gd name="T8" fmla="*/ 1 w 1011"/>
                <a:gd name="T9" fmla="*/ 1 h 161"/>
                <a:gd name="T10" fmla="*/ 1 w 1011"/>
                <a:gd name="T11" fmla="*/ 1 h 161"/>
                <a:gd name="T12" fmla="*/ 1 w 1011"/>
                <a:gd name="T13" fmla="*/ 1 h 161"/>
                <a:gd name="T14" fmla="*/ 1 w 1011"/>
                <a:gd name="T15" fmla="*/ 1 h 161"/>
                <a:gd name="T16" fmla="*/ 0 60000 65536"/>
                <a:gd name="T17" fmla="*/ 0 60000 65536"/>
                <a:gd name="T18" fmla="*/ 0 60000 65536"/>
                <a:gd name="T19" fmla="*/ 0 60000 65536"/>
                <a:gd name="T20" fmla="*/ 0 60000 65536"/>
                <a:gd name="T21" fmla="*/ 0 60000 65536"/>
                <a:gd name="T22" fmla="*/ 0 60000 65536"/>
                <a:gd name="T23" fmla="*/ 0 60000 65536"/>
                <a:gd name="T24" fmla="*/ 0 w 1011"/>
                <a:gd name="T25" fmla="*/ 0 h 161"/>
                <a:gd name="T26" fmla="*/ 1011 w 1011"/>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11" h="161">
                  <a:moveTo>
                    <a:pt x="0" y="107"/>
                  </a:moveTo>
                  <a:cubicBezTo>
                    <a:pt x="24" y="107"/>
                    <a:pt x="108" y="119"/>
                    <a:pt x="155" y="109"/>
                  </a:cubicBezTo>
                  <a:cubicBezTo>
                    <a:pt x="202" y="99"/>
                    <a:pt x="236" y="61"/>
                    <a:pt x="283" y="45"/>
                  </a:cubicBezTo>
                  <a:cubicBezTo>
                    <a:pt x="330" y="29"/>
                    <a:pt x="382" y="20"/>
                    <a:pt x="439" y="13"/>
                  </a:cubicBezTo>
                  <a:cubicBezTo>
                    <a:pt x="496" y="6"/>
                    <a:pt x="553" y="0"/>
                    <a:pt x="623" y="5"/>
                  </a:cubicBezTo>
                  <a:cubicBezTo>
                    <a:pt x="693" y="10"/>
                    <a:pt x="798" y="25"/>
                    <a:pt x="859" y="41"/>
                  </a:cubicBezTo>
                  <a:cubicBezTo>
                    <a:pt x="920" y="57"/>
                    <a:pt x="963" y="81"/>
                    <a:pt x="987" y="101"/>
                  </a:cubicBezTo>
                  <a:cubicBezTo>
                    <a:pt x="1011" y="121"/>
                    <a:pt x="1000" y="149"/>
                    <a:pt x="1003" y="161"/>
                  </a:cubicBezTo>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9" name="Freeform 35"/>
            <p:cNvSpPr>
              <a:spLocks/>
            </p:cNvSpPr>
            <p:nvPr/>
          </p:nvSpPr>
          <p:spPr bwMode="auto">
            <a:xfrm>
              <a:off x="4986" y="576"/>
              <a:ext cx="148" cy="490"/>
            </a:xfrm>
            <a:custGeom>
              <a:avLst/>
              <a:gdLst>
                <a:gd name="T0" fmla="*/ 0 w 148"/>
                <a:gd name="T1" fmla="*/ 486 h 490"/>
                <a:gd name="T2" fmla="*/ 88 w 148"/>
                <a:gd name="T3" fmla="*/ 477 h 490"/>
                <a:gd name="T4" fmla="*/ 123 w 148"/>
                <a:gd name="T5" fmla="*/ 407 h 490"/>
                <a:gd name="T6" fmla="*/ 141 w 148"/>
                <a:gd name="T7" fmla="*/ 321 h 490"/>
                <a:gd name="T8" fmla="*/ 145 w 148"/>
                <a:gd name="T9" fmla="*/ 220 h 490"/>
                <a:gd name="T10" fmla="*/ 125 w 148"/>
                <a:gd name="T11" fmla="*/ 90 h 490"/>
                <a:gd name="T12" fmla="*/ 93 w 148"/>
                <a:gd name="T13" fmla="*/ 19 h 490"/>
                <a:gd name="T14" fmla="*/ 30 w 148"/>
                <a:gd name="T15" fmla="*/ 0 h 490"/>
                <a:gd name="T16" fmla="*/ 0 60000 65536"/>
                <a:gd name="T17" fmla="*/ 0 60000 65536"/>
                <a:gd name="T18" fmla="*/ 0 60000 65536"/>
                <a:gd name="T19" fmla="*/ 0 60000 65536"/>
                <a:gd name="T20" fmla="*/ 0 60000 65536"/>
                <a:gd name="T21" fmla="*/ 0 60000 65536"/>
                <a:gd name="T22" fmla="*/ 0 60000 65536"/>
                <a:gd name="T23" fmla="*/ 0 60000 65536"/>
                <a:gd name="T24" fmla="*/ 0 w 148"/>
                <a:gd name="T25" fmla="*/ 0 h 490"/>
                <a:gd name="T26" fmla="*/ 148 w 148"/>
                <a:gd name="T27" fmla="*/ 490 h 4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8" h="490">
                  <a:moveTo>
                    <a:pt x="0" y="486"/>
                  </a:moveTo>
                  <a:cubicBezTo>
                    <a:pt x="15" y="486"/>
                    <a:pt x="68" y="490"/>
                    <a:pt x="88" y="477"/>
                  </a:cubicBezTo>
                  <a:cubicBezTo>
                    <a:pt x="108" y="464"/>
                    <a:pt x="115" y="433"/>
                    <a:pt x="123" y="407"/>
                  </a:cubicBezTo>
                  <a:cubicBezTo>
                    <a:pt x="132" y="381"/>
                    <a:pt x="137" y="352"/>
                    <a:pt x="141" y="321"/>
                  </a:cubicBezTo>
                  <a:cubicBezTo>
                    <a:pt x="145" y="290"/>
                    <a:pt x="148" y="258"/>
                    <a:pt x="145" y="220"/>
                  </a:cubicBezTo>
                  <a:cubicBezTo>
                    <a:pt x="143" y="181"/>
                    <a:pt x="134" y="123"/>
                    <a:pt x="125" y="90"/>
                  </a:cubicBezTo>
                  <a:cubicBezTo>
                    <a:pt x="117" y="56"/>
                    <a:pt x="109" y="34"/>
                    <a:pt x="93" y="19"/>
                  </a:cubicBezTo>
                  <a:cubicBezTo>
                    <a:pt x="77" y="4"/>
                    <a:pt x="43" y="4"/>
                    <a:pt x="30" y="0"/>
                  </a:cubicBezTo>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0" name="Freeform 36"/>
            <p:cNvSpPr>
              <a:spLocks/>
            </p:cNvSpPr>
            <p:nvPr/>
          </p:nvSpPr>
          <p:spPr bwMode="auto">
            <a:xfrm>
              <a:off x="5100" y="570"/>
              <a:ext cx="126" cy="614"/>
            </a:xfrm>
            <a:custGeom>
              <a:avLst/>
              <a:gdLst>
                <a:gd name="T0" fmla="*/ 66 w 126"/>
                <a:gd name="T1" fmla="*/ 614 h 614"/>
                <a:gd name="T2" fmla="*/ 66 w 126"/>
                <a:gd name="T3" fmla="*/ 484 h 614"/>
                <a:gd name="T4" fmla="*/ 101 w 126"/>
                <a:gd name="T5" fmla="*/ 413 h 614"/>
                <a:gd name="T6" fmla="*/ 119 w 126"/>
                <a:gd name="T7" fmla="*/ 327 h 614"/>
                <a:gd name="T8" fmla="*/ 123 w 126"/>
                <a:gd name="T9" fmla="*/ 226 h 614"/>
                <a:gd name="T10" fmla="*/ 103 w 126"/>
                <a:gd name="T11" fmla="*/ 96 h 614"/>
                <a:gd name="T12" fmla="*/ 70 w 126"/>
                <a:gd name="T13" fmla="*/ 25 h 614"/>
                <a:gd name="T14" fmla="*/ 0 w 126"/>
                <a:gd name="T15" fmla="*/ 0 h 614"/>
                <a:gd name="T16" fmla="*/ 0 60000 65536"/>
                <a:gd name="T17" fmla="*/ 0 60000 65536"/>
                <a:gd name="T18" fmla="*/ 0 60000 65536"/>
                <a:gd name="T19" fmla="*/ 0 60000 65536"/>
                <a:gd name="T20" fmla="*/ 0 60000 65536"/>
                <a:gd name="T21" fmla="*/ 0 60000 65536"/>
                <a:gd name="T22" fmla="*/ 0 60000 65536"/>
                <a:gd name="T23" fmla="*/ 0 60000 65536"/>
                <a:gd name="T24" fmla="*/ 0 w 126"/>
                <a:gd name="T25" fmla="*/ 0 h 614"/>
                <a:gd name="T26" fmla="*/ 126 w 126"/>
                <a:gd name="T27" fmla="*/ 614 h 6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6" h="614">
                  <a:moveTo>
                    <a:pt x="66" y="614"/>
                  </a:moveTo>
                  <a:cubicBezTo>
                    <a:pt x="66" y="592"/>
                    <a:pt x="60" y="518"/>
                    <a:pt x="66" y="484"/>
                  </a:cubicBezTo>
                  <a:cubicBezTo>
                    <a:pt x="72" y="450"/>
                    <a:pt x="92" y="439"/>
                    <a:pt x="101" y="413"/>
                  </a:cubicBezTo>
                  <a:cubicBezTo>
                    <a:pt x="110" y="387"/>
                    <a:pt x="115" y="359"/>
                    <a:pt x="119" y="327"/>
                  </a:cubicBezTo>
                  <a:cubicBezTo>
                    <a:pt x="123" y="296"/>
                    <a:pt x="126" y="264"/>
                    <a:pt x="123" y="226"/>
                  </a:cubicBezTo>
                  <a:cubicBezTo>
                    <a:pt x="120" y="187"/>
                    <a:pt x="112" y="129"/>
                    <a:pt x="103" y="96"/>
                  </a:cubicBezTo>
                  <a:cubicBezTo>
                    <a:pt x="94" y="62"/>
                    <a:pt x="87" y="41"/>
                    <a:pt x="70" y="25"/>
                  </a:cubicBezTo>
                  <a:cubicBezTo>
                    <a:pt x="53" y="9"/>
                    <a:pt x="15" y="5"/>
                    <a:pt x="0" y="0"/>
                  </a:cubicBezTo>
                </a:path>
              </a:pathLst>
            </a:custGeom>
            <a:noFill/>
            <a:ln w="3810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1" name="Rectangle 37"/>
            <p:cNvSpPr>
              <a:spLocks noChangeArrowheads="1"/>
            </p:cNvSpPr>
            <p:nvPr/>
          </p:nvSpPr>
          <p:spPr bwMode="auto">
            <a:xfrm>
              <a:off x="4464" y="1344"/>
              <a:ext cx="288" cy="144"/>
            </a:xfrm>
            <a:prstGeom prst="rect">
              <a:avLst/>
            </a:prstGeom>
            <a:solidFill>
              <a:srgbClr val="800000"/>
            </a:solidFill>
            <a:ln w="12700">
              <a:solidFill>
                <a:srgbClr val="80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7192" name="Line 38"/>
            <p:cNvSpPr>
              <a:spLocks noChangeShapeType="1"/>
            </p:cNvSpPr>
            <p:nvPr/>
          </p:nvSpPr>
          <p:spPr bwMode="auto">
            <a:xfrm>
              <a:off x="4752" y="1416"/>
              <a:ext cx="96" cy="0"/>
            </a:xfrm>
            <a:prstGeom prst="line">
              <a:avLst/>
            </a:prstGeom>
            <a:noFill/>
            <a:ln w="190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3" name="Line 39"/>
            <p:cNvSpPr>
              <a:spLocks noChangeShapeType="1"/>
            </p:cNvSpPr>
            <p:nvPr/>
          </p:nvSpPr>
          <p:spPr bwMode="auto">
            <a:xfrm>
              <a:off x="4848" y="1296"/>
              <a:ext cx="0" cy="240"/>
            </a:xfrm>
            <a:prstGeom prst="line">
              <a:avLst/>
            </a:prstGeom>
            <a:noFill/>
            <a:ln w="190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4" name="Line 40"/>
            <p:cNvSpPr>
              <a:spLocks noChangeShapeType="1"/>
            </p:cNvSpPr>
            <p:nvPr/>
          </p:nvSpPr>
          <p:spPr bwMode="auto">
            <a:xfrm>
              <a:off x="4896" y="1344"/>
              <a:ext cx="0" cy="144"/>
            </a:xfrm>
            <a:prstGeom prst="line">
              <a:avLst/>
            </a:prstGeom>
            <a:noFill/>
            <a:ln w="19050">
              <a:solidFill>
                <a:srgbClr val="8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5" name="Freeform 41"/>
            <p:cNvSpPr>
              <a:spLocks/>
            </p:cNvSpPr>
            <p:nvPr/>
          </p:nvSpPr>
          <p:spPr bwMode="auto">
            <a:xfrm>
              <a:off x="4896" y="1416"/>
              <a:ext cx="270" cy="6"/>
            </a:xfrm>
            <a:custGeom>
              <a:avLst/>
              <a:gdLst>
                <a:gd name="T0" fmla="*/ 0 w 270"/>
                <a:gd name="T1" fmla="*/ 6 h 6"/>
                <a:gd name="T2" fmla="*/ 270 w 270"/>
                <a:gd name="T3" fmla="*/ 0 h 6"/>
                <a:gd name="T4" fmla="*/ 0 60000 65536"/>
                <a:gd name="T5" fmla="*/ 0 60000 65536"/>
                <a:gd name="T6" fmla="*/ 0 w 270"/>
                <a:gd name="T7" fmla="*/ 0 h 6"/>
                <a:gd name="T8" fmla="*/ 270 w 270"/>
                <a:gd name="T9" fmla="*/ 6 h 6"/>
              </a:gdLst>
              <a:ahLst/>
              <a:cxnLst>
                <a:cxn ang="T4">
                  <a:pos x="T0" y="T1"/>
                </a:cxn>
                <a:cxn ang="T5">
                  <a:pos x="T2" y="T3"/>
                </a:cxn>
              </a:cxnLst>
              <a:rect l="T6" t="T7" r="T8" b="T9"/>
              <a:pathLst>
                <a:path w="270" h="6">
                  <a:moveTo>
                    <a:pt x="0" y="6"/>
                  </a:moveTo>
                  <a:lnTo>
                    <a:pt x="270" y="0"/>
                  </a:lnTo>
                </a:path>
              </a:pathLst>
            </a:custGeom>
            <a:noFill/>
            <a:ln w="1905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6" name="Freeform 42"/>
            <p:cNvSpPr>
              <a:spLocks/>
            </p:cNvSpPr>
            <p:nvPr/>
          </p:nvSpPr>
          <p:spPr bwMode="auto">
            <a:xfrm>
              <a:off x="5160" y="1176"/>
              <a:ext cx="1" cy="252"/>
            </a:xfrm>
            <a:custGeom>
              <a:avLst/>
              <a:gdLst>
                <a:gd name="T0" fmla="*/ 0 w 1"/>
                <a:gd name="T1" fmla="*/ 0 h 252"/>
                <a:gd name="T2" fmla="*/ 0 w 1"/>
                <a:gd name="T3" fmla="*/ 252 h 252"/>
                <a:gd name="T4" fmla="*/ 0 60000 65536"/>
                <a:gd name="T5" fmla="*/ 0 60000 65536"/>
                <a:gd name="T6" fmla="*/ 0 w 1"/>
                <a:gd name="T7" fmla="*/ 0 h 252"/>
                <a:gd name="T8" fmla="*/ 1 w 1"/>
                <a:gd name="T9" fmla="*/ 252 h 252"/>
              </a:gdLst>
              <a:ahLst/>
              <a:cxnLst>
                <a:cxn ang="T4">
                  <a:pos x="T0" y="T1"/>
                </a:cxn>
                <a:cxn ang="T5">
                  <a:pos x="T2" y="T3"/>
                </a:cxn>
              </a:cxnLst>
              <a:rect l="T6" t="T7" r="T8" b="T9"/>
              <a:pathLst>
                <a:path w="1" h="252">
                  <a:moveTo>
                    <a:pt x="0" y="0"/>
                  </a:moveTo>
                  <a:lnTo>
                    <a:pt x="0" y="252"/>
                  </a:lnTo>
                </a:path>
              </a:pathLst>
            </a:custGeom>
            <a:noFill/>
            <a:ln w="19050">
              <a:solidFill>
                <a:srgbClr val="8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7" name="Freeform 43"/>
            <p:cNvSpPr>
              <a:spLocks/>
            </p:cNvSpPr>
            <p:nvPr/>
          </p:nvSpPr>
          <p:spPr bwMode="auto">
            <a:xfrm>
              <a:off x="5156" y="1144"/>
              <a:ext cx="12" cy="156"/>
            </a:xfrm>
            <a:custGeom>
              <a:avLst/>
              <a:gdLst>
                <a:gd name="T0" fmla="*/ 12 w 12"/>
                <a:gd name="T1" fmla="*/ 0 h 156"/>
                <a:gd name="T2" fmla="*/ 0 w 12"/>
                <a:gd name="T3" fmla="*/ 156 h 156"/>
                <a:gd name="T4" fmla="*/ 0 60000 65536"/>
                <a:gd name="T5" fmla="*/ 0 60000 65536"/>
                <a:gd name="T6" fmla="*/ 0 w 12"/>
                <a:gd name="T7" fmla="*/ 0 h 156"/>
                <a:gd name="T8" fmla="*/ 12 w 12"/>
                <a:gd name="T9" fmla="*/ 156 h 156"/>
              </a:gdLst>
              <a:ahLst/>
              <a:cxnLst>
                <a:cxn ang="T4">
                  <a:pos x="T0" y="T1"/>
                </a:cxn>
                <a:cxn ang="T5">
                  <a:pos x="T2" y="T3"/>
                </a:cxn>
              </a:cxnLst>
              <a:rect l="T6" t="T7" r="T8" b="T9"/>
              <a:pathLst>
                <a:path w="12" h="156">
                  <a:moveTo>
                    <a:pt x="12" y="0"/>
                  </a:moveTo>
                  <a:lnTo>
                    <a:pt x="0" y="156"/>
                  </a:lnTo>
                </a:path>
              </a:pathLst>
            </a:custGeom>
            <a:noFill/>
            <a:ln w="28575">
              <a:solidFill>
                <a:srgbClr val="800000"/>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7198" name="AutoShape 44"/>
            <p:cNvCxnSpPr>
              <a:cxnSpLocks noChangeShapeType="1"/>
              <a:stCxn id="7188" idx="1"/>
              <a:endCxn id="7191" idx="0"/>
            </p:cNvCxnSpPr>
            <p:nvPr/>
          </p:nvCxnSpPr>
          <p:spPr bwMode="auto">
            <a:xfrm rot="5400000">
              <a:off x="4520" y="1149"/>
              <a:ext cx="283" cy="108"/>
            </a:xfrm>
            <a:prstGeom prst="bentConnector3">
              <a:avLst>
                <a:gd name="adj1" fmla="val 62898"/>
              </a:avLst>
            </a:prstGeom>
            <a:noFill/>
            <a:ln w="19050">
              <a:solidFill>
                <a:srgbClr val="800000"/>
              </a:solidFill>
              <a:miter lim="800000"/>
              <a:headEnd type="none" w="sm" len="sm"/>
              <a:tailEnd type="triangle" w="sm" len="sm"/>
            </a:ln>
            <a:extLst>
              <a:ext uri="{909E8E84-426E-40DD-AFC4-6F175D3DCCD1}">
                <a14:hiddenFill xmlns:a14="http://schemas.microsoft.com/office/drawing/2010/main">
                  <a:noFill/>
                </a14:hiddenFill>
              </a:ext>
            </a:extLst>
          </p:spPr>
        </p:cxnSp>
        <p:sp>
          <p:nvSpPr>
            <p:cNvPr id="7199" name="Text Box 45"/>
            <p:cNvSpPr txBox="1">
              <a:spLocks noChangeArrowheads="1"/>
            </p:cNvSpPr>
            <p:nvPr/>
          </p:nvSpPr>
          <p:spPr bwMode="auto">
            <a:xfrm>
              <a:off x="5270" y="103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i</a:t>
              </a:r>
              <a:r>
                <a:rPr lang="en-US" altLang="zh-CN" sz="2400" baseline="-25000"/>
                <a:t>2</a:t>
              </a:r>
              <a:endParaRPr lang="en-US" altLang="zh-CN" sz="2400" i="1"/>
            </a:p>
          </p:txBody>
        </p:sp>
        <p:sp>
          <p:nvSpPr>
            <p:cNvPr id="7200" name="Text Box 46"/>
            <p:cNvSpPr txBox="1">
              <a:spLocks noChangeArrowheads="1"/>
            </p:cNvSpPr>
            <p:nvPr/>
          </p:nvSpPr>
          <p:spPr bwMode="auto">
            <a:xfrm>
              <a:off x="4800" y="24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L</a:t>
              </a:r>
              <a:r>
                <a:rPr lang="en-US" altLang="zh-CN" sz="2400" baseline="-25000"/>
                <a:t>2</a:t>
              </a:r>
              <a:endParaRPr lang="en-US" altLang="zh-CN" sz="2400"/>
            </a:p>
          </p:txBody>
        </p:sp>
      </p:grpSp>
      <p:sp>
        <p:nvSpPr>
          <p:cNvPr id="89135" name="Text Box 47"/>
          <p:cNvSpPr txBox="1">
            <a:spLocks noChangeArrowheads="1"/>
          </p:cNvSpPr>
          <p:nvPr/>
        </p:nvSpPr>
        <p:spPr bwMode="auto">
          <a:xfrm>
            <a:off x="211138" y="1042988"/>
            <a:ext cx="4876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solidFill>
                  <a:schemeClr val="accent2"/>
                </a:solidFill>
              </a:rPr>
              <a:t>1. </a:t>
            </a:r>
            <a:r>
              <a:rPr lang="zh-CN" altLang="en-US" sz="2800">
                <a:solidFill>
                  <a:schemeClr val="accent2"/>
                </a:solidFill>
              </a:rPr>
              <a:t>现象：两个载流回路中电流发生变化时相互在对方回路中激起感生电动势的现象叫互感</a:t>
            </a:r>
          </a:p>
        </p:txBody>
      </p:sp>
      <p:sp>
        <p:nvSpPr>
          <p:cNvPr id="89136" name="Text Box 48"/>
          <p:cNvSpPr txBox="1">
            <a:spLocks noChangeArrowheads="1"/>
          </p:cNvSpPr>
          <p:nvPr/>
        </p:nvSpPr>
        <p:spPr bwMode="auto">
          <a:xfrm>
            <a:off x="347663" y="2838450"/>
            <a:ext cx="2495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solidFill>
                  <a:schemeClr val="accent2"/>
                </a:solidFill>
              </a:rPr>
              <a:t>2</a:t>
            </a:r>
            <a:r>
              <a:rPr lang="zh-CN" altLang="en-US" sz="2800">
                <a:solidFill>
                  <a:schemeClr val="accent2"/>
                </a:solidFill>
              </a:rPr>
              <a:t>、</a:t>
            </a:r>
            <a:r>
              <a:rPr lang="zh-CN" altLang="en-US" sz="2800">
                <a:solidFill>
                  <a:schemeClr val="accent2"/>
                </a:solidFill>
                <a:latin typeface="宋体" pitchFamily="2" charset="-122"/>
              </a:rPr>
              <a:t>互感电动势</a:t>
            </a:r>
          </a:p>
        </p:txBody>
      </p:sp>
      <p:graphicFrame>
        <p:nvGraphicFramePr>
          <p:cNvPr id="89137" name="Object 49"/>
          <p:cNvGraphicFramePr>
            <a:graphicFrameLocks noChangeAspect="1"/>
          </p:cNvGraphicFramePr>
          <p:nvPr/>
        </p:nvGraphicFramePr>
        <p:xfrm>
          <a:off x="4046538" y="3468688"/>
          <a:ext cx="1905000" cy="536575"/>
        </p:xfrm>
        <a:graphic>
          <a:graphicData uri="http://schemas.openxmlformats.org/presentationml/2006/ole">
            <mc:AlternateContent xmlns:mc="http://schemas.openxmlformats.org/markup-compatibility/2006">
              <mc:Choice xmlns:v="urn:schemas-microsoft-com:vml" Requires="v">
                <p:oleObj spid="_x0000_s7484" name="公式" r:id="rId4" imgW="761669" imgH="215806" progId="Equation.3">
                  <p:embed/>
                </p:oleObj>
              </mc:Choice>
              <mc:Fallback>
                <p:oleObj name="公式" r:id="rId4" imgW="761669" imgH="215806" progId="Equation.3">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6538" y="3468688"/>
                        <a:ext cx="19050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8" name="Object 50"/>
          <p:cNvGraphicFramePr>
            <a:graphicFrameLocks noChangeAspect="1"/>
          </p:cNvGraphicFramePr>
          <p:nvPr/>
        </p:nvGraphicFramePr>
        <p:xfrm>
          <a:off x="4154488" y="4913313"/>
          <a:ext cx="3657600" cy="963612"/>
        </p:xfrm>
        <a:graphic>
          <a:graphicData uri="http://schemas.openxmlformats.org/presentationml/2006/ole">
            <mc:AlternateContent xmlns:mc="http://schemas.openxmlformats.org/markup-compatibility/2006">
              <mc:Choice xmlns:v="urn:schemas-microsoft-com:vml" Requires="v">
                <p:oleObj spid="_x0000_s7485" name="公式" r:id="rId6" imgW="1536033" imgH="406224" progId="Equation.3">
                  <p:embed/>
                </p:oleObj>
              </mc:Choice>
              <mc:Fallback>
                <p:oleObj name="公式" r:id="rId6" imgW="1536033" imgH="406224" progId="Equation.3">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4488" y="4913313"/>
                        <a:ext cx="365760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39" name="Object 51"/>
          <p:cNvGraphicFramePr>
            <a:graphicFrameLocks noChangeAspect="1"/>
          </p:cNvGraphicFramePr>
          <p:nvPr/>
        </p:nvGraphicFramePr>
        <p:xfrm>
          <a:off x="6637338" y="3429000"/>
          <a:ext cx="1905000" cy="536575"/>
        </p:xfrm>
        <a:graphic>
          <a:graphicData uri="http://schemas.openxmlformats.org/presentationml/2006/ole">
            <mc:AlternateContent xmlns:mc="http://schemas.openxmlformats.org/markup-compatibility/2006">
              <mc:Choice xmlns:v="urn:schemas-microsoft-com:vml" Requires="v">
                <p:oleObj spid="_x0000_s7486" name="公式" r:id="rId8" imgW="761669" imgH="215806" progId="Equation.3">
                  <p:embed/>
                </p:oleObj>
              </mc:Choice>
              <mc:Fallback>
                <p:oleObj name="公式" r:id="rId8" imgW="761669" imgH="215806" progId="Equation.3">
                  <p:embed/>
                  <p:pic>
                    <p:nvPicPr>
                      <p:cNvPr id="0" name="Object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7338" y="3429000"/>
                        <a:ext cx="190500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40" name="Object 52"/>
          <p:cNvGraphicFramePr>
            <a:graphicFrameLocks noChangeAspect="1"/>
          </p:cNvGraphicFramePr>
          <p:nvPr/>
        </p:nvGraphicFramePr>
        <p:xfrm>
          <a:off x="4122738" y="5849938"/>
          <a:ext cx="3657600" cy="963612"/>
        </p:xfrm>
        <a:graphic>
          <a:graphicData uri="http://schemas.openxmlformats.org/presentationml/2006/ole">
            <mc:AlternateContent xmlns:mc="http://schemas.openxmlformats.org/markup-compatibility/2006">
              <mc:Choice xmlns:v="urn:schemas-microsoft-com:vml" Requires="v">
                <p:oleObj spid="_x0000_s7487" name="公式" r:id="rId10" imgW="1536033" imgH="406224" progId="Equation.3">
                  <p:embed/>
                </p:oleObj>
              </mc:Choice>
              <mc:Fallback>
                <p:oleObj name="公式" r:id="rId10" imgW="1536033" imgH="406224" progId="Equation.3">
                  <p:embed/>
                  <p:pic>
                    <p:nvPicPr>
                      <p:cNvPr id="0" name="Object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2738" y="5849938"/>
                        <a:ext cx="365760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45" name="Text Box 57"/>
          <p:cNvSpPr txBox="1">
            <a:spLocks noChangeArrowheads="1"/>
          </p:cNvSpPr>
          <p:nvPr/>
        </p:nvSpPr>
        <p:spPr bwMode="auto">
          <a:xfrm>
            <a:off x="388938" y="3557588"/>
            <a:ext cx="3148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chemeClr val="accent2"/>
                </a:solidFill>
              </a:rPr>
              <a:t>由毕奥</a:t>
            </a:r>
            <a:r>
              <a:rPr lang="en-US" altLang="zh-CN" sz="2800">
                <a:solidFill>
                  <a:schemeClr val="accent2"/>
                </a:solidFill>
              </a:rPr>
              <a:t>-</a:t>
            </a:r>
            <a:r>
              <a:rPr lang="zh-CN" altLang="en-US" sz="2800">
                <a:solidFill>
                  <a:schemeClr val="accent2"/>
                </a:solidFill>
              </a:rPr>
              <a:t>萨伐尔定律</a:t>
            </a:r>
            <a:endParaRPr lang="zh-CN" altLang="en-US" sz="2400" b="0">
              <a:solidFill>
                <a:schemeClr val="accent2"/>
              </a:solidFill>
            </a:endParaRPr>
          </a:p>
        </p:txBody>
      </p:sp>
      <p:sp>
        <p:nvSpPr>
          <p:cNvPr id="89146" name="Text Box 58"/>
          <p:cNvSpPr txBox="1">
            <a:spLocks noChangeArrowheads="1"/>
          </p:cNvSpPr>
          <p:nvPr/>
        </p:nvSpPr>
        <p:spPr bwMode="auto">
          <a:xfrm>
            <a:off x="465138" y="5095875"/>
            <a:ext cx="2673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chemeClr val="accent2"/>
                </a:solidFill>
              </a:rPr>
              <a:t>由电磁感应定律</a:t>
            </a:r>
          </a:p>
        </p:txBody>
      </p:sp>
      <p:sp>
        <p:nvSpPr>
          <p:cNvPr id="89148" name="Oval 60"/>
          <p:cNvSpPr>
            <a:spLocks noChangeArrowheads="1"/>
          </p:cNvSpPr>
          <p:nvPr/>
        </p:nvSpPr>
        <p:spPr bwMode="auto">
          <a:xfrm>
            <a:off x="8604250" y="6454775"/>
            <a:ext cx="255588" cy="287338"/>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graphicFrame>
        <p:nvGraphicFramePr>
          <p:cNvPr id="3" name="对象 2"/>
          <p:cNvGraphicFramePr>
            <a:graphicFrameLocks noChangeAspect="1"/>
          </p:cNvGraphicFramePr>
          <p:nvPr/>
        </p:nvGraphicFramePr>
        <p:xfrm>
          <a:off x="2836863" y="4105275"/>
          <a:ext cx="1270000" cy="979488"/>
        </p:xfrm>
        <a:graphic>
          <a:graphicData uri="http://schemas.openxmlformats.org/presentationml/2006/ole">
            <mc:AlternateContent xmlns:mc="http://schemas.openxmlformats.org/markup-compatibility/2006">
              <mc:Choice xmlns:v="urn:schemas-microsoft-com:vml" Requires="v">
                <p:oleObj spid="_x0000_s7488" name="Equation" r:id="rId12" imgW="507780" imgH="393529" progId="Equation.DSMT4">
                  <p:embed/>
                </p:oleObj>
              </mc:Choice>
              <mc:Fallback>
                <p:oleObj name="Equation" r:id="rId12" imgW="507780" imgH="393529" progId="Equation.DSMT4">
                  <p:embed/>
                  <p:pic>
                    <p:nvPicPr>
                      <p:cNvPr id="0" name="对象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6863" y="4105275"/>
                        <a:ext cx="12700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a:spLocks noChangeArrowheads="1"/>
          </p:cNvSpPr>
          <p:nvPr/>
        </p:nvSpPr>
        <p:spPr bwMode="auto">
          <a:xfrm>
            <a:off x="4789488" y="4302125"/>
            <a:ext cx="1084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FF0000"/>
                </a:solidFill>
              </a:rPr>
              <a:t>定义</a:t>
            </a:r>
            <a:r>
              <a:rPr lang="en-US" altLang="zh-CN" sz="2800">
                <a:solidFill>
                  <a:srgbClr val="FF0000"/>
                </a:solidFill>
              </a:rPr>
              <a:t>1</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blinds(vertical)">
                                      <p:cBhvr>
                                        <p:cTn id="7" dur="500"/>
                                        <p:tgtEl>
                                          <p:spTgt spid="890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9135"/>
                                        </p:tgtEl>
                                        <p:attrNameLst>
                                          <p:attrName>style.visibility</p:attrName>
                                        </p:attrNameLst>
                                      </p:cBhvr>
                                      <p:to>
                                        <p:strVal val="visible"/>
                                      </p:to>
                                    </p:set>
                                    <p:animEffect transition="in" filter="blinds(vertical)">
                                      <p:cBhvr>
                                        <p:cTn id="12" dur="500"/>
                                        <p:tgtEl>
                                          <p:spTgt spid="89135"/>
                                        </p:tgtEl>
                                      </p:cBhvr>
                                    </p:animEffect>
                                  </p:childTnLst>
                                </p:cTn>
                              </p:par>
                            </p:childTnLst>
                          </p:cTn>
                        </p:par>
                        <p:par>
                          <p:cTn id="13" fill="hold" nodeType="afterGroup">
                            <p:stCondLst>
                              <p:cond delay="500"/>
                            </p:stCondLst>
                            <p:childTnLst>
                              <p:par>
                                <p:cTn id="14" presetID="3" presetClass="entr" presetSubtype="5"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vertical)">
                                      <p:cBhvr>
                                        <p:cTn id="16" dur="500"/>
                                        <p:tgtEl>
                                          <p:spTgt spid="2"/>
                                        </p:tgtEl>
                                      </p:cBhvr>
                                    </p:animEffect>
                                  </p:childTnLst>
                                </p:cTn>
                              </p:par>
                            </p:childTnLst>
                          </p:cTn>
                        </p:par>
                        <p:par>
                          <p:cTn id="17" fill="hold" nodeType="afterGroup">
                            <p:stCondLst>
                              <p:cond delay="1000"/>
                            </p:stCondLst>
                            <p:childTnLst>
                              <p:par>
                                <p:cTn id="18" presetID="3" presetClass="entr" presetSubtype="5"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vertical)">
                                      <p:cBhvr>
                                        <p:cTn id="20" dur="500"/>
                                        <p:tgtEl>
                                          <p:spTgt spid="5"/>
                                        </p:tgtEl>
                                      </p:cBhvr>
                                    </p:animEffect>
                                  </p:childTnLst>
                                </p:cTn>
                              </p:par>
                            </p:childTnLst>
                          </p:cTn>
                        </p:par>
                        <p:par>
                          <p:cTn id="21" fill="hold" nodeType="afterGroup">
                            <p:stCondLst>
                              <p:cond delay="1500"/>
                            </p:stCondLst>
                            <p:childTnLst>
                              <p:par>
                                <p:cTn id="22" presetID="1" presetClass="entr" presetSubtype="0" fill="hold" nodeType="afterEffect">
                                  <p:stCondLst>
                                    <p:cond delay="0"/>
                                  </p:stCondLst>
                                  <p:childTnLst>
                                    <p:set>
                                      <p:cBhvr>
                                        <p:cTn id="23" dur="1" fill="hold">
                                          <p:stCondLst>
                                            <p:cond delay="499"/>
                                          </p:stCondLst>
                                        </p:cTn>
                                        <p:tgtEl>
                                          <p:spTgt spid="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89136"/>
                                        </p:tgtEl>
                                        <p:attrNameLst>
                                          <p:attrName>style.visibility</p:attrName>
                                        </p:attrNameLst>
                                      </p:cBhvr>
                                      <p:to>
                                        <p:strVal val="visible"/>
                                      </p:to>
                                    </p:set>
                                    <p:animEffect transition="in" filter="blinds(vertical)">
                                      <p:cBhvr>
                                        <p:cTn id="28" dur="500"/>
                                        <p:tgtEl>
                                          <p:spTgt spid="8913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5" fill="hold" grpId="0" nodeType="clickEffect">
                                  <p:stCondLst>
                                    <p:cond delay="0"/>
                                  </p:stCondLst>
                                  <p:childTnLst>
                                    <p:set>
                                      <p:cBhvr>
                                        <p:cTn id="32" dur="1" fill="hold">
                                          <p:stCondLst>
                                            <p:cond delay="0"/>
                                          </p:stCondLst>
                                        </p:cTn>
                                        <p:tgtEl>
                                          <p:spTgt spid="89145"/>
                                        </p:tgtEl>
                                        <p:attrNameLst>
                                          <p:attrName>style.visibility</p:attrName>
                                        </p:attrNameLst>
                                      </p:cBhvr>
                                      <p:to>
                                        <p:strVal val="visible"/>
                                      </p:to>
                                    </p:set>
                                    <p:animEffect transition="in" filter="blinds(vertical)">
                                      <p:cBhvr>
                                        <p:cTn id="33" dur="500"/>
                                        <p:tgtEl>
                                          <p:spTgt spid="8914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5" fill="hold" nodeType="clickEffect">
                                  <p:stCondLst>
                                    <p:cond delay="0"/>
                                  </p:stCondLst>
                                  <p:childTnLst>
                                    <p:set>
                                      <p:cBhvr>
                                        <p:cTn id="37" dur="1" fill="hold">
                                          <p:stCondLst>
                                            <p:cond delay="0"/>
                                          </p:stCondLst>
                                        </p:cTn>
                                        <p:tgtEl>
                                          <p:spTgt spid="89137"/>
                                        </p:tgtEl>
                                        <p:attrNameLst>
                                          <p:attrName>style.visibility</p:attrName>
                                        </p:attrNameLst>
                                      </p:cBhvr>
                                      <p:to>
                                        <p:strVal val="visible"/>
                                      </p:to>
                                    </p:set>
                                    <p:animEffect transition="in" filter="blinds(vertical)">
                                      <p:cBhvr>
                                        <p:cTn id="38" dur="500"/>
                                        <p:tgtEl>
                                          <p:spTgt spid="89137"/>
                                        </p:tgtEl>
                                      </p:cBhvr>
                                    </p:animEffect>
                                  </p:childTnLst>
                                </p:cTn>
                              </p:par>
                            </p:childTnLst>
                          </p:cTn>
                        </p:par>
                        <p:par>
                          <p:cTn id="39" fill="hold" nodeType="afterGroup">
                            <p:stCondLst>
                              <p:cond delay="500"/>
                            </p:stCondLst>
                            <p:childTnLst>
                              <p:par>
                                <p:cTn id="40" presetID="3" presetClass="entr" presetSubtype="5" fill="hold" nodeType="afterEffect">
                                  <p:stCondLst>
                                    <p:cond delay="0"/>
                                  </p:stCondLst>
                                  <p:childTnLst>
                                    <p:set>
                                      <p:cBhvr>
                                        <p:cTn id="41" dur="1" fill="hold">
                                          <p:stCondLst>
                                            <p:cond delay="0"/>
                                          </p:stCondLst>
                                        </p:cTn>
                                        <p:tgtEl>
                                          <p:spTgt spid="89139"/>
                                        </p:tgtEl>
                                        <p:attrNameLst>
                                          <p:attrName>style.visibility</p:attrName>
                                        </p:attrNameLst>
                                      </p:cBhvr>
                                      <p:to>
                                        <p:strVal val="visible"/>
                                      </p:to>
                                    </p:set>
                                    <p:animEffect transition="in" filter="blinds(vertical)">
                                      <p:cBhvr>
                                        <p:cTn id="42" dur="500"/>
                                        <p:tgtEl>
                                          <p:spTgt spid="891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linds(vertical)">
                                      <p:cBhvr>
                                        <p:cTn id="47" dur="500"/>
                                        <p:tgtEl>
                                          <p:spTgt spid="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anim calcmode="lin" valueType="num">
                                      <p:cBhvr>
                                        <p:cTn id="53" dur="1000" fill="hold"/>
                                        <p:tgtEl>
                                          <p:spTgt spid="6"/>
                                        </p:tgtEl>
                                        <p:attrNameLst>
                                          <p:attrName>ppt_x</p:attrName>
                                        </p:attrNameLst>
                                      </p:cBhvr>
                                      <p:tavLst>
                                        <p:tav tm="0">
                                          <p:val>
                                            <p:strVal val="#ppt_x"/>
                                          </p:val>
                                        </p:tav>
                                        <p:tav tm="100000">
                                          <p:val>
                                            <p:strVal val="#ppt_x"/>
                                          </p:val>
                                        </p:tav>
                                      </p:tavLst>
                                    </p:anim>
                                    <p:anim calcmode="lin" valueType="num">
                                      <p:cBhvr>
                                        <p:cTn id="5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5" fill="hold" grpId="0" nodeType="clickEffect">
                                  <p:stCondLst>
                                    <p:cond delay="0"/>
                                  </p:stCondLst>
                                  <p:childTnLst>
                                    <p:set>
                                      <p:cBhvr>
                                        <p:cTn id="58" dur="1" fill="hold">
                                          <p:stCondLst>
                                            <p:cond delay="0"/>
                                          </p:stCondLst>
                                        </p:cTn>
                                        <p:tgtEl>
                                          <p:spTgt spid="89146"/>
                                        </p:tgtEl>
                                        <p:attrNameLst>
                                          <p:attrName>style.visibility</p:attrName>
                                        </p:attrNameLst>
                                      </p:cBhvr>
                                      <p:to>
                                        <p:strVal val="visible"/>
                                      </p:to>
                                    </p:set>
                                    <p:animEffect transition="in" filter="blinds(vertical)">
                                      <p:cBhvr>
                                        <p:cTn id="59" dur="500"/>
                                        <p:tgtEl>
                                          <p:spTgt spid="8914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89138"/>
                                        </p:tgtEl>
                                        <p:attrNameLst>
                                          <p:attrName>style.visibility</p:attrName>
                                        </p:attrNameLst>
                                      </p:cBhvr>
                                      <p:to>
                                        <p:strVal val="visible"/>
                                      </p:to>
                                    </p:set>
                                    <p:animEffect transition="in" filter="blinds(horizontal)">
                                      <p:cBhvr>
                                        <p:cTn id="64" dur="500"/>
                                        <p:tgtEl>
                                          <p:spTgt spid="89138"/>
                                        </p:tgtEl>
                                      </p:cBhvr>
                                    </p:animEffect>
                                  </p:childTnLst>
                                </p:cTn>
                              </p:par>
                            </p:childTnLst>
                          </p:cTn>
                        </p:par>
                        <p:par>
                          <p:cTn id="65" fill="hold" nodeType="afterGroup">
                            <p:stCondLst>
                              <p:cond delay="500"/>
                            </p:stCondLst>
                            <p:childTnLst>
                              <p:par>
                                <p:cTn id="66" presetID="3" presetClass="entr" presetSubtype="5" fill="hold" nodeType="afterEffect">
                                  <p:stCondLst>
                                    <p:cond delay="0"/>
                                  </p:stCondLst>
                                  <p:childTnLst>
                                    <p:set>
                                      <p:cBhvr>
                                        <p:cTn id="67" dur="1" fill="hold">
                                          <p:stCondLst>
                                            <p:cond delay="0"/>
                                          </p:stCondLst>
                                        </p:cTn>
                                        <p:tgtEl>
                                          <p:spTgt spid="89140"/>
                                        </p:tgtEl>
                                        <p:attrNameLst>
                                          <p:attrName>style.visibility</p:attrName>
                                        </p:attrNameLst>
                                      </p:cBhvr>
                                      <p:to>
                                        <p:strVal val="visible"/>
                                      </p:to>
                                    </p:set>
                                    <p:animEffect transition="in" filter="blinds(vertical)">
                                      <p:cBhvr>
                                        <p:cTn id="68" dur="500"/>
                                        <p:tgtEl>
                                          <p:spTgt spid="89140"/>
                                        </p:tgtEl>
                                      </p:cBhvr>
                                    </p:animEffect>
                                  </p:childTnLst>
                                </p:cTn>
                              </p:par>
                            </p:childTnLst>
                          </p:cTn>
                        </p:par>
                        <p:par>
                          <p:cTn id="69" fill="hold" nodeType="afterGroup">
                            <p:stCondLst>
                              <p:cond delay="1000"/>
                            </p:stCondLst>
                            <p:childTnLst>
                              <p:par>
                                <p:cTn id="70" presetID="3" presetClass="entr" presetSubtype="5" fill="hold" grpId="0" nodeType="afterEffect">
                                  <p:stCondLst>
                                    <p:cond delay="0"/>
                                  </p:stCondLst>
                                  <p:childTnLst>
                                    <p:set>
                                      <p:cBhvr>
                                        <p:cTn id="71" dur="1" fill="hold">
                                          <p:stCondLst>
                                            <p:cond delay="0"/>
                                          </p:stCondLst>
                                        </p:cTn>
                                        <p:tgtEl>
                                          <p:spTgt spid="89148"/>
                                        </p:tgtEl>
                                        <p:attrNameLst>
                                          <p:attrName>style.visibility</p:attrName>
                                        </p:attrNameLst>
                                      </p:cBhvr>
                                      <p:to>
                                        <p:strVal val="visible"/>
                                      </p:to>
                                    </p:set>
                                    <p:animEffect transition="in" filter="blinds(vertical)">
                                      <p:cBhvr>
                                        <p:cTn id="72" dur="500"/>
                                        <p:tgtEl>
                                          <p:spTgt spid="89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utoUpdateAnimBg="0"/>
      <p:bldP spid="89135" grpId="0" autoUpdateAnimBg="0"/>
      <p:bldP spid="89136" grpId="0" autoUpdateAnimBg="0"/>
      <p:bldP spid="89145" grpId="0" autoUpdateAnimBg="0"/>
      <p:bldP spid="89146" grpId="0" autoUpdateAnimBg="0"/>
      <p:bldP spid="89148"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3505200" cy="1219200"/>
            <a:chOff x="240" y="336"/>
            <a:chExt cx="2160" cy="648"/>
          </a:xfrm>
        </p:grpSpPr>
        <p:sp>
          <p:nvSpPr>
            <p:cNvPr id="8209" name="Text Box 3"/>
            <p:cNvSpPr txBox="1">
              <a:spLocks noChangeArrowheads="1"/>
            </p:cNvSpPr>
            <p:nvPr/>
          </p:nvSpPr>
          <p:spPr bwMode="auto">
            <a:xfrm>
              <a:off x="240" y="528"/>
              <a:ext cx="105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rPr>
                <a:t>非铁磁质</a:t>
              </a:r>
            </a:p>
          </p:txBody>
        </p:sp>
        <p:graphicFrame>
          <p:nvGraphicFramePr>
            <p:cNvPr id="8210" name="Object 4"/>
            <p:cNvGraphicFramePr>
              <a:graphicFrameLocks/>
            </p:cNvGraphicFramePr>
            <p:nvPr/>
          </p:nvGraphicFramePr>
          <p:xfrm>
            <a:off x="1296" y="336"/>
            <a:ext cx="1104" cy="648"/>
          </p:xfrm>
          <a:graphic>
            <a:graphicData uri="http://schemas.openxmlformats.org/presentationml/2006/ole">
              <mc:AlternateContent xmlns:mc="http://schemas.openxmlformats.org/markup-compatibility/2006">
                <mc:Choice xmlns:v="urn:schemas-microsoft-com:vml" Requires="v">
                  <p:oleObj spid="_x0000_s8471" name="公式" r:id="rId4" imgW="698197" imgH="444307" progId="Equation.3">
                    <p:embed/>
                  </p:oleObj>
                </mc:Choice>
                <mc:Fallback>
                  <p:oleObj name="公式" r:id="rId4" imgW="698197" imgH="444307"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 y="336"/>
                          <a:ext cx="1104"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5"/>
          <p:cNvGrpSpPr>
            <a:grpSpLocks/>
          </p:cNvGrpSpPr>
          <p:nvPr/>
        </p:nvGrpSpPr>
        <p:grpSpPr bwMode="auto">
          <a:xfrm>
            <a:off x="4038600" y="533400"/>
            <a:ext cx="3581400" cy="1219200"/>
            <a:chOff x="2544" y="336"/>
            <a:chExt cx="2016" cy="648"/>
          </a:xfrm>
        </p:grpSpPr>
        <p:sp>
          <p:nvSpPr>
            <p:cNvPr id="8207" name="Text Box 6"/>
            <p:cNvSpPr txBox="1">
              <a:spLocks noChangeArrowheads="1"/>
            </p:cNvSpPr>
            <p:nvPr/>
          </p:nvSpPr>
          <p:spPr bwMode="auto">
            <a:xfrm>
              <a:off x="2544" y="528"/>
              <a:ext cx="81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rPr>
                <a:t>同样有</a:t>
              </a:r>
            </a:p>
          </p:txBody>
        </p:sp>
        <p:graphicFrame>
          <p:nvGraphicFramePr>
            <p:cNvPr id="8208" name="Object 7"/>
            <p:cNvGraphicFramePr>
              <a:graphicFrameLocks/>
            </p:cNvGraphicFramePr>
            <p:nvPr/>
          </p:nvGraphicFramePr>
          <p:xfrm>
            <a:off x="3456" y="336"/>
            <a:ext cx="1104" cy="648"/>
          </p:xfrm>
          <a:graphic>
            <a:graphicData uri="http://schemas.openxmlformats.org/presentationml/2006/ole">
              <mc:AlternateContent xmlns:mc="http://schemas.openxmlformats.org/markup-compatibility/2006">
                <mc:Choice xmlns:v="urn:schemas-microsoft-com:vml" Requires="v">
                  <p:oleObj spid="_x0000_s8472" name="公式" r:id="rId6" imgW="698197" imgH="444307" progId="Equation.3">
                    <p:embed/>
                  </p:oleObj>
                </mc:Choice>
                <mc:Fallback>
                  <p:oleObj name="公式" r:id="rId6" imgW="698197" imgH="444307" progId="Equation.3">
                    <p:embed/>
                    <p:pic>
                      <p:nvPicPr>
                        <p:cNvPr id="0" name="Object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6" y="336"/>
                          <a:ext cx="1104"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91144" name="Object 8"/>
          <p:cNvGraphicFramePr>
            <a:graphicFrameLocks/>
          </p:cNvGraphicFramePr>
          <p:nvPr/>
        </p:nvGraphicFramePr>
        <p:xfrm>
          <a:off x="1785938" y="3657600"/>
          <a:ext cx="3590925" cy="1143000"/>
        </p:xfrm>
        <a:graphic>
          <a:graphicData uri="http://schemas.openxmlformats.org/presentationml/2006/ole">
            <mc:AlternateContent xmlns:mc="http://schemas.openxmlformats.org/markup-compatibility/2006">
              <mc:Choice xmlns:v="urn:schemas-microsoft-com:vml" Requires="v">
                <p:oleObj spid="_x0000_s8473" name="Equation" r:id="rId8" imgW="1371600" imgH="393700" progId="Equation.3">
                  <p:embed/>
                </p:oleObj>
              </mc:Choice>
              <mc:Fallback>
                <p:oleObj name="Equation" r:id="rId8" imgW="1371600" imgH="393700" progId="Equation.3">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85938" y="3657600"/>
                        <a:ext cx="3590925" cy="1143000"/>
                      </a:xfrm>
                      <a:prstGeom prst="rect">
                        <a:avLst/>
                      </a:prstGeom>
                      <a:solidFill>
                        <a:srgbClr val="FFFFCC"/>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45" name="Object 9"/>
          <p:cNvGraphicFramePr>
            <a:graphicFrameLocks/>
          </p:cNvGraphicFramePr>
          <p:nvPr/>
        </p:nvGraphicFramePr>
        <p:xfrm>
          <a:off x="2803525" y="2324100"/>
          <a:ext cx="2547938" cy="685800"/>
        </p:xfrm>
        <a:graphic>
          <a:graphicData uri="http://schemas.openxmlformats.org/presentationml/2006/ole">
            <mc:AlternateContent xmlns:mc="http://schemas.openxmlformats.org/markup-compatibility/2006">
              <mc:Choice xmlns:v="urn:schemas-microsoft-com:vml" Requires="v">
                <p:oleObj spid="_x0000_s8474" name="Equation" r:id="rId10" imgW="990600" imgH="228600" progId="Equation.DSMT4">
                  <p:embed/>
                </p:oleObj>
              </mc:Choice>
              <mc:Fallback>
                <p:oleObj name="Equation" r:id="rId10" imgW="990600" imgH="228600" progId="Equation.DSMT4">
                  <p:embed/>
                  <p:pic>
                    <p:nvPicPr>
                      <p:cNvPr id="0" name="Object 9"/>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3525" y="2324100"/>
                        <a:ext cx="2547938" cy="685800"/>
                      </a:xfrm>
                      <a:prstGeom prst="rect">
                        <a:avLst/>
                      </a:prstGeom>
                      <a:solidFill>
                        <a:srgbClr val="CCE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6" name="Text Box 10"/>
          <p:cNvSpPr txBox="1">
            <a:spLocks noChangeArrowheads="1"/>
          </p:cNvSpPr>
          <p:nvPr/>
        </p:nvSpPr>
        <p:spPr bwMode="auto">
          <a:xfrm>
            <a:off x="152400" y="2401888"/>
            <a:ext cx="24034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chemeClr val="accent2"/>
                </a:solidFill>
              </a:rPr>
              <a:t>目前记住即可</a:t>
            </a:r>
          </a:p>
        </p:txBody>
      </p:sp>
      <p:sp>
        <p:nvSpPr>
          <p:cNvPr id="91147" name="Text Box 11"/>
          <p:cNvSpPr txBox="1">
            <a:spLocks noChangeArrowheads="1"/>
          </p:cNvSpPr>
          <p:nvPr/>
        </p:nvSpPr>
        <p:spPr bwMode="auto">
          <a:xfrm>
            <a:off x="5791200" y="24384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800">
                <a:solidFill>
                  <a:srgbClr val="FF0033"/>
                </a:solidFill>
              </a:rPr>
              <a:t>--</a:t>
            </a:r>
            <a:r>
              <a:rPr lang="zh-CN" altLang="en-US" sz="2800">
                <a:solidFill>
                  <a:srgbClr val="FF0033"/>
                </a:solidFill>
              </a:rPr>
              <a:t>互感系数</a:t>
            </a:r>
            <a:endParaRPr lang="zh-CN" altLang="en-US" sz="2400">
              <a:solidFill>
                <a:srgbClr val="FF0033"/>
              </a:solidFill>
            </a:endParaRPr>
          </a:p>
        </p:txBody>
      </p:sp>
      <p:sp>
        <p:nvSpPr>
          <p:cNvPr id="91148" name="Text Box 12"/>
          <p:cNvSpPr txBox="1">
            <a:spLocks noChangeArrowheads="1"/>
          </p:cNvSpPr>
          <p:nvPr/>
        </p:nvSpPr>
        <p:spPr bwMode="auto">
          <a:xfrm>
            <a:off x="152400" y="3581400"/>
            <a:ext cx="1447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a:solidFill>
                  <a:srgbClr val="0000CC"/>
                </a:solidFill>
              </a:rPr>
              <a:t>由法拉第电磁感应定律有</a:t>
            </a:r>
          </a:p>
        </p:txBody>
      </p:sp>
      <p:grpSp>
        <p:nvGrpSpPr>
          <p:cNvPr id="4" name="Group 13"/>
          <p:cNvGrpSpPr>
            <a:grpSpLocks/>
          </p:cNvGrpSpPr>
          <p:nvPr/>
        </p:nvGrpSpPr>
        <p:grpSpPr bwMode="auto">
          <a:xfrm>
            <a:off x="5562600" y="3546475"/>
            <a:ext cx="2649538" cy="1504950"/>
            <a:chOff x="3408" y="3146"/>
            <a:chExt cx="1669" cy="948"/>
          </a:xfrm>
        </p:grpSpPr>
        <p:graphicFrame>
          <p:nvGraphicFramePr>
            <p:cNvPr id="8205" name="Object 14"/>
            <p:cNvGraphicFramePr>
              <a:graphicFrameLocks/>
            </p:cNvGraphicFramePr>
            <p:nvPr/>
          </p:nvGraphicFramePr>
          <p:xfrm>
            <a:off x="3658" y="3146"/>
            <a:ext cx="1419" cy="948"/>
          </p:xfrm>
          <a:graphic>
            <a:graphicData uri="http://schemas.openxmlformats.org/presentationml/2006/ole">
              <mc:AlternateContent xmlns:mc="http://schemas.openxmlformats.org/markup-compatibility/2006">
                <mc:Choice xmlns:v="urn:schemas-microsoft-com:vml" Requires="v">
                  <p:oleObj spid="_x0000_s8475" name="公式" r:id="rId12" imgW="837836" imgH="545863" progId="Equation.3">
                    <p:embed/>
                  </p:oleObj>
                </mc:Choice>
                <mc:Fallback>
                  <p:oleObj name="公式" r:id="rId12" imgW="837836" imgH="545863" progId="Equation.3">
                    <p:embed/>
                    <p:pic>
                      <p:nvPicPr>
                        <p:cNvPr id="0" name="Object 1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8" y="3146"/>
                          <a:ext cx="1419" cy="948"/>
                        </a:xfrm>
                        <a:prstGeom prst="rect">
                          <a:avLst/>
                        </a:prstGeom>
                        <a:noFill/>
                        <a:ln w="127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6" name="Line 15"/>
            <p:cNvSpPr>
              <a:spLocks noChangeShapeType="1"/>
            </p:cNvSpPr>
            <p:nvPr/>
          </p:nvSpPr>
          <p:spPr bwMode="auto">
            <a:xfrm>
              <a:off x="3408" y="3600"/>
              <a:ext cx="240" cy="0"/>
            </a:xfrm>
            <a:prstGeom prst="line">
              <a:avLst/>
            </a:prstGeom>
            <a:noFill/>
            <a:ln w="571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1153" name="Text Box 17"/>
          <p:cNvSpPr txBox="1">
            <a:spLocks noChangeArrowheads="1"/>
          </p:cNvSpPr>
          <p:nvPr/>
        </p:nvSpPr>
        <p:spPr bwMode="auto">
          <a:xfrm>
            <a:off x="344488" y="5334000"/>
            <a:ext cx="80756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     </a:t>
            </a:r>
            <a:r>
              <a:rPr lang="en-US" altLang="zh-CN" sz="2800">
                <a:solidFill>
                  <a:schemeClr val="accent2"/>
                </a:solidFill>
              </a:rPr>
              <a:t>M</a:t>
            </a:r>
            <a:r>
              <a:rPr lang="zh-CN" altLang="en-US" sz="2800">
                <a:solidFill>
                  <a:schemeClr val="accent2"/>
                </a:solidFill>
              </a:rPr>
              <a:t>取决于两线圈的形状</a:t>
            </a:r>
            <a:r>
              <a:rPr lang="en-US" altLang="zh-CN" sz="2800">
                <a:solidFill>
                  <a:schemeClr val="accent2"/>
                </a:solidFill>
              </a:rPr>
              <a:t>,</a:t>
            </a:r>
            <a:r>
              <a:rPr lang="zh-CN" altLang="en-US" sz="2800">
                <a:solidFill>
                  <a:schemeClr val="accent2"/>
                </a:solidFill>
              </a:rPr>
              <a:t>大小</a:t>
            </a:r>
            <a:r>
              <a:rPr lang="en-US" altLang="zh-CN" sz="2800">
                <a:solidFill>
                  <a:schemeClr val="accent2"/>
                </a:solidFill>
              </a:rPr>
              <a:t>,</a:t>
            </a:r>
            <a:r>
              <a:rPr lang="zh-CN" altLang="en-US" sz="2800">
                <a:solidFill>
                  <a:schemeClr val="accent2"/>
                </a:solidFill>
              </a:rPr>
              <a:t>匝数</a:t>
            </a:r>
            <a:r>
              <a:rPr lang="en-US" altLang="zh-CN" sz="2800">
                <a:solidFill>
                  <a:schemeClr val="accent2"/>
                </a:solidFill>
              </a:rPr>
              <a:t>,</a:t>
            </a:r>
            <a:r>
              <a:rPr lang="zh-CN" altLang="en-US" sz="2800">
                <a:solidFill>
                  <a:schemeClr val="accent2"/>
                </a:solidFill>
              </a:rPr>
              <a:t>相对位置</a:t>
            </a:r>
            <a:r>
              <a:rPr lang="en-US" altLang="zh-CN" sz="2800">
                <a:solidFill>
                  <a:schemeClr val="accent2"/>
                </a:solidFill>
              </a:rPr>
              <a:t>,</a:t>
            </a:r>
            <a:r>
              <a:rPr lang="zh-CN" altLang="en-US" sz="2800">
                <a:solidFill>
                  <a:schemeClr val="accent2"/>
                </a:solidFill>
              </a:rPr>
              <a:t>以及</a:t>
            </a:r>
          </a:p>
          <a:p>
            <a:pPr>
              <a:spcBef>
                <a:spcPct val="0"/>
              </a:spcBef>
              <a:buFontTx/>
              <a:buNone/>
            </a:pPr>
            <a:r>
              <a:rPr lang="zh-CN" altLang="en-US" sz="2800">
                <a:solidFill>
                  <a:schemeClr val="accent2"/>
                </a:solidFill>
              </a:rPr>
              <a:t>周围磁介质的分布情况。它与电流</a:t>
            </a:r>
            <a:r>
              <a:rPr lang="en-US" altLang="zh-CN" sz="2800">
                <a:solidFill>
                  <a:schemeClr val="accent2"/>
                </a:solidFill>
              </a:rPr>
              <a:t>i</a:t>
            </a:r>
            <a:r>
              <a:rPr lang="en-US" altLang="zh-CN" sz="2800" baseline="-25000">
                <a:solidFill>
                  <a:schemeClr val="accent2"/>
                </a:solidFill>
              </a:rPr>
              <a:t>1</a:t>
            </a:r>
            <a:r>
              <a:rPr lang="zh-CN" altLang="en-US" sz="2800">
                <a:solidFill>
                  <a:schemeClr val="accent2"/>
                </a:solidFill>
              </a:rPr>
              <a:t>无关。</a:t>
            </a:r>
          </a:p>
          <a:p>
            <a:pPr>
              <a:spcBef>
                <a:spcPct val="0"/>
              </a:spcBef>
              <a:buFontTx/>
              <a:buNone/>
            </a:pPr>
            <a:r>
              <a:rPr lang="zh-CN" altLang="en-US" sz="2800">
                <a:solidFill>
                  <a:schemeClr val="accent2"/>
                </a:solidFill>
              </a:rPr>
              <a:t>     单位：亨利（</a:t>
            </a:r>
            <a:r>
              <a:rPr lang="en-US" altLang="zh-CN" sz="2800" i="1">
                <a:solidFill>
                  <a:schemeClr val="accent2"/>
                </a:solidFill>
              </a:rPr>
              <a:t>H</a:t>
            </a:r>
            <a:r>
              <a:rPr lang="zh-CN" altLang="en-US" sz="2800">
                <a:solidFill>
                  <a:schemeClr val="accent2"/>
                </a:solidFill>
              </a:rPr>
              <a:t>）</a:t>
            </a:r>
            <a:endParaRPr lang="zh-CN" altLang="en-US" sz="2400">
              <a:solidFill>
                <a:schemeClr val="accent2"/>
              </a:solidFill>
            </a:endParaRPr>
          </a:p>
        </p:txBody>
      </p:sp>
      <p:sp>
        <p:nvSpPr>
          <p:cNvPr id="91154" name="Oval 18"/>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par>
                          <p:cTn id="8" fill="hold" nodeType="afterGroup">
                            <p:stCondLst>
                              <p:cond delay="500"/>
                            </p:stCondLst>
                            <p:childTnLst>
                              <p:par>
                                <p:cTn id="9" presetID="3" presetClass="entr" presetSubtype="5"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vertic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1146"/>
                                        </p:tgtEl>
                                        <p:attrNameLst>
                                          <p:attrName>style.visibility</p:attrName>
                                        </p:attrNameLst>
                                      </p:cBhvr>
                                      <p:to>
                                        <p:strVal val="visible"/>
                                      </p:to>
                                    </p:set>
                                    <p:animEffect transition="in" filter="blinds(horizontal)">
                                      <p:cBhvr>
                                        <p:cTn id="16" dur="500"/>
                                        <p:tgtEl>
                                          <p:spTgt spid="911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91145"/>
                                        </p:tgtEl>
                                        <p:attrNameLst>
                                          <p:attrName>style.visibility</p:attrName>
                                        </p:attrNameLst>
                                      </p:cBhvr>
                                      <p:to>
                                        <p:strVal val="visible"/>
                                      </p:to>
                                    </p:set>
                                    <p:animEffect transition="in" filter="blinds(horizontal)">
                                      <p:cBhvr>
                                        <p:cTn id="21" dur="500"/>
                                        <p:tgtEl>
                                          <p:spTgt spid="91145"/>
                                        </p:tgtEl>
                                      </p:cBhvr>
                                    </p:animEffect>
                                  </p:childTnLst>
                                  <p:subTnLst>
                                    <p:audio>
                                      <p:cMediaNode>
                                        <p:cTn display="0" masterRel="sameClick">
                                          <p:stCondLst>
                                            <p:cond evt="begin" delay="0">
                                              <p:tn val="19"/>
                                            </p:cond>
                                          </p:stCondLst>
                                          <p:endCondLst>
                                            <p:cond evt="onStopAudio" delay="0">
                                              <p:tgtEl>
                                                <p:sldTgt/>
                                              </p:tgtEl>
                                            </p:cond>
                                          </p:endCondLst>
                                        </p:cTn>
                                        <p:tgtEl>
                                          <p:sndTgt r:embed="rId3" name="Whoosh"/>
                                        </p:tgtEl>
                                      </p:cMediaNode>
                                    </p:audio>
                                  </p:subTnLst>
                                </p:cTn>
                              </p:par>
                            </p:childTnLst>
                          </p:cTn>
                        </p:par>
                        <p:par>
                          <p:cTn id="22" fill="hold" nodeType="afterGroup">
                            <p:stCondLst>
                              <p:cond delay="500"/>
                            </p:stCondLst>
                            <p:childTnLst>
                              <p:par>
                                <p:cTn id="23" presetID="3" presetClass="entr" presetSubtype="5" fill="hold" grpId="0" nodeType="afterEffect">
                                  <p:stCondLst>
                                    <p:cond delay="0"/>
                                  </p:stCondLst>
                                  <p:childTnLst>
                                    <p:set>
                                      <p:cBhvr>
                                        <p:cTn id="24" dur="1" fill="hold">
                                          <p:stCondLst>
                                            <p:cond delay="0"/>
                                          </p:stCondLst>
                                        </p:cTn>
                                        <p:tgtEl>
                                          <p:spTgt spid="91147"/>
                                        </p:tgtEl>
                                        <p:attrNameLst>
                                          <p:attrName>style.visibility</p:attrName>
                                        </p:attrNameLst>
                                      </p:cBhvr>
                                      <p:to>
                                        <p:strVal val="visible"/>
                                      </p:to>
                                    </p:set>
                                    <p:animEffect transition="in" filter="blinds(vertical)">
                                      <p:cBhvr>
                                        <p:cTn id="25" dur="500"/>
                                        <p:tgtEl>
                                          <p:spTgt spid="911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91148">
                                            <p:txEl>
                                              <p:pRg st="0" end="0"/>
                                            </p:txEl>
                                          </p:spTgt>
                                        </p:tgtEl>
                                        <p:attrNameLst>
                                          <p:attrName>style.visibility</p:attrName>
                                        </p:attrNameLst>
                                      </p:cBhvr>
                                      <p:to>
                                        <p:strVal val="visible"/>
                                      </p:to>
                                    </p:set>
                                    <p:animEffect transition="in" filter="blinds(vertical)">
                                      <p:cBhvr>
                                        <p:cTn id="30" dur="500"/>
                                        <p:tgtEl>
                                          <p:spTgt spid="91148">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1144"/>
                                        </p:tgtEl>
                                        <p:attrNameLst>
                                          <p:attrName>style.visibility</p:attrName>
                                        </p:attrNameLst>
                                      </p:cBhvr>
                                      <p:to>
                                        <p:strVal val="visible"/>
                                      </p:to>
                                    </p:set>
                                    <p:animEffect transition="in" filter="blinds(horizontal)">
                                      <p:cBhvr>
                                        <p:cTn id="35" dur="500"/>
                                        <p:tgtEl>
                                          <p:spTgt spid="911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vertical)">
                                      <p:cBhvr>
                                        <p:cTn id="40" dur="500"/>
                                        <p:tgtEl>
                                          <p:spTgt spid="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91153"/>
                                        </p:tgtEl>
                                        <p:attrNameLst>
                                          <p:attrName>style.visibility</p:attrName>
                                        </p:attrNameLst>
                                      </p:cBhvr>
                                      <p:to>
                                        <p:strVal val="visible"/>
                                      </p:to>
                                    </p:set>
                                    <p:animEffect transition="in" filter="blinds(horizontal)">
                                      <p:cBhvr>
                                        <p:cTn id="45" dur="500"/>
                                        <p:tgtEl>
                                          <p:spTgt spid="91153"/>
                                        </p:tgtEl>
                                      </p:cBhvr>
                                    </p:animEffect>
                                  </p:childTnLst>
                                </p:cTn>
                              </p:par>
                            </p:childTnLst>
                          </p:cTn>
                        </p:par>
                        <p:par>
                          <p:cTn id="46" fill="hold" nodeType="afterGroup">
                            <p:stCondLst>
                              <p:cond delay="500"/>
                            </p:stCondLst>
                            <p:childTnLst>
                              <p:par>
                                <p:cTn id="47" presetID="3" presetClass="entr" presetSubtype="5" fill="hold" grpId="0" nodeType="afterEffect">
                                  <p:stCondLst>
                                    <p:cond delay="0"/>
                                  </p:stCondLst>
                                  <p:childTnLst>
                                    <p:set>
                                      <p:cBhvr>
                                        <p:cTn id="48" dur="1" fill="hold">
                                          <p:stCondLst>
                                            <p:cond delay="0"/>
                                          </p:stCondLst>
                                        </p:cTn>
                                        <p:tgtEl>
                                          <p:spTgt spid="91154"/>
                                        </p:tgtEl>
                                        <p:attrNameLst>
                                          <p:attrName>style.visibility</p:attrName>
                                        </p:attrNameLst>
                                      </p:cBhvr>
                                      <p:to>
                                        <p:strVal val="visible"/>
                                      </p:to>
                                    </p:set>
                                    <p:animEffect transition="in" filter="blinds(vertical)">
                                      <p:cBhvr>
                                        <p:cTn id="49" dur="500"/>
                                        <p:tgtEl>
                                          <p:spTgt spid="91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6" grpId="0" autoUpdateAnimBg="0"/>
      <p:bldP spid="91147" grpId="0" autoUpdateAnimBg="0"/>
      <p:bldP spid="91148" grpId="0" build="p" autoUpdateAnimBg="0"/>
      <p:bldP spid="91153" grpId="0" autoUpdateAnimBg="0"/>
      <p:bldP spid="911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33363" y="333375"/>
            <a:ext cx="59959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chemeClr val="accent2"/>
                </a:solidFill>
              </a:rPr>
              <a:t>例</a:t>
            </a:r>
            <a:r>
              <a:rPr lang="en-US" altLang="zh-CN">
                <a:solidFill>
                  <a:schemeClr val="accent2"/>
                </a:solidFill>
              </a:rPr>
              <a:t>1   </a:t>
            </a:r>
            <a:r>
              <a:rPr lang="zh-CN" altLang="en-US">
                <a:solidFill>
                  <a:schemeClr val="accent2"/>
                </a:solidFill>
              </a:rPr>
              <a:t>无限长直导线旁放一线框，</a:t>
            </a:r>
          </a:p>
          <a:p>
            <a:pPr eaLnBrk="1" hangingPunct="1">
              <a:spcBef>
                <a:spcPct val="0"/>
              </a:spcBef>
              <a:buFontTx/>
              <a:buNone/>
            </a:pPr>
            <a:r>
              <a:rPr lang="zh-CN" altLang="en-US">
                <a:solidFill>
                  <a:schemeClr val="accent2"/>
                </a:solidFill>
              </a:rPr>
              <a:t>         如图，求互感系数。</a:t>
            </a:r>
          </a:p>
        </p:txBody>
      </p:sp>
      <p:grpSp>
        <p:nvGrpSpPr>
          <p:cNvPr id="2" name="Group 3"/>
          <p:cNvGrpSpPr>
            <a:grpSpLocks/>
          </p:cNvGrpSpPr>
          <p:nvPr/>
        </p:nvGrpSpPr>
        <p:grpSpPr bwMode="auto">
          <a:xfrm>
            <a:off x="6324600" y="2514600"/>
            <a:ext cx="1600200" cy="1981200"/>
            <a:chOff x="3984" y="1584"/>
            <a:chExt cx="1008" cy="1248"/>
          </a:xfrm>
        </p:grpSpPr>
        <p:sp>
          <p:nvSpPr>
            <p:cNvPr id="9242" name="Rectangle 4"/>
            <p:cNvSpPr>
              <a:spLocks noChangeArrowheads="1"/>
            </p:cNvSpPr>
            <p:nvPr/>
          </p:nvSpPr>
          <p:spPr bwMode="auto">
            <a:xfrm>
              <a:off x="4752" y="1584"/>
              <a:ext cx="96" cy="816"/>
            </a:xfrm>
            <a:prstGeom prst="rect">
              <a:avLst/>
            </a:prstGeom>
            <a:solidFill>
              <a:srgbClr val="FF9900"/>
            </a:solidFill>
            <a:ln w="28575">
              <a:solidFill>
                <a:schemeClr val="accent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9243" name="Line 5"/>
            <p:cNvSpPr>
              <a:spLocks noChangeShapeType="1"/>
            </p:cNvSpPr>
            <p:nvPr/>
          </p:nvSpPr>
          <p:spPr bwMode="auto">
            <a:xfrm>
              <a:off x="3984" y="2592"/>
              <a:ext cx="0" cy="240"/>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4" name="Line 6"/>
            <p:cNvSpPr>
              <a:spLocks noChangeShapeType="1"/>
            </p:cNvSpPr>
            <p:nvPr/>
          </p:nvSpPr>
          <p:spPr bwMode="auto">
            <a:xfrm>
              <a:off x="4752" y="2448"/>
              <a:ext cx="0"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5" name="Line 7"/>
            <p:cNvSpPr>
              <a:spLocks noChangeShapeType="1"/>
            </p:cNvSpPr>
            <p:nvPr/>
          </p:nvSpPr>
          <p:spPr bwMode="auto">
            <a:xfrm>
              <a:off x="4848" y="2448"/>
              <a:ext cx="0"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6" name="Line 8"/>
            <p:cNvSpPr>
              <a:spLocks noChangeShapeType="1"/>
            </p:cNvSpPr>
            <p:nvPr/>
          </p:nvSpPr>
          <p:spPr bwMode="auto">
            <a:xfrm flipH="1">
              <a:off x="3984" y="2496"/>
              <a:ext cx="768"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7" name="Line 9"/>
            <p:cNvSpPr>
              <a:spLocks noChangeShapeType="1"/>
            </p:cNvSpPr>
            <p:nvPr/>
          </p:nvSpPr>
          <p:spPr bwMode="auto">
            <a:xfrm flipH="1">
              <a:off x="4848" y="2496"/>
              <a:ext cx="144"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8" name="Text Box 10"/>
            <p:cNvSpPr txBox="1">
              <a:spLocks noChangeArrowheads="1"/>
            </p:cNvSpPr>
            <p:nvPr/>
          </p:nvSpPr>
          <p:spPr bwMode="auto">
            <a:xfrm>
              <a:off x="4176" y="24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p>
          </p:txBody>
        </p:sp>
        <p:sp>
          <p:nvSpPr>
            <p:cNvPr id="9249" name="Text Box 11"/>
            <p:cNvSpPr txBox="1">
              <a:spLocks noChangeArrowheads="1"/>
            </p:cNvSpPr>
            <p:nvPr/>
          </p:nvSpPr>
          <p:spPr bwMode="auto">
            <a:xfrm>
              <a:off x="4656" y="2496"/>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dr</a:t>
              </a:r>
            </a:p>
          </p:txBody>
        </p:sp>
      </p:grpSp>
      <p:sp>
        <p:nvSpPr>
          <p:cNvPr id="92172" name="Text Box 12"/>
          <p:cNvSpPr txBox="1">
            <a:spLocks noChangeArrowheads="1"/>
          </p:cNvSpPr>
          <p:nvPr/>
        </p:nvSpPr>
        <p:spPr bwMode="auto">
          <a:xfrm>
            <a:off x="5954713" y="26670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i</a:t>
            </a:r>
            <a:r>
              <a:rPr lang="en-US" altLang="zh-CN" sz="2400" i="1" baseline="-25000">
                <a:solidFill>
                  <a:schemeClr val="accent2"/>
                </a:solidFill>
              </a:rPr>
              <a:t>1</a:t>
            </a:r>
            <a:endParaRPr lang="en-US" altLang="zh-CN" sz="2400" i="1">
              <a:solidFill>
                <a:schemeClr val="accent2"/>
              </a:solidFill>
            </a:endParaRPr>
          </a:p>
        </p:txBody>
      </p:sp>
      <p:sp>
        <p:nvSpPr>
          <p:cNvPr id="92173" name="Text Box 13"/>
          <p:cNvSpPr txBox="1">
            <a:spLocks noChangeArrowheads="1"/>
          </p:cNvSpPr>
          <p:nvPr/>
        </p:nvSpPr>
        <p:spPr bwMode="auto">
          <a:xfrm>
            <a:off x="381000" y="1393825"/>
            <a:ext cx="4689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解：当长直导线中电流为</a:t>
            </a:r>
            <a:r>
              <a:rPr lang="en-US" altLang="zh-CN" sz="2800" i="1">
                <a:solidFill>
                  <a:schemeClr val="accent2"/>
                </a:solidFill>
              </a:rPr>
              <a:t>i</a:t>
            </a:r>
            <a:r>
              <a:rPr lang="en-US" altLang="zh-CN" sz="2800" baseline="-25000">
                <a:solidFill>
                  <a:schemeClr val="accent2"/>
                </a:solidFill>
              </a:rPr>
              <a:t>1</a:t>
            </a:r>
            <a:r>
              <a:rPr lang="zh-CN" altLang="en-US" sz="2800">
                <a:solidFill>
                  <a:schemeClr val="accent2"/>
                </a:solidFill>
              </a:rPr>
              <a:t>时</a:t>
            </a:r>
          </a:p>
        </p:txBody>
      </p:sp>
      <p:graphicFrame>
        <p:nvGraphicFramePr>
          <p:cNvPr id="92174" name="Object 14"/>
          <p:cNvGraphicFramePr>
            <a:graphicFrameLocks noChangeAspect="1"/>
          </p:cNvGraphicFramePr>
          <p:nvPr/>
        </p:nvGraphicFramePr>
        <p:xfrm>
          <a:off x="1460500" y="2209800"/>
          <a:ext cx="1409700" cy="977900"/>
        </p:xfrm>
        <a:graphic>
          <a:graphicData uri="http://schemas.openxmlformats.org/presentationml/2006/ole">
            <mc:AlternateContent xmlns:mc="http://schemas.openxmlformats.org/markup-compatibility/2006">
              <mc:Choice xmlns:v="urn:schemas-microsoft-com:vml" Requires="v">
                <p:oleObj spid="_x0000_s9458" name="Equation" r:id="rId3" imgW="1304910" imgH="876390" progId="Equation.3">
                  <p:embed/>
                </p:oleObj>
              </mc:Choice>
              <mc:Fallback>
                <p:oleObj name="Equation" r:id="rId3" imgW="1304910" imgH="87639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500" y="2209800"/>
                        <a:ext cx="14097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5" name="Object 15"/>
          <p:cNvGraphicFramePr>
            <a:graphicFrameLocks noChangeAspect="1"/>
          </p:cNvGraphicFramePr>
          <p:nvPr/>
        </p:nvGraphicFramePr>
        <p:xfrm>
          <a:off x="1409700" y="3276600"/>
          <a:ext cx="3581400" cy="889000"/>
        </p:xfrm>
        <a:graphic>
          <a:graphicData uri="http://schemas.openxmlformats.org/presentationml/2006/ole">
            <mc:AlternateContent xmlns:mc="http://schemas.openxmlformats.org/markup-compatibility/2006">
              <mc:Choice xmlns:v="urn:schemas-microsoft-com:vml" Requires="v">
                <p:oleObj spid="_x0000_s9459" name="Equation" r:id="rId5" imgW="3476520" imgH="780960" progId="Equation.3">
                  <p:embed/>
                </p:oleObj>
              </mc:Choice>
              <mc:Fallback>
                <p:oleObj name="Equation" r:id="rId5" imgW="3476520" imgH="78096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9700" y="3276600"/>
                        <a:ext cx="3581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6" name="Object 16"/>
          <p:cNvGraphicFramePr>
            <a:graphicFrameLocks noChangeAspect="1"/>
          </p:cNvGraphicFramePr>
          <p:nvPr>
            <p:extLst>
              <p:ext uri="{D42A27DB-BD31-4B8C-83A1-F6EECF244321}">
                <p14:modId xmlns:p14="http://schemas.microsoft.com/office/powerpoint/2010/main" val="3829573232"/>
              </p:ext>
            </p:extLst>
          </p:nvPr>
        </p:nvGraphicFramePr>
        <p:xfrm>
          <a:off x="1637044" y="4449316"/>
          <a:ext cx="5101004" cy="1067916"/>
        </p:xfrm>
        <a:graphic>
          <a:graphicData uri="http://schemas.openxmlformats.org/presentationml/2006/ole">
            <mc:AlternateContent xmlns:mc="http://schemas.openxmlformats.org/markup-compatibility/2006">
              <mc:Choice xmlns:v="urn:schemas-microsoft-com:vml" Requires="v">
                <p:oleObj spid="_x0000_s9460" name="Equation" r:id="rId7" imgW="2095200" imgH="393480" progId="Equation.DSMT4">
                  <p:embed/>
                </p:oleObj>
              </mc:Choice>
              <mc:Fallback>
                <p:oleObj name="Equation" r:id="rId7" imgW="2095200" imgH="393480" progId="Equation.DSMT4">
                  <p:embed/>
                  <p:pic>
                    <p:nvPicPr>
                      <p:cNvPr id="0" name="Object 16"/>
                      <p:cNvPicPr>
                        <a:picLocks noChangeAspect="1" noChangeArrowheads="1"/>
                      </p:cNvPicPr>
                      <p:nvPr/>
                    </p:nvPicPr>
                    <p:blipFill>
                      <a:blip r:embed="rId8"/>
                      <a:srcRect/>
                      <a:stretch>
                        <a:fillRect/>
                      </a:stretch>
                    </p:blipFill>
                    <p:spPr bwMode="auto">
                      <a:xfrm>
                        <a:off x="1637044" y="4449316"/>
                        <a:ext cx="5101004" cy="1067916"/>
                      </a:xfrm>
                      <a:prstGeom prst="rect">
                        <a:avLst/>
                      </a:prstGeom>
                      <a:noFill/>
                      <a:ln>
                        <a:noFill/>
                      </a:ln>
                      <a:effectLst/>
                    </p:spPr>
                  </p:pic>
                </p:oleObj>
              </mc:Fallback>
            </mc:AlternateContent>
          </a:graphicData>
        </a:graphic>
      </p:graphicFrame>
      <p:graphicFrame>
        <p:nvGraphicFramePr>
          <p:cNvPr id="92177" name="Object 17"/>
          <p:cNvGraphicFramePr>
            <a:graphicFrameLocks noChangeAspect="1"/>
          </p:cNvGraphicFramePr>
          <p:nvPr>
            <p:extLst>
              <p:ext uri="{D42A27DB-BD31-4B8C-83A1-F6EECF244321}">
                <p14:modId xmlns:p14="http://schemas.microsoft.com/office/powerpoint/2010/main" val="4061212812"/>
              </p:ext>
            </p:extLst>
          </p:nvPr>
        </p:nvGraphicFramePr>
        <p:xfrm>
          <a:off x="2123728" y="5523470"/>
          <a:ext cx="3945285" cy="1309129"/>
        </p:xfrm>
        <a:graphic>
          <a:graphicData uri="http://schemas.openxmlformats.org/presentationml/2006/ole">
            <mc:AlternateContent xmlns:mc="http://schemas.openxmlformats.org/markup-compatibility/2006">
              <mc:Choice xmlns:v="urn:schemas-microsoft-com:vml" Requires="v">
                <p:oleObj spid="_x0000_s9461" name="Equation" r:id="rId9" imgW="1485720" imgH="431640" progId="Equation.DSMT4">
                  <p:embed/>
                </p:oleObj>
              </mc:Choice>
              <mc:Fallback>
                <p:oleObj name="Equation" r:id="rId9" imgW="1485720" imgH="431640" progId="Equation.DSMT4">
                  <p:embed/>
                  <p:pic>
                    <p:nvPicPr>
                      <p:cNvPr id="0" name="Object 17"/>
                      <p:cNvPicPr>
                        <a:picLocks noChangeAspect="1" noChangeArrowheads="1"/>
                      </p:cNvPicPr>
                      <p:nvPr/>
                    </p:nvPicPr>
                    <p:blipFill>
                      <a:blip r:embed="rId10"/>
                      <a:srcRect/>
                      <a:stretch>
                        <a:fillRect/>
                      </a:stretch>
                    </p:blipFill>
                    <p:spPr bwMode="auto">
                      <a:xfrm>
                        <a:off x="2123728" y="5523470"/>
                        <a:ext cx="3945285" cy="1309129"/>
                      </a:xfrm>
                      <a:prstGeom prst="rect">
                        <a:avLst/>
                      </a:prstGeom>
                      <a:noFill/>
                      <a:ln>
                        <a:noFill/>
                      </a:ln>
                      <a:effectLst/>
                    </p:spPr>
                  </p:pic>
                </p:oleObj>
              </mc:Fallback>
            </mc:AlternateContent>
          </a:graphicData>
        </a:graphic>
      </p:graphicFrame>
      <p:grpSp>
        <p:nvGrpSpPr>
          <p:cNvPr id="3" name="Group 18"/>
          <p:cNvGrpSpPr>
            <a:grpSpLocks/>
          </p:cNvGrpSpPr>
          <p:nvPr/>
        </p:nvGrpSpPr>
        <p:grpSpPr bwMode="auto">
          <a:xfrm>
            <a:off x="6324600" y="1524000"/>
            <a:ext cx="2317750" cy="2667000"/>
            <a:chOff x="3984" y="960"/>
            <a:chExt cx="1460" cy="1680"/>
          </a:xfrm>
        </p:grpSpPr>
        <p:sp>
          <p:nvSpPr>
            <p:cNvPr id="9228" name="Line 19"/>
            <p:cNvSpPr>
              <a:spLocks noChangeShapeType="1"/>
            </p:cNvSpPr>
            <p:nvPr/>
          </p:nvSpPr>
          <p:spPr bwMode="auto">
            <a:xfrm>
              <a:off x="3984" y="1296"/>
              <a:ext cx="0" cy="134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Rectangle 20"/>
            <p:cNvSpPr>
              <a:spLocks noChangeArrowheads="1"/>
            </p:cNvSpPr>
            <p:nvPr/>
          </p:nvSpPr>
          <p:spPr bwMode="auto">
            <a:xfrm>
              <a:off x="4512" y="1584"/>
              <a:ext cx="576" cy="816"/>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
          <p:nvSpPr>
            <p:cNvPr id="9230" name="Line 21"/>
            <p:cNvSpPr>
              <a:spLocks noChangeShapeType="1"/>
            </p:cNvSpPr>
            <p:nvPr/>
          </p:nvSpPr>
          <p:spPr bwMode="auto">
            <a:xfrm flipV="1">
              <a:off x="3984" y="960"/>
              <a:ext cx="0" cy="336"/>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Line 22"/>
            <p:cNvSpPr>
              <a:spLocks noChangeShapeType="1"/>
            </p:cNvSpPr>
            <p:nvPr/>
          </p:nvSpPr>
          <p:spPr bwMode="auto">
            <a:xfrm flipV="1">
              <a:off x="3984" y="1728"/>
              <a:ext cx="0"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2" name="Line 23"/>
            <p:cNvSpPr>
              <a:spLocks noChangeShapeType="1"/>
            </p:cNvSpPr>
            <p:nvPr/>
          </p:nvSpPr>
          <p:spPr bwMode="auto">
            <a:xfrm>
              <a:off x="3984" y="2208"/>
              <a:ext cx="528"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3" name="Line 24"/>
            <p:cNvSpPr>
              <a:spLocks noChangeShapeType="1"/>
            </p:cNvSpPr>
            <p:nvPr/>
          </p:nvSpPr>
          <p:spPr bwMode="auto">
            <a:xfrm>
              <a:off x="4512" y="1296"/>
              <a:ext cx="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4" name="Line 25"/>
            <p:cNvSpPr>
              <a:spLocks noChangeShapeType="1"/>
            </p:cNvSpPr>
            <p:nvPr/>
          </p:nvSpPr>
          <p:spPr bwMode="auto">
            <a:xfrm>
              <a:off x="5088" y="1296"/>
              <a:ext cx="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26"/>
            <p:cNvSpPr>
              <a:spLocks noChangeShapeType="1"/>
            </p:cNvSpPr>
            <p:nvPr/>
          </p:nvSpPr>
          <p:spPr bwMode="auto">
            <a:xfrm>
              <a:off x="4512" y="1392"/>
              <a:ext cx="576"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27"/>
            <p:cNvSpPr>
              <a:spLocks noChangeShapeType="1"/>
            </p:cNvSpPr>
            <p:nvPr/>
          </p:nvSpPr>
          <p:spPr bwMode="auto">
            <a:xfrm>
              <a:off x="5184" y="1584"/>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Line 28"/>
            <p:cNvSpPr>
              <a:spLocks noChangeShapeType="1"/>
            </p:cNvSpPr>
            <p:nvPr/>
          </p:nvSpPr>
          <p:spPr bwMode="auto">
            <a:xfrm>
              <a:off x="5184" y="2400"/>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8" name="Line 29"/>
            <p:cNvSpPr>
              <a:spLocks noChangeShapeType="1"/>
            </p:cNvSpPr>
            <p:nvPr/>
          </p:nvSpPr>
          <p:spPr bwMode="auto">
            <a:xfrm>
              <a:off x="5280" y="1584"/>
              <a:ext cx="0" cy="816"/>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9" name="Text Box 30"/>
            <p:cNvSpPr txBox="1">
              <a:spLocks noChangeArrowheads="1"/>
            </p:cNvSpPr>
            <p:nvPr/>
          </p:nvSpPr>
          <p:spPr bwMode="auto">
            <a:xfrm>
              <a:off x="4128" y="19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d</a:t>
              </a:r>
            </a:p>
          </p:txBody>
        </p:sp>
        <p:sp>
          <p:nvSpPr>
            <p:cNvPr id="9240" name="Text Box 31"/>
            <p:cNvSpPr txBox="1">
              <a:spLocks noChangeArrowheads="1"/>
            </p:cNvSpPr>
            <p:nvPr/>
          </p:nvSpPr>
          <p:spPr bwMode="auto">
            <a:xfrm>
              <a:off x="5232" y="187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a</a:t>
              </a:r>
            </a:p>
          </p:txBody>
        </p:sp>
        <p:sp>
          <p:nvSpPr>
            <p:cNvPr id="9241" name="Text Box 32"/>
            <p:cNvSpPr txBox="1">
              <a:spLocks noChangeArrowheads="1"/>
            </p:cNvSpPr>
            <p:nvPr/>
          </p:nvSpPr>
          <p:spPr bwMode="auto">
            <a:xfrm>
              <a:off x="4704" y="110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solidFill>
                    <a:schemeClr val="accent2"/>
                  </a:solidFill>
                </a:rPr>
                <a:t>b</a:t>
              </a:r>
            </a:p>
          </p:txBody>
        </p:sp>
      </p:grpSp>
      <p:sp>
        <p:nvSpPr>
          <p:cNvPr id="92193" name="Oval 33"/>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linds(horizontal)">
                                      <p:cBhvr>
                                        <p:cTn id="7" dur="500"/>
                                        <p:tgtEl>
                                          <p:spTgt spid="92162"/>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73"/>
                                        </p:tgtEl>
                                        <p:attrNameLst>
                                          <p:attrName>style.visibility</p:attrName>
                                        </p:attrNameLst>
                                      </p:cBhvr>
                                      <p:to>
                                        <p:strVal val="visible"/>
                                      </p:to>
                                    </p:set>
                                    <p:animEffect transition="in" filter="wipe(left)">
                                      <p:cBhvr>
                                        <p:cTn id="17" dur="500"/>
                                        <p:tgtEl>
                                          <p:spTgt spid="92173"/>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92172"/>
                                        </p:tgtEl>
                                        <p:attrNameLst>
                                          <p:attrName>style.visibility</p:attrName>
                                        </p:attrNameLst>
                                      </p:cBhvr>
                                      <p:to>
                                        <p:strVal val="visible"/>
                                      </p:to>
                                    </p:set>
                                    <p:animEffect transition="in" filter="wipe(left)">
                                      <p:cBhvr>
                                        <p:cTn id="21" dur="500"/>
                                        <p:tgtEl>
                                          <p:spTgt spid="9217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2174"/>
                                        </p:tgtEl>
                                        <p:attrNameLst>
                                          <p:attrName>style.visibility</p:attrName>
                                        </p:attrNameLst>
                                      </p:cBhvr>
                                      <p:to>
                                        <p:strVal val="visible"/>
                                      </p:to>
                                    </p:set>
                                    <p:animEffect transition="in" filter="wipe(left)">
                                      <p:cBhvr>
                                        <p:cTn id="26" dur="500"/>
                                        <p:tgtEl>
                                          <p:spTgt spid="921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up)">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92175"/>
                                        </p:tgtEl>
                                        <p:attrNameLst>
                                          <p:attrName>style.visibility</p:attrName>
                                        </p:attrNameLst>
                                      </p:cBhvr>
                                      <p:to>
                                        <p:strVal val="visible"/>
                                      </p:to>
                                    </p:set>
                                    <p:animEffect transition="in" filter="wipe(left)">
                                      <p:cBhvr>
                                        <p:cTn id="36" dur="500"/>
                                        <p:tgtEl>
                                          <p:spTgt spid="9217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2176"/>
                                        </p:tgtEl>
                                        <p:attrNameLst>
                                          <p:attrName>style.visibility</p:attrName>
                                        </p:attrNameLst>
                                      </p:cBhvr>
                                      <p:to>
                                        <p:strVal val="visible"/>
                                      </p:to>
                                    </p:set>
                                    <p:animEffect transition="in" filter="wipe(left)">
                                      <p:cBhvr>
                                        <p:cTn id="41" dur="500"/>
                                        <p:tgtEl>
                                          <p:spTgt spid="9217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92177"/>
                                        </p:tgtEl>
                                        <p:attrNameLst>
                                          <p:attrName>style.visibility</p:attrName>
                                        </p:attrNameLst>
                                      </p:cBhvr>
                                      <p:to>
                                        <p:strVal val="visible"/>
                                      </p:to>
                                    </p:set>
                                    <p:animEffect transition="in" filter="wipe(left)">
                                      <p:cBhvr>
                                        <p:cTn id="46" dur="500"/>
                                        <p:tgtEl>
                                          <p:spTgt spid="92177"/>
                                        </p:tgtEl>
                                      </p:cBhvr>
                                    </p:animEffect>
                                  </p:childTnLst>
                                </p:cTn>
                              </p:par>
                            </p:childTnLst>
                          </p:cTn>
                        </p:par>
                        <p:par>
                          <p:cTn id="47" fill="hold" nodeType="afterGroup">
                            <p:stCondLst>
                              <p:cond delay="500"/>
                            </p:stCondLst>
                            <p:childTnLst>
                              <p:par>
                                <p:cTn id="48" presetID="3" presetClass="entr" presetSubtype="5" fill="hold" grpId="0" nodeType="afterEffect">
                                  <p:stCondLst>
                                    <p:cond delay="0"/>
                                  </p:stCondLst>
                                  <p:childTnLst>
                                    <p:set>
                                      <p:cBhvr>
                                        <p:cTn id="49" dur="1" fill="hold">
                                          <p:stCondLst>
                                            <p:cond delay="0"/>
                                          </p:stCondLst>
                                        </p:cTn>
                                        <p:tgtEl>
                                          <p:spTgt spid="92193"/>
                                        </p:tgtEl>
                                        <p:attrNameLst>
                                          <p:attrName>style.visibility</p:attrName>
                                        </p:attrNameLst>
                                      </p:cBhvr>
                                      <p:to>
                                        <p:strVal val="visible"/>
                                      </p:to>
                                    </p:set>
                                    <p:animEffect transition="in" filter="blinds(vertical)">
                                      <p:cBhvr>
                                        <p:cTn id="50" dur="500"/>
                                        <p:tgtEl>
                                          <p:spTgt spid="92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utoUpdateAnimBg="0"/>
      <p:bldP spid="92172" grpId="0" autoUpdateAnimBg="0"/>
      <p:bldP spid="92173" grpId="0" autoUpdateAnimBg="0"/>
      <p:bldP spid="92193"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8720</TotalTime>
  <Words>1103</Words>
  <Application>Microsoft Macintosh PowerPoint</Application>
  <PresentationFormat>全屏显示(4:3)</PresentationFormat>
  <Paragraphs>175</Paragraphs>
  <Slides>20</Slides>
  <Notes>8</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28" baseType="lpstr">
      <vt:lpstr>宋体</vt:lpstr>
      <vt:lpstr>Cambria Math</vt:lpstr>
      <vt:lpstr>Symbol</vt:lpstr>
      <vt:lpstr>Times New Roman</vt:lpstr>
      <vt:lpstr>Wingdings</vt:lpstr>
      <vt:lpstr>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刘兆龙</dc:creator>
  <cp:lastModifiedBy>Wei Guo</cp:lastModifiedBy>
  <cp:revision>273</cp:revision>
  <cp:lastPrinted>1998-05-14T00:14:22Z</cp:lastPrinted>
  <dcterms:created xsi:type="dcterms:W3CDTF">1998-05-12T07:33:14Z</dcterms:created>
  <dcterms:modified xsi:type="dcterms:W3CDTF">2023-11-07T06:43:19Z</dcterms:modified>
</cp:coreProperties>
</file>