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83" r:id="rId2"/>
    <p:sldId id="384" r:id="rId3"/>
    <p:sldId id="345" r:id="rId4"/>
    <p:sldId id="346" r:id="rId5"/>
    <p:sldId id="376" r:id="rId6"/>
    <p:sldId id="347" r:id="rId7"/>
    <p:sldId id="348" r:id="rId8"/>
    <p:sldId id="349" r:id="rId9"/>
    <p:sldId id="351" r:id="rId10"/>
    <p:sldId id="350" r:id="rId11"/>
    <p:sldId id="352" r:id="rId12"/>
    <p:sldId id="353" r:id="rId13"/>
    <p:sldId id="382" r:id="rId14"/>
    <p:sldId id="381" r:id="rId15"/>
    <p:sldId id="388" r:id="rId16"/>
    <p:sldId id="355" r:id="rId17"/>
    <p:sldId id="356" r:id="rId18"/>
    <p:sldId id="386" r:id="rId19"/>
    <p:sldId id="385" r:id="rId20"/>
    <p:sldId id="354" r:id="rId21"/>
    <p:sldId id="359" r:id="rId22"/>
    <p:sldId id="360" r:id="rId23"/>
    <p:sldId id="361" r:id="rId24"/>
    <p:sldId id="387" r:id="rId25"/>
    <p:sldId id="390" r:id="rId26"/>
    <p:sldId id="391" r:id="rId27"/>
    <p:sldId id="392" r:id="rId28"/>
    <p:sldId id="393" r:id="rId29"/>
    <p:sldId id="389" r:id="rId30"/>
    <p:sldId id="380" r:id="rId31"/>
    <p:sldId id="377" r:id="rId32"/>
    <p:sldId id="378" r:id="rId33"/>
    <p:sldId id="379" r:id="rId34"/>
    <p:sldId id="362" r:id="rId35"/>
    <p:sldId id="363" r:id="rId36"/>
  </p:sldIdLst>
  <p:sldSz cx="9144000" cy="6858000" type="screen4x3"/>
  <p:notesSz cx="6858000" cy="96234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  <a:srgbClr val="FF0000"/>
    <a:srgbClr val="6600CC"/>
    <a:srgbClr val="FF9900"/>
    <a:srgbClr val="A50021"/>
    <a:srgbClr val="FF33CC"/>
    <a:srgbClr val="333399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3" autoAdjust="0"/>
    <p:restoredTop sz="89256" autoAdjust="0"/>
  </p:normalViewPr>
  <p:slideViewPr>
    <p:cSldViewPr showGuides="1">
      <p:cViewPr varScale="1">
        <p:scale>
          <a:sx n="75" d="100"/>
          <a:sy n="75" d="100"/>
        </p:scale>
        <p:origin x="2622" y="78"/>
      </p:cViewPr>
      <p:guideLst>
        <p:guide orient="horz" pos="217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074"/>
    </p:cViewPr>
  </p:sorterViewPr>
  <p:notesViewPr>
    <p:cSldViewPr>
      <p:cViewPr varScale="1">
        <p:scale>
          <a:sx n="36" d="100"/>
          <a:sy n="36" d="100"/>
        </p:scale>
        <p:origin x="-1488" y="-72"/>
      </p:cViewPr>
      <p:guideLst>
        <p:guide orient="horz" pos="304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4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97.w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4.e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emf"/><Relationship Id="rId16" Type="http://schemas.openxmlformats.org/officeDocument/2006/relationships/image" Target="../media/image117.w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e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3" Type="http://schemas.openxmlformats.org/officeDocument/2006/relationships/image" Target="../media/image111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8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09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50305040509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b="1">
                <a:solidFill>
                  <a:schemeClr val="accent2"/>
                </a:solidFill>
              </a:rPr>
              <a:t>我们曾经</a:t>
            </a:r>
            <a:r>
              <a:rPr lang="zh-CN" altLang="en-US" b="1">
                <a:solidFill>
                  <a:srgbClr val="CC3300"/>
                </a:solidFill>
              </a:rPr>
              <a:t>把</a:t>
            </a:r>
            <a:r>
              <a:rPr lang="zh-CN" altLang="en-US" b="1">
                <a:solidFill>
                  <a:srgbClr val="CC3300"/>
                </a:solidFill>
                <a:sym typeface="Symbol" pitchFamily="18" charset="2"/>
              </a:rPr>
              <a:t></a:t>
            </a:r>
            <a:r>
              <a:rPr lang="en-US" altLang="zh-CN" b="1" i="1">
                <a:solidFill>
                  <a:srgbClr val="CC3300"/>
                </a:solidFill>
              </a:rPr>
              <a:t>I</a:t>
            </a:r>
            <a:r>
              <a:rPr lang="zh-CN" altLang="en-US" b="1">
                <a:solidFill>
                  <a:srgbClr val="CC3300"/>
                </a:solidFill>
              </a:rPr>
              <a:t>内说成是“与回路</a:t>
            </a:r>
            <a:r>
              <a:rPr lang="en-US" altLang="zh-CN" b="1">
                <a:solidFill>
                  <a:srgbClr val="CC3300"/>
                </a:solidFill>
              </a:rPr>
              <a:t>L</a:t>
            </a:r>
            <a:r>
              <a:rPr lang="zh-CN" altLang="en-US" b="1">
                <a:solidFill>
                  <a:srgbClr val="CC3300"/>
                </a:solidFill>
              </a:rPr>
              <a:t>铰链的电流”的代数和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  <a:r>
              <a:rPr lang="zh-CN" altLang="en-US" b="1">
                <a:solidFill>
                  <a:schemeClr val="accent2"/>
                </a:solidFill>
              </a:rPr>
              <a:t>由于电流是稳定的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这种说法的意义十分明确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  <a:r>
              <a:rPr lang="zh-CN" altLang="en-US" b="1">
                <a:solidFill>
                  <a:schemeClr val="accent2"/>
                </a:solidFill>
              </a:rPr>
              <a:t>因为如果电流穿过前者而不穿过后者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把么它就必然中断于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 b="1">
                <a:solidFill>
                  <a:schemeClr val="accent2"/>
                </a:solidFill>
              </a:rPr>
              <a:t>和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所围起来的那一个体积内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该体积内的电荷就会不断积累起来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zh-CN" altLang="en-US" b="1">
                <a:solidFill>
                  <a:schemeClr val="accent2"/>
                </a:solidFill>
              </a:rPr>
              <a:t>电流就不可能稳定。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3650" y="1203325"/>
            <a:ext cx="4330700" cy="3248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6400" cy="37893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3650" y="1203325"/>
            <a:ext cx="4330700" cy="3248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6400" cy="378936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63650" y="1203325"/>
            <a:ext cx="4330700" cy="3248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6400" cy="37893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2350" y="722313"/>
            <a:ext cx="4811713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zh-CN" altLang="en-US"/>
              <a:t>欧姆定律的微分形式，西格玛是材料的电导率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3446-9694-4176-ABC3-84A931BEE3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1905-FAF7-4DC2-AD8F-83571ACD9D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7B1F6-A3AE-4522-A364-95AFFB235AF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0F048-F605-41E7-84C9-BFAE9B786E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9BB4-2873-45FB-978E-78A106ECD3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5E43A-53AE-46E1-900E-970A508BE5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26CA7-B0C0-4C3C-87BD-8E694A189A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90935-5662-406C-9EFB-B96FA654CF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F0586-8758-45F7-A87B-1606BC8D97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A641-EBAA-478A-8A69-1E396001AF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1EA5-36B7-40BB-B3E3-1A5BD5B71C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/>
            </a:lvl1pPr>
          </a:lstStyle>
          <a:p>
            <a:pPr>
              <a:defRPr/>
            </a:pPr>
            <a:fld id="{2FCB1A3E-3B4A-4428-884A-D2E46160CF9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1.bin"/><Relationship Id="rId26" Type="http://schemas.openxmlformats.org/officeDocument/2006/relationships/image" Target="../media/image51.wmf"/><Relationship Id="rId21" Type="http://schemas.openxmlformats.org/officeDocument/2006/relationships/image" Target="../media/image49.wmf"/><Relationship Id="rId34" Type="http://schemas.openxmlformats.org/officeDocument/2006/relationships/image" Target="../media/image55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4.wmf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61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52.wmf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8.wmf"/><Relationship Id="rId31" Type="http://schemas.openxmlformats.org/officeDocument/2006/relationships/oleObject" Target="../embeddings/oleObject58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60.bin"/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9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1.bin"/><Relationship Id="rId20" Type="http://schemas.openxmlformats.org/officeDocument/2006/relationships/slide" Target="slide2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4.wmf"/><Relationship Id="rId5" Type="http://schemas.openxmlformats.org/officeDocument/2006/relationships/image" Target="../media/image81.e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96.wmf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wmf"/><Relationship Id="rId4" Type="http://schemas.openxmlformats.org/officeDocument/2006/relationships/image" Target="../media/image101.jpeg"/><Relationship Id="rId9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audio" Target="../media/audio2.wav"/><Relationship Id="rId21" Type="http://schemas.openxmlformats.org/officeDocument/2006/relationships/image" Target="../media/image110.wmf"/><Relationship Id="rId34" Type="http://schemas.openxmlformats.org/officeDocument/2006/relationships/oleObject" Target="../embeddings/oleObject119.bin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33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14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5" Type="http://schemas.openxmlformats.org/officeDocument/2006/relationships/image" Target="../media/image102.emf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28" Type="http://schemas.openxmlformats.org/officeDocument/2006/relationships/oleObject" Target="../embeddings/oleObject116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09.wmf"/><Relationship Id="rId31" Type="http://schemas.openxmlformats.org/officeDocument/2006/relationships/image" Target="../media/image115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13.w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17.wmf"/><Relationship Id="rId8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3.wmf"/><Relationship Id="rId26" Type="http://schemas.openxmlformats.org/officeDocument/2006/relationships/image" Target="../media/image126.wmf"/><Relationship Id="rId39" Type="http://schemas.openxmlformats.org/officeDocument/2006/relationships/oleObject" Target="../embeddings/oleObject139.bin"/><Relationship Id="rId21" Type="http://schemas.openxmlformats.org/officeDocument/2006/relationships/oleObject" Target="../embeddings/oleObject130.bin"/><Relationship Id="rId34" Type="http://schemas.openxmlformats.org/officeDocument/2006/relationships/image" Target="../media/image130.wmf"/><Relationship Id="rId42" Type="http://schemas.openxmlformats.org/officeDocument/2006/relationships/image" Target="../media/image134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129.bin"/><Relationship Id="rId29" Type="http://schemas.openxmlformats.org/officeDocument/2006/relationships/oleObject" Target="../embeddings/oleObject134.bin"/><Relationship Id="rId41" Type="http://schemas.openxmlformats.org/officeDocument/2006/relationships/oleObject" Target="../embeddings/oleObject14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5.wmf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138.bin"/><Relationship Id="rId40" Type="http://schemas.openxmlformats.org/officeDocument/2006/relationships/image" Target="../media/image133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27.wmf"/><Relationship Id="rId36" Type="http://schemas.openxmlformats.org/officeDocument/2006/relationships/image" Target="../media/image131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5.bin"/><Relationship Id="rId44" Type="http://schemas.openxmlformats.org/officeDocument/2006/relationships/image" Target="../media/image135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1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128.wmf"/><Relationship Id="rId35" Type="http://schemas.openxmlformats.org/officeDocument/2006/relationships/oleObject" Target="../embeddings/oleObject137.bin"/><Relationship Id="rId43" Type="http://schemas.openxmlformats.org/officeDocument/2006/relationships/oleObject" Target="../embeddings/oleObject141.bin"/><Relationship Id="rId8" Type="http://schemas.openxmlformats.org/officeDocument/2006/relationships/image" Target="../media/image111.wmf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2.bin"/><Relationship Id="rId33" Type="http://schemas.openxmlformats.org/officeDocument/2006/relationships/oleObject" Target="../embeddings/oleObject136.bin"/><Relationship Id="rId38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40.GIF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56.bin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wmf"/><Relationship Id="rId11" Type="http://schemas.openxmlformats.org/officeDocument/2006/relationships/image" Target="../media/image165.wmf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69.wmf"/><Relationship Id="rId4" Type="http://schemas.openxmlformats.org/officeDocument/2006/relationships/image" Target="../media/image162.wmf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5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6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7213" y="2134970"/>
          <a:ext cx="275272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2860000" imgH="33528000" progId="Equation.DSMT4">
                  <p:embed/>
                </p:oleObj>
              </mc:Choice>
              <mc:Fallback>
                <p:oleObj name="Equation" r:id="rId3" imgW="22860000" imgH="3352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134970"/>
                        <a:ext cx="2752725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475656" y="112474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</a:rPr>
              <a:t>目前我们已知的方程组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995936" y="213285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电场的高斯定理：电场有源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4360066" y="3068960"/>
            <a:ext cx="4244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磁场的高斯定理：磁场无源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4005064"/>
            <a:ext cx="51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电磁感应：变化的磁场产生涡旋电场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1" y="50131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安培环路定理：电流产生磁场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066800" y="190599"/>
            <a:ext cx="690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CC3300"/>
                </a:solidFill>
                <a:latin typeface="宋体" pitchFamily="2" charset="-122"/>
              </a:rPr>
              <a:t>§4.5 </a:t>
            </a:r>
            <a:r>
              <a:rPr lang="zh-CN" altLang="en-US" sz="3600" dirty="0">
                <a:solidFill>
                  <a:srgbClr val="CC3300"/>
                </a:solidFill>
                <a:latin typeface="宋体" pitchFamily="2" charset="-122"/>
              </a:rPr>
              <a:t>麦克斯韦方程组和电磁场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5870675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思考：散度和旋度的物理意义是什么？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" y="533400"/>
            <a:ext cx="6873875" cy="57943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二、与变化电场相联系的磁场</a:t>
            </a:r>
          </a:p>
        </p:txBody>
      </p:sp>
      <p:graphicFrame>
        <p:nvGraphicFramePr>
          <p:cNvPr id="124931" name="Object 3"/>
          <p:cNvGraphicFramePr/>
          <p:nvPr/>
        </p:nvGraphicFramePr>
        <p:xfrm>
          <a:off x="1279525" y="1622425"/>
          <a:ext cx="3063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638300" imgH="406400" progId="Equation.3">
                  <p:embed/>
                </p:oleObj>
              </mc:Choice>
              <mc:Fallback>
                <p:oleObj name="公式" r:id="rId3" imgW="1638300" imgH="406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622425"/>
                        <a:ext cx="3063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/>
          <p:nvPr/>
        </p:nvGraphicFramePr>
        <p:xfrm>
          <a:off x="4343400" y="1546225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1117600" imgH="406400" progId="Equation.3">
                  <p:embed/>
                </p:oleObj>
              </mc:Choice>
              <mc:Fallback>
                <p:oleObj name="公式" r:id="rId5" imgW="1117600" imgH="406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46225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/>
          <p:nvPr/>
        </p:nvGraphicFramePr>
        <p:xfrm>
          <a:off x="1371600" y="2917825"/>
          <a:ext cx="43275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2400300" imgH="482600" progId="Equation.3">
                  <p:embed/>
                </p:oleObj>
              </mc:Choice>
              <mc:Fallback>
                <p:oleObj name="公式" r:id="rId7" imgW="2400300" imgH="4826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17825"/>
                        <a:ext cx="4327525" cy="10620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467544" y="4440343"/>
            <a:ext cx="3733800" cy="1196975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3300"/>
                </a:solidFill>
              </a:rPr>
              <a:t>S</a:t>
            </a:r>
            <a:r>
              <a:rPr lang="zh-CN" altLang="en-US" sz="2400" dirty="0"/>
              <a:t>： 以</a:t>
            </a:r>
            <a:r>
              <a:rPr lang="en-US" altLang="zh-CN" sz="2400" dirty="0"/>
              <a:t>L</a:t>
            </a:r>
            <a:r>
              <a:rPr lang="zh-CN" altLang="en-US" sz="2400" dirty="0"/>
              <a:t>为边线的任意曲面（</a:t>
            </a:r>
            <a:r>
              <a:rPr lang="en-US" altLang="zh-CN" sz="2400" dirty="0"/>
              <a:t>L</a:t>
            </a:r>
            <a:r>
              <a:rPr lang="zh-CN" altLang="en-US" sz="2400" dirty="0"/>
              <a:t>的绕行方向与</a:t>
            </a:r>
            <a:r>
              <a:rPr lang="en-US" altLang="zh-CN" sz="2400" dirty="0"/>
              <a:t>s</a:t>
            </a:r>
            <a:r>
              <a:rPr lang="zh-CN" altLang="en-US" sz="2400" dirty="0"/>
              <a:t>的法线  方向成右手螺旋关系）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16016" y="4584594"/>
          <a:ext cx="400208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3223200" imgH="10058400" progId="Equation.DSMT4">
                  <p:embed/>
                </p:oleObj>
              </mc:Choice>
              <mc:Fallback>
                <p:oleObj name="Equation" r:id="rId9" imgW="33223200" imgH="10058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84594"/>
                        <a:ext cx="4002087" cy="1020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702675" cy="137318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例：圆形电容器，面积为</a:t>
            </a:r>
            <a:r>
              <a:rPr lang="en-US" altLang="zh-CN" sz="2800"/>
              <a:t>S</a:t>
            </a:r>
            <a:r>
              <a:rPr lang="zh-CN" altLang="en-US" sz="2800"/>
              <a:t>，两极板间场强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求：</a:t>
            </a:r>
            <a:r>
              <a:rPr lang="en-US" altLang="zh-CN" sz="2800"/>
              <a:t>(1)</a:t>
            </a:r>
            <a:r>
              <a:rPr lang="zh-CN" altLang="en-US" sz="2800"/>
              <a:t>两极板间与两极板平行同大的某一横截面的 </a:t>
            </a:r>
            <a:r>
              <a:rPr lang="en-US" altLang="zh-CN" sz="2800" i="1"/>
              <a:t>I</a:t>
            </a:r>
            <a:r>
              <a:rPr lang="en-US" altLang="zh-CN" sz="2800" baseline="-25000"/>
              <a:t>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        (2)</a:t>
            </a:r>
            <a:r>
              <a:rPr lang="zh-CN" altLang="en-US" sz="2800"/>
              <a:t>空间的磁感应强度。</a:t>
            </a:r>
          </a:p>
        </p:txBody>
      </p:sp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6767513" y="152400"/>
          <a:ext cx="19812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4" imgW="824865" imgH="177800" progId="Equation.3">
                  <p:embed/>
                </p:oleObj>
              </mc:Choice>
              <mc:Fallback>
                <p:oleObj name="公式" r:id="rId4" imgW="824865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152400"/>
                        <a:ext cx="19812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4925" y="1397000"/>
            <a:ext cx="95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解</a:t>
            </a:r>
            <a:r>
              <a:rPr lang="en-US" altLang="zh-CN" sz="2800"/>
              <a:t>(1)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900113" y="1412875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规定</a:t>
            </a:r>
            <a:r>
              <a:rPr lang="en-US" altLang="zh-CN" sz="2800" dirty="0"/>
              <a:t>S</a:t>
            </a:r>
            <a:r>
              <a:rPr lang="zh-CN" altLang="en-US" sz="2800" dirty="0"/>
              <a:t>法线向右为正</a:t>
            </a:r>
          </a:p>
        </p:txBody>
      </p:sp>
      <p:grpSp>
        <p:nvGrpSpPr>
          <p:cNvPr id="4" name="Group 9"/>
          <p:cNvGrpSpPr/>
          <p:nvPr/>
        </p:nvGrpSpPr>
        <p:grpSpPr bwMode="auto">
          <a:xfrm>
            <a:off x="4895850" y="1417638"/>
            <a:ext cx="990600" cy="1524000"/>
            <a:chOff x="4224" y="2160"/>
            <a:chExt cx="624" cy="960"/>
          </a:xfrm>
        </p:grpSpPr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4224" y="2160"/>
              <a:ext cx="96" cy="960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4752" y="2160"/>
              <a:ext cx="96" cy="960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5" name="Line 12"/>
            <p:cNvSpPr>
              <a:spLocks noChangeShapeType="1"/>
            </p:cNvSpPr>
            <p:nvPr/>
          </p:nvSpPr>
          <p:spPr bwMode="auto">
            <a:xfrm>
              <a:off x="436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13"/>
            <p:cNvSpPr>
              <a:spLocks noChangeShapeType="1"/>
            </p:cNvSpPr>
            <p:nvPr/>
          </p:nvSpPr>
          <p:spPr bwMode="auto">
            <a:xfrm>
              <a:off x="4368" y="26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14"/>
            <p:cNvSpPr>
              <a:spLocks noChangeShapeType="1"/>
            </p:cNvSpPr>
            <p:nvPr/>
          </p:nvSpPr>
          <p:spPr bwMode="auto">
            <a:xfrm>
              <a:off x="4368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5353050" y="2071688"/>
            <a:ext cx="1281113" cy="539750"/>
            <a:chOff x="3372" y="1305"/>
            <a:chExt cx="807" cy="340"/>
          </a:xfrm>
        </p:grpSpPr>
        <p:sp>
          <p:nvSpPr>
            <p:cNvPr id="10301" name="Line 16"/>
            <p:cNvSpPr>
              <a:spLocks noChangeShapeType="1"/>
            </p:cNvSpPr>
            <p:nvPr/>
          </p:nvSpPr>
          <p:spPr bwMode="auto">
            <a:xfrm>
              <a:off x="3372" y="1469"/>
              <a:ext cx="624" cy="0"/>
            </a:xfrm>
            <a:prstGeom prst="line">
              <a:avLst/>
            </a:prstGeom>
            <a:noFill/>
            <a:ln w="76200">
              <a:solidFill>
                <a:srgbClr val="FF66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2" name="Object 17"/>
            <p:cNvGraphicFramePr>
              <a:graphicFrameLocks noChangeAspect="1"/>
            </p:cNvGraphicFramePr>
            <p:nvPr/>
          </p:nvGraphicFramePr>
          <p:xfrm>
            <a:off x="3923" y="1305"/>
            <a:ext cx="25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公式" r:id="rId6" imgW="165100" imgH="215900" progId="Equation.3">
                    <p:embed/>
                  </p:oleObj>
                </mc:Choice>
                <mc:Fallback>
                  <p:oleObj name="公式" r:id="rId6" imgW="1651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305"/>
                          <a:ext cx="25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/>
          <p:nvPr/>
        </p:nvGrpSpPr>
        <p:grpSpPr bwMode="auto">
          <a:xfrm>
            <a:off x="5184775" y="914400"/>
            <a:ext cx="409575" cy="2027238"/>
            <a:chOff x="4406" y="1843"/>
            <a:chExt cx="258" cy="1277"/>
          </a:xfrm>
        </p:grpSpPr>
        <p:sp>
          <p:nvSpPr>
            <p:cNvPr id="10299" name="Line 19"/>
            <p:cNvSpPr>
              <a:spLocks noChangeShapeType="1"/>
            </p:cNvSpPr>
            <p:nvPr/>
          </p:nvSpPr>
          <p:spPr bwMode="auto">
            <a:xfrm>
              <a:off x="4512" y="2208"/>
              <a:ext cx="0" cy="912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Text Box 20"/>
            <p:cNvSpPr txBox="1">
              <a:spLocks noChangeArrowheads="1"/>
            </p:cNvSpPr>
            <p:nvPr/>
          </p:nvSpPr>
          <p:spPr bwMode="auto">
            <a:xfrm>
              <a:off x="4406" y="1843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CC3300"/>
                  </a:solidFill>
                </a:rPr>
                <a:t>S</a:t>
              </a:r>
            </a:p>
          </p:txBody>
        </p:sp>
      </p:grpSp>
      <p:graphicFrame>
        <p:nvGraphicFramePr>
          <p:cNvPr id="126997" name="Object 21"/>
          <p:cNvGraphicFramePr>
            <a:graphicFrameLocks noChangeAspect="1"/>
          </p:cNvGraphicFramePr>
          <p:nvPr/>
        </p:nvGraphicFramePr>
        <p:xfrm>
          <a:off x="411163" y="1971675"/>
          <a:ext cx="26050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8" imgW="1536700" imgH="381000" progId="Equation.3">
                  <p:embed/>
                </p:oleObj>
              </mc:Choice>
              <mc:Fallback>
                <p:oleObj name="公式" r:id="rId8" imgW="1536700" imgH="381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971675"/>
                        <a:ext cx="26050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2987675" y="19891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=</a:t>
            </a:r>
            <a:r>
              <a:rPr lang="en-US" altLang="zh-CN" sz="2800" i="1"/>
              <a:t>ε</a:t>
            </a:r>
            <a:r>
              <a:rPr lang="en-US" altLang="zh-CN" sz="2800" baseline="-25000"/>
              <a:t>0 </a:t>
            </a:r>
            <a:r>
              <a:rPr lang="en-US" altLang="zh-CN" sz="2800" i="1"/>
              <a:t>ES</a:t>
            </a:r>
            <a:endParaRPr lang="en-US" altLang="zh-CN" sz="2800"/>
          </a:p>
        </p:txBody>
      </p:sp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76200" y="2640013"/>
          <a:ext cx="1295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10" imgW="622300" imgH="406400" progId="Equation.3">
                  <p:embed/>
                </p:oleObj>
              </mc:Choice>
              <mc:Fallback>
                <p:oleObj name="公式" r:id="rId10" imgW="622300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640013"/>
                        <a:ext cx="1295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1371600" y="2662238"/>
          <a:ext cx="1390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2" imgW="635000" imgH="406400" progId="Equation.3">
                  <p:embed/>
                </p:oleObj>
              </mc:Choice>
              <mc:Fallback>
                <p:oleObj name="公式" r:id="rId12" imgW="635000" imgH="40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2238"/>
                        <a:ext cx="1390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/>
        </p:nvGraphicFramePr>
        <p:xfrm>
          <a:off x="2743200" y="2870200"/>
          <a:ext cx="2590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4" imgW="1079500" imgH="228600" progId="Equation.3">
                  <p:embed/>
                </p:oleObj>
              </mc:Choice>
              <mc:Fallback>
                <p:oleObj name="公式" r:id="rId14" imgW="10795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70200"/>
                        <a:ext cx="2590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136525" y="34702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(2)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086600" y="5105400"/>
            <a:ext cx="1947069" cy="1635125"/>
            <a:chOff x="7086600" y="5105400"/>
            <a:chExt cx="1947069" cy="1635125"/>
          </a:xfrm>
        </p:grpSpPr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8233569" y="5500370"/>
              <a:ext cx="800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左视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86600" y="5105400"/>
              <a:ext cx="1143000" cy="1635125"/>
              <a:chOff x="7086600" y="5105400"/>
              <a:chExt cx="1143000" cy="1635125"/>
            </a:xfrm>
          </p:grpSpPr>
          <p:grpSp>
            <p:nvGrpSpPr>
              <p:cNvPr id="13" name="Group 3"/>
              <p:cNvGrpSpPr/>
              <p:nvPr/>
            </p:nvGrpSpPr>
            <p:grpSpPr bwMode="auto">
              <a:xfrm>
                <a:off x="7086600" y="5597525"/>
                <a:ext cx="1143000" cy="1143000"/>
                <a:chOff x="4563" y="2470"/>
                <a:chExt cx="720" cy="720"/>
              </a:xfrm>
            </p:grpSpPr>
            <p:sp>
              <p:nvSpPr>
                <p:cNvPr id="10308" name="Oval 4"/>
                <p:cNvSpPr>
                  <a:spLocks noChangeArrowheads="1"/>
                </p:cNvSpPr>
                <p:nvPr/>
              </p:nvSpPr>
              <p:spPr bwMode="auto">
                <a:xfrm>
                  <a:off x="4563" y="2470"/>
                  <a:ext cx="720" cy="720"/>
                </a:xfrm>
                <a:prstGeom prst="ellipse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30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800" y="2724"/>
                  <a:ext cx="2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>
                      <a:solidFill>
                        <a:schemeClr val="accent2"/>
                      </a:solidFill>
                    </a:rPr>
                    <a:t>×</a:t>
                  </a:r>
                </a:p>
              </p:txBody>
            </p:sp>
          </p:grpSp>
          <p:grpSp>
            <p:nvGrpSpPr>
              <p:cNvPr id="14" name="Group 28"/>
              <p:cNvGrpSpPr/>
              <p:nvPr/>
            </p:nvGrpSpPr>
            <p:grpSpPr bwMode="auto">
              <a:xfrm>
                <a:off x="7200900" y="5105400"/>
                <a:ext cx="914400" cy="1520825"/>
                <a:chOff x="4635" y="2160"/>
                <a:chExt cx="576" cy="958"/>
              </a:xfrm>
            </p:grpSpPr>
            <p:sp>
              <p:nvSpPr>
                <p:cNvPr id="10296" name="Oval 29"/>
                <p:cNvSpPr>
                  <a:spLocks noChangeArrowheads="1"/>
                </p:cNvSpPr>
                <p:nvPr/>
              </p:nvSpPr>
              <p:spPr bwMode="auto">
                <a:xfrm>
                  <a:off x="4635" y="2542"/>
                  <a:ext cx="576" cy="576"/>
                </a:xfrm>
                <a:prstGeom prst="ellips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7" name="Freeform 30"/>
                <p:cNvSpPr/>
                <p:nvPr/>
              </p:nvSpPr>
              <p:spPr bwMode="auto">
                <a:xfrm>
                  <a:off x="4659" y="2650"/>
                  <a:ext cx="30" cy="60"/>
                </a:xfrm>
                <a:custGeom>
                  <a:avLst/>
                  <a:gdLst>
                    <a:gd name="T0" fmla="*/ 30 w 30"/>
                    <a:gd name="T1" fmla="*/ 0 h 60"/>
                    <a:gd name="T2" fmla="*/ 0 w 30"/>
                    <a:gd name="T3" fmla="*/ 60 h 60"/>
                    <a:gd name="T4" fmla="*/ 0 60000 65536"/>
                    <a:gd name="T5" fmla="*/ 0 60000 65536"/>
                    <a:gd name="T6" fmla="*/ 0 w 30"/>
                    <a:gd name="T7" fmla="*/ 0 h 60"/>
                    <a:gd name="T8" fmla="*/ 30 w 30"/>
                    <a:gd name="T9" fmla="*/ 60 h 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" h="60">
                      <a:moveTo>
                        <a:pt x="30" y="0"/>
                      </a:moveTo>
                      <a:lnTo>
                        <a:pt x="0" y="60"/>
                      </a:lnTo>
                    </a:path>
                  </a:pathLst>
                </a:custGeom>
                <a:noFill/>
                <a:ln w="28575">
                  <a:solidFill>
                    <a:srgbClr val="CC3300"/>
                  </a:solidFill>
                  <a:round/>
                  <a:head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937" y="216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 dirty="0"/>
                    <a:t>L</a:t>
                  </a:r>
                </a:p>
              </p:txBody>
            </p:sp>
          </p:grpSp>
        </p:grpSp>
      </p:grpSp>
      <p:graphicFrame>
        <p:nvGraphicFramePr>
          <p:cNvPr id="127008" name="Object 32"/>
          <p:cNvGraphicFramePr>
            <a:graphicFrameLocks noChangeAspect="1"/>
          </p:cNvGraphicFramePr>
          <p:nvPr/>
        </p:nvGraphicFramePr>
        <p:xfrm>
          <a:off x="304800" y="3962400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6" imgW="609600" imgH="381000" progId="Equation.3">
                  <p:embed/>
                </p:oleObj>
              </mc:Choice>
              <mc:Fallback>
                <p:oleObj name="公式" r:id="rId16" imgW="609600" imgH="381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62400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9" name="Object 33"/>
          <p:cNvGraphicFramePr>
            <a:graphicFrameLocks noChangeAspect="1"/>
          </p:cNvGraphicFramePr>
          <p:nvPr/>
        </p:nvGraphicFramePr>
        <p:xfrm>
          <a:off x="1524000" y="4092575"/>
          <a:ext cx="784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8" imgW="393065" imgH="165100" progId="Equation.3">
                  <p:embed/>
                </p:oleObj>
              </mc:Choice>
              <mc:Fallback>
                <p:oleObj name="公式" r:id="rId18" imgW="393065" imgH="165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92575"/>
                        <a:ext cx="784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2286000" y="3965575"/>
          <a:ext cx="144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20" imgW="533400" imgH="228600" progId="Equation.3">
                  <p:embed/>
                </p:oleObj>
              </mc:Choice>
              <mc:Fallback>
                <p:oleObj name="公式" r:id="rId20" imgW="5334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5575"/>
                        <a:ext cx="144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1" name="Object 35"/>
          <p:cNvGraphicFramePr>
            <a:graphicFrameLocks noChangeAspect="1"/>
          </p:cNvGraphicFramePr>
          <p:nvPr/>
        </p:nvGraphicFramePr>
        <p:xfrm>
          <a:off x="457200" y="4648200"/>
          <a:ext cx="1295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22" imgW="622300" imgH="406400" progId="Equation.3">
                  <p:embed/>
                </p:oleObj>
              </mc:Choice>
              <mc:Fallback>
                <p:oleObj name="公式" r:id="rId22" imgW="622300" imgH="406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1295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2" name="Object 36"/>
          <p:cNvGraphicFramePr>
            <a:graphicFrameLocks noChangeAspect="1"/>
          </p:cNvGraphicFramePr>
          <p:nvPr/>
        </p:nvGraphicFramePr>
        <p:xfrm>
          <a:off x="1717675" y="4629150"/>
          <a:ext cx="1644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23" imgW="786765" imgH="444500" progId="Equation.3">
                  <p:embed/>
                </p:oleObj>
              </mc:Choice>
              <mc:Fallback>
                <p:oleObj name="公式" r:id="rId23" imgW="786765" imgH="444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629150"/>
                        <a:ext cx="16446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3" name="Object 37"/>
          <p:cNvGraphicFramePr>
            <a:graphicFrameLocks noChangeAspect="1"/>
          </p:cNvGraphicFramePr>
          <p:nvPr/>
        </p:nvGraphicFramePr>
        <p:xfrm>
          <a:off x="381000" y="5387975"/>
          <a:ext cx="1909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25" imgW="913765" imgH="406400" progId="Equation.3">
                  <p:embed/>
                </p:oleObj>
              </mc:Choice>
              <mc:Fallback>
                <p:oleObj name="公式" r:id="rId25" imgW="913765" imgH="4064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87975"/>
                        <a:ext cx="19097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4" name="Object 38"/>
          <p:cNvGraphicFramePr>
            <a:graphicFrameLocks noChangeAspect="1"/>
          </p:cNvGraphicFramePr>
          <p:nvPr/>
        </p:nvGraphicFramePr>
        <p:xfrm>
          <a:off x="2362200" y="5387975"/>
          <a:ext cx="15652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27" imgW="748665" imgH="406400" progId="Equation.3">
                  <p:embed/>
                </p:oleObj>
              </mc:Choice>
              <mc:Fallback>
                <p:oleObj name="公式" r:id="rId27" imgW="748665" imgH="406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87975"/>
                        <a:ext cx="15652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/>
          <p:cNvGraphicFramePr>
            <a:graphicFrameLocks noChangeAspect="1"/>
          </p:cNvGraphicFramePr>
          <p:nvPr/>
        </p:nvGraphicFramePr>
        <p:xfrm>
          <a:off x="457200" y="6235700"/>
          <a:ext cx="31416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29" imgW="1206500" imgH="241300" progId="Equation.3">
                  <p:embed/>
                </p:oleObj>
              </mc:Choice>
              <mc:Fallback>
                <p:oleObj name="公式" r:id="rId29" imgW="1206500" imgH="241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235700"/>
                        <a:ext cx="31416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4343400" y="38862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31" imgW="380365" imgH="177800" progId="Equation.3">
                  <p:embed/>
                </p:oleObj>
              </mc:Choice>
              <mc:Fallback>
                <p:oleObj name="公式" r:id="rId31" imgW="380365" imgH="177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5105400" y="3810000"/>
          <a:ext cx="3538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33" imgW="1358265" imgH="241300" progId="Equation.3">
                  <p:embed/>
                </p:oleObj>
              </mc:Choice>
              <mc:Fallback>
                <p:oleObj name="公式" r:id="rId33" imgW="1358265" imgH="241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3538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8" name="Text Box 42"/>
          <p:cNvSpPr txBox="1">
            <a:spLocks noChangeArrowheads="1"/>
          </p:cNvSpPr>
          <p:nvPr/>
        </p:nvSpPr>
        <p:spPr bwMode="auto">
          <a:xfrm>
            <a:off x="684213" y="3429000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CC3300"/>
                </a:solidFill>
              </a:rPr>
              <a:t>r </a:t>
            </a:r>
            <a:r>
              <a:rPr lang="en-US" altLang="zh-CN" sz="2800">
                <a:solidFill>
                  <a:srgbClr val="CC3300"/>
                </a:solidFill>
              </a:rPr>
              <a:t>&lt; </a:t>
            </a:r>
            <a:r>
              <a:rPr lang="en-US" altLang="zh-CN" sz="2800" i="1">
                <a:solidFill>
                  <a:srgbClr val="CC3300"/>
                </a:solidFill>
              </a:rPr>
              <a:t>R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127019" name="Object 43"/>
          <p:cNvGraphicFramePr>
            <a:graphicFrameLocks noChangeAspect="1"/>
          </p:cNvGraphicFramePr>
          <p:nvPr/>
        </p:nvGraphicFramePr>
        <p:xfrm>
          <a:off x="4267200" y="4343400"/>
          <a:ext cx="4038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35" imgW="1574165" imgH="406400" progId="Equation.3">
                  <p:embed/>
                </p:oleObj>
              </mc:Choice>
              <mc:Fallback>
                <p:oleObj name="公式" r:id="rId35" imgW="1574165" imgH="406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4038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0" name="Line 44"/>
          <p:cNvSpPr>
            <a:spLocks noChangeShapeType="1"/>
          </p:cNvSpPr>
          <p:nvPr/>
        </p:nvSpPr>
        <p:spPr bwMode="auto">
          <a:xfrm>
            <a:off x="4191000" y="4114800"/>
            <a:ext cx="0" cy="2514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1" name="Oval 45"/>
          <p:cNvSpPr>
            <a:spLocks noChangeArrowheads="1"/>
          </p:cNvSpPr>
          <p:nvPr/>
        </p:nvSpPr>
        <p:spPr bwMode="auto">
          <a:xfrm>
            <a:off x="8821738" y="6597650"/>
            <a:ext cx="287337" cy="287338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0465E2-E461-036C-059A-CFC953BC8407}"/>
              </a:ext>
            </a:extLst>
          </p:cNvPr>
          <p:cNvGrpSpPr/>
          <p:nvPr/>
        </p:nvGrpSpPr>
        <p:grpSpPr>
          <a:xfrm>
            <a:off x="6659563" y="1268413"/>
            <a:ext cx="2895600" cy="1793875"/>
            <a:chOff x="6659563" y="1268413"/>
            <a:chExt cx="2895600" cy="1793875"/>
          </a:xfrm>
        </p:grpSpPr>
        <p:graphicFrame>
          <p:nvGraphicFramePr>
            <p:cNvPr id="127022" name="Object 46"/>
            <p:cNvGraphicFramePr>
              <a:graphicFrameLocks noChangeAspect="1"/>
            </p:cNvGraphicFramePr>
            <p:nvPr/>
          </p:nvGraphicFramePr>
          <p:xfrm>
            <a:off x="8027988" y="1268413"/>
            <a:ext cx="27781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公式" r:id="rId37" imgW="165100" imgH="190500" progId="Equation.3">
                    <p:embed/>
                  </p:oleObj>
                </mc:Choice>
                <mc:Fallback>
                  <p:oleObj name="公式" r:id="rId37" imgW="165100" imgH="1905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7988" y="1268413"/>
                          <a:ext cx="277812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47"/>
            <p:cNvGrpSpPr/>
            <p:nvPr/>
          </p:nvGrpSpPr>
          <p:grpSpPr bwMode="auto">
            <a:xfrm>
              <a:off x="6659563" y="1393825"/>
              <a:ext cx="2895600" cy="1668463"/>
              <a:chOff x="3600" y="1310"/>
              <a:chExt cx="1824" cy="1051"/>
            </a:xfrm>
          </p:grpSpPr>
          <p:grpSp>
            <p:nvGrpSpPr>
              <p:cNvPr id="10285" name="Group 48"/>
              <p:cNvGrpSpPr/>
              <p:nvPr/>
            </p:nvGrpSpPr>
            <p:grpSpPr bwMode="auto">
              <a:xfrm>
                <a:off x="3600" y="1326"/>
                <a:ext cx="771" cy="1035"/>
                <a:chOff x="3600" y="1326"/>
                <a:chExt cx="771" cy="1035"/>
              </a:xfrm>
            </p:grpSpPr>
            <p:sp>
              <p:nvSpPr>
                <p:cNvPr id="10290" name="Oval 49"/>
                <p:cNvSpPr>
                  <a:spLocks noChangeArrowheads="1"/>
                </p:cNvSpPr>
                <p:nvPr/>
              </p:nvSpPr>
              <p:spPr bwMode="auto">
                <a:xfrm>
                  <a:off x="4109" y="1326"/>
                  <a:ext cx="262" cy="1035"/>
                </a:xfrm>
                <a:prstGeom prst="ellipse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600" y="1858"/>
                  <a:ext cx="652" cy="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2" name="Line 51"/>
                <p:cNvSpPr>
                  <a:spLocks noChangeShapeType="1"/>
                </p:cNvSpPr>
                <p:nvPr/>
              </p:nvSpPr>
              <p:spPr bwMode="auto">
                <a:xfrm>
                  <a:off x="3735" y="1866"/>
                  <a:ext cx="2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780" y="1598"/>
                  <a:ext cx="92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i="1">
                      <a:solidFill>
                        <a:srgbClr val="FF0000"/>
                      </a:solidFill>
                    </a:rPr>
                    <a:t>I</a:t>
                  </a:r>
                  <a:endParaRPr lang="en-US" altLang="zh-CN" sz="2000" b="0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10294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243" y="1326"/>
                  <a:ext cx="0" cy="54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round/>
                      <a:tailEnd type="none" w="sm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50" y="1423"/>
                  <a:ext cx="122" cy="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solidFill>
                        <a:srgbClr val="0000FF"/>
                      </a:solidFill>
                      <a:cs typeface="Times New Roman" panose="02020503050405090304" pitchFamily="18" charset="0"/>
                    </a:rPr>
                    <a:t>S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/>
                </a:p>
              </p:txBody>
            </p:sp>
          </p:grpSp>
          <p:grpSp>
            <p:nvGrpSpPr>
              <p:cNvPr id="10286" name="Group 55"/>
              <p:cNvGrpSpPr/>
              <p:nvPr/>
            </p:nvGrpSpPr>
            <p:grpSpPr bwMode="auto">
              <a:xfrm>
                <a:off x="4704" y="1310"/>
                <a:ext cx="720" cy="1035"/>
                <a:chOff x="4704" y="1310"/>
                <a:chExt cx="720" cy="1035"/>
              </a:xfrm>
            </p:grpSpPr>
            <p:sp>
              <p:nvSpPr>
                <p:cNvPr id="10287" name="Oval 56"/>
                <p:cNvSpPr>
                  <a:spLocks noChangeArrowheads="1"/>
                </p:cNvSpPr>
                <p:nvPr/>
              </p:nvSpPr>
              <p:spPr bwMode="auto">
                <a:xfrm>
                  <a:off x="4704" y="1310"/>
                  <a:ext cx="246" cy="103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88" name="Line 57"/>
                <p:cNvSpPr>
                  <a:spLocks noChangeShapeType="1"/>
                </p:cNvSpPr>
                <p:nvPr/>
              </p:nvSpPr>
              <p:spPr bwMode="auto">
                <a:xfrm>
                  <a:off x="4944" y="186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9" name="Line 58"/>
                <p:cNvSpPr>
                  <a:spLocks noChangeShapeType="1"/>
                </p:cNvSpPr>
                <p:nvPr/>
              </p:nvSpPr>
              <p:spPr bwMode="auto">
                <a:xfrm>
                  <a:off x="5119" y="1866"/>
                  <a:ext cx="20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" name="Group 59"/>
            <p:cNvGrpSpPr/>
            <p:nvPr/>
          </p:nvGrpSpPr>
          <p:grpSpPr bwMode="auto">
            <a:xfrm>
              <a:off x="7775575" y="1571625"/>
              <a:ext cx="971550" cy="1335088"/>
              <a:chOff x="4303" y="1422"/>
              <a:chExt cx="612" cy="841"/>
            </a:xfrm>
          </p:grpSpPr>
          <p:sp>
            <p:nvSpPr>
              <p:cNvPr id="10276" name="Line 60"/>
              <p:cNvSpPr>
                <a:spLocks noChangeShapeType="1"/>
              </p:cNvSpPr>
              <p:nvPr/>
            </p:nvSpPr>
            <p:spPr bwMode="auto">
              <a:xfrm>
                <a:off x="4303" y="1422"/>
                <a:ext cx="5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61"/>
              <p:cNvSpPr>
                <a:spLocks noChangeShapeType="1"/>
              </p:cNvSpPr>
              <p:nvPr/>
            </p:nvSpPr>
            <p:spPr bwMode="auto">
              <a:xfrm>
                <a:off x="4362" y="1632"/>
                <a:ext cx="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62"/>
              <p:cNvSpPr>
                <a:spLocks noChangeShapeType="1"/>
              </p:cNvSpPr>
              <p:nvPr/>
            </p:nvSpPr>
            <p:spPr bwMode="auto">
              <a:xfrm flipV="1">
                <a:off x="4377" y="1863"/>
                <a:ext cx="4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Line 63"/>
              <p:cNvSpPr>
                <a:spLocks noChangeShapeType="1"/>
              </p:cNvSpPr>
              <p:nvPr/>
            </p:nvSpPr>
            <p:spPr bwMode="auto">
              <a:xfrm flipV="1">
                <a:off x="4338" y="2149"/>
                <a:ext cx="4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0" name="Line 64"/>
              <p:cNvSpPr>
                <a:spLocks noChangeShapeType="1"/>
              </p:cNvSpPr>
              <p:nvPr/>
            </p:nvSpPr>
            <p:spPr bwMode="auto">
              <a:xfrm>
                <a:off x="4380" y="1958"/>
                <a:ext cx="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Line 65"/>
              <p:cNvSpPr>
                <a:spLocks noChangeShapeType="1"/>
              </p:cNvSpPr>
              <p:nvPr/>
            </p:nvSpPr>
            <p:spPr bwMode="auto">
              <a:xfrm flipV="1">
                <a:off x="4377" y="1764"/>
                <a:ext cx="3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2" name="Line 66"/>
              <p:cNvSpPr>
                <a:spLocks noChangeShapeType="1"/>
              </p:cNvSpPr>
              <p:nvPr/>
            </p:nvSpPr>
            <p:spPr bwMode="auto">
              <a:xfrm>
                <a:off x="4380" y="2048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3" name="Line 67"/>
              <p:cNvSpPr>
                <a:spLocks noChangeShapeType="1"/>
              </p:cNvSpPr>
              <p:nvPr/>
            </p:nvSpPr>
            <p:spPr bwMode="auto">
              <a:xfrm>
                <a:off x="4312" y="2263"/>
                <a:ext cx="5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4" name="Line 68"/>
              <p:cNvSpPr>
                <a:spLocks noChangeShapeType="1"/>
              </p:cNvSpPr>
              <p:nvPr/>
            </p:nvSpPr>
            <p:spPr bwMode="auto">
              <a:xfrm>
                <a:off x="4338" y="1516"/>
                <a:ext cx="5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4291013" y="5562600"/>
            <a:ext cx="2805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方向：</a:t>
            </a:r>
            <a:r>
              <a:rPr lang="en-US" altLang="zh-CN" sz="2400" dirty="0"/>
              <a:t>B&gt;0,  </a:t>
            </a:r>
            <a:r>
              <a:rPr lang="zh-CN" altLang="en-US" sz="2400" dirty="0"/>
              <a:t>顺时针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31262" y="6142606"/>
            <a:ext cx="2805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方向：</a:t>
            </a:r>
            <a:r>
              <a:rPr lang="en-US" altLang="zh-CN" sz="2400" dirty="0"/>
              <a:t>B&lt;0,  </a:t>
            </a:r>
            <a:r>
              <a:rPr lang="zh-CN" altLang="en-US" sz="2400" dirty="0"/>
              <a:t>逆时针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  <p:bldP spid="126984" grpId="0" autoUpdateAnimBg="0"/>
      <p:bldP spid="126998" grpId="0" autoUpdateAnimBg="0"/>
      <p:bldP spid="127002" grpId="0" autoUpdateAnimBg="0"/>
      <p:bldP spid="127018" grpId="0" autoUpdateAnimBg="0"/>
      <p:bldP spid="127020" grpId="0" animBg="1"/>
      <p:bldP spid="127021" grpId="0" animBg="1"/>
      <p:bldP spid="2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33400" y="254000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CC3300"/>
                </a:solidFill>
              </a:rPr>
              <a:t>r </a:t>
            </a:r>
            <a:r>
              <a:rPr lang="en-US" altLang="zh-CN" sz="2800">
                <a:solidFill>
                  <a:srgbClr val="CC3300"/>
                </a:solidFill>
              </a:rPr>
              <a:t>&gt; </a:t>
            </a:r>
            <a:r>
              <a:rPr lang="en-US" altLang="zh-CN" sz="2800" i="1">
                <a:solidFill>
                  <a:srgbClr val="CC3300"/>
                </a:solidFill>
              </a:rPr>
              <a:t>R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304800" y="990600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609600" imgH="381000" progId="Equation.3">
                  <p:embed/>
                </p:oleObj>
              </mc:Choice>
              <mc:Fallback>
                <p:oleObj name="公式" r:id="rId3" imgW="6096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524000" y="10668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380365" imgH="177800" progId="Equation.3">
                  <p:embed/>
                </p:oleObj>
              </mc:Choice>
              <mc:Fallback>
                <p:oleObj name="公式" r:id="rId5" imgW="380365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2260600" y="946150"/>
          <a:ext cx="124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558800" imgH="266700" progId="Equation.3">
                  <p:embed/>
                </p:oleObj>
              </mc:Choice>
              <mc:Fallback>
                <p:oleObj name="公式" r:id="rId7" imgW="5588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946150"/>
                        <a:ext cx="1244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7272338" y="723900"/>
            <a:ext cx="1143000" cy="11430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" name="Group 7"/>
          <p:cNvGrpSpPr/>
          <p:nvPr/>
        </p:nvGrpSpPr>
        <p:grpSpPr bwMode="auto">
          <a:xfrm>
            <a:off x="6929438" y="381000"/>
            <a:ext cx="1985962" cy="1957388"/>
            <a:chOff x="4365" y="240"/>
            <a:chExt cx="1251" cy="1233"/>
          </a:xfrm>
        </p:grpSpPr>
        <p:sp>
          <p:nvSpPr>
            <p:cNvPr id="11288" name="Oval 8"/>
            <p:cNvSpPr>
              <a:spLocks noChangeArrowheads="1"/>
            </p:cNvSpPr>
            <p:nvPr/>
          </p:nvSpPr>
          <p:spPr bwMode="auto">
            <a:xfrm>
              <a:off x="4365" y="240"/>
              <a:ext cx="1152" cy="115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9" name="Freeform 9"/>
            <p:cNvSpPr/>
            <p:nvPr/>
          </p:nvSpPr>
          <p:spPr bwMode="auto">
            <a:xfrm>
              <a:off x="5181" y="1280"/>
              <a:ext cx="104" cy="64"/>
            </a:xfrm>
            <a:custGeom>
              <a:avLst/>
              <a:gdLst>
                <a:gd name="T0" fmla="*/ 104 w 104"/>
                <a:gd name="T1" fmla="*/ 0 h 64"/>
                <a:gd name="T2" fmla="*/ 0 w 104"/>
                <a:gd name="T3" fmla="*/ 64 h 64"/>
                <a:gd name="T4" fmla="*/ 0 60000 65536"/>
                <a:gd name="T5" fmla="*/ 0 60000 65536"/>
                <a:gd name="T6" fmla="*/ 0 w 104"/>
                <a:gd name="T7" fmla="*/ 0 h 64"/>
                <a:gd name="T8" fmla="*/ 104 w 104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64">
                  <a:moveTo>
                    <a:pt x="104" y="0"/>
                  </a:moveTo>
                  <a:lnTo>
                    <a:pt x="0" y="64"/>
                  </a:lnTo>
                </a:path>
              </a:pathLst>
            </a:custGeom>
            <a:noFill/>
            <a:ln w="38100">
              <a:solidFill>
                <a:srgbClr val="CC33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Text Box 10"/>
            <p:cNvSpPr txBox="1">
              <a:spLocks noChangeArrowheads="1"/>
            </p:cNvSpPr>
            <p:nvPr/>
          </p:nvSpPr>
          <p:spPr bwMode="auto">
            <a:xfrm>
              <a:off x="5363" y="114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L</a:t>
              </a:r>
            </a:p>
          </p:txBody>
        </p:sp>
      </p:grpSp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3476625" y="1014413"/>
          <a:ext cx="3152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公式" r:id="rId9" imgW="1231265" imgH="228600" progId="Equation.3">
                  <p:embed/>
                </p:oleObj>
              </mc:Choice>
              <mc:Fallback>
                <p:oleObj name="公式" r:id="rId9" imgW="1231265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014413"/>
                        <a:ext cx="31527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90513" y="1981200"/>
          <a:ext cx="4527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11" imgW="1764665" imgH="406400" progId="Equation.3">
                  <p:embed/>
                </p:oleObj>
              </mc:Choice>
              <mc:Fallback>
                <p:oleObj name="公式" r:id="rId11" imgW="1764665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981200"/>
                        <a:ext cx="4527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400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7" name="AutoShape 26"/>
          <p:cNvSpPr>
            <a:spLocks noChangeArrowheads="1"/>
          </p:cNvSpPr>
          <p:nvPr/>
        </p:nvSpPr>
        <p:spPr bwMode="auto">
          <a:xfrm>
            <a:off x="7696200" y="1143000"/>
            <a:ext cx="304800" cy="304800"/>
          </a:xfrm>
          <a:prstGeom prst="flowChartSummingJunction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8027" name="Oval 27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945670" y="1052736"/>
            <a:ext cx="6090826" cy="1872208"/>
            <a:chOff x="2801654" y="908720"/>
            <a:chExt cx="6090826" cy="187220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801654" y="908720"/>
            <a:ext cx="1957601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3" imgW="21031200" imgH="20116800" progId="Equation.DSMT4">
                    <p:embed/>
                  </p:oleObj>
                </mc:Choice>
                <mc:Fallback>
                  <p:oleObj name="Equation" r:id="rId3" imgW="21031200" imgH="20116800" progId="Equation.DSMT4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01654" y="908720"/>
                          <a:ext cx="1957601" cy="1872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右箭头 3"/>
            <p:cNvSpPr/>
            <p:nvPr/>
          </p:nvSpPr>
          <p:spPr bwMode="auto">
            <a:xfrm>
              <a:off x="5148064" y="1340768"/>
              <a:ext cx="864096" cy="360040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156176" y="1001047"/>
            <a:ext cx="2736304" cy="1003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27432000" imgH="10058400" progId="Equation.DSMT4">
                    <p:embed/>
                  </p:oleObj>
                </mc:Choice>
                <mc:Fallback>
                  <p:oleObj name="Equation" r:id="rId5" imgW="27432000" imgH="100584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1001047"/>
                          <a:ext cx="2736304" cy="1003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444208" y="2204864"/>
          <a:ext cx="23876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1336000" imgH="5791200" progId="Equation.DSMT4">
                  <p:embed/>
                </p:oleObj>
              </mc:Choice>
              <mc:Fallback>
                <p:oleObj name="Equation" r:id="rId7" imgW="21336000" imgH="5791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2204864"/>
                        <a:ext cx="2387634" cy="648072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64088" y="5641861"/>
          <a:ext cx="2407698" cy="62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2250400" imgH="5791200" progId="Equation.DSMT4">
                  <p:embed/>
                </p:oleObj>
              </mc:Choice>
              <mc:Fallback>
                <p:oleObj name="Equation" r:id="rId9" imgW="22250400" imgH="579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641861"/>
                        <a:ext cx="2407698" cy="626408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26586" y="2880093"/>
            <a:ext cx="7657782" cy="3900487"/>
            <a:chOff x="226586" y="2636708"/>
            <a:chExt cx="7657782" cy="3900487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226586" y="2636708"/>
            <a:ext cx="3960813" cy="3900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39624000" imgH="39014400" progId="Equation.DSMT4">
                    <p:embed/>
                  </p:oleObj>
                </mc:Choice>
                <mc:Fallback>
                  <p:oleObj name="Equation" r:id="rId11" imgW="39624000" imgH="39014400" progId="Equation.DSMT4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6586" y="2636708"/>
                          <a:ext cx="3960813" cy="3900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右箭头 13"/>
            <p:cNvSpPr/>
            <p:nvPr/>
          </p:nvSpPr>
          <p:spPr bwMode="auto">
            <a:xfrm>
              <a:off x="3923928" y="4581128"/>
              <a:ext cx="864096" cy="360040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220072" y="4246348"/>
            <a:ext cx="2664296" cy="1046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1066800" imgH="419100" progId="Equation.DSMT4">
                    <p:embed/>
                  </p:oleObj>
                </mc:Choice>
                <mc:Fallback>
                  <p:oleObj name="Equation" r:id="rId13" imgW="1066800" imgH="4191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4246348"/>
                          <a:ext cx="2664296" cy="1046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2"/>
          <p:cNvSpPr txBox="1"/>
          <p:nvPr/>
        </p:nvSpPr>
        <p:spPr>
          <a:xfrm>
            <a:off x="251520" y="8701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理论家如何修改</a:t>
            </a:r>
            <a:r>
              <a:rPr lang="en-US" altLang="zh-CN" sz="3200" i="1" dirty="0">
                <a:solidFill>
                  <a:srgbClr val="FF0000"/>
                </a:solidFill>
              </a:rPr>
              <a:t>B</a:t>
            </a:r>
            <a:r>
              <a:rPr lang="zh-CN" altLang="en-US" sz="3200" dirty="0">
                <a:solidFill>
                  <a:srgbClr val="FF0000"/>
                </a:solidFill>
              </a:rPr>
              <a:t>和</a:t>
            </a:r>
            <a:r>
              <a:rPr lang="en-US" altLang="zh-CN" sz="3200" i="1" dirty="0">
                <a:solidFill>
                  <a:srgbClr val="FF0000"/>
                </a:solidFill>
              </a:rPr>
              <a:t>H</a:t>
            </a:r>
            <a:r>
              <a:rPr lang="zh-CN" altLang="en-US" sz="3200" dirty="0">
                <a:solidFill>
                  <a:srgbClr val="FF0000"/>
                </a:solidFill>
              </a:rPr>
              <a:t>的旋度？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084168" y="95726"/>
          <a:ext cx="2290522" cy="102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22860000" imgH="12192000" progId="Equation.DSMT4">
                  <p:embed/>
                </p:oleObj>
              </mc:Choice>
              <mc:Fallback>
                <p:oleObj name="Equation" r:id="rId15" imgW="22860000" imgH="12192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5726"/>
                        <a:ext cx="2290522" cy="1029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16"/>
          <p:cNvSpPr txBox="1"/>
          <p:nvPr/>
        </p:nvSpPr>
        <p:spPr>
          <a:xfrm>
            <a:off x="4067944" y="342028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把 </a:t>
            </a:r>
            <a:r>
              <a:rPr lang="en-US" altLang="zh-CN" sz="3200" i="1" dirty="0">
                <a:solidFill>
                  <a:srgbClr val="FF0000"/>
                </a:solidFill>
              </a:rPr>
              <a:t>J </a:t>
            </a:r>
            <a:r>
              <a:rPr lang="zh-CN" altLang="en-US" sz="3200" dirty="0">
                <a:solidFill>
                  <a:srgbClr val="FF0000"/>
                </a:solidFill>
              </a:rPr>
              <a:t>和 </a:t>
            </a:r>
            <a:r>
              <a:rPr lang="en-US" altLang="zh-CN" sz="3200" i="1" dirty="0" err="1">
                <a:solidFill>
                  <a:srgbClr val="FF0000"/>
                </a:solidFill>
              </a:rPr>
              <a:t>J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f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修改为什么？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0038" y="1330325"/>
          <a:ext cx="4148137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34442400" imgH="37795200" progId="Equation.DSMT4">
                  <p:embed/>
                </p:oleObj>
              </mc:Choice>
              <mc:Fallback>
                <p:oleObj name="Equation" r:id="rId4" imgW="34442400" imgH="37795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330325"/>
                        <a:ext cx="4148137" cy="38369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27613" y="1545903"/>
          <a:ext cx="33401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27736800" imgH="33528000" progId="Equation.DSMT4">
                  <p:embed/>
                </p:oleObj>
              </mc:Choice>
              <mc:Fallback>
                <p:oleObj name="Equation" r:id="rId6" imgW="27736800" imgH="3352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545903"/>
                        <a:ext cx="3340100" cy="3403600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44016" y="512440"/>
            <a:ext cx="8748464" cy="58541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宋体" pitchFamily="2" charset="-122"/>
              </a:rPr>
              <a:t>麦克斯韦方程组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i="1" dirty="0"/>
              <a:t>Maxwell  equations</a:t>
            </a:r>
            <a:r>
              <a:rPr lang="zh-CN" altLang="en-US" i="1" dirty="0"/>
              <a:t>微分形式</a:t>
            </a:r>
            <a:r>
              <a:rPr lang="en-US" altLang="zh-CN" dirty="0">
                <a:latin typeface="宋体" pitchFamily="2" charset="-122"/>
              </a:rPr>
              <a:t>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9552" y="5478323"/>
            <a:ext cx="38164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只用最基本的量，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 J</a:t>
            </a:r>
            <a:r>
              <a:rPr lang="zh-CN" altLang="en-US" dirty="0"/>
              <a:t>和</a:t>
            </a:r>
            <a:r>
              <a:rPr lang="el-GR" altLang="zh-CN" dirty="0">
                <a:latin typeface="Times New Roman" panose="02020503050405090304"/>
                <a:cs typeface="Times New Roman" panose="02020503050405090304"/>
              </a:rPr>
              <a:t>ρ</a:t>
            </a:r>
            <a:r>
              <a:rPr lang="zh-CN" altLang="en-US" dirty="0">
                <a:latin typeface="Times New Roman" panose="02020503050405090304"/>
                <a:cs typeface="Times New Roman" panose="02020503050405090304"/>
              </a:rPr>
              <a:t>都是总的</a:t>
            </a:r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5004048" y="5478323"/>
            <a:ext cx="3816424" cy="830997"/>
          </a:xfrm>
          <a:prstGeom prst="rect">
            <a:avLst/>
          </a:prstGeom>
          <a:solidFill>
            <a:srgbClr val="33CC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还引入了辅助量，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f</a:t>
            </a:r>
            <a:r>
              <a:rPr lang="zh-CN" altLang="en-US" dirty="0"/>
              <a:t>和</a:t>
            </a:r>
            <a:r>
              <a:rPr lang="el-GR" altLang="zh-CN" dirty="0">
                <a:latin typeface="Times New Roman" panose="02020503050405090304"/>
                <a:cs typeface="Times New Roman" panose="02020503050405090304"/>
              </a:rPr>
              <a:t>ρ</a:t>
            </a:r>
            <a:r>
              <a:rPr lang="en-US" altLang="zh-CN" baseline="-25000" dirty="0">
                <a:latin typeface="Times New Roman" panose="02020503050405090304"/>
                <a:cs typeface="Times New Roman" panose="02020503050405090304"/>
              </a:rPr>
              <a:t>f</a:t>
            </a:r>
            <a:r>
              <a:rPr lang="zh-CN" altLang="en-US" dirty="0">
                <a:latin typeface="Times New Roman" panose="02020503050405090304"/>
                <a:cs typeface="Times New Roman" panose="02020503050405090304"/>
              </a:rPr>
              <a:t>都是自由部分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7667" y="6367465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后两个有源头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https://p6.toutiaoimg.com/origin/pgc-image/85cefe1e234646faa879d176c0b9994b?from=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3" y="1268760"/>
            <a:ext cx="611120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05955" y="69269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你以为的麦克斯韦墓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584" y="3636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实际的麦克斯韦墓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498029"/>
            <a:ext cx="7272808" cy="54546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33364" y="9260"/>
            <a:ext cx="6532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1831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年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6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月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13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日－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1879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年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11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月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5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0007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他对于门、锁、钥匙这些东西都非常感兴趣。“告诉我它为什么会这样？”一直挂在他的嘴边。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(</a:t>
            </a:r>
            <a:r>
              <a:rPr lang="zh-CN" altLang="en-US" b="0" dirty="0">
                <a:solidFill>
                  <a:srgbClr val="202122"/>
                </a:solidFill>
                <a:latin typeface="Arial" panose="020B0604020202090204" pitchFamily="34" charset="0"/>
              </a:rPr>
              <a:t>麦克斯韦母亲如是说</a:t>
            </a:r>
            <a:r>
              <a:rPr lang="en-US" altLang="zh-CN" b="0" dirty="0">
                <a:solidFill>
                  <a:srgbClr val="202122"/>
                </a:solidFill>
                <a:latin typeface="Arial" panose="020B0604020202090204" pitchFamily="34" charset="0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554163" y="182563"/>
            <a:ext cx="385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电磁场的基本规律：</a:t>
            </a:r>
            <a:endParaRPr lang="zh-CN" altLang="en-US" sz="2800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52400" y="228600"/>
            <a:ext cx="8610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宋体" pitchFamily="2" charset="-122"/>
              </a:rPr>
              <a:t>三、麦克斯韦方程组 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 i="1"/>
              <a:t>Maxwell  equations</a:t>
            </a:r>
            <a:r>
              <a:rPr lang="en-US" altLang="zh-CN">
                <a:latin typeface="宋体" pitchFamily="2" charset="-122"/>
              </a:rPr>
              <a:t>)</a:t>
            </a:r>
          </a:p>
        </p:txBody>
      </p:sp>
      <p:graphicFrame>
        <p:nvGraphicFramePr>
          <p:cNvPr id="130052" name="Object 4"/>
          <p:cNvGraphicFramePr/>
          <p:nvPr/>
        </p:nvGraphicFramePr>
        <p:xfrm>
          <a:off x="619125" y="1295400"/>
          <a:ext cx="2881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3" imgW="1066165" imgH="266700" progId="Equation.3">
                  <p:embed/>
                </p:oleObj>
              </mc:Choice>
              <mc:Fallback>
                <p:oleObj name="公式" r:id="rId3" imgW="1066165" imgH="266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295400"/>
                        <a:ext cx="28813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/>
          <p:nvPr/>
        </p:nvGraphicFramePr>
        <p:xfrm>
          <a:off x="4724400" y="1295400"/>
          <a:ext cx="2887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5" imgW="1066165" imgH="266700" progId="Equation.3">
                  <p:embed/>
                </p:oleObj>
              </mc:Choice>
              <mc:Fallback>
                <p:oleObj name="公式" r:id="rId5" imgW="1066165" imgH="266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95400"/>
                        <a:ext cx="28876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/>
          <p:nvPr/>
        </p:nvGraphicFramePr>
        <p:xfrm>
          <a:off x="549275" y="2133600"/>
          <a:ext cx="30337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公式" r:id="rId7" imgW="1040765" imgH="254000" progId="Equation.3">
                  <p:embed/>
                </p:oleObj>
              </mc:Choice>
              <mc:Fallback>
                <p:oleObj name="公式" r:id="rId7" imgW="1040765" imgH="254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133600"/>
                        <a:ext cx="30337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/>
          <p:nvPr/>
        </p:nvGraphicFramePr>
        <p:xfrm>
          <a:off x="4724400" y="2133600"/>
          <a:ext cx="3201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公式" r:id="rId9" imgW="1143000" imgH="254000" progId="Equation.3">
                  <p:embed/>
                </p:oleObj>
              </mc:Choice>
              <mc:Fallback>
                <p:oleObj name="公式" r:id="rId9" imgW="1143000" imgH="254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019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/>
          <p:nvPr/>
        </p:nvGraphicFramePr>
        <p:xfrm>
          <a:off x="730250" y="5867400"/>
          <a:ext cx="2165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11" imgW="736600" imgH="381000" progId="Equation.3">
                  <p:embed/>
                </p:oleObj>
              </mc:Choice>
              <mc:Fallback>
                <p:oleObj name="公式" r:id="rId11" imgW="736600" imgH="3810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867400"/>
                        <a:ext cx="21653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/>
          <p:cNvGrpSpPr/>
          <p:nvPr/>
        </p:nvGrpSpPr>
        <p:grpSpPr bwMode="auto">
          <a:xfrm>
            <a:off x="228600" y="2895600"/>
            <a:ext cx="1366838" cy="936625"/>
            <a:chOff x="2352" y="960"/>
            <a:chExt cx="816" cy="576"/>
          </a:xfrm>
        </p:grpSpPr>
        <p:sp>
          <p:nvSpPr>
            <p:cNvPr id="13331" name="Text Box 10"/>
            <p:cNvSpPr txBox="1">
              <a:spLocks noChangeArrowheads="1"/>
            </p:cNvSpPr>
            <p:nvPr/>
          </p:nvSpPr>
          <p:spPr bwMode="auto">
            <a:xfrm>
              <a:off x="2352" y="1056"/>
              <a:ext cx="8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FF0033"/>
                  </a:solidFill>
                </a:rPr>
                <a:t>通量</a:t>
              </a:r>
            </a:p>
          </p:txBody>
        </p:sp>
        <p:sp>
          <p:nvSpPr>
            <p:cNvPr id="13332" name="Oval 11"/>
            <p:cNvSpPr>
              <a:spLocks noChangeArrowheads="1"/>
            </p:cNvSpPr>
            <p:nvPr/>
          </p:nvSpPr>
          <p:spPr bwMode="auto">
            <a:xfrm>
              <a:off x="2400" y="960"/>
              <a:ext cx="576" cy="576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30060" name="Object 12"/>
          <p:cNvGraphicFramePr/>
          <p:nvPr/>
        </p:nvGraphicFramePr>
        <p:xfrm>
          <a:off x="762000" y="3886200"/>
          <a:ext cx="2959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3" imgW="1320165" imgH="381000" progId="Equation.3">
                  <p:embed/>
                </p:oleObj>
              </mc:Choice>
              <mc:Fallback>
                <p:oleObj name="公式" r:id="rId13" imgW="1320165" imgH="3810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29591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13"/>
          <p:cNvGraphicFramePr/>
          <p:nvPr/>
        </p:nvGraphicFramePr>
        <p:xfrm>
          <a:off x="762000" y="4876800"/>
          <a:ext cx="2401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15" imgW="939165" imgH="381000" progId="Equation.3">
                  <p:embed/>
                </p:oleObj>
              </mc:Choice>
              <mc:Fallback>
                <p:oleObj name="公式" r:id="rId15" imgW="939165" imgH="381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24018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"/>
          <p:cNvGrpSpPr/>
          <p:nvPr/>
        </p:nvGrpSpPr>
        <p:grpSpPr bwMode="auto">
          <a:xfrm>
            <a:off x="7086600" y="3048000"/>
            <a:ext cx="990600" cy="914400"/>
            <a:chOff x="720" y="192"/>
            <a:chExt cx="768" cy="624"/>
          </a:xfrm>
        </p:grpSpPr>
        <p:sp>
          <p:nvSpPr>
            <p:cNvPr id="13329" name="Text Box 15"/>
            <p:cNvSpPr txBox="1">
              <a:spLocks noChangeArrowheads="1"/>
            </p:cNvSpPr>
            <p:nvPr/>
          </p:nvSpPr>
          <p:spPr bwMode="auto">
            <a:xfrm>
              <a:off x="768" y="288"/>
              <a:ext cx="72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</a:rPr>
                <a:t>环流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330" name="Oval 16"/>
            <p:cNvSpPr>
              <a:spLocks noChangeArrowheads="1"/>
            </p:cNvSpPr>
            <p:nvPr/>
          </p:nvSpPr>
          <p:spPr bwMode="auto">
            <a:xfrm>
              <a:off x="720" y="192"/>
              <a:ext cx="720" cy="624"/>
            </a:xfrm>
            <a:prstGeom prst="ellips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30065" name="Object 17"/>
          <p:cNvGraphicFramePr/>
          <p:nvPr/>
        </p:nvGraphicFramePr>
        <p:xfrm>
          <a:off x="4425950" y="5711825"/>
          <a:ext cx="3892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46024800" imgH="11277600" progId="Equation.DSMT4">
                  <p:embed/>
                </p:oleObj>
              </mc:Choice>
              <mc:Fallback>
                <p:oleObj name="Equation" r:id="rId17" imgW="46024800" imgH="11277600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5711825"/>
                        <a:ext cx="38925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6" name="Object 18"/>
          <p:cNvGraphicFramePr/>
          <p:nvPr/>
        </p:nvGraphicFramePr>
        <p:xfrm>
          <a:off x="4552950" y="3886200"/>
          <a:ext cx="2971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19" imgW="1511300" imgH="863600" progId="Equation.3">
                  <p:embed/>
                </p:oleObj>
              </mc:Choice>
              <mc:Fallback>
                <p:oleObj name="公式" r:id="rId19" imgW="1511300" imgH="8636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3886200"/>
                        <a:ext cx="2971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0068" name="Oval 20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/>
          <p:nvPr/>
        </p:nvGraphicFramePr>
        <p:xfrm>
          <a:off x="525016" y="1258094"/>
          <a:ext cx="32004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4" imgW="1384300" imgH="368300" progId="Equation.3">
                  <p:embed/>
                </p:oleObj>
              </mc:Choice>
              <mc:Fallback>
                <p:oleObj name="公式" r:id="rId4" imgW="1384300" imgH="3683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6" y="1258094"/>
                        <a:ext cx="32004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/>
          <p:nvPr/>
        </p:nvGraphicFramePr>
        <p:xfrm>
          <a:off x="525016" y="2266156"/>
          <a:ext cx="36639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6" imgW="1625600" imgH="469900" progId="Equation.3">
                  <p:embed/>
                </p:oleObj>
              </mc:Choice>
              <mc:Fallback>
                <p:oleObj name="公式" r:id="rId6" imgW="1625600" imgH="4699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6" y="2266156"/>
                        <a:ext cx="36639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/>
          <p:nvPr/>
        </p:nvGraphicFramePr>
        <p:xfrm>
          <a:off x="525016" y="3637756"/>
          <a:ext cx="23225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8" imgW="736600" imgH="381000" progId="Equation.3">
                  <p:embed/>
                </p:oleObj>
              </mc:Choice>
              <mc:Fallback>
                <p:oleObj name="公式" r:id="rId8" imgW="736600" imgH="381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6" y="3637756"/>
                        <a:ext cx="23225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/>
          <p:nvPr/>
        </p:nvGraphicFramePr>
        <p:xfrm>
          <a:off x="525016" y="4552156"/>
          <a:ext cx="47513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10" imgW="1905000" imgH="457200" progId="Equation.3">
                  <p:embed/>
                </p:oleObj>
              </mc:Choice>
              <mc:Fallback>
                <p:oleObj name="公式" r:id="rId10" imgW="1905000" imgH="457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16" y="4552156"/>
                        <a:ext cx="47513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/>
          <p:nvPr/>
        </p:nvGrpSpPr>
        <p:grpSpPr bwMode="auto">
          <a:xfrm>
            <a:off x="5173216" y="1427956"/>
            <a:ext cx="1447800" cy="1981200"/>
            <a:chOff x="3504" y="432"/>
            <a:chExt cx="912" cy="1248"/>
          </a:xfrm>
        </p:grpSpPr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3504" y="672"/>
              <a:ext cx="6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dirty="0">
                  <a:solidFill>
                    <a:srgbClr val="330099"/>
                  </a:solidFill>
                </a:rPr>
                <a:t>介质方程</a:t>
              </a:r>
            </a:p>
          </p:txBody>
        </p:sp>
        <p:sp>
          <p:nvSpPr>
            <p:cNvPr id="14351" name="AutoShape 8"/>
            <p:cNvSpPr/>
            <p:nvPr/>
          </p:nvSpPr>
          <p:spPr bwMode="auto">
            <a:xfrm>
              <a:off x="4224" y="432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rgbClr val="33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aphicFrame>
        <p:nvGraphicFramePr>
          <p:cNvPr id="131081" name="Object 9"/>
          <p:cNvGraphicFramePr/>
          <p:nvPr/>
        </p:nvGraphicFramePr>
        <p:xfrm>
          <a:off x="6603554" y="1275556"/>
          <a:ext cx="1457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2" imgW="520700" imgH="241300" progId="Equation.3">
                  <p:embed/>
                </p:oleObj>
              </mc:Choice>
              <mc:Fallback>
                <p:oleObj name="公式" r:id="rId12" imgW="520700" imgH="2413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554" y="1275556"/>
                        <a:ext cx="1457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/>
          <p:nvPr/>
        </p:nvGraphicFramePr>
        <p:xfrm>
          <a:off x="6621016" y="2037556"/>
          <a:ext cx="1490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14" imgW="558800" imgH="241300" progId="Equation.3">
                  <p:embed/>
                </p:oleObj>
              </mc:Choice>
              <mc:Fallback>
                <p:oleObj name="公式" r:id="rId14" imgW="558800" imgH="2413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016" y="2037556"/>
                        <a:ext cx="1490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/>
          <p:nvPr/>
        </p:nvGraphicFramePr>
        <p:xfrm>
          <a:off x="6660704" y="2824956"/>
          <a:ext cx="14874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16" imgW="584200" imgH="254000" progId="Equation.3">
                  <p:embed/>
                </p:oleObj>
              </mc:Choice>
              <mc:Fallback>
                <p:oleObj name="公式" r:id="rId16" imgW="584200" imgH="254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704" y="2824956"/>
                        <a:ext cx="14874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/>
          <p:nvPr/>
        </p:nvGraphicFramePr>
        <p:xfrm>
          <a:off x="5127179" y="3748881"/>
          <a:ext cx="36623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18" imgW="1333500" imgH="241300" progId="Equation.3">
                  <p:embed/>
                </p:oleObj>
              </mc:Choice>
              <mc:Fallback>
                <p:oleObj name="公式" r:id="rId18" imgW="1333500" imgH="2413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179" y="3748881"/>
                        <a:ext cx="36623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88032" y="467318"/>
            <a:ext cx="8748464" cy="58541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宋体" pitchFamily="2" charset="-122"/>
              </a:rPr>
              <a:t>麦克斯韦方程组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i="1" dirty="0"/>
              <a:t>Maxwell  equations</a:t>
            </a:r>
            <a:r>
              <a:rPr lang="zh-CN" altLang="en-US" i="1" dirty="0"/>
              <a:t>宏观形式</a:t>
            </a:r>
            <a:r>
              <a:rPr lang="en-US" altLang="zh-CN" dirty="0">
                <a:latin typeface="宋体" pitchFamily="2" charset="-122"/>
              </a:rPr>
              <a:t>)</a:t>
            </a:r>
          </a:p>
        </p:txBody>
      </p:sp>
      <p:sp>
        <p:nvSpPr>
          <p:cNvPr id="131087" name="Oval 15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796483" y="4778327"/>
            <a:ext cx="31689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静电有源磁无源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电磁变化生涡旋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规范不变相对论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四维协变得保全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7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" y="1105485"/>
            <a:ext cx="9145016" cy="57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-27384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Maxwell's equations: </a:t>
            </a:r>
          </a:p>
          <a:p>
            <a:pPr algn="ctr"/>
            <a:r>
              <a:rPr lang="en-US" altLang="zh-CN" sz="3600" dirty="0"/>
              <a:t>microscopic or in vacuum 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5" y="1916832"/>
            <a:ext cx="9279981" cy="408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93776" y="188640"/>
            <a:ext cx="64556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/>
              <a:t>Macroscopic formulation</a:t>
            </a:r>
          </a:p>
          <a:p>
            <a:pPr algn="ctr"/>
            <a:r>
              <a:rPr lang="en-US" altLang="zh-CN" sz="3600" dirty="0"/>
              <a:t>(Maxwell's equations in matter)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47864" y="980728"/>
          <a:ext cx="23495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507200" imgH="10972800" progId="Equation.DSMT4">
                  <p:embed/>
                </p:oleObj>
              </mc:Choice>
              <mc:Fallback>
                <p:oleObj name="Equation" r:id="rId3" imgW="19507200" imgH="10972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980728"/>
                        <a:ext cx="23495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755576" y="1886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安培环路定理和电荷守恒有矛盾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520" y="2060848"/>
          <a:ext cx="36512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358900" imgH="965200" progId="Equation.DSMT4">
                  <p:embed/>
                </p:oleObj>
              </mc:Choice>
              <mc:Fallback>
                <p:oleObj name="Equation" r:id="rId5" imgW="1358900" imgH="96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365125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211960" y="3104578"/>
            <a:ext cx="3706490" cy="491110"/>
            <a:chOff x="4211960" y="3104578"/>
            <a:chExt cx="3706490" cy="49111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5494338" y="3117850"/>
            <a:ext cx="2424112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21640800" imgH="4267200" progId="Equation.DSMT4">
                    <p:embed/>
                  </p:oleObj>
                </mc:Choice>
                <mc:Fallback>
                  <p:oleObj name="Equation" r:id="rId7" imgW="21640800" imgH="42672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338" y="3117850"/>
                          <a:ext cx="2424112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6"/>
            <p:cNvSpPr txBox="1"/>
            <p:nvPr/>
          </p:nvSpPr>
          <p:spPr>
            <a:xfrm>
              <a:off x="4211960" y="310457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可证明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5062314"/>
            <a:ext cx="2546970" cy="477837"/>
            <a:chOff x="827584" y="5293121"/>
            <a:chExt cx="2546970" cy="477837"/>
          </a:xfrm>
        </p:grpSpPr>
        <p:sp>
          <p:nvSpPr>
            <p:cNvPr id="10" name="TextBox 8"/>
            <p:cNvSpPr txBox="1"/>
            <p:nvPr/>
          </p:nvSpPr>
          <p:spPr>
            <a:xfrm>
              <a:off x="827584" y="5301208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那么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907704" y="5293121"/>
            <a:ext cx="146685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13106400" imgH="4267200" progId="Equation.DSMT4">
                    <p:embed/>
                  </p:oleObj>
                </mc:Choice>
                <mc:Fallback>
                  <p:oleObj name="Equation" r:id="rId9" imgW="13106400" imgH="426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5293121"/>
                          <a:ext cx="1466850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4860032" y="4869160"/>
            <a:ext cx="3291436" cy="993329"/>
            <a:chOff x="4860032" y="5099967"/>
            <a:chExt cx="3291436" cy="993329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940152" y="5099967"/>
            <a:ext cx="2211316" cy="993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21031200" imgH="9448800" progId="Equation.DSMT4">
                    <p:embed/>
                  </p:oleObj>
                </mc:Choice>
                <mc:Fallback>
                  <p:oleObj name="Equation" r:id="rId11" imgW="21031200" imgH="94488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152" y="5099967"/>
                          <a:ext cx="2211316" cy="993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0"/>
            <p:cNvSpPr txBox="1"/>
            <p:nvPr/>
          </p:nvSpPr>
          <p:spPr>
            <a:xfrm>
              <a:off x="4860032" y="5343599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可是</a:t>
              </a:r>
            </a:p>
          </p:txBody>
        </p:sp>
      </p:grpSp>
      <p:sp>
        <p:nvSpPr>
          <p:cNvPr id="19" name="TextBox 14"/>
          <p:cNvSpPr txBox="1"/>
          <p:nvPr/>
        </p:nvSpPr>
        <p:spPr>
          <a:xfrm>
            <a:off x="853624" y="587777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一般性的，</a:t>
            </a:r>
            <a:r>
              <a:rPr lang="en-US" altLang="zh-CN" sz="4000" i="1" dirty="0">
                <a:solidFill>
                  <a:srgbClr val="FF0000"/>
                </a:solidFill>
              </a:rPr>
              <a:t>J </a:t>
            </a:r>
            <a:r>
              <a:rPr lang="zh-CN" altLang="en-US" sz="4000" dirty="0">
                <a:solidFill>
                  <a:srgbClr val="FF0000"/>
                </a:solidFill>
              </a:rPr>
              <a:t>的散度不为零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762500" y="1347414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(</a:t>
            </a:r>
            <a:r>
              <a:rPr lang="en-US" altLang="zh-CN" sz="2800" i="1" dirty="0" err="1"/>
              <a:t>H</a:t>
            </a:r>
            <a:r>
              <a:rPr lang="en-US" altLang="zh-CN" sz="2800" baseline="-25000" dirty="0" err="1"/>
              <a:t>d</a:t>
            </a:r>
            <a:r>
              <a:rPr lang="zh-CN" altLang="en-US" sz="2800" dirty="0"/>
              <a:t>为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d</a:t>
            </a:r>
            <a:r>
              <a:rPr lang="zh-CN" altLang="en-US" sz="2800" dirty="0"/>
              <a:t>产生的涡旋磁场</a:t>
            </a:r>
            <a:r>
              <a:rPr lang="en-US" altLang="zh-CN" sz="2800" dirty="0"/>
              <a:t>)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2703513" y="1812552"/>
            <a:ext cx="0" cy="838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50913" y="2650752"/>
            <a:ext cx="3429000" cy="3048000"/>
            <a:chOff x="3168" y="1488"/>
            <a:chExt cx="2160" cy="1920"/>
          </a:xfrm>
        </p:grpSpPr>
        <p:grpSp>
          <p:nvGrpSpPr>
            <p:cNvPr id="12316" name="Group 6"/>
            <p:cNvGrpSpPr/>
            <p:nvPr/>
          </p:nvGrpSpPr>
          <p:grpSpPr bwMode="auto">
            <a:xfrm>
              <a:off x="3577" y="1584"/>
              <a:ext cx="1415" cy="1616"/>
              <a:chOff x="3577" y="1584"/>
              <a:chExt cx="1415" cy="1616"/>
            </a:xfrm>
          </p:grpSpPr>
          <p:grpSp>
            <p:nvGrpSpPr>
              <p:cNvPr id="12318" name="Group 7"/>
              <p:cNvGrpSpPr/>
              <p:nvPr/>
            </p:nvGrpSpPr>
            <p:grpSpPr bwMode="auto">
              <a:xfrm>
                <a:off x="3577" y="1584"/>
                <a:ext cx="1296" cy="1616"/>
                <a:chOff x="912" y="1619"/>
                <a:chExt cx="1296" cy="1616"/>
              </a:xfrm>
            </p:grpSpPr>
            <p:sp>
              <p:nvSpPr>
                <p:cNvPr id="12320" name="Oval 8"/>
                <p:cNvSpPr>
                  <a:spLocks noChangeArrowheads="1"/>
                </p:cNvSpPr>
                <p:nvPr/>
              </p:nvSpPr>
              <p:spPr bwMode="auto">
                <a:xfrm>
                  <a:off x="912" y="2275"/>
                  <a:ext cx="1296" cy="480"/>
                </a:xfrm>
                <a:prstGeom prst="ellipse">
                  <a:avLst/>
                </a:prstGeom>
                <a:noFill/>
                <a:ln w="381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503050405090304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21" name="Line 9"/>
                <p:cNvSpPr>
                  <a:spLocks noChangeShapeType="1"/>
                </p:cNvSpPr>
                <p:nvPr/>
              </p:nvSpPr>
              <p:spPr bwMode="auto">
                <a:xfrm>
                  <a:off x="1440" y="2755"/>
                  <a:ext cx="288" cy="0"/>
                </a:xfrm>
                <a:prstGeom prst="line">
                  <a:avLst/>
                </a:prstGeom>
                <a:noFill/>
                <a:ln w="57150" cap="sq">
                  <a:solidFill>
                    <a:srgbClr val="0000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2" name="Line 10"/>
                <p:cNvSpPr>
                  <a:spLocks noChangeShapeType="1"/>
                </p:cNvSpPr>
                <p:nvPr/>
              </p:nvSpPr>
              <p:spPr bwMode="auto">
                <a:xfrm>
                  <a:off x="1584" y="1891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triangle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3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2755"/>
                  <a:ext cx="0" cy="480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24" name="Object 12"/>
                <p:cNvGraphicFramePr>
                  <a:graphicFrameLocks noChangeAspect="1"/>
                </p:cNvGraphicFramePr>
                <p:nvPr/>
              </p:nvGraphicFramePr>
              <p:xfrm>
                <a:off x="1137" y="2755"/>
                <a:ext cx="303" cy="4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4" name="公式" r:id="rId3" imgW="101600" imgH="177800" progId="Equation.3">
                        <p:embed/>
                      </p:oleObj>
                    </mc:Choice>
                    <mc:Fallback>
                      <p:oleObj name="公式" r:id="rId3" imgW="101600" imgH="17780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7" y="2755"/>
                              <a:ext cx="303" cy="4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25" name="Object 13"/>
                <p:cNvGraphicFramePr>
                  <a:graphicFrameLocks noChangeAspect="1"/>
                </p:cNvGraphicFramePr>
                <p:nvPr/>
              </p:nvGraphicFramePr>
              <p:xfrm>
                <a:off x="1751" y="1619"/>
                <a:ext cx="445" cy="6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435" name="公式" r:id="rId5" imgW="177800" imgH="406400" progId="Equation.3">
                        <p:embed/>
                      </p:oleObj>
                    </mc:Choice>
                    <mc:Fallback>
                      <p:oleObj name="公式" r:id="rId5" imgW="177800" imgH="40640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1" y="1619"/>
                              <a:ext cx="445" cy="6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19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5"/>
                <a:ext cx="6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/>
                  <a:t>左旋</a:t>
                </a:r>
              </a:p>
            </p:txBody>
          </p:sp>
        </p:grpSp>
        <p:sp>
          <p:nvSpPr>
            <p:cNvPr id="12317" name="Oval 15"/>
            <p:cNvSpPr>
              <a:spLocks noChangeArrowheads="1"/>
            </p:cNvSpPr>
            <p:nvPr/>
          </p:nvSpPr>
          <p:spPr bwMode="auto">
            <a:xfrm>
              <a:off x="3168" y="1488"/>
              <a:ext cx="2160" cy="1920"/>
            </a:xfrm>
            <a:prstGeom prst="ellips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6781800" y="1812552"/>
            <a:ext cx="0" cy="8382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/>
          <p:nvPr/>
        </p:nvGrpSpPr>
        <p:grpSpPr bwMode="auto">
          <a:xfrm>
            <a:off x="5103813" y="2650752"/>
            <a:ext cx="3429000" cy="3048000"/>
            <a:chOff x="3216" y="1488"/>
            <a:chExt cx="2160" cy="1920"/>
          </a:xfrm>
        </p:grpSpPr>
        <p:sp>
          <p:nvSpPr>
            <p:cNvPr id="12308" name="Oval 19"/>
            <p:cNvSpPr>
              <a:spLocks noChangeArrowheads="1"/>
            </p:cNvSpPr>
            <p:nvPr/>
          </p:nvSpPr>
          <p:spPr bwMode="auto">
            <a:xfrm>
              <a:off x="3648" y="2275"/>
              <a:ext cx="1296" cy="480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4320" y="1891"/>
              <a:ext cx="0" cy="624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4320" y="2755"/>
              <a:ext cx="0" cy="48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4128" y="2755"/>
              <a:ext cx="336" cy="0"/>
            </a:xfrm>
            <a:prstGeom prst="line">
              <a:avLst/>
            </a:prstGeom>
            <a:noFill/>
            <a:ln w="57150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2" name="Object 23"/>
            <p:cNvGraphicFramePr>
              <a:graphicFrameLocks noChangeAspect="1"/>
            </p:cNvGraphicFramePr>
            <p:nvPr/>
          </p:nvGraphicFramePr>
          <p:xfrm>
            <a:off x="4533" y="2755"/>
            <a:ext cx="41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公式" r:id="rId7" imgW="177800" imgH="177800" progId="Equation.3">
                    <p:embed/>
                  </p:oleObj>
                </mc:Choice>
                <mc:Fallback>
                  <p:oleObj name="公式" r:id="rId7" imgW="177800" imgH="177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755"/>
                          <a:ext cx="41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24"/>
            <p:cNvGraphicFramePr>
              <a:graphicFrameLocks noChangeAspect="1"/>
            </p:cNvGraphicFramePr>
            <p:nvPr/>
          </p:nvGraphicFramePr>
          <p:xfrm>
            <a:off x="4475" y="1619"/>
            <a:ext cx="469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公式" r:id="rId9" imgW="203200" imgH="406400" progId="Equation.3">
                    <p:embed/>
                  </p:oleObj>
                </mc:Choice>
                <mc:Fallback>
                  <p:oleObj name="公式" r:id="rId9" imgW="203200" imgH="406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1619"/>
                          <a:ext cx="469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 Box 25"/>
            <p:cNvSpPr txBox="1">
              <a:spLocks noChangeArrowheads="1"/>
            </p:cNvSpPr>
            <p:nvPr/>
          </p:nvSpPr>
          <p:spPr bwMode="auto">
            <a:xfrm>
              <a:off x="3600" y="287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/>
                <a:t>右旋</a:t>
              </a:r>
            </a:p>
          </p:txBody>
        </p:sp>
        <p:sp>
          <p:nvSpPr>
            <p:cNvPr id="12315" name="Oval 26"/>
            <p:cNvSpPr>
              <a:spLocks noChangeArrowheads="1"/>
            </p:cNvSpPr>
            <p:nvPr/>
          </p:nvSpPr>
          <p:spPr bwMode="auto">
            <a:xfrm>
              <a:off x="3216" y="1488"/>
              <a:ext cx="2160" cy="1920"/>
            </a:xfrm>
            <a:prstGeom prst="ellips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200400" y="5481265"/>
            <a:ext cx="2717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>
                <a:ea typeface="隶书" pitchFamily="49" charset="-122"/>
              </a:rPr>
              <a:t>对称美</a:t>
            </a: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355600" y="5665415"/>
            <a:ext cx="8331200" cy="1724025"/>
            <a:chOff x="224" y="3387"/>
            <a:chExt cx="5248" cy="1086"/>
          </a:xfrm>
        </p:grpSpPr>
        <p:grpSp>
          <p:nvGrpSpPr>
            <p:cNvPr id="12299" name="Group 29"/>
            <p:cNvGrpSpPr/>
            <p:nvPr/>
          </p:nvGrpSpPr>
          <p:grpSpPr bwMode="auto">
            <a:xfrm>
              <a:off x="224" y="3408"/>
              <a:ext cx="817" cy="1065"/>
              <a:chOff x="3744" y="1103"/>
              <a:chExt cx="1440" cy="2220"/>
            </a:xfrm>
          </p:grpSpPr>
          <p:graphicFrame>
            <p:nvGraphicFramePr>
              <p:cNvPr id="12304" name="Object 30"/>
              <p:cNvGraphicFramePr/>
              <p:nvPr/>
            </p:nvGraphicFramePr>
            <p:xfrm>
              <a:off x="3744" y="1103"/>
              <a:ext cx="1440" cy="1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8" name="ClipArt" r:id="rId11" imgW="3660140" imgH="3660140" progId="MS_ClipArt_Gallery.2">
                      <p:embed/>
                    </p:oleObj>
                  </mc:Choice>
                  <mc:Fallback>
                    <p:oleObj name="ClipArt" r:id="rId11" imgW="3660140" imgH="3660140" progId="MS_ClipArt_Gallery.2">
                      <p:embed/>
                      <p:pic>
                        <p:nvPicPr>
                          <p:cNvPr id="0" name="Object 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103"/>
                            <a:ext cx="1440" cy="1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5" name="Rectangle 31"/>
              <p:cNvSpPr>
                <a:spLocks noChangeArrowheads="1"/>
              </p:cNvSpPr>
              <p:nvPr/>
            </p:nvSpPr>
            <p:spPr bwMode="auto">
              <a:xfrm>
                <a:off x="3792" y="2642"/>
                <a:ext cx="1392" cy="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 defTabSz="76200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zh-CN" sz="28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306" name="Oval 32"/>
              <p:cNvSpPr>
                <a:spLocks noChangeArrowheads="1"/>
              </p:cNvSpPr>
              <p:nvPr/>
            </p:nvSpPr>
            <p:spPr bwMode="auto">
              <a:xfrm>
                <a:off x="4276" y="2068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307" name="Oval 33"/>
              <p:cNvSpPr>
                <a:spLocks noChangeArrowheads="1"/>
              </p:cNvSpPr>
              <p:nvPr/>
            </p:nvSpPr>
            <p:spPr bwMode="auto">
              <a:xfrm>
                <a:off x="4564" y="1348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12300" name="Group 34"/>
            <p:cNvGrpSpPr/>
            <p:nvPr/>
          </p:nvGrpSpPr>
          <p:grpSpPr bwMode="auto">
            <a:xfrm>
              <a:off x="4655" y="3387"/>
              <a:ext cx="817" cy="645"/>
              <a:chOff x="4655" y="3568"/>
              <a:chExt cx="817" cy="645"/>
            </a:xfrm>
          </p:grpSpPr>
          <p:graphicFrame>
            <p:nvGraphicFramePr>
              <p:cNvPr id="12301" name="Object 35"/>
              <p:cNvGraphicFramePr/>
              <p:nvPr/>
            </p:nvGraphicFramePr>
            <p:xfrm>
              <a:off x="4655" y="3568"/>
              <a:ext cx="817" cy="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name="剪辑" r:id="rId13" imgW="3660140" imgH="3660140" progId="MS_ClipArt_Gallery.2">
                      <p:embed/>
                    </p:oleObj>
                  </mc:Choice>
                  <mc:Fallback>
                    <p:oleObj name="剪辑" r:id="rId13" imgW="3660140" imgH="3660140" progId="MS_ClipArt_Gallery.2">
                      <p:embed/>
                      <p:pic>
                        <p:nvPicPr>
                          <p:cNvPr id="0" name="Object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5" y="3568"/>
                            <a:ext cx="817" cy="6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2" name="Oval 36"/>
              <p:cNvSpPr>
                <a:spLocks noChangeArrowheads="1"/>
              </p:cNvSpPr>
              <p:nvPr/>
            </p:nvSpPr>
            <p:spPr bwMode="auto">
              <a:xfrm>
                <a:off x="4957" y="4031"/>
                <a:ext cx="50" cy="4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303" name="Oval 37"/>
              <p:cNvSpPr>
                <a:spLocks noChangeArrowheads="1"/>
              </p:cNvSpPr>
              <p:nvPr/>
            </p:nvSpPr>
            <p:spPr bwMode="auto">
              <a:xfrm>
                <a:off x="5120" y="3686"/>
                <a:ext cx="50" cy="4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31640" y="260648"/>
          <a:ext cx="2443747" cy="118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4" imgW="20726400" imgH="10058400" progId="Equation.DSMT4">
                  <p:embed/>
                </p:oleObj>
              </mc:Choice>
              <mc:Fallback>
                <p:oleObj name="Equation" r:id="rId14" imgW="20726400" imgH="100584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640" y="260648"/>
                        <a:ext cx="2443747" cy="1185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68287" y="188640"/>
          <a:ext cx="2580432" cy="129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6" imgW="20116800" imgH="10058400" progId="Equation.DSMT4">
                  <p:embed/>
                </p:oleObj>
              </mc:Choice>
              <mc:Fallback>
                <p:oleObj name="Equation" r:id="rId16" imgW="20116800" imgH="10058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287" y="188640"/>
                        <a:ext cx="2580432" cy="129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8" grpId="0" animBg="1"/>
      <p:bldP spid="129041" grpId="0" animBg="1"/>
      <p:bldP spid="1290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28600" y="1223963"/>
            <a:ext cx="563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宋体" pitchFamily="2" charset="-122"/>
              </a:rPr>
              <a:t>1. </a:t>
            </a: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完善了宏观的电磁场理论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438400" y="76200"/>
            <a:ext cx="4038600" cy="1143000"/>
            <a:chOff x="1536" y="0"/>
            <a:chExt cx="2544" cy="624"/>
          </a:xfrm>
        </p:grpSpPr>
        <p:sp>
          <p:nvSpPr>
            <p:cNvPr id="15374" name="AutoShape 4" descr="花束"/>
            <p:cNvSpPr>
              <a:spLocks noChangeArrowheads="1"/>
            </p:cNvSpPr>
            <p:nvPr/>
          </p:nvSpPr>
          <p:spPr bwMode="auto">
            <a:xfrm>
              <a:off x="1536" y="0"/>
              <a:ext cx="2544" cy="624"/>
            </a:xfrm>
            <a:prstGeom prst="horizontalScroll">
              <a:avLst>
                <a:gd name="adj" fmla="val 250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rgbClr val="D60093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75" name="Text Box 5"/>
            <p:cNvSpPr txBox="1">
              <a:spLocks noChangeArrowheads="1"/>
            </p:cNvSpPr>
            <p:nvPr/>
          </p:nvSpPr>
          <p:spPr bwMode="auto">
            <a:xfrm>
              <a:off x="1872" y="144"/>
              <a:ext cx="196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FF0033"/>
                  </a:solidFill>
                </a:rPr>
                <a:t>麦克斯韦的贡献</a:t>
              </a:r>
            </a:p>
          </p:txBody>
        </p:sp>
      </p:grp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290513" y="1916113"/>
            <a:ext cx="84582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宋体" pitchFamily="2" charset="-122"/>
              </a:rPr>
              <a:t>2. </a:t>
            </a: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预言电磁波的存在</a:t>
            </a:r>
          </a:p>
          <a:p>
            <a:pP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   由微分方程出发   在各向同性介质中</a:t>
            </a:r>
          </a:p>
          <a:p>
            <a:pPr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          且在</a:t>
            </a:r>
          </a:p>
        </p:txBody>
      </p:sp>
      <p:graphicFrame>
        <p:nvGraphicFramePr>
          <p:cNvPr id="135175" name="Object 7"/>
          <p:cNvGraphicFramePr/>
          <p:nvPr/>
        </p:nvGraphicFramePr>
        <p:xfrm>
          <a:off x="3494088" y="313055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444500" imgH="203200" progId="Equation.3">
                  <p:embed/>
                </p:oleObj>
              </mc:Choice>
              <mc:Fallback>
                <p:oleObj name="Equation" r:id="rId5" imgW="444500" imgH="2032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3130550"/>
                        <a:ext cx="121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/>
          <p:nvPr/>
        </p:nvGraphicFramePr>
        <p:xfrm>
          <a:off x="5094288" y="3054350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431800" imgH="203200" progId="Equation.3">
                  <p:embed/>
                </p:oleObj>
              </mc:Choice>
              <mc:Fallback>
                <p:oleObj name="Equation" r:id="rId7" imgW="431800" imgH="2032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054350"/>
                        <a:ext cx="1143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/>
          <p:nvPr/>
        </p:nvGraphicFramePr>
        <p:xfrm>
          <a:off x="4179888" y="4548188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9" imgW="444500" imgH="241300" progId="Equation.3">
                  <p:embed/>
                </p:oleObj>
              </mc:Choice>
              <mc:Fallback>
                <p:oleObj name="Equation" r:id="rId9" imgW="444500" imgH="2413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548188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4179888" y="3862388"/>
            <a:ext cx="12192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6465888" y="3068638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情况下</a:t>
            </a:r>
          </a:p>
        </p:txBody>
      </p:sp>
      <p:grpSp>
        <p:nvGrpSpPr>
          <p:cNvPr id="5" name="Group 12"/>
          <p:cNvGrpSpPr/>
          <p:nvPr/>
        </p:nvGrpSpPr>
        <p:grpSpPr bwMode="auto">
          <a:xfrm>
            <a:off x="3275456" y="5302250"/>
            <a:ext cx="3318452" cy="791046"/>
            <a:chOff x="2174" y="3120"/>
            <a:chExt cx="1592" cy="816"/>
          </a:xfrm>
        </p:grpSpPr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2278" y="3168"/>
              <a:ext cx="1488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dirty="0">
                  <a:solidFill>
                    <a:srgbClr val="330099"/>
                  </a:solidFill>
                  <a:latin typeface="宋体" pitchFamily="2" charset="-122"/>
                </a:rPr>
                <a:t>满足的微分方程</a:t>
              </a: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2174" y="3120"/>
              <a:ext cx="1584" cy="816"/>
            </a:xfrm>
            <a:prstGeom prst="rect">
              <a:avLst/>
            </a:prstGeom>
            <a:noFill/>
            <a:ln w="12700">
              <a:solidFill>
                <a:srgbClr val="330099"/>
              </a:solidFill>
              <a:prstDash val="lgDashDot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35184" name="Oval 16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5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5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/>
      <p:bldP spid="135174" grpId="0" build="p" autoUpdateAnimBg="0"/>
      <p:bldP spid="135178" grpId="0" animBg="1"/>
      <p:bldP spid="135179" grpId="0" build="p" autoUpdateAnimBg="0" advAuto="0"/>
      <p:bldP spid="1351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800725" y="0"/>
            <a:ext cx="2347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波动方程</a:t>
            </a:r>
          </a:p>
        </p:txBody>
      </p:sp>
      <p:graphicFrame>
        <p:nvGraphicFramePr>
          <p:cNvPr id="136195" name="Object 3"/>
          <p:cNvGraphicFramePr/>
          <p:nvPr/>
        </p:nvGraphicFramePr>
        <p:xfrm>
          <a:off x="5638800" y="685800"/>
          <a:ext cx="26606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143000" imgH="457200" progId="Equation.3">
                  <p:embed/>
                </p:oleObj>
              </mc:Choice>
              <mc:Fallback>
                <p:oleObj name="Equation" r:id="rId4" imgW="1143000" imgH="457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85800"/>
                        <a:ext cx="26606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/>
          <p:nvPr/>
        </p:nvGraphicFramePr>
        <p:xfrm>
          <a:off x="5508625" y="2971800"/>
          <a:ext cx="10080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6" imgW="419100" imgH="152400" progId="Equation.3">
                  <p:embed/>
                </p:oleObj>
              </mc:Choice>
              <mc:Fallback>
                <p:oleObj name="公式" r:id="rId6" imgW="419100" imgH="15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71800"/>
                        <a:ext cx="10080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/>
          <p:nvPr/>
        </p:nvGraphicFramePr>
        <p:xfrm>
          <a:off x="2308225" y="3505200"/>
          <a:ext cx="1981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685800" imgH="469900" progId="Equation.3">
                  <p:embed/>
                </p:oleObj>
              </mc:Choice>
              <mc:Fallback>
                <p:oleObj name="Equation" r:id="rId8" imgW="685800" imgH="4699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505200"/>
                        <a:ext cx="1981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/>
          <p:nvPr/>
        </p:nvGrpSpPr>
        <p:grpSpPr bwMode="auto">
          <a:xfrm>
            <a:off x="457200" y="476250"/>
            <a:ext cx="3124200" cy="2971800"/>
            <a:chOff x="192" y="288"/>
            <a:chExt cx="2064" cy="1680"/>
          </a:xfrm>
        </p:grpSpPr>
        <p:grpSp>
          <p:nvGrpSpPr>
            <p:cNvPr id="16423" name="Group 7"/>
            <p:cNvGrpSpPr/>
            <p:nvPr/>
          </p:nvGrpSpPr>
          <p:grpSpPr bwMode="auto">
            <a:xfrm>
              <a:off x="288" y="347"/>
              <a:ext cx="1775" cy="1562"/>
              <a:chOff x="288" y="299"/>
              <a:chExt cx="1775" cy="1562"/>
            </a:xfrm>
          </p:grpSpPr>
          <p:graphicFrame>
            <p:nvGraphicFramePr>
              <p:cNvPr id="16425" name="Object 8"/>
              <p:cNvGraphicFramePr/>
              <p:nvPr/>
            </p:nvGraphicFramePr>
            <p:xfrm>
              <a:off x="288" y="299"/>
              <a:ext cx="1728" cy="7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5" name="公式" r:id="rId10" imgW="1130300" imgH="457200" progId="Equation.3">
                      <p:embed/>
                    </p:oleObj>
                  </mc:Choice>
                  <mc:Fallback>
                    <p:oleObj name="公式" r:id="rId10" imgW="1130300" imgH="45720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99"/>
                            <a:ext cx="1728" cy="7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6" name="Object 9"/>
              <p:cNvGraphicFramePr/>
              <p:nvPr/>
            </p:nvGraphicFramePr>
            <p:xfrm>
              <a:off x="288" y="1115"/>
              <a:ext cx="1775" cy="7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6" name="公式" r:id="rId12" imgW="1155065" imgH="444500" progId="Equation.3">
                      <p:embed/>
                    </p:oleObj>
                  </mc:Choice>
                  <mc:Fallback>
                    <p:oleObj name="公式" r:id="rId12" imgW="1155065" imgH="44450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115"/>
                            <a:ext cx="1775" cy="7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24" name="Rectangle 10"/>
            <p:cNvSpPr>
              <a:spLocks noChangeArrowheads="1"/>
            </p:cNvSpPr>
            <p:nvPr/>
          </p:nvSpPr>
          <p:spPr bwMode="auto">
            <a:xfrm>
              <a:off x="192" y="288"/>
              <a:ext cx="2064" cy="1680"/>
            </a:xfrm>
            <a:prstGeom prst="rect">
              <a:avLst/>
            </a:prstGeom>
            <a:noFill/>
            <a:ln w="12700">
              <a:solidFill>
                <a:srgbClr val="33009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11"/>
          <p:cNvGrpSpPr/>
          <p:nvPr/>
        </p:nvGrpSpPr>
        <p:grpSpPr bwMode="auto">
          <a:xfrm>
            <a:off x="3779838" y="1989138"/>
            <a:ext cx="2819400" cy="725487"/>
            <a:chOff x="3648" y="1488"/>
            <a:chExt cx="1776" cy="457"/>
          </a:xfrm>
        </p:grpSpPr>
        <p:graphicFrame>
          <p:nvGraphicFramePr>
            <p:cNvPr id="16421" name="Object 12"/>
            <p:cNvGraphicFramePr/>
            <p:nvPr/>
          </p:nvGraphicFramePr>
          <p:xfrm>
            <a:off x="3648" y="1488"/>
            <a:ext cx="288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14" imgW="127000" imgH="215265" progId="Equation.2">
                    <p:embed/>
                  </p:oleObj>
                </mc:Choice>
                <mc:Fallback>
                  <p:oleObj name="Equation" r:id="rId14" imgW="127000" imgH="215265" progId="Equation.2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88"/>
                          <a:ext cx="288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Text Box 13"/>
            <p:cNvSpPr txBox="1">
              <a:spLocks noChangeArrowheads="1"/>
            </p:cNvSpPr>
            <p:nvPr/>
          </p:nvSpPr>
          <p:spPr bwMode="auto">
            <a:xfrm>
              <a:off x="4032" y="153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</a:rPr>
                <a:t>任一物理量</a:t>
              </a:r>
            </a:p>
          </p:txBody>
        </p:sp>
      </p:grpSp>
      <p:grpSp>
        <p:nvGrpSpPr>
          <p:cNvPr id="9" name="Group 14"/>
          <p:cNvGrpSpPr/>
          <p:nvPr/>
        </p:nvGrpSpPr>
        <p:grpSpPr bwMode="auto">
          <a:xfrm>
            <a:off x="6508750" y="2108200"/>
            <a:ext cx="2743200" cy="528638"/>
            <a:chOff x="3648" y="1968"/>
            <a:chExt cx="1728" cy="333"/>
          </a:xfrm>
        </p:grpSpPr>
        <p:graphicFrame>
          <p:nvGraphicFramePr>
            <p:cNvPr id="16419" name="Object 15"/>
            <p:cNvGraphicFramePr/>
            <p:nvPr/>
          </p:nvGraphicFramePr>
          <p:xfrm>
            <a:off x="3648" y="1968"/>
            <a:ext cx="33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6" imgW="127000" imgH="127000" progId="Equation.2">
                    <p:embed/>
                  </p:oleObj>
                </mc:Choice>
                <mc:Fallback>
                  <p:oleObj name="Equation" r:id="rId16" imgW="127000" imgH="127000" progId="Equation.2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968"/>
                          <a:ext cx="33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0" name="Text Box 16"/>
            <p:cNvSpPr txBox="1">
              <a:spLocks noChangeArrowheads="1"/>
            </p:cNvSpPr>
            <p:nvPr/>
          </p:nvSpPr>
          <p:spPr bwMode="auto">
            <a:xfrm>
              <a:off x="4080" y="196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</a:rPr>
                <a:t>传播方向</a:t>
              </a:r>
            </a:p>
          </p:txBody>
        </p:sp>
      </p:grp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3741738" y="2924175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物理量是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442913" y="3716338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波速是</a:t>
            </a:r>
          </a:p>
        </p:txBody>
      </p:sp>
      <p:grpSp>
        <p:nvGrpSpPr>
          <p:cNvPr id="11" name="Group 19"/>
          <p:cNvGrpSpPr/>
          <p:nvPr/>
        </p:nvGrpSpPr>
        <p:grpSpPr bwMode="auto">
          <a:xfrm>
            <a:off x="4038600" y="838200"/>
            <a:ext cx="1219200" cy="762000"/>
            <a:chOff x="2544" y="864"/>
            <a:chExt cx="768" cy="480"/>
          </a:xfrm>
        </p:grpSpPr>
        <p:sp>
          <p:nvSpPr>
            <p:cNvPr id="16417" name="Text Box 20"/>
            <p:cNvSpPr txBox="1">
              <a:spLocks noChangeArrowheads="1"/>
            </p:cNvSpPr>
            <p:nvPr/>
          </p:nvSpPr>
          <p:spPr bwMode="auto">
            <a:xfrm>
              <a:off x="2592" y="864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  <a:latin typeface="宋体" pitchFamily="2" charset="-122"/>
                </a:rPr>
                <a:t>比较</a:t>
              </a:r>
            </a:p>
          </p:txBody>
        </p:sp>
        <p:sp>
          <p:nvSpPr>
            <p:cNvPr id="16418" name="AutoShape 21"/>
            <p:cNvSpPr>
              <a:spLocks noChangeArrowheads="1"/>
            </p:cNvSpPr>
            <p:nvPr/>
          </p:nvSpPr>
          <p:spPr bwMode="auto">
            <a:xfrm>
              <a:off x="2544" y="1200"/>
              <a:ext cx="768" cy="144"/>
            </a:xfrm>
            <a:prstGeom prst="leftRightArrow">
              <a:avLst>
                <a:gd name="adj1" fmla="val 50000"/>
                <a:gd name="adj2" fmla="val 10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6396" name="Group 22"/>
          <p:cNvGrpSpPr/>
          <p:nvPr/>
        </p:nvGrpSpPr>
        <p:grpSpPr bwMode="auto">
          <a:xfrm>
            <a:off x="6073775" y="2708275"/>
            <a:ext cx="2819400" cy="2057400"/>
            <a:chOff x="3456" y="2448"/>
            <a:chExt cx="1776" cy="1296"/>
          </a:xfrm>
        </p:grpSpPr>
        <p:sp>
          <p:nvSpPr>
            <p:cNvPr id="16405" name="Line 23"/>
            <p:cNvSpPr>
              <a:spLocks noChangeShapeType="1"/>
            </p:cNvSpPr>
            <p:nvPr/>
          </p:nvSpPr>
          <p:spPr bwMode="auto">
            <a:xfrm>
              <a:off x="4161" y="3129"/>
              <a:ext cx="10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24"/>
            <p:cNvSpPr>
              <a:spLocks noChangeShapeType="1"/>
            </p:cNvSpPr>
            <p:nvPr/>
          </p:nvSpPr>
          <p:spPr bwMode="auto">
            <a:xfrm>
              <a:off x="4543" y="2985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25"/>
            <p:cNvSpPr>
              <a:spLocks noChangeShapeType="1"/>
            </p:cNvSpPr>
            <p:nvPr/>
          </p:nvSpPr>
          <p:spPr bwMode="auto">
            <a:xfrm>
              <a:off x="4352" y="2841"/>
              <a:ext cx="0" cy="28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26"/>
            <p:cNvSpPr>
              <a:spLocks noChangeShapeType="1"/>
            </p:cNvSpPr>
            <p:nvPr/>
          </p:nvSpPr>
          <p:spPr bwMode="auto">
            <a:xfrm flipH="1">
              <a:off x="4123" y="3129"/>
              <a:ext cx="229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9" name="Object 27"/>
            <p:cNvGraphicFramePr/>
            <p:nvPr/>
          </p:nvGraphicFramePr>
          <p:xfrm>
            <a:off x="5025" y="3180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8" imgW="127000" imgH="127000" progId="Equation.2">
                    <p:embed/>
                  </p:oleObj>
                </mc:Choice>
                <mc:Fallback>
                  <p:oleObj name="Equation" r:id="rId18" imgW="127000" imgH="127000" progId="Equation.2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3180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28"/>
            <p:cNvGraphicFramePr/>
            <p:nvPr/>
          </p:nvGraphicFramePr>
          <p:xfrm>
            <a:off x="4032" y="2448"/>
            <a:ext cx="19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20" imgW="139700" imgH="165100" progId="Equation.2">
                    <p:embed/>
                  </p:oleObj>
                </mc:Choice>
                <mc:Fallback>
                  <p:oleObj name="Equation" r:id="rId20" imgW="139700" imgH="165100" progId="Equation.2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8"/>
                          <a:ext cx="19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29"/>
            <p:cNvGraphicFramePr/>
            <p:nvPr/>
          </p:nvGraphicFramePr>
          <p:xfrm>
            <a:off x="3456" y="3504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Equation" r:id="rId22" imgW="127000" imgH="127000" progId="Equation.2">
                    <p:embed/>
                  </p:oleObj>
                </mc:Choice>
                <mc:Fallback>
                  <p:oleObj name="Equation" r:id="rId22" imgW="127000" imgH="127000" progId="Equation.2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30"/>
            <p:cNvGraphicFramePr/>
            <p:nvPr/>
          </p:nvGraphicFramePr>
          <p:xfrm>
            <a:off x="4274" y="2496"/>
            <a:ext cx="23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24" imgW="203200" imgH="228600" progId="Equation.2">
                    <p:embed/>
                  </p:oleObj>
                </mc:Choice>
                <mc:Fallback>
                  <p:oleObj name="Equation" r:id="rId24" imgW="203200" imgH="228600" progId="Equation.2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2496"/>
                          <a:ext cx="23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31"/>
            <p:cNvGraphicFramePr/>
            <p:nvPr/>
          </p:nvGraphicFramePr>
          <p:xfrm>
            <a:off x="4128" y="3396"/>
            <a:ext cx="33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Equation" r:id="rId26" imgW="228600" imgH="203200" progId="Equation.2">
                    <p:embed/>
                  </p:oleObj>
                </mc:Choice>
                <mc:Fallback>
                  <p:oleObj name="Equation" r:id="rId26" imgW="228600" imgH="203200" progId="Equation.2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96"/>
                          <a:ext cx="33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32"/>
            <p:cNvGraphicFramePr/>
            <p:nvPr/>
          </p:nvGraphicFramePr>
          <p:xfrm>
            <a:off x="4852" y="2640"/>
            <a:ext cx="2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28" imgW="127000" imgH="127000" progId="Equation.2">
                    <p:embed/>
                  </p:oleObj>
                </mc:Choice>
                <mc:Fallback>
                  <p:oleObj name="Equation" r:id="rId28" imgW="127000" imgH="127000" progId="Equation.2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2640"/>
                          <a:ext cx="2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Line 33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Line 34"/>
            <p:cNvSpPr>
              <a:spLocks noChangeShapeType="1"/>
            </p:cNvSpPr>
            <p:nvPr/>
          </p:nvSpPr>
          <p:spPr bwMode="auto">
            <a:xfrm flipV="1">
              <a:off x="4176" y="2592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6227" name="Object 35"/>
          <p:cNvGraphicFramePr/>
          <p:nvPr/>
        </p:nvGraphicFramePr>
        <p:xfrm>
          <a:off x="1916113" y="4581525"/>
          <a:ext cx="46418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0" imgW="2235200" imgH="482600" progId="Equation.3">
                  <p:embed/>
                </p:oleObj>
              </mc:Choice>
              <mc:Fallback>
                <p:oleObj name="Equation" r:id="rId30" imgW="2235200" imgH="48260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581525"/>
                        <a:ext cx="46418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401638" y="4799013"/>
            <a:ext cx="1979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itchFamily="2" charset="-122"/>
              </a:rPr>
              <a:t>真空中：</a:t>
            </a: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6443663" y="4816475"/>
            <a:ext cx="2895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Monotype Sorts" pitchFamily="2" charset="2"/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光是电磁波</a:t>
            </a:r>
          </a:p>
        </p:txBody>
      </p:sp>
      <p:graphicFrame>
        <p:nvGraphicFramePr>
          <p:cNvPr id="136230" name="Object 38"/>
          <p:cNvGraphicFramePr/>
          <p:nvPr/>
        </p:nvGraphicFramePr>
        <p:xfrm>
          <a:off x="468313" y="5805488"/>
          <a:ext cx="2317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2" imgW="1181100" imgH="406400" progId="Equation.3">
                  <p:embed/>
                </p:oleObj>
              </mc:Choice>
              <mc:Fallback>
                <p:oleObj name="Equation" r:id="rId32" imgW="1181100" imgH="40640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05488"/>
                        <a:ext cx="2317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9"/>
          <p:cNvGrpSpPr/>
          <p:nvPr/>
        </p:nvGrpSpPr>
        <p:grpSpPr bwMode="auto">
          <a:xfrm>
            <a:off x="3668713" y="5949950"/>
            <a:ext cx="4648200" cy="595313"/>
            <a:chOff x="1776" y="1824"/>
            <a:chExt cx="2928" cy="375"/>
          </a:xfrm>
        </p:grpSpPr>
        <p:graphicFrame>
          <p:nvGraphicFramePr>
            <p:cNvPr id="16403" name="Object 40"/>
            <p:cNvGraphicFramePr/>
            <p:nvPr/>
          </p:nvGraphicFramePr>
          <p:xfrm>
            <a:off x="3840" y="1824"/>
            <a:ext cx="33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34" imgW="152400" imgH="203200" progId="Equation.2">
                    <p:embed/>
                  </p:oleObj>
                </mc:Choice>
                <mc:Fallback>
                  <p:oleObj name="Equation" r:id="rId34" imgW="152400" imgH="203200" progId="Equation.2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24"/>
                          <a:ext cx="33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Text Box 41"/>
            <p:cNvSpPr txBox="1">
              <a:spLocks noChangeArrowheads="1"/>
            </p:cNvSpPr>
            <p:nvPr/>
          </p:nvSpPr>
          <p:spPr bwMode="auto">
            <a:xfrm>
              <a:off x="1776" y="1872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</a:rPr>
                <a:t>与物质作用的主要是    矢量</a:t>
              </a:r>
            </a:p>
          </p:txBody>
        </p:sp>
      </p:grpSp>
      <p:sp>
        <p:nvSpPr>
          <p:cNvPr id="136234" name="Oval 42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36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6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6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6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209" grpId="0" build="p" autoUpdateAnimBg="0"/>
      <p:bldP spid="136210" grpId="0" build="p" autoUpdateAnimBg="0"/>
      <p:bldP spid="136228" grpId="0" build="p" autoUpdateAnimBg="0"/>
      <p:bldP spid="136229" grpId="0" build="p" autoUpdateAnimBg="0"/>
      <p:bldP spid="1362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389188" y="2782888"/>
            <a:ext cx="549275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68313" y="4048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电磁波是横波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02375" y="595313"/>
            <a:ext cx="2590800" cy="1600200"/>
            <a:chOff x="3696" y="624"/>
            <a:chExt cx="1632" cy="1008"/>
          </a:xfrm>
        </p:grpSpPr>
        <p:sp>
          <p:nvSpPr>
            <p:cNvPr id="17495" name="Line 6"/>
            <p:cNvSpPr>
              <a:spLocks noChangeShapeType="1"/>
            </p:cNvSpPr>
            <p:nvPr/>
          </p:nvSpPr>
          <p:spPr bwMode="auto">
            <a:xfrm>
              <a:off x="4257" y="1161"/>
              <a:ext cx="10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96" name="Object 7"/>
            <p:cNvGraphicFramePr>
              <a:graphicFrameLocks/>
            </p:cNvGraphicFramePr>
            <p:nvPr/>
          </p:nvGraphicFramePr>
          <p:xfrm>
            <a:off x="5136" y="1248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公式" r:id="rId3" imgW="126725" imgH="126725" progId="Equation.3">
                    <p:embed/>
                  </p:oleObj>
                </mc:Choice>
                <mc:Fallback>
                  <p:oleObj name="公式" r:id="rId3" imgW="126725" imgH="126725" progId="Equation.3">
                    <p:embed/>
                    <p:pic>
                      <p:nvPicPr>
                        <p:cNvPr id="17496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48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97" name="Object 8"/>
            <p:cNvGraphicFramePr>
              <a:graphicFrameLocks/>
            </p:cNvGraphicFramePr>
            <p:nvPr/>
          </p:nvGraphicFramePr>
          <p:xfrm>
            <a:off x="3984" y="624"/>
            <a:ext cx="19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17497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24"/>
                          <a:ext cx="19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98" name="Object 9"/>
            <p:cNvGraphicFramePr>
              <a:graphicFrameLocks/>
            </p:cNvGraphicFramePr>
            <p:nvPr/>
          </p:nvGraphicFramePr>
          <p:xfrm>
            <a:off x="3696" y="1296"/>
            <a:ext cx="18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公式" r:id="rId7" imgW="126725" imgH="126725" progId="Equation.3">
                    <p:embed/>
                  </p:oleObj>
                </mc:Choice>
                <mc:Fallback>
                  <p:oleObj name="公式" r:id="rId7" imgW="126725" imgH="126725" progId="Equation.3">
                    <p:embed/>
                    <p:pic>
                      <p:nvPicPr>
                        <p:cNvPr id="17498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96"/>
                          <a:ext cx="18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9" name="Line 10"/>
            <p:cNvSpPr>
              <a:spLocks noChangeShapeType="1"/>
            </p:cNvSpPr>
            <p:nvPr/>
          </p:nvSpPr>
          <p:spPr bwMode="auto">
            <a:xfrm flipH="1">
              <a:off x="3792" y="1152"/>
              <a:ext cx="48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0" name="Line 11"/>
            <p:cNvSpPr>
              <a:spLocks noChangeShapeType="1"/>
            </p:cNvSpPr>
            <p:nvPr/>
          </p:nvSpPr>
          <p:spPr bwMode="auto">
            <a:xfrm flipV="1">
              <a:off x="4272" y="624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7228" name="Object 12"/>
          <p:cNvGraphicFramePr>
            <a:graphicFrameLocks/>
          </p:cNvGraphicFramePr>
          <p:nvPr/>
        </p:nvGraphicFramePr>
        <p:xfrm>
          <a:off x="7369175" y="214313"/>
          <a:ext cx="650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9" imgW="164957" imgH="190335" progId="Equation.3">
                  <p:embed/>
                </p:oleObj>
              </mc:Choice>
              <mc:Fallback>
                <p:oleObj name="公式" r:id="rId9" imgW="164957" imgH="190335" progId="Equation.3">
                  <p:embed/>
                  <p:pic>
                    <p:nvPicPr>
                      <p:cNvPr id="137228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5" y="214313"/>
                        <a:ext cx="6508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>
            <a:graphicFrameLocks/>
          </p:cNvGraphicFramePr>
          <p:nvPr/>
        </p:nvGraphicFramePr>
        <p:xfrm>
          <a:off x="6911975" y="2043113"/>
          <a:ext cx="4492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公式" r:id="rId11" imgW="190417" imgH="190417" progId="Equation.3">
                  <p:embed/>
                </p:oleObj>
              </mc:Choice>
              <mc:Fallback>
                <p:oleObj name="公式" r:id="rId11" imgW="190417" imgH="190417" progId="Equation.3">
                  <p:embed/>
                  <p:pic>
                    <p:nvPicPr>
                      <p:cNvPr id="137229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43113"/>
                        <a:ext cx="4492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/>
          </p:cNvGraphicFramePr>
          <p:nvPr/>
        </p:nvGraphicFramePr>
        <p:xfrm>
          <a:off x="8054975" y="823913"/>
          <a:ext cx="4175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13" imgW="139579" imgH="177646" progId="Equation.3">
                  <p:embed/>
                </p:oleObj>
              </mc:Choice>
              <mc:Fallback>
                <p:oleObj name="公式" r:id="rId13" imgW="139579" imgH="177646" progId="Equation.3">
                  <p:embed/>
                  <p:pic>
                    <p:nvPicPr>
                      <p:cNvPr id="13723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975" y="823913"/>
                        <a:ext cx="4175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Freeform 15"/>
          <p:cNvSpPr>
            <a:spLocks/>
          </p:cNvSpPr>
          <p:nvPr/>
        </p:nvSpPr>
        <p:spPr bwMode="auto">
          <a:xfrm>
            <a:off x="7413625" y="900113"/>
            <a:ext cx="1588" cy="546100"/>
          </a:xfrm>
          <a:custGeom>
            <a:avLst/>
            <a:gdLst>
              <a:gd name="T0" fmla="*/ 0 w 1"/>
              <a:gd name="T1" fmla="*/ 2147483647 h 344"/>
              <a:gd name="T2" fmla="*/ 0 w 1"/>
              <a:gd name="T3" fmla="*/ 0 h 344"/>
              <a:gd name="T4" fmla="*/ 0 60000 65536"/>
              <a:gd name="T5" fmla="*/ 0 60000 65536"/>
              <a:gd name="T6" fmla="*/ 0 w 1"/>
              <a:gd name="T7" fmla="*/ 0 h 344"/>
              <a:gd name="T8" fmla="*/ 1 w 1"/>
              <a:gd name="T9" fmla="*/ 344 h 3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4">
                <a:moveTo>
                  <a:pt x="0" y="34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2" name="Freeform 16"/>
          <p:cNvSpPr>
            <a:spLocks/>
          </p:cNvSpPr>
          <p:nvPr/>
        </p:nvSpPr>
        <p:spPr bwMode="auto">
          <a:xfrm>
            <a:off x="7007225" y="1439863"/>
            <a:ext cx="400050" cy="498475"/>
          </a:xfrm>
          <a:custGeom>
            <a:avLst/>
            <a:gdLst>
              <a:gd name="T0" fmla="*/ 0 w 252"/>
              <a:gd name="T1" fmla="*/ 2147483647 h 314"/>
              <a:gd name="T2" fmla="*/ 2147483647 w 252"/>
              <a:gd name="T3" fmla="*/ 0 h 314"/>
              <a:gd name="T4" fmla="*/ 0 60000 65536"/>
              <a:gd name="T5" fmla="*/ 0 60000 65536"/>
              <a:gd name="T6" fmla="*/ 0 w 252"/>
              <a:gd name="T7" fmla="*/ 0 h 314"/>
              <a:gd name="T8" fmla="*/ 252 w 252"/>
              <a:gd name="T9" fmla="*/ 314 h 3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314">
                <a:moveTo>
                  <a:pt x="0" y="314"/>
                </a:moveTo>
                <a:lnTo>
                  <a:pt x="252" y="0"/>
                </a:lnTo>
              </a:path>
            </a:pathLst>
          </a:custGeom>
          <a:noFill/>
          <a:ln w="38100">
            <a:solidFill>
              <a:srgbClr val="3333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3" name="Freeform 17"/>
          <p:cNvSpPr>
            <a:spLocks/>
          </p:cNvSpPr>
          <p:nvPr/>
        </p:nvSpPr>
        <p:spPr bwMode="auto">
          <a:xfrm>
            <a:off x="7419975" y="1439863"/>
            <a:ext cx="609600" cy="12700"/>
          </a:xfrm>
          <a:custGeom>
            <a:avLst/>
            <a:gdLst>
              <a:gd name="T0" fmla="*/ 0 w 384"/>
              <a:gd name="T1" fmla="*/ 0 h 8"/>
              <a:gd name="T2" fmla="*/ 2147483647 w 384"/>
              <a:gd name="T3" fmla="*/ 2147483647 h 8"/>
              <a:gd name="T4" fmla="*/ 0 60000 65536"/>
              <a:gd name="T5" fmla="*/ 0 60000 65536"/>
              <a:gd name="T6" fmla="*/ 0 w 384"/>
              <a:gd name="T7" fmla="*/ 0 h 8"/>
              <a:gd name="T8" fmla="*/ 384 w 384"/>
              <a:gd name="T9" fmla="*/ 8 h 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8">
                <a:moveTo>
                  <a:pt x="0" y="0"/>
                </a:moveTo>
                <a:lnTo>
                  <a:pt x="384" y="8"/>
                </a:lnTo>
              </a:path>
            </a:pathLst>
          </a:cu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3270250" y="404813"/>
          <a:ext cx="987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公式" r:id="rId15" imgW="368300" imgH="228600" progId="Equation.3">
                  <p:embed/>
                </p:oleObj>
              </mc:Choice>
              <mc:Fallback>
                <p:oleObj name="公式" r:id="rId15" imgW="368300" imgH="228600" progId="Equation.3">
                  <p:embed/>
                  <p:pic>
                    <p:nvPicPr>
                      <p:cNvPr id="137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04813"/>
                        <a:ext cx="9874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5035550" y="404813"/>
          <a:ext cx="1049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公式" r:id="rId17" imgW="393529" imgH="228501" progId="Equation.3">
                  <p:embed/>
                </p:oleObj>
              </mc:Choice>
              <mc:Fallback>
                <p:oleObj name="公式" r:id="rId17" imgW="393529" imgH="228501" progId="Equation.3">
                  <p:embed/>
                  <p:pic>
                    <p:nvPicPr>
                      <p:cNvPr id="137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404813"/>
                        <a:ext cx="1049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4213" y="1160463"/>
            <a:ext cx="1936750" cy="522287"/>
            <a:chOff x="432" y="1776"/>
            <a:chExt cx="1220" cy="329"/>
          </a:xfrm>
        </p:grpSpPr>
        <p:graphicFrame>
          <p:nvGraphicFramePr>
            <p:cNvPr id="17492" name="Object 21"/>
            <p:cNvGraphicFramePr>
              <a:graphicFrameLocks/>
            </p:cNvGraphicFramePr>
            <p:nvPr/>
          </p:nvGraphicFramePr>
          <p:xfrm>
            <a:off x="432" y="1776"/>
            <a:ext cx="41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公式" r:id="rId19" imgW="164957" imgH="190335" progId="Equation.3">
                    <p:embed/>
                  </p:oleObj>
                </mc:Choice>
                <mc:Fallback>
                  <p:oleObj name="公式" r:id="rId19" imgW="164957" imgH="190335" progId="Equation.3">
                    <p:embed/>
                    <p:pic>
                      <p:nvPicPr>
                        <p:cNvPr id="17492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776"/>
                          <a:ext cx="41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93" name="Object 22"/>
            <p:cNvGraphicFramePr>
              <a:graphicFrameLocks/>
            </p:cNvGraphicFramePr>
            <p:nvPr/>
          </p:nvGraphicFramePr>
          <p:xfrm>
            <a:off x="864" y="1776"/>
            <a:ext cx="28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公式" r:id="rId20" imgW="190417" imgH="190417" progId="Equation.3">
                    <p:embed/>
                  </p:oleObj>
                </mc:Choice>
                <mc:Fallback>
                  <p:oleObj name="公式" r:id="rId20" imgW="190417" imgH="190417" progId="Equation.3">
                    <p:embed/>
                    <p:pic>
                      <p:nvPicPr>
                        <p:cNvPr id="17493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776"/>
                          <a:ext cx="28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4" name="Text Box 23"/>
            <p:cNvSpPr txBox="1">
              <a:spLocks noChangeArrowheads="1"/>
            </p:cNvSpPr>
            <p:nvPr/>
          </p:nvSpPr>
          <p:spPr bwMode="auto">
            <a:xfrm>
              <a:off x="624" y="1802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与       同相</a:t>
              </a:r>
            </a:p>
          </p:txBody>
        </p:sp>
      </p:grpSp>
      <p:graphicFrame>
        <p:nvGraphicFramePr>
          <p:cNvPr id="137240" name="Object 24"/>
          <p:cNvGraphicFramePr>
            <a:graphicFrameLocks noChangeAspect="1"/>
          </p:cNvGraphicFramePr>
          <p:nvPr/>
        </p:nvGraphicFramePr>
        <p:xfrm>
          <a:off x="2946400" y="1160463"/>
          <a:ext cx="1770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21" imgW="660113" imgH="203112" progId="Equation.3">
                  <p:embed/>
                </p:oleObj>
              </mc:Choice>
              <mc:Fallback>
                <p:oleObj name="公式" r:id="rId21" imgW="660113" imgH="203112" progId="Equation.3">
                  <p:embed/>
                  <p:pic>
                    <p:nvPicPr>
                      <p:cNvPr id="137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160463"/>
                        <a:ext cx="1770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1322388" y="407828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 flipV="1">
            <a:off x="1322388" y="247808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 flipH="1">
            <a:off x="179388" y="4078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083300" y="3602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x</a:t>
            </a:r>
            <a:endParaRPr lang="en-US" altLang="zh-CN" sz="2400"/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1246188" y="1944688"/>
            <a:ext cx="49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y</a:t>
            </a:r>
            <a:endParaRPr lang="en-US" altLang="zh-CN" sz="2400"/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484188" y="484028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z</a:t>
            </a:r>
            <a:endParaRPr lang="en-US" altLang="zh-CN" sz="2400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865188" y="37734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O</a:t>
            </a:r>
            <a:endParaRPr lang="en-US" altLang="zh-CN" sz="2400"/>
          </a:p>
        </p:txBody>
      </p:sp>
      <p:graphicFrame>
        <p:nvGraphicFramePr>
          <p:cNvPr id="137248" name="Object 32"/>
          <p:cNvGraphicFramePr>
            <a:graphicFrameLocks noChangeAspect="1"/>
          </p:cNvGraphicFramePr>
          <p:nvPr/>
        </p:nvGraphicFramePr>
        <p:xfrm>
          <a:off x="1627188" y="2630488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23" imgW="164957" imgH="203024" progId="Equation.3">
                  <p:embed/>
                </p:oleObj>
              </mc:Choice>
              <mc:Fallback>
                <p:oleObj name="公式" r:id="rId23" imgW="164957" imgH="203024" progId="Equation.3">
                  <p:embed/>
                  <p:pic>
                    <p:nvPicPr>
                      <p:cNvPr id="1372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630488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322388" y="3225800"/>
            <a:ext cx="4114800" cy="1701800"/>
            <a:chOff x="1200" y="1239"/>
            <a:chExt cx="2592" cy="1072"/>
          </a:xfrm>
        </p:grpSpPr>
        <p:sp>
          <p:nvSpPr>
            <p:cNvPr id="17479" name="Freeform 34"/>
            <p:cNvSpPr>
              <a:spLocks/>
            </p:cNvSpPr>
            <p:nvPr/>
          </p:nvSpPr>
          <p:spPr bwMode="auto">
            <a:xfrm>
              <a:off x="1200" y="1239"/>
              <a:ext cx="2592" cy="1072"/>
            </a:xfrm>
            <a:custGeom>
              <a:avLst/>
              <a:gdLst>
                <a:gd name="T0" fmla="*/ 0 w 2592"/>
                <a:gd name="T1" fmla="*/ 537 h 1072"/>
                <a:gd name="T2" fmla="*/ 120 w 2592"/>
                <a:gd name="T3" fmla="*/ 255 h 1072"/>
                <a:gd name="T4" fmla="*/ 330 w 2592"/>
                <a:gd name="T5" fmla="*/ 3 h 1072"/>
                <a:gd name="T6" fmla="*/ 546 w 2592"/>
                <a:gd name="T7" fmla="*/ 273 h 1072"/>
                <a:gd name="T8" fmla="*/ 654 w 2592"/>
                <a:gd name="T9" fmla="*/ 531 h 1072"/>
                <a:gd name="T10" fmla="*/ 780 w 2592"/>
                <a:gd name="T11" fmla="*/ 825 h 1072"/>
                <a:gd name="T12" fmla="*/ 978 w 2592"/>
                <a:gd name="T13" fmla="*/ 1071 h 1072"/>
                <a:gd name="T14" fmla="*/ 1170 w 2592"/>
                <a:gd name="T15" fmla="*/ 819 h 1072"/>
                <a:gd name="T16" fmla="*/ 1296 w 2592"/>
                <a:gd name="T17" fmla="*/ 537 h 1072"/>
                <a:gd name="T18" fmla="*/ 1422 w 2592"/>
                <a:gd name="T19" fmla="*/ 243 h 1072"/>
                <a:gd name="T20" fmla="*/ 1626 w 2592"/>
                <a:gd name="T21" fmla="*/ 9 h 1072"/>
                <a:gd name="T22" fmla="*/ 1836 w 2592"/>
                <a:gd name="T23" fmla="*/ 261 h 1072"/>
                <a:gd name="T24" fmla="*/ 1956 w 2592"/>
                <a:gd name="T25" fmla="*/ 549 h 1072"/>
                <a:gd name="T26" fmla="*/ 2076 w 2592"/>
                <a:gd name="T27" fmla="*/ 819 h 1072"/>
                <a:gd name="T28" fmla="*/ 2274 w 2592"/>
                <a:gd name="T29" fmla="*/ 1047 h 1072"/>
                <a:gd name="T30" fmla="*/ 2454 w 2592"/>
                <a:gd name="T31" fmla="*/ 813 h 1072"/>
                <a:gd name="T32" fmla="*/ 2592 w 2592"/>
                <a:gd name="T33" fmla="*/ 537 h 10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92"/>
                <a:gd name="T52" fmla="*/ 0 h 1072"/>
                <a:gd name="T53" fmla="*/ 2592 w 2592"/>
                <a:gd name="T54" fmla="*/ 1072 h 10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92" h="1072">
                  <a:moveTo>
                    <a:pt x="0" y="537"/>
                  </a:moveTo>
                  <a:cubicBezTo>
                    <a:pt x="20" y="490"/>
                    <a:pt x="65" y="344"/>
                    <a:pt x="120" y="255"/>
                  </a:cubicBezTo>
                  <a:cubicBezTo>
                    <a:pt x="175" y="166"/>
                    <a:pt x="259" y="0"/>
                    <a:pt x="330" y="3"/>
                  </a:cubicBezTo>
                  <a:cubicBezTo>
                    <a:pt x="401" y="6"/>
                    <a:pt x="492" y="185"/>
                    <a:pt x="546" y="273"/>
                  </a:cubicBezTo>
                  <a:cubicBezTo>
                    <a:pt x="600" y="361"/>
                    <a:pt x="615" y="439"/>
                    <a:pt x="654" y="531"/>
                  </a:cubicBezTo>
                  <a:cubicBezTo>
                    <a:pt x="693" y="623"/>
                    <a:pt x="726" y="735"/>
                    <a:pt x="780" y="825"/>
                  </a:cubicBezTo>
                  <a:cubicBezTo>
                    <a:pt x="834" y="915"/>
                    <a:pt x="913" y="1072"/>
                    <a:pt x="978" y="1071"/>
                  </a:cubicBezTo>
                  <a:cubicBezTo>
                    <a:pt x="1043" y="1070"/>
                    <a:pt x="1117" y="908"/>
                    <a:pt x="1170" y="819"/>
                  </a:cubicBezTo>
                  <a:cubicBezTo>
                    <a:pt x="1223" y="730"/>
                    <a:pt x="1254" y="633"/>
                    <a:pt x="1296" y="537"/>
                  </a:cubicBezTo>
                  <a:cubicBezTo>
                    <a:pt x="1338" y="441"/>
                    <a:pt x="1367" y="331"/>
                    <a:pt x="1422" y="243"/>
                  </a:cubicBezTo>
                  <a:cubicBezTo>
                    <a:pt x="1477" y="155"/>
                    <a:pt x="1557" y="6"/>
                    <a:pt x="1626" y="9"/>
                  </a:cubicBezTo>
                  <a:cubicBezTo>
                    <a:pt x="1695" y="12"/>
                    <a:pt x="1781" y="171"/>
                    <a:pt x="1836" y="261"/>
                  </a:cubicBezTo>
                  <a:cubicBezTo>
                    <a:pt x="1891" y="351"/>
                    <a:pt x="1916" y="456"/>
                    <a:pt x="1956" y="549"/>
                  </a:cubicBezTo>
                  <a:cubicBezTo>
                    <a:pt x="1996" y="642"/>
                    <a:pt x="2023" y="736"/>
                    <a:pt x="2076" y="819"/>
                  </a:cubicBezTo>
                  <a:cubicBezTo>
                    <a:pt x="2129" y="902"/>
                    <a:pt x="2211" y="1048"/>
                    <a:pt x="2274" y="1047"/>
                  </a:cubicBezTo>
                  <a:cubicBezTo>
                    <a:pt x="2337" y="1046"/>
                    <a:pt x="2401" y="898"/>
                    <a:pt x="2454" y="813"/>
                  </a:cubicBezTo>
                  <a:cubicBezTo>
                    <a:pt x="2507" y="728"/>
                    <a:pt x="2563" y="594"/>
                    <a:pt x="2592" y="537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Line 35"/>
            <p:cNvSpPr>
              <a:spLocks noChangeShapeType="1"/>
            </p:cNvSpPr>
            <p:nvPr/>
          </p:nvSpPr>
          <p:spPr bwMode="auto">
            <a:xfrm flipV="1">
              <a:off x="1344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36"/>
            <p:cNvSpPr>
              <a:spLocks noChangeShapeType="1"/>
            </p:cNvSpPr>
            <p:nvPr/>
          </p:nvSpPr>
          <p:spPr bwMode="auto">
            <a:xfrm flipV="1">
              <a:off x="1524" y="1248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37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Line 38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4" name="Line 39"/>
            <p:cNvSpPr>
              <a:spLocks noChangeShapeType="1"/>
            </p:cNvSpPr>
            <p:nvPr/>
          </p:nvSpPr>
          <p:spPr bwMode="auto">
            <a:xfrm flipV="1">
              <a:off x="2172" y="1776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5" name="Line 40"/>
            <p:cNvSpPr>
              <a:spLocks noChangeShapeType="1"/>
            </p:cNvSpPr>
            <p:nvPr/>
          </p:nvSpPr>
          <p:spPr bwMode="auto">
            <a:xfrm flipV="1">
              <a:off x="2352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41"/>
            <p:cNvSpPr>
              <a:spLocks noChangeShapeType="1"/>
            </p:cNvSpPr>
            <p:nvPr/>
          </p:nvSpPr>
          <p:spPr bwMode="auto">
            <a:xfrm flipV="1">
              <a:off x="2640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Line 42"/>
            <p:cNvSpPr>
              <a:spLocks noChangeShapeType="1"/>
            </p:cNvSpPr>
            <p:nvPr/>
          </p:nvSpPr>
          <p:spPr bwMode="auto">
            <a:xfrm flipV="1">
              <a:off x="2820" y="1248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8" name="Line 43"/>
            <p:cNvSpPr>
              <a:spLocks noChangeShapeType="1"/>
            </p:cNvSpPr>
            <p:nvPr/>
          </p:nvSpPr>
          <p:spPr bwMode="auto">
            <a:xfrm flipV="1">
              <a:off x="3019" y="1488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44"/>
            <p:cNvSpPr>
              <a:spLocks noChangeShapeType="1"/>
            </p:cNvSpPr>
            <p:nvPr/>
          </p:nvSpPr>
          <p:spPr bwMode="auto">
            <a:xfrm flipV="1">
              <a:off x="3312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45"/>
            <p:cNvSpPr>
              <a:spLocks noChangeShapeType="1"/>
            </p:cNvSpPr>
            <p:nvPr/>
          </p:nvSpPr>
          <p:spPr bwMode="auto">
            <a:xfrm flipV="1">
              <a:off x="3468" y="1776"/>
              <a:ext cx="0" cy="52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46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163638" y="3389313"/>
            <a:ext cx="4435475" cy="1781175"/>
            <a:chOff x="1100" y="1342"/>
            <a:chExt cx="2794" cy="1122"/>
          </a:xfrm>
        </p:grpSpPr>
        <p:sp>
          <p:nvSpPr>
            <p:cNvPr id="17461" name="Line 48"/>
            <p:cNvSpPr>
              <a:spLocks noChangeShapeType="1"/>
            </p:cNvSpPr>
            <p:nvPr/>
          </p:nvSpPr>
          <p:spPr bwMode="auto">
            <a:xfrm>
              <a:off x="1848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49"/>
            <p:cNvSpPr>
              <a:spLocks noChangeShapeType="1"/>
            </p:cNvSpPr>
            <p:nvPr/>
          </p:nvSpPr>
          <p:spPr bwMode="auto">
            <a:xfrm>
              <a:off x="2496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50"/>
            <p:cNvSpPr>
              <a:spLocks noChangeShapeType="1"/>
            </p:cNvSpPr>
            <p:nvPr/>
          </p:nvSpPr>
          <p:spPr bwMode="auto">
            <a:xfrm>
              <a:off x="3144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51"/>
            <p:cNvSpPr>
              <a:spLocks noChangeShapeType="1"/>
            </p:cNvSpPr>
            <p:nvPr/>
          </p:nvSpPr>
          <p:spPr bwMode="auto">
            <a:xfrm>
              <a:off x="3792" y="1680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52"/>
            <p:cNvSpPr>
              <a:spLocks noChangeShapeType="1"/>
            </p:cNvSpPr>
            <p:nvPr/>
          </p:nvSpPr>
          <p:spPr bwMode="auto">
            <a:xfrm flipH="1">
              <a:off x="1200" y="177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Line 53"/>
            <p:cNvSpPr>
              <a:spLocks noChangeShapeType="1"/>
            </p:cNvSpPr>
            <p:nvPr/>
          </p:nvSpPr>
          <p:spPr bwMode="auto">
            <a:xfrm flipH="1">
              <a:off x="1200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7" name="Line 54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55"/>
            <p:cNvSpPr>
              <a:spLocks noChangeShapeType="1"/>
            </p:cNvSpPr>
            <p:nvPr/>
          </p:nvSpPr>
          <p:spPr bwMode="auto">
            <a:xfrm flipH="1">
              <a:off x="2016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56"/>
            <p:cNvSpPr>
              <a:spLocks noChangeShapeType="1"/>
            </p:cNvSpPr>
            <p:nvPr/>
          </p:nvSpPr>
          <p:spPr bwMode="auto">
            <a:xfrm flipH="1">
              <a:off x="2160" y="1392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0" name="Line 57"/>
            <p:cNvSpPr>
              <a:spLocks noChangeShapeType="1"/>
            </p:cNvSpPr>
            <p:nvPr/>
          </p:nvSpPr>
          <p:spPr bwMode="auto">
            <a:xfrm flipH="1">
              <a:off x="235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58"/>
            <p:cNvSpPr>
              <a:spLocks noChangeShapeType="1"/>
            </p:cNvSpPr>
            <p:nvPr/>
          </p:nvSpPr>
          <p:spPr bwMode="auto">
            <a:xfrm flipH="1">
              <a:off x="2496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Line 59"/>
            <p:cNvSpPr>
              <a:spLocks noChangeShapeType="1"/>
            </p:cNvSpPr>
            <p:nvPr/>
          </p:nvSpPr>
          <p:spPr bwMode="auto">
            <a:xfrm flipH="1">
              <a:off x="2496" y="177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3" name="Line 60"/>
            <p:cNvSpPr>
              <a:spLocks noChangeShapeType="1"/>
            </p:cNvSpPr>
            <p:nvPr/>
          </p:nvSpPr>
          <p:spPr bwMode="auto">
            <a:xfrm flipH="1">
              <a:off x="2880" y="17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4" name="Line 61"/>
            <p:cNvSpPr>
              <a:spLocks noChangeShapeType="1"/>
            </p:cNvSpPr>
            <p:nvPr/>
          </p:nvSpPr>
          <p:spPr bwMode="auto">
            <a:xfrm flipH="1">
              <a:off x="3312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Line 62"/>
            <p:cNvSpPr>
              <a:spLocks noChangeShapeType="1"/>
            </p:cNvSpPr>
            <p:nvPr/>
          </p:nvSpPr>
          <p:spPr bwMode="auto">
            <a:xfrm flipH="1">
              <a:off x="3456" y="134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63"/>
            <p:cNvSpPr>
              <a:spLocks noChangeShapeType="1"/>
            </p:cNvSpPr>
            <p:nvPr/>
          </p:nvSpPr>
          <p:spPr bwMode="auto">
            <a:xfrm flipH="1">
              <a:off x="3648" y="15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Freeform 64"/>
            <p:cNvSpPr>
              <a:spLocks/>
            </p:cNvSpPr>
            <p:nvPr/>
          </p:nvSpPr>
          <p:spPr bwMode="auto">
            <a:xfrm>
              <a:off x="1100" y="1342"/>
              <a:ext cx="2794" cy="879"/>
            </a:xfrm>
            <a:custGeom>
              <a:avLst/>
              <a:gdLst>
                <a:gd name="T0" fmla="*/ 106 w 2794"/>
                <a:gd name="T1" fmla="*/ 440 h 879"/>
                <a:gd name="T2" fmla="*/ 100 w 2794"/>
                <a:gd name="T3" fmla="*/ 878 h 879"/>
                <a:gd name="T4" fmla="*/ 705 w 2794"/>
                <a:gd name="T5" fmla="*/ 447 h 879"/>
                <a:gd name="T6" fmla="*/ 1390 w 2794"/>
                <a:gd name="T7" fmla="*/ 50 h 879"/>
                <a:gd name="T8" fmla="*/ 1389 w 2794"/>
                <a:gd name="T9" fmla="*/ 435 h 879"/>
                <a:gd name="T10" fmla="*/ 1408 w 2794"/>
                <a:gd name="T11" fmla="*/ 866 h 879"/>
                <a:gd name="T12" fmla="*/ 2062 w 2794"/>
                <a:gd name="T13" fmla="*/ 434 h 879"/>
                <a:gd name="T14" fmla="*/ 2686 w 2794"/>
                <a:gd name="T15" fmla="*/ 2 h 879"/>
                <a:gd name="T16" fmla="*/ 2710 w 2794"/>
                <a:gd name="T17" fmla="*/ 446 h 8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94"/>
                <a:gd name="T28" fmla="*/ 0 h 879"/>
                <a:gd name="T29" fmla="*/ 2794 w 2794"/>
                <a:gd name="T30" fmla="*/ 879 h 8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94" h="879">
                  <a:moveTo>
                    <a:pt x="106" y="440"/>
                  </a:moveTo>
                  <a:cubicBezTo>
                    <a:pt x="105" y="513"/>
                    <a:pt x="0" y="877"/>
                    <a:pt x="100" y="878"/>
                  </a:cubicBezTo>
                  <a:cubicBezTo>
                    <a:pt x="200" y="879"/>
                    <a:pt x="490" y="585"/>
                    <a:pt x="705" y="447"/>
                  </a:cubicBezTo>
                  <a:cubicBezTo>
                    <a:pt x="920" y="309"/>
                    <a:pt x="1276" y="52"/>
                    <a:pt x="1390" y="50"/>
                  </a:cubicBezTo>
                  <a:cubicBezTo>
                    <a:pt x="1504" y="48"/>
                    <a:pt x="1386" y="299"/>
                    <a:pt x="1389" y="435"/>
                  </a:cubicBezTo>
                  <a:cubicBezTo>
                    <a:pt x="1392" y="571"/>
                    <a:pt x="1296" y="866"/>
                    <a:pt x="1408" y="866"/>
                  </a:cubicBezTo>
                  <a:cubicBezTo>
                    <a:pt x="1520" y="866"/>
                    <a:pt x="1849" y="578"/>
                    <a:pt x="2062" y="434"/>
                  </a:cubicBezTo>
                  <a:cubicBezTo>
                    <a:pt x="2275" y="290"/>
                    <a:pt x="2578" y="0"/>
                    <a:pt x="2686" y="2"/>
                  </a:cubicBezTo>
                  <a:cubicBezTo>
                    <a:pt x="2794" y="4"/>
                    <a:pt x="2705" y="354"/>
                    <a:pt x="2710" y="44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78" name="Object 65"/>
            <p:cNvGraphicFramePr>
              <a:graphicFrameLocks noChangeAspect="1"/>
            </p:cNvGraphicFramePr>
            <p:nvPr/>
          </p:nvGraphicFramePr>
          <p:xfrm>
            <a:off x="1248" y="2208"/>
            <a:ext cx="24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公式" r:id="rId25" imgW="190417" imgH="203112" progId="Equation.3">
                    <p:embed/>
                  </p:oleObj>
                </mc:Choice>
                <mc:Fallback>
                  <p:oleObj name="公式" r:id="rId25" imgW="190417" imgH="203112" progId="Equation.3">
                    <p:embed/>
                    <p:pic>
                      <p:nvPicPr>
                        <p:cNvPr id="17478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8"/>
                          <a:ext cx="24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82" name="Line 66"/>
          <p:cNvSpPr>
            <a:spLocks noChangeShapeType="1"/>
          </p:cNvSpPr>
          <p:nvPr/>
        </p:nvSpPr>
        <p:spPr bwMode="auto">
          <a:xfrm>
            <a:off x="2236788" y="32400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83" name="Object 67"/>
          <p:cNvGraphicFramePr>
            <a:graphicFrameLocks/>
          </p:cNvGraphicFramePr>
          <p:nvPr>
            <p:extLst/>
          </p:nvPr>
        </p:nvGraphicFramePr>
        <p:xfrm>
          <a:off x="3025701" y="1844675"/>
          <a:ext cx="23383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27" imgW="698197" imgH="215806" progId="Equation.3">
                  <p:embed/>
                </p:oleObj>
              </mc:Choice>
              <mc:Fallback>
                <p:oleObj name="公式" r:id="rId27" imgW="698197" imgH="215806" progId="Equation.3">
                  <p:embed/>
                  <p:pic>
                    <p:nvPicPr>
                      <p:cNvPr id="137283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01" y="1844675"/>
                        <a:ext cx="2338387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09600" y="1652588"/>
            <a:ext cx="3962400" cy="1128712"/>
            <a:chOff x="2256" y="2448"/>
            <a:chExt cx="2496" cy="711"/>
          </a:xfrm>
        </p:grpSpPr>
        <p:sp>
          <p:nvSpPr>
            <p:cNvPr id="17459" name="Rectangle 69"/>
            <p:cNvSpPr>
              <a:spLocks noChangeArrowheads="1"/>
            </p:cNvSpPr>
            <p:nvPr/>
          </p:nvSpPr>
          <p:spPr bwMode="auto">
            <a:xfrm>
              <a:off x="2256" y="2448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33"/>
                  </a:solidFill>
                  <a:latin typeface="宋体" pitchFamily="2" charset="-122"/>
                </a:rPr>
                <a:t>能流密度矢量</a:t>
              </a:r>
            </a:p>
          </p:txBody>
        </p:sp>
        <p:sp>
          <p:nvSpPr>
            <p:cNvPr id="17460" name="Rectangle 70"/>
            <p:cNvSpPr>
              <a:spLocks noChangeArrowheads="1"/>
            </p:cNvSpPr>
            <p:nvPr/>
          </p:nvSpPr>
          <p:spPr bwMode="auto">
            <a:xfrm>
              <a:off x="2304" y="2832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zh-CN" altLang="zh-CN" sz="2800">
                <a:latin typeface="宋体" pitchFamily="2" charset="-122"/>
              </a:endParaRPr>
            </a:p>
          </p:txBody>
        </p:sp>
      </p:grpSp>
      <p:graphicFrame>
        <p:nvGraphicFramePr>
          <p:cNvPr id="137287" name="Object 71"/>
          <p:cNvGraphicFramePr>
            <a:graphicFrameLocks noChangeAspect="1"/>
          </p:cNvGraphicFramePr>
          <p:nvPr/>
        </p:nvGraphicFramePr>
        <p:xfrm>
          <a:off x="6588125" y="2781300"/>
          <a:ext cx="762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29" imgW="253890" imgH="418918" progId="Equation.3">
                  <p:embed/>
                </p:oleObj>
              </mc:Choice>
              <mc:Fallback>
                <p:oleObj name="公式" r:id="rId29" imgW="253890" imgH="418918" progId="Equation.3">
                  <p:embed/>
                  <p:pic>
                    <p:nvPicPr>
                      <p:cNvPr id="13728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781300"/>
                        <a:ext cx="762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88" name="Line 72"/>
          <p:cNvSpPr>
            <a:spLocks noChangeShapeType="1"/>
          </p:cNvSpPr>
          <p:nvPr/>
        </p:nvSpPr>
        <p:spPr bwMode="auto">
          <a:xfrm>
            <a:off x="7426325" y="3238500"/>
            <a:ext cx="585788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89" name="Object 73"/>
          <p:cNvGraphicFramePr>
            <a:graphicFrameLocks noChangeAspect="1"/>
          </p:cNvGraphicFramePr>
          <p:nvPr/>
        </p:nvGraphicFramePr>
        <p:xfrm>
          <a:off x="8085138" y="2957513"/>
          <a:ext cx="6604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31" imgW="253890" imgH="241195" progId="Equation.3">
                  <p:embed/>
                </p:oleObj>
              </mc:Choice>
              <mc:Fallback>
                <p:oleObj name="公式" r:id="rId31" imgW="253890" imgH="241195" progId="Equation.3">
                  <p:embed/>
                  <p:pic>
                    <p:nvPicPr>
                      <p:cNvPr id="1372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138" y="2957513"/>
                        <a:ext cx="6604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90" name="Object 74"/>
          <p:cNvGraphicFramePr>
            <a:graphicFrameLocks noChangeAspect="1"/>
          </p:cNvGraphicFramePr>
          <p:nvPr/>
        </p:nvGraphicFramePr>
        <p:xfrm>
          <a:off x="6604000" y="3686175"/>
          <a:ext cx="714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33" imgW="266584" imgH="418918" progId="Equation.3">
                  <p:embed/>
                </p:oleObj>
              </mc:Choice>
              <mc:Fallback>
                <p:oleObj name="公式" r:id="rId33" imgW="266584" imgH="418918" progId="Equation.3">
                  <p:embed/>
                  <p:pic>
                    <p:nvPicPr>
                      <p:cNvPr id="13729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686175"/>
                        <a:ext cx="714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91" name="Object 75"/>
          <p:cNvGraphicFramePr>
            <a:graphicFrameLocks noChangeAspect="1"/>
          </p:cNvGraphicFramePr>
          <p:nvPr/>
        </p:nvGraphicFramePr>
        <p:xfrm>
          <a:off x="8101013" y="3856038"/>
          <a:ext cx="4937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35" imgW="190417" imgH="190417" progId="Equation.3">
                  <p:embed/>
                </p:oleObj>
              </mc:Choice>
              <mc:Fallback>
                <p:oleObj name="公式" r:id="rId35" imgW="190417" imgH="190417" progId="Equation.3">
                  <p:embed/>
                  <p:pic>
                    <p:nvPicPr>
                      <p:cNvPr id="13729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856038"/>
                        <a:ext cx="4937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92" name="Line 76"/>
          <p:cNvSpPr>
            <a:spLocks noChangeShapeType="1"/>
          </p:cNvSpPr>
          <p:nvPr/>
        </p:nvSpPr>
        <p:spPr bwMode="auto">
          <a:xfrm>
            <a:off x="7518400" y="4143375"/>
            <a:ext cx="53816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93" name="Oval 77"/>
          <p:cNvSpPr>
            <a:spLocks noChangeArrowheads="1"/>
          </p:cNvSpPr>
          <p:nvPr/>
        </p:nvSpPr>
        <p:spPr bwMode="auto">
          <a:xfrm>
            <a:off x="3756025" y="5130800"/>
            <a:ext cx="609600" cy="990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294" name="Oval 78"/>
          <p:cNvSpPr>
            <a:spLocks noChangeArrowheads="1"/>
          </p:cNvSpPr>
          <p:nvPr/>
        </p:nvSpPr>
        <p:spPr bwMode="auto">
          <a:xfrm>
            <a:off x="4365625" y="5588000"/>
            <a:ext cx="12192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295" name="Oval 79"/>
          <p:cNvSpPr>
            <a:spLocks noChangeArrowheads="1"/>
          </p:cNvSpPr>
          <p:nvPr/>
        </p:nvSpPr>
        <p:spPr bwMode="auto">
          <a:xfrm>
            <a:off x="2613025" y="5588000"/>
            <a:ext cx="11430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296" name="Oval 80"/>
          <p:cNvSpPr>
            <a:spLocks noChangeArrowheads="1"/>
          </p:cNvSpPr>
          <p:nvPr/>
        </p:nvSpPr>
        <p:spPr bwMode="auto">
          <a:xfrm>
            <a:off x="2079625" y="5207000"/>
            <a:ext cx="533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297" name="Oval 81"/>
          <p:cNvSpPr>
            <a:spLocks noChangeArrowheads="1"/>
          </p:cNvSpPr>
          <p:nvPr/>
        </p:nvSpPr>
        <p:spPr bwMode="auto">
          <a:xfrm>
            <a:off x="936625" y="5588000"/>
            <a:ext cx="11430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7298" name="Object 82"/>
          <p:cNvGraphicFramePr>
            <a:graphicFrameLocks noChangeAspect="1"/>
          </p:cNvGraphicFramePr>
          <p:nvPr/>
        </p:nvGraphicFramePr>
        <p:xfrm>
          <a:off x="2843213" y="4941888"/>
          <a:ext cx="101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37" imgW="469696" imgH="241195" progId="Equation.3">
                  <p:embed/>
                </p:oleObj>
              </mc:Choice>
              <mc:Fallback>
                <p:oleObj name="公式" r:id="rId37" imgW="469696" imgH="241195" progId="Equation.3">
                  <p:embed/>
                  <p:pic>
                    <p:nvPicPr>
                      <p:cNvPr id="13729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941888"/>
                        <a:ext cx="101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99" name="Oval 83"/>
          <p:cNvSpPr>
            <a:spLocks noChangeArrowheads="1"/>
          </p:cNvSpPr>
          <p:nvPr/>
        </p:nvSpPr>
        <p:spPr bwMode="auto">
          <a:xfrm>
            <a:off x="3984625" y="5054600"/>
            <a:ext cx="609600" cy="1143000"/>
          </a:xfrm>
          <a:prstGeom prst="ellips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300" name="Oval 84"/>
          <p:cNvSpPr>
            <a:spLocks noChangeArrowheads="1"/>
          </p:cNvSpPr>
          <p:nvPr/>
        </p:nvSpPr>
        <p:spPr bwMode="auto">
          <a:xfrm>
            <a:off x="4975225" y="55118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7301" name="Object 85"/>
          <p:cNvGraphicFramePr>
            <a:graphicFrameLocks noChangeAspect="1"/>
          </p:cNvGraphicFramePr>
          <p:nvPr/>
        </p:nvGraphicFramePr>
        <p:xfrm>
          <a:off x="4362450" y="5818188"/>
          <a:ext cx="5699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39" imgW="266584" imgH="418918" progId="Equation.3">
                  <p:embed/>
                </p:oleObj>
              </mc:Choice>
              <mc:Fallback>
                <p:oleObj name="公式" r:id="rId39" imgW="266584" imgH="418918" progId="Equation.3">
                  <p:embed/>
                  <p:pic>
                    <p:nvPicPr>
                      <p:cNvPr id="137301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5818188"/>
                        <a:ext cx="5699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302" name="Object 86"/>
          <p:cNvGraphicFramePr>
            <a:graphicFrameLocks noChangeAspect="1"/>
          </p:cNvGraphicFramePr>
          <p:nvPr/>
        </p:nvGraphicFramePr>
        <p:xfrm>
          <a:off x="4643438" y="5084763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41" imgW="457200" imgH="241300" progId="Equation.3">
                  <p:embed/>
                </p:oleObj>
              </mc:Choice>
              <mc:Fallback>
                <p:oleObj name="公式" r:id="rId41" imgW="457200" imgH="241300" progId="Equation.3">
                  <p:embed/>
                  <p:pic>
                    <p:nvPicPr>
                      <p:cNvPr id="13730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84763"/>
                        <a:ext cx="82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303" name="Oval 87"/>
          <p:cNvSpPr>
            <a:spLocks noChangeArrowheads="1"/>
          </p:cNvSpPr>
          <p:nvPr/>
        </p:nvSpPr>
        <p:spPr bwMode="auto">
          <a:xfrm>
            <a:off x="5584825" y="5207000"/>
            <a:ext cx="457200" cy="990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304" name="Oval 88"/>
          <p:cNvSpPr>
            <a:spLocks noChangeArrowheads="1"/>
          </p:cNvSpPr>
          <p:nvPr/>
        </p:nvSpPr>
        <p:spPr bwMode="auto">
          <a:xfrm>
            <a:off x="6042025" y="5588000"/>
            <a:ext cx="11430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305" name="Freeform 89"/>
          <p:cNvSpPr>
            <a:spLocks/>
          </p:cNvSpPr>
          <p:nvPr/>
        </p:nvSpPr>
        <p:spPr bwMode="auto">
          <a:xfrm>
            <a:off x="250825" y="5724525"/>
            <a:ext cx="8172450" cy="1588"/>
          </a:xfrm>
          <a:custGeom>
            <a:avLst/>
            <a:gdLst>
              <a:gd name="T0" fmla="*/ 0 w 5148"/>
              <a:gd name="T1" fmla="*/ 0 h 1"/>
              <a:gd name="T2" fmla="*/ 2147483647 w 5148"/>
              <a:gd name="T3" fmla="*/ 0 h 1"/>
              <a:gd name="T4" fmla="*/ 0 60000 65536"/>
              <a:gd name="T5" fmla="*/ 0 60000 65536"/>
              <a:gd name="T6" fmla="*/ 0 w 5148"/>
              <a:gd name="T7" fmla="*/ 0 h 1"/>
              <a:gd name="T8" fmla="*/ 5148 w 51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48" h="1">
                <a:moveTo>
                  <a:pt x="0" y="0"/>
                </a:moveTo>
                <a:lnTo>
                  <a:pt x="5148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306" name="Object 90"/>
          <p:cNvGraphicFramePr>
            <a:graphicFrameLocks noChangeAspect="1"/>
          </p:cNvGraphicFramePr>
          <p:nvPr/>
        </p:nvGraphicFramePr>
        <p:xfrm>
          <a:off x="5105400" y="5818188"/>
          <a:ext cx="546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43" imgW="253890" imgH="418918" progId="Equation.3">
                  <p:embed/>
                </p:oleObj>
              </mc:Choice>
              <mc:Fallback>
                <p:oleObj name="公式" r:id="rId43" imgW="253890" imgH="418918" progId="Equation.3">
                  <p:embed/>
                  <p:pic>
                    <p:nvPicPr>
                      <p:cNvPr id="137306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818188"/>
                        <a:ext cx="5461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307" name="Text Box 91"/>
          <p:cNvSpPr txBox="1">
            <a:spLocks noChangeArrowheads="1"/>
          </p:cNvSpPr>
          <p:nvPr/>
        </p:nvSpPr>
        <p:spPr bwMode="auto">
          <a:xfrm>
            <a:off x="6084888" y="4581525"/>
            <a:ext cx="30591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1865</a:t>
            </a:r>
            <a:r>
              <a:rPr lang="zh-CN" altLang="en-US" sz="2400"/>
              <a:t>年麦克斯韦预言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1886</a:t>
            </a:r>
            <a:r>
              <a:rPr lang="zh-CN" altLang="en-US" sz="2400"/>
              <a:t>年赫兹实验验证</a:t>
            </a:r>
          </a:p>
        </p:txBody>
      </p:sp>
      <p:sp>
        <p:nvSpPr>
          <p:cNvPr id="137308" name="Oval 92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5" dur="500"/>
                                        <p:tgtEl>
                                          <p:spTgt spid="13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 autoUpdateAnimBg="0"/>
      <p:bldP spid="137220" grpId="0" autoUpdateAnimBg="0"/>
      <p:bldP spid="137231" grpId="0" animBg="1"/>
      <p:bldP spid="137232" grpId="0" animBg="1"/>
      <p:bldP spid="137233" grpId="0" animBg="1"/>
      <p:bldP spid="137241" grpId="0" animBg="1"/>
      <p:bldP spid="137242" grpId="0" animBg="1"/>
      <p:bldP spid="137243" grpId="0" animBg="1"/>
      <p:bldP spid="137244" grpId="0" autoUpdateAnimBg="0"/>
      <p:bldP spid="137245" grpId="0" autoUpdateAnimBg="0"/>
      <p:bldP spid="137246" grpId="0" autoUpdateAnimBg="0"/>
      <p:bldP spid="137247" grpId="0" autoUpdateAnimBg="0"/>
      <p:bldP spid="137282" grpId="0" animBg="1"/>
      <p:bldP spid="137288" grpId="0" animBg="1"/>
      <p:bldP spid="137292" grpId="0" animBg="1"/>
      <p:bldP spid="137293" grpId="0" animBg="1"/>
      <p:bldP spid="137294" grpId="0" animBg="1"/>
      <p:bldP spid="137295" grpId="0" animBg="1"/>
      <p:bldP spid="137296" grpId="0" animBg="1"/>
      <p:bldP spid="137297" grpId="0" animBg="1"/>
      <p:bldP spid="137299" grpId="0" animBg="1"/>
      <p:bldP spid="137300" grpId="0" animBg="1"/>
      <p:bldP spid="137303" grpId="0" animBg="1"/>
      <p:bldP spid="137304" grpId="0" animBg="1"/>
      <p:bldP spid="137305" grpId="0" animBg="1"/>
      <p:bldP spid="137307" grpId="0" autoUpdateAnimBg="0"/>
      <p:bldP spid="1373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:\BIT\教学\大学物理\大学物理下\Mine\Electromagneticwave3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1" y="1411191"/>
            <a:ext cx="5148361" cy="51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16024" y="797803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800" dirty="0"/>
              <a:t>E</a:t>
            </a:r>
            <a:r>
              <a:rPr lang="pt-BR" altLang="zh-CN" sz="2800" b="0" dirty="0"/>
              <a:t> = </a:t>
            </a:r>
            <a:r>
              <a:rPr lang="pt-BR" altLang="zh-CN" sz="2800" b="0" i="1" dirty="0"/>
              <a:t>E</a:t>
            </a:r>
            <a:r>
              <a:rPr lang="pt-BR" altLang="zh-CN" sz="2800" b="0" baseline="-25000" dirty="0"/>
              <a:t>0</a:t>
            </a:r>
            <a:r>
              <a:rPr lang="pt-BR" altLang="zh-CN" sz="2800" b="0" dirty="0"/>
              <a:t> sin(−ω</a:t>
            </a:r>
            <a:r>
              <a:rPr lang="pt-BR" altLang="zh-CN" sz="2800" b="0" i="1" dirty="0"/>
              <a:t>t</a:t>
            </a:r>
            <a:r>
              <a:rPr lang="pt-BR" altLang="zh-CN" sz="2800" b="0" dirty="0"/>
              <a:t> + </a:t>
            </a:r>
            <a:r>
              <a:rPr lang="pt-BR" altLang="zh-CN" sz="2800" dirty="0"/>
              <a:t>k</a:t>
            </a:r>
            <a:r>
              <a:rPr lang="pt-BR" altLang="zh-CN" sz="2800" b="0" dirty="0"/>
              <a:t> ⋅ </a:t>
            </a:r>
            <a:r>
              <a:rPr lang="pt-BR" altLang="zh-CN" sz="2800" dirty="0"/>
              <a:t>r</a:t>
            </a:r>
            <a:r>
              <a:rPr lang="pt-BR" altLang="zh-CN" sz="2800" b="0" dirty="0"/>
              <a:t>) </a:t>
            </a:r>
          </a:p>
          <a:p>
            <a:r>
              <a:rPr lang="pt-BR" altLang="zh-CN" sz="2800" dirty="0"/>
              <a:t>B</a:t>
            </a:r>
            <a:r>
              <a:rPr lang="pt-BR" altLang="zh-CN" sz="2800" b="0" dirty="0"/>
              <a:t> = </a:t>
            </a:r>
            <a:r>
              <a:rPr lang="pt-BR" altLang="zh-CN" sz="2800" b="0" i="1" dirty="0"/>
              <a:t>B</a:t>
            </a:r>
            <a:r>
              <a:rPr lang="pt-BR" altLang="zh-CN" sz="2800" b="0" baseline="-25000" dirty="0"/>
              <a:t>0</a:t>
            </a:r>
            <a:r>
              <a:rPr lang="pt-BR" altLang="zh-CN" sz="2800" b="0" dirty="0"/>
              <a:t> sin(−ω</a:t>
            </a:r>
            <a:r>
              <a:rPr lang="pt-BR" altLang="zh-CN" sz="2800" b="0" i="1" dirty="0"/>
              <a:t>t</a:t>
            </a:r>
            <a:r>
              <a:rPr lang="pt-BR" altLang="zh-CN" sz="2800" b="0" dirty="0"/>
              <a:t> + </a:t>
            </a:r>
            <a:r>
              <a:rPr lang="pt-BR" altLang="zh-CN" sz="2800" dirty="0"/>
              <a:t>k</a:t>
            </a:r>
            <a:r>
              <a:rPr lang="pt-BR" altLang="zh-CN" sz="2800" b="0" dirty="0"/>
              <a:t> ⋅ </a:t>
            </a:r>
            <a:r>
              <a:rPr lang="pt-BR" altLang="zh-CN" sz="2800" dirty="0"/>
              <a:t>r</a:t>
            </a:r>
            <a:r>
              <a:rPr lang="pt-BR" altLang="zh-CN" sz="2800" b="0" dirty="0"/>
              <a:t>)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66324" y="437338"/>
          <a:ext cx="4229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33832800" imgH="10668000" progId="Equation.DSMT4">
                  <p:embed/>
                </p:oleObj>
              </mc:Choice>
              <mc:Fallback>
                <p:oleObj name="Equation" r:id="rId4" imgW="33832800" imgH="106680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324" y="437338"/>
                        <a:ext cx="4229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/>
          <p:nvPr/>
        </p:nvSpPr>
        <p:spPr>
          <a:xfrm>
            <a:off x="549136" y="2424045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电场中的能量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576" y="2885710"/>
          <a:ext cx="1670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711200" imgH="393700" progId="Equation.DSMT4">
                  <p:embed/>
                </p:oleObj>
              </mc:Choice>
              <mc:Fallback>
                <p:oleObj name="Equation" r:id="rId6" imgW="7112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85710"/>
                        <a:ext cx="16700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36600" y="4619625"/>
          <a:ext cx="167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8" imgW="749300" imgH="419100" progId="Equation.DSMT4">
                  <p:embed/>
                </p:oleObj>
              </mc:Choice>
              <mc:Fallback>
                <p:oleObj name="Equation" r:id="rId8" imgW="7493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619625"/>
                        <a:ext cx="167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7"/>
          <p:cNvSpPr txBox="1"/>
          <p:nvPr/>
        </p:nvSpPr>
        <p:spPr>
          <a:xfrm>
            <a:off x="611560" y="415757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磁场中的能量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204433" y="5371631"/>
          <a:ext cx="1959691" cy="95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0" imgW="12496800" imgH="5486400" progId="Equation.DSMT4">
                  <p:embed/>
                </p:oleObj>
              </mc:Choice>
              <mc:Fallback>
                <p:oleObj name="Equation" r:id="rId10" imgW="12496800" imgH="548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433" y="5371631"/>
                        <a:ext cx="1959691" cy="956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8"/>
          <p:cNvSpPr txBox="1"/>
          <p:nvPr/>
        </p:nvSpPr>
        <p:spPr>
          <a:xfrm>
            <a:off x="1115616" y="1166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平面波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5130167" y="446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085" y="345091"/>
            <a:ext cx="31689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静电有源磁无源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电磁变化生涡旋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规范不变相对论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四维协变得保全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89"/>
            <a:ext cx="3206029" cy="24981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52460"/>
            <a:ext cx="2803695" cy="102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6" y="2869314"/>
            <a:ext cx="2254219" cy="5362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11" y="4024966"/>
            <a:ext cx="4619577" cy="1074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7289"/>
            <a:ext cx="9144000" cy="12369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229192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引入标</a:t>
            </a:r>
            <a:r>
              <a:rPr lang="zh-CN" altLang="en-US" dirty="0"/>
              <a:t>势</a:t>
            </a:r>
            <a:r>
              <a:rPr kumimoji="1" lang="zh-CN" altLang="en-US" dirty="0"/>
              <a:t>和矢势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1616" y="368865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四个方程可以减少为两个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846"/>
            <a:ext cx="3581400" cy="209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717" y="54868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rgbClr val="FF0000"/>
                </a:solidFill>
              </a:rPr>
              <a:t>引入规范不变性</a:t>
            </a:r>
            <a:endParaRPr kumimoji="1" lang="en-US" altLang="zh-CN" sz="36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44008" y="2213536"/>
            <a:ext cx="3888432" cy="678706"/>
            <a:chOff x="4932040" y="2204864"/>
            <a:chExt cx="3888432" cy="678706"/>
          </a:xfrm>
        </p:grpSpPr>
        <p:sp>
          <p:nvSpPr>
            <p:cNvPr id="8" name="文本框 7"/>
            <p:cNvSpPr txBox="1"/>
            <p:nvPr/>
          </p:nvSpPr>
          <p:spPr>
            <a:xfrm>
              <a:off x="4932040" y="2237239"/>
              <a:ext cx="3888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/>
                <a:t>是一个标量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076056" y="2204864"/>
                  <a:ext cx="41838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3600" i="1" smtClean="0">
                            <a:latin typeface="Cambria Math" panose="02040503050406030204" pitchFamily="18" charset="0"/>
                          </a:rPr>
                          <m:t>𝝌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204864"/>
                  <a:ext cx="418384" cy="55399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95574"/>
            <a:ext cx="7742758" cy="14374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32997"/>
            <a:ext cx="4928877" cy="24320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36602" y="1432105"/>
            <a:ext cx="39645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并不改变</a:t>
            </a:r>
            <a:r>
              <a:rPr lang="en-US" altLang="zh-CN" sz="3600" dirty="0">
                <a:solidFill>
                  <a:srgbClr val="FF0000"/>
                </a:solidFill>
              </a:rPr>
              <a:t>E</a:t>
            </a:r>
            <a:r>
              <a:rPr lang="zh-CN" altLang="en-US" sz="3600" dirty="0">
                <a:solidFill>
                  <a:srgbClr val="FF0000"/>
                </a:solidFill>
              </a:rPr>
              <a:t>和</a:t>
            </a:r>
            <a:r>
              <a:rPr lang="en-US" altLang="zh-CN" sz="3600" dirty="0">
                <a:solidFill>
                  <a:srgbClr val="FF0000"/>
                </a:solidFill>
              </a:rPr>
              <a:t>B</a:t>
            </a:r>
          </a:p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有自由选择的余地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18864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rgbClr val="FF0000"/>
                </a:solidFill>
              </a:rPr>
              <a:t>引入达朗贝尔算子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68" y="0"/>
            <a:ext cx="4191000" cy="156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68" y="3292745"/>
            <a:ext cx="2235200" cy="1206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60351"/>
            <a:ext cx="2438400" cy="137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68" y="4578163"/>
            <a:ext cx="2641600" cy="876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0968"/>
            <a:ext cx="4928877" cy="2432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18864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rgbClr val="FF0000"/>
                </a:solidFill>
              </a:rPr>
              <a:t>引入四维矢量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9431"/>
            <a:ext cx="2870200" cy="71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0"/>
            <a:ext cx="3289300" cy="74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12944"/>
            <a:ext cx="4406551" cy="954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3648" y="227687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FF0000"/>
                </a:solidFill>
              </a:rPr>
              <a:t>满足</a:t>
            </a:r>
            <a:r>
              <a:rPr lang="zh-CN" altLang="en-US" sz="3200" dirty="0">
                <a:solidFill>
                  <a:srgbClr val="FF0000"/>
                </a:solidFill>
              </a:rPr>
              <a:t>狭义相对论的麦克斯韦方程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03548"/>
            <a:ext cx="3036233" cy="23658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38842" y="458882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谁更美？</a:t>
            </a:r>
            <a:endParaRPr kumimoji="1" lang="en-US" altLang="zh-CN" sz="3600" dirty="0"/>
          </a:p>
        </p:txBody>
      </p:sp>
      <p:sp>
        <p:nvSpPr>
          <p:cNvPr id="12" name="矩形 11"/>
          <p:cNvSpPr/>
          <p:nvPr/>
        </p:nvSpPr>
        <p:spPr>
          <a:xfrm>
            <a:off x="4146335" y="5486454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美在更高的维度！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101"/>
            <a:ext cx="9144000" cy="4339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/>
              <p:cNvSpPr txBox="1"/>
              <p:nvPr/>
            </p:nvSpPr>
            <p:spPr bwMode="auto">
              <a:xfrm>
                <a:off x="4716016" y="2852936"/>
                <a:ext cx="504056" cy="13681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852936"/>
                <a:ext cx="504056" cy="1368152"/>
              </a:xfrm>
              <a:prstGeom prst="rect">
                <a:avLst/>
              </a:prstGeom>
              <a:blipFill rotWithShape="1">
                <a:blip r:embed="rId3"/>
                <a:stretch>
                  <a:fillRect l="-100" t="-38" r="74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手杖形 6"/>
          <p:cNvSpPr/>
          <p:nvPr/>
        </p:nvSpPr>
        <p:spPr bwMode="auto">
          <a:xfrm rot="13443790" flipH="1">
            <a:off x="3995028" y="3340410"/>
            <a:ext cx="762426" cy="720080"/>
          </a:xfrm>
          <a:prstGeom prst="uturnArrow">
            <a:avLst/>
          </a:prstGeom>
          <a:solidFill>
            <a:srgbClr val="33C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47764" y="33265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</a:rPr>
              <a:t>电磁场的能量和动量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149850" y="1325563"/>
            <a:ext cx="3598863" cy="2103437"/>
            <a:chOff x="3244" y="835"/>
            <a:chExt cx="2267" cy="1325"/>
          </a:xfrm>
        </p:grpSpPr>
        <p:sp>
          <p:nvSpPr>
            <p:cNvPr id="2157" name="Line 3"/>
            <p:cNvSpPr>
              <a:spLocks noChangeShapeType="1"/>
            </p:cNvSpPr>
            <p:nvPr/>
          </p:nvSpPr>
          <p:spPr bwMode="auto">
            <a:xfrm>
              <a:off x="4102" y="1867"/>
              <a:ext cx="0" cy="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" name="Line 4"/>
            <p:cNvSpPr>
              <a:spLocks noChangeShapeType="1"/>
            </p:cNvSpPr>
            <p:nvPr/>
          </p:nvSpPr>
          <p:spPr bwMode="auto">
            <a:xfrm>
              <a:off x="4102" y="1915"/>
              <a:ext cx="1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" name="Line 5"/>
            <p:cNvSpPr>
              <a:spLocks noChangeShapeType="1"/>
            </p:cNvSpPr>
            <p:nvPr/>
          </p:nvSpPr>
          <p:spPr bwMode="auto">
            <a:xfrm flipV="1">
              <a:off x="5222" y="1385"/>
              <a:ext cx="0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0" name="Group 6"/>
            <p:cNvGrpSpPr/>
            <p:nvPr/>
          </p:nvGrpSpPr>
          <p:grpSpPr bwMode="auto">
            <a:xfrm>
              <a:off x="3244" y="835"/>
              <a:ext cx="2267" cy="1325"/>
              <a:chOff x="3243" y="1289"/>
              <a:chExt cx="2267" cy="1325"/>
            </a:xfrm>
          </p:grpSpPr>
          <p:sp>
            <p:nvSpPr>
              <p:cNvPr id="2161" name="Rectangle 7"/>
              <p:cNvSpPr>
                <a:spLocks noChangeArrowheads="1"/>
              </p:cNvSpPr>
              <p:nvPr/>
            </p:nvSpPr>
            <p:spPr bwMode="auto">
              <a:xfrm>
                <a:off x="4105" y="1557"/>
                <a:ext cx="587" cy="17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2162" name="Group 8"/>
              <p:cNvGrpSpPr/>
              <p:nvPr/>
            </p:nvGrpSpPr>
            <p:grpSpPr bwMode="auto">
              <a:xfrm>
                <a:off x="4274" y="2273"/>
                <a:ext cx="690" cy="96"/>
                <a:chOff x="4477" y="1584"/>
                <a:chExt cx="690" cy="96"/>
              </a:xfrm>
            </p:grpSpPr>
            <p:grpSp>
              <p:nvGrpSpPr>
                <p:cNvPr id="2173" name="Group 9"/>
                <p:cNvGrpSpPr/>
                <p:nvPr/>
              </p:nvGrpSpPr>
              <p:grpSpPr bwMode="auto">
                <a:xfrm>
                  <a:off x="4477" y="1584"/>
                  <a:ext cx="345" cy="96"/>
                  <a:chOff x="4477" y="1584"/>
                  <a:chExt cx="345" cy="96"/>
                </a:xfrm>
              </p:grpSpPr>
              <p:sp>
                <p:nvSpPr>
                  <p:cNvPr id="2178" name="Arc 10"/>
                  <p:cNvSpPr/>
                  <p:nvPr/>
                </p:nvSpPr>
                <p:spPr bwMode="auto">
                  <a:xfrm>
                    <a:off x="447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9" name="Arc 11"/>
                  <p:cNvSpPr/>
                  <p:nvPr/>
                </p:nvSpPr>
                <p:spPr bwMode="auto">
                  <a:xfrm>
                    <a:off x="459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0" name="Arc 12"/>
                  <p:cNvSpPr/>
                  <p:nvPr/>
                </p:nvSpPr>
                <p:spPr bwMode="auto">
                  <a:xfrm>
                    <a:off x="470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74" name="Group 13"/>
                <p:cNvGrpSpPr/>
                <p:nvPr/>
              </p:nvGrpSpPr>
              <p:grpSpPr bwMode="auto">
                <a:xfrm>
                  <a:off x="4822" y="1584"/>
                  <a:ext cx="345" cy="96"/>
                  <a:chOff x="4822" y="1584"/>
                  <a:chExt cx="345" cy="96"/>
                </a:xfrm>
              </p:grpSpPr>
              <p:sp>
                <p:nvSpPr>
                  <p:cNvPr id="2175" name="Arc 14"/>
                  <p:cNvSpPr/>
                  <p:nvPr/>
                </p:nvSpPr>
                <p:spPr bwMode="auto">
                  <a:xfrm>
                    <a:off x="482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6" name="Arc 15"/>
                  <p:cNvSpPr/>
                  <p:nvPr/>
                </p:nvSpPr>
                <p:spPr bwMode="auto">
                  <a:xfrm>
                    <a:off x="4937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7" name="Arc 16"/>
                  <p:cNvSpPr/>
                  <p:nvPr/>
                </p:nvSpPr>
                <p:spPr bwMode="auto">
                  <a:xfrm>
                    <a:off x="5052" y="1584"/>
                    <a:ext cx="115" cy="96"/>
                  </a:xfrm>
                  <a:custGeom>
                    <a:avLst/>
                    <a:gdLst>
                      <a:gd name="T0" fmla="*/ 0 w 43200"/>
                      <a:gd name="T1" fmla="*/ 0 h 22530"/>
                      <a:gd name="T2" fmla="*/ 0 w 43200"/>
                      <a:gd name="T3" fmla="*/ 0 h 22530"/>
                      <a:gd name="T4" fmla="*/ 0 w 43200"/>
                      <a:gd name="T5" fmla="*/ 0 h 2253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2530"/>
                      <a:gd name="T11" fmla="*/ 43200 w 43200"/>
                      <a:gd name="T12" fmla="*/ 22530 h 225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2530" fill="none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22530" stroke="0" extrusionOk="0">
                        <a:moveTo>
                          <a:pt x="20" y="22529"/>
                        </a:moveTo>
                        <a:cubicBezTo>
                          <a:pt x="6" y="22220"/>
                          <a:pt x="0" y="2191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20" y="2252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63" name="Line 17"/>
              <p:cNvSpPr>
                <a:spLocks noChangeShapeType="1"/>
              </p:cNvSpPr>
              <p:nvPr/>
            </p:nvSpPr>
            <p:spPr bwMode="auto">
              <a:xfrm>
                <a:off x="4058" y="2225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4" name="Line 18"/>
              <p:cNvSpPr>
                <a:spLocks noChangeShapeType="1"/>
              </p:cNvSpPr>
              <p:nvPr/>
            </p:nvSpPr>
            <p:spPr bwMode="auto">
              <a:xfrm>
                <a:off x="3929" y="2225"/>
                <a:ext cx="0" cy="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5" name="Line 19"/>
              <p:cNvSpPr>
                <a:spLocks noChangeShapeType="1"/>
              </p:cNvSpPr>
              <p:nvPr/>
            </p:nvSpPr>
            <p:spPr bwMode="auto">
              <a:xfrm>
                <a:off x="3972" y="2321"/>
                <a:ext cx="0" cy="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6" name="Freeform 20"/>
              <p:cNvSpPr/>
              <p:nvPr/>
            </p:nvSpPr>
            <p:spPr bwMode="auto">
              <a:xfrm>
                <a:off x="3541" y="1646"/>
                <a:ext cx="561" cy="724"/>
              </a:xfrm>
              <a:custGeom>
                <a:avLst/>
                <a:gdLst>
                  <a:gd name="T0" fmla="*/ 387 w 561"/>
                  <a:gd name="T1" fmla="*/ 765 h 721"/>
                  <a:gd name="T2" fmla="*/ 0 w 561"/>
                  <a:gd name="T3" fmla="*/ 765 h 721"/>
                  <a:gd name="T4" fmla="*/ 0 w 561"/>
                  <a:gd name="T5" fmla="*/ 0 h 721"/>
                  <a:gd name="T6" fmla="*/ 560 w 561"/>
                  <a:gd name="T7" fmla="*/ 0 h 7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721"/>
                  <a:gd name="T14" fmla="*/ 561 w 561"/>
                  <a:gd name="T15" fmla="*/ 721 h 7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721">
                    <a:moveTo>
                      <a:pt x="387" y="720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56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" name="Freeform 21"/>
              <p:cNvSpPr/>
              <p:nvPr/>
            </p:nvSpPr>
            <p:spPr bwMode="auto">
              <a:xfrm>
                <a:off x="4704" y="1646"/>
                <a:ext cx="518" cy="724"/>
              </a:xfrm>
              <a:custGeom>
                <a:avLst/>
                <a:gdLst>
                  <a:gd name="T0" fmla="*/ 258 w 518"/>
                  <a:gd name="T1" fmla="*/ 765 h 721"/>
                  <a:gd name="T2" fmla="*/ 517 w 518"/>
                  <a:gd name="T3" fmla="*/ 765 h 721"/>
                  <a:gd name="T4" fmla="*/ 517 w 518"/>
                  <a:gd name="T5" fmla="*/ 0 h 721"/>
                  <a:gd name="T6" fmla="*/ 488 w 518"/>
                  <a:gd name="T7" fmla="*/ 0 h 721"/>
                  <a:gd name="T8" fmla="*/ 0 w 518"/>
                  <a:gd name="T9" fmla="*/ 0 h 7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721"/>
                  <a:gd name="T17" fmla="*/ 518 w 518"/>
                  <a:gd name="T18" fmla="*/ 721 h 7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721">
                    <a:moveTo>
                      <a:pt x="258" y="720"/>
                    </a:moveTo>
                    <a:lnTo>
                      <a:pt x="517" y="720"/>
                    </a:lnTo>
                    <a:lnTo>
                      <a:pt x="517" y="0"/>
                    </a:lnTo>
                    <a:lnTo>
                      <a:pt x="488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" name="Rectangle 22"/>
              <p:cNvSpPr>
                <a:spLocks noChangeArrowheads="1"/>
              </p:cNvSpPr>
              <p:nvPr/>
            </p:nvSpPr>
            <p:spPr bwMode="auto">
              <a:xfrm>
                <a:off x="4264" y="128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R</a:t>
                </a:r>
              </a:p>
            </p:txBody>
          </p:sp>
          <p:sp>
            <p:nvSpPr>
              <p:cNvPr id="2169" name="Rectangle 23"/>
              <p:cNvSpPr>
                <a:spLocks noChangeArrowheads="1"/>
              </p:cNvSpPr>
              <p:nvPr/>
            </p:nvSpPr>
            <p:spPr bwMode="auto">
              <a:xfrm>
                <a:off x="4468" y="2287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L</a:t>
                </a:r>
              </a:p>
            </p:txBody>
          </p:sp>
          <p:sp>
            <p:nvSpPr>
              <p:cNvPr id="2170" name="Line 24"/>
              <p:cNvSpPr>
                <a:spLocks noChangeShapeType="1"/>
              </p:cNvSpPr>
              <p:nvPr/>
            </p:nvSpPr>
            <p:spPr bwMode="auto">
              <a:xfrm>
                <a:off x="3541" y="1839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1" name="Rectangle 25"/>
              <p:cNvSpPr>
                <a:spLocks noChangeArrowheads="1"/>
              </p:cNvSpPr>
              <p:nvPr/>
            </p:nvSpPr>
            <p:spPr bwMode="auto">
              <a:xfrm>
                <a:off x="3243" y="174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I</a:t>
                </a:r>
              </a:p>
            </p:txBody>
          </p:sp>
          <p:sp>
            <p:nvSpPr>
              <p:cNvPr id="2172" name="Rectangle 26"/>
              <p:cNvSpPr>
                <a:spLocks noChangeArrowheads="1"/>
              </p:cNvSpPr>
              <p:nvPr/>
            </p:nvSpPr>
            <p:spPr bwMode="auto">
              <a:xfrm>
                <a:off x="5307" y="174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I</a:t>
                </a:r>
              </a:p>
            </p:txBody>
          </p:sp>
        </p:grpSp>
      </p:grpSp>
      <p:sp>
        <p:nvSpPr>
          <p:cNvPr id="2051" name="Text Box 27"/>
          <p:cNvSpPr txBox="1">
            <a:spLocks noChangeArrowheads="1"/>
          </p:cNvSpPr>
          <p:nvPr/>
        </p:nvSpPr>
        <p:spPr bwMode="auto">
          <a:xfrm>
            <a:off x="1066800" y="44450"/>
            <a:ext cx="6961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C3300"/>
                </a:solidFill>
                <a:latin typeface="宋体" pitchFamily="2" charset="-122"/>
              </a:rPr>
              <a:t>有一种电流，叫位移电流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0" y="908050"/>
            <a:ext cx="3995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>
                <a:solidFill>
                  <a:srgbClr val="CC3300"/>
                </a:solidFill>
              </a:rPr>
              <a:t>一、位移电流</a:t>
            </a: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304800" y="14700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恒定电流：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685800" y="1989138"/>
            <a:ext cx="397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通过三个面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、 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</a:rPr>
              <a:t>的电流均为</a:t>
            </a:r>
            <a:r>
              <a:rPr lang="en-US" altLang="zh-CN" sz="2800" i="1">
                <a:solidFill>
                  <a:schemeClr val="accent2"/>
                </a:solidFill>
              </a:rPr>
              <a:t>I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685800" y="2997200"/>
          <a:ext cx="307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3962400" imgH="723900" progId="Equation.3">
                  <p:embed/>
                </p:oleObj>
              </mc:Choice>
              <mc:Fallback>
                <p:oleObj name="Equation" r:id="rId5" imgW="3962400" imgH="723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97200"/>
                        <a:ext cx="307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3810000" y="2997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与</a:t>
            </a:r>
            <a:r>
              <a:rPr lang="en-US" altLang="zh-CN" sz="2800" i="1">
                <a:solidFill>
                  <a:srgbClr val="CC3300"/>
                </a:solidFill>
              </a:rPr>
              <a:t>S</a:t>
            </a:r>
            <a:r>
              <a:rPr lang="zh-CN" altLang="en-US" sz="2800">
                <a:solidFill>
                  <a:srgbClr val="CC3300"/>
                </a:solidFill>
              </a:rPr>
              <a:t>无关</a:t>
            </a:r>
            <a:endParaRPr lang="zh-CN" altLang="en-US" sz="2800" b="0">
              <a:solidFill>
                <a:srgbClr val="CC3300"/>
              </a:solidFill>
            </a:endParaRP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323850" y="371633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非恒定电流：</a:t>
            </a:r>
          </a:p>
        </p:txBody>
      </p:sp>
      <p:graphicFrame>
        <p:nvGraphicFramePr>
          <p:cNvPr id="118819" name="Object 35"/>
          <p:cNvGraphicFramePr>
            <a:graphicFrameLocks noChangeAspect="1"/>
          </p:cNvGraphicFramePr>
          <p:nvPr/>
        </p:nvGraphicFramePr>
        <p:xfrm>
          <a:off x="539750" y="4237038"/>
          <a:ext cx="16557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7" imgW="787400" imgH="304800" progId="Equation.3">
                  <p:embed/>
                </p:oleObj>
              </mc:Choice>
              <mc:Fallback>
                <p:oleObj name="公式" r:id="rId7" imgW="787400" imgH="304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37038"/>
                        <a:ext cx="165576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0" name="Object 36"/>
          <p:cNvGraphicFramePr>
            <a:graphicFrameLocks noChangeAspect="1"/>
          </p:cNvGraphicFramePr>
          <p:nvPr/>
        </p:nvGraphicFramePr>
        <p:xfrm>
          <a:off x="539750" y="5035550"/>
          <a:ext cx="168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2108200" imgH="787400" progId="Equation.3">
                  <p:embed/>
                </p:oleObj>
              </mc:Choice>
              <mc:Fallback>
                <p:oleObj name="Equation" r:id="rId9" imgW="2108200" imgH="787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35550"/>
                        <a:ext cx="1689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1" name="Object 37"/>
          <p:cNvGraphicFramePr>
            <a:graphicFrameLocks noChangeAspect="1"/>
          </p:cNvGraphicFramePr>
          <p:nvPr/>
        </p:nvGraphicFramePr>
        <p:xfrm>
          <a:off x="2555875" y="4581525"/>
          <a:ext cx="1663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082800" imgH="723900" progId="Equation.3">
                  <p:embed/>
                </p:oleObj>
              </mc:Choice>
              <mc:Fallback>
                <p:oleObj name="Equation" r:id="rId11" imgW="2082800" imgH="723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1663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395288" y="5589588"/>
            <a:ext cx="4608512" cy="1189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361950" algn="just" eaLnBrk="1" hangingPunct="1">
              <a:lnSpc>
                <a:spcPct val="120000"/>
              </a:lnSpc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问题</a:t>
            </a:r>
            <a:r>
              <a:rPr lang="zh-CN" altLang="en-US" sz="3200">
                <a:solidFill>
                  <a:srgbClr val="339966"/>
                </a:solidFill>
              </a:rPr>
              <a:t> </a:t>
            </a:r>
            <a:r>
              <a:rPr lang="en-US" altLang="zh-CN" sz="2800">
                <a:solidFill>
                  <a:srgbClr val="CC3300"/>
                </a:solidFill>
              </a:rPr>
              <a:t>:</a:t>
            </a:r>
            <a:r>
              <a:rPr lang="zh-CN" altLang="en-US" sz="2800">
                <a:solidFill>
                  <a:srgbClr val="CC3300"/>
                </a:solidFill>
              </a:rPr>
              <a:t>当电流不稳定时</a:t>
            </a:r>
            <a:r>
              <a:rPr lang="en-US" altLang="zh-CN" sz="2800">
                <a:solidFill>
                  <a:srgbClr val="CC3300"/>
                </a:solidFill>
              </a:rPr>
              <a:t>,</a:t>
            </a:r>
            <a:r>
              <a:rPr lang="zh-CN" altLang="en-US" sz="2800">
                <a:solidFill>
                  <a:srgbClr val="CC3300"/>
                </a:solidFill>
              </a:rPr>
              <a:t>安培环路定理是否还成立呢</a:t>
            </a:r>
            <a:r>
              <a:rPr lang="en-US" altLang="zh-CN" sz="2800">
                <a:solidFill>
                  <a:srgbClr val="CC3300"/>
                </a:solidFill>
              </a:rPr>
              <a:t>? 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18823" name="Oval 39"/>
          <p:cNvSpPr>
            <a:spLocks noChangeArrowheads="1"/>
          </p:cNvSpPr>
          <p:nvPr/>
        </p:nvSpPr>
        <p:spPr bwMode="auto">
          <a:xfrm>
            <a:off x="8821738" y="6383338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7" name="Group 40"/>
          <p:cNvGrpSpPr/>
          <p:nvPr/>
        </p:nvGrpSpPr>
        <p:grpSpPr bwMode="auto">
          <a:xfrm>
            <a:off x="6013445" y="909638"/>
            <a:ext cx="596900" cy="1803400"/>
            <a:chOff x="3840" y="2168"/>
            <a:chExt cx="376" cy="1136"/>
          </a:xfrm>
        </p:grpSpPr>
        <p:sp>
          <p:nvSpPr>
            <p:cNvPr id="2153" name="Oval 41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rgbClr val="A5002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4" name="Line 42"/>
            <p:cNvSpPr>
              <a:spLocks noChangeShapeType="1"/>
            </p:cNvSpPr>
            <p:nvPr/>
          </p:nvSpPr>
          <p:spPr bwMode="auto">
            <a:xfrm>
              <a:off x="3840" y="27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" name="Rectangle 44"/>
            <p:cNvSpPr>
              <a:spLocks noChangeArrowheads="1"/>
            </p:cNvSpPr>
            <p:nvPr/>
          </p:nvSpPr>
          <p:spPr bwMode="auto">
            <a:xfrm>
              <a:off x="3974" y="2360"/>
              <a:ext cx="1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0" i="1">
                  <a:latin typeface="Bookman Old Style" pitchFamily="18" charset="0"/>
                </a:rPr>
                <a:t>l</a:t>
              </a: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6370638" y="609600"/>
            <a:ext cx="1258887" cy="2198688"/>
            <a:chOff x="2179" y="845"/>
            <a:chExt cx="793" cy="1385"/>
          </a:xfrm>
        </p:grpSpPr>
        <p:sp>
          <p:nvSpPr>
            <p:cNvPr id="2140" name="Arc 46"/>
            <p:cNvSpPr/>
            <p:nvPr/>
          </p:nvSpPr>
          <p:spPr bwMode="auto">
            <a:xfrm>
              <a:off x="2179" y="981"/>
              <a:ext cx="768" cy="1249"/>
            </a:xfrm>
            <a:custGeom>
              <a:avLst/>
              <a:gdLst>
                <a:gd name="T0" fmla="*/ 0 w 30641"/>
                <a:gd name="T1" fmla="*/ 0 h 43200"/>
                <a:gd name="T2" fmla="*/ 0 w 30641"/>
                <a:gd name="T3" fmla="*/ 0 h 43200"/>
                <a:gd name="T4" fmla="*/ 0 w 30641"/>
                <a:gd name="T5" fmla="*/ 0 h 43200"/>
                <a:gd name="T6" fmla="*/ 0 60000 65536"/>
                <a:gd name="T7" fmla="*/ 0 60000 65536"/>
                <a:gd name="T8" fmla="*/ 0 60000 65536"/>
                <a:gd name="T9" fmla="*/ 0 w 30641"/>
                <a:gd name="T10" fmla="*/ 0 h 43200"/>
                <a:gd name="T11" fmla="*/ 30641 w 306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41" h="43200" fill="none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</a:path>
                <a:path w="30641" h="43200" stroke="0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  <a:lnTo>
                    <a:pt x="9041" y="21600"/>
                  </a:lnTo>
                  <a:lnTo>
                    <a:pt x="0" y="1983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1" name="Arc 47"/>
            <p:cNvSpPr/>
            <p:nvPr/>
          </p:nvSpPr>
          <p:spPr bwMode="auto">
            <a:xfrm>
              <a:off x="2324" y="981"/>
              <a:ext cx="191" cy="1249"/>
            </a:xfrm>
            <a:custGeom>
              <a:avLst/>
              <a:gdLst>
                <a:gd name="T0" fmla="*/ 0 w 21713"/>
                <a:gd name="T1" fmla="*/ 0 h 42911"/>
                <a:gd name="T2" fmla="*/ 0 w 21713"/>
                <a:gd name="T3" fmla="*/ 0 h 42911"/>
                <a:gd name="T4" fmla="*/ 0 w 21713"/>
                <a:gd name="T5" fmla="*/ 0 h 42911"/>
                <a:gd name="T6" fmla="*/ 0 60000 65536"/>
                <a:gd name="T7" fmla="*/ 0 60000 65536"/>
                <a:gd name="T8" fmla="*/ 0 60000 65536"/>
                <a:gd name="T9" fmla="*/ 0 w 21713"/>
                <a:gd name="T10" fmla="*/ 0 h 42911"/>
                <a:gd name="T11" fmla="*/ 21713 w 21713"/>
                <a:gd name="T12" fmla="*/ 42911 h 429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42911" fill="none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</a:path>
                <a:path w="21713" h="42911" stroke="0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  <a:lnTo>
                    <a:pt x="11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2" name="Rectangle 48"/>
            <p:cNvSpPr>
              <a:spLocks noChangeArrowheads="1"/>
            </p:cNvSpPr>
            <p:nvPr/>
          </p:nvSpPr>
          <p:spPr bwMode="auto">
            <a:xfrm>
              <a:off x="2653" y="845"/>
              <a:ext cx="3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S</a:t>
              </a:r>
              <a:r>
                <a:rPr lang="en-US" altLang="zh-CN" sz="2800" baseline="-25000"/>
                <a:t>2</a:t>
              </a:r>
            </a:p>
          </p:txBody>
        </p:sp>
        <p:sp>
          <p:nvSpPr>
            <p:cNvPr id="2143" name="Line 49"/>
            <p:cNvSpPr>
              <a:spLocks noChangeShapeType="1"/>
            </p:cNvSpPr>
            <p:nvPr/>
          </p:nvSpPr>
          <p:spPr bwMode="auto">
            <a:xfrm>
              <a:off x="2370" y="1652"/>
              <a:ext cx="14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4" name="Arc 50"/>
            <p:cNvSpPr/>
            <p:nvPr/>
          </p:nvSpPr>
          <p:spPr bwMode="auto">
            <a:xfrm>
              <a:off x="2321" y="1125"/>
              <a:ext cx="566" cy="288"/>
            </a:xfrm>
            <a:custGeom>
              <a:avLst/>
              <a:gdLst>
                <a:gd name="T0" fmla="*/ 0 w 21226"/>
                <a:gd name="T1" fmla="*/ 0 h 21600"/>
                <a:gd name="T2" fmla="*/ 0 w 21226"/>
                <a:gd name="T3" fmla="*/ 0 h 21600"/>
                <a:gd name="T4" fmla="*/ 0 w 212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26"/>
                <a:gd name="T10" fmla="*/ 0 h 21600"/>
                <a:gd name="T11" fmla="*/ 21226 w 212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26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0348" y="0"/>
                    <a:pt x="19221" y="7286"/>
                    <a:pt x="21225" y="17400"/>
                  </a:cubicBezTo>
                </a:path>
                <a:path w="21226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0348" y="0"/>
                    <a:pt x="19221" y="7286"/>
                    <a:pt x="21225" y="174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5" name="Arc 51"/>
            <p:cNvSpPr/>
            <p:nvPr/>
          </p:nvSpPr>
          <p:spPr bwMode="auto">
            <a:xfrm>
              <a:off x="2369" y="1269"/>
              <a:ext cx="577" cy="288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6" name="Arc 52"/>
            <p:cNvSpPr/>
            <p:nvPr/>
          </p:nvSpPr>
          <p:spPr bwMode="auto">
            <a:xfrm>
              <a:off x="2369" y="1413"/>
              <a:ext cx="577" cy="240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7" name="Arc 53"/>
            <p:cNvSpPr/>
            <p:nvPr/>
          </p:nvSpPr>
          <p:spPr bwMode="auto">
            <a:xfrm>
              <a:off x="2369" y="1557"/>
              <a:ext cx="577" cy="96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8" name="Arc 54"/>
            <p:cNvSpPr/>
            <p:nvPr/>
          </p:nvSpPr>
          <p:spPr bwMode="auto">
            <a:xfrm rot="10800000">
              <a:off x="2323" y="1701"/>
              <a:ext cx="624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9" name="Arc 55"/>
            <p:cNvSpPr/>
            <p:nvPr/>
          </p:nvSpPr>
          <p:spPr bwMode="auto">
            <a:xfrm rot="10800000">
              <a:off x="2371" y="1701"/>
              <a:ext cx="57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" name="Arc 56"/>
            <p:cNvSpPr/>
            <p:nvPr/>
          </p:nvSpPr>
          <p:spPr bwMode="auto">
            <a:xfrm rot="10800000">
              <a:off x="2371" y="1605"/>
              <a:ext cx="57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" name="Arc 57"/>
            <p:cNvSpPr/>
            <p:nvPr/>
          </p:nvSpPr>
          <p:spPr bwMode="auto">
            <a:xfrm rot="10800000">
              <a:off x="2371" y="1605"/>
              <a:ext cx="57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5"/>
                    <a:pt x="9647" y="20"/>
                    <a:pt x="2156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" name="Arc 58"/>
            <p:cNvSpPr/>
            <p:nvPr/>
          </p:nvSpPr>
          <p:spPr bwMode="auto">
            <a:xfrm>
              <a:off x="2610" y="1109"/>
              <a:ext cx="240" cy="949"/>
            </a:xfrm>
            <a:custGeom>
              <a:avLst/>
              <a:gdLst>
                <a:gd name="T0" fmla="*/ 0 w 21600"/>
                <a:gd name="T1" fmla="*/ 0 h 34827"/>
                <a:gd name="T2" fmla="*/ 0 w 21600"/>
                <a:gd name="T3" fmla="*/ 0 h 34827"/>
                <a:gd name="T4" fmla="*/ 0 w 21600"/>
                <a:gd name="T5" fmla="*/ 0 h 348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827"/>
                <a:gd name="T11" fmla="*/ 21600 w 21600"/>
                <a:gd name="T12" fmla="*/ 34827 h 348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827" fill="none" extrusionOk="0">
                  <a:moveTo>
                    <a:pt x="10877" y="0"/>
                  </a:moveTo>
                  <a:cubicBezTo>
                    <a:pt x="17517" y="3870"/>
                    <a:pt x="21600" y="10976"/>
                    <a:pt x="21600" y="18661"/>
                  </a:cubicBezTo>
                  <a:cubicBezTo>
                    <a:pt x="21600" y="24842"/>
                    <a:pt x="18951" y="30727"/>
                    <a:pt x="14325" y="34827"/>
                  </a:cubicBezTo>
                </a:path>
                <a:path w="21600" h="34827" stroke="0" extrusionOk="0">
                  <a:moveTo>
                    <a:pt x="10877" y="0"/>
                  </a:moveTo>
                  <a:cubicBezTo>
                    <a:pt x="17517" y="3870"/>
                    <a:pt x="21600" y="10976"/>
                    <a:pt x="21600" y="18661"/>
                  </a:cubicBezTo>
                  <a:cubicBezTo>
                    <a:pt x="21600" y="24842"/>
                    <a:pt x="18951" y="30727"/>
                    <a:pt x="14325" y="34827"/>
                  </a:cubicBezTo>
                  <a:lnTo>
                    <a:pt x="0" y="18661"/>
                  </a:lnTo>
                  <a:lnTo>
                    <a:pt x="10877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9"/>
          <p:cNvGrpSpPr/>
          <p:nvPr/>
        </p:nvGrpSpPr>
        <p:grpSpPr bwMode="auto">
          <a:xfrm>
            <a:off x="6345238" y="806450"/>
            <a:ext cx="2054225" cy="2001838"/>
            <a:chOff x="3947" y="518"/>
            <a:chExt cx="1294" cy="1261"/>
          </a:xfrm>
        </p:grpSpPr>
        <p:sp>
          <p:nvSpPr>
            <p:cNvPr id="2126" name="Rectangle 60"/>
            <p:cNvSpPr>
              <a:spLocks noChangeArrowheads="1"/>
            </p:cNvSpPr>
            <p:nvPr/>
          </p:nvSpPr>
          <p:spPr bwMode="auto">
            <a:xfrm>
              <a:off x="4922" y="518"/>
              <a:ext cx="3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S</a:t>
              </a:r>
              <a:r>
                <a:rPr lang="en-US" altLang="zh-CN" sz="2800" baseline="-25000"/>
                <a:t>3</a:t>
              </a:r>
            </a:p>
          </p:txBody>
        </p:sp>
        <p:grpSp>
          <p:nvGrpSpPr>
            <p:cNvPr id="2127" name="Group 61"/>
            <p:cNvGrpSpPr/>
            <p:nvPr/>
          </p:nvGrpSpPr>
          <p:grpSpPr bwMode="auto">
            <a:xfrm>
              <a:off x="3947" y="530"/>
              <a:ext cx="1110" cy="1249"/>
              <a:chOff x="4005" y="520"/>
              <a:chExt cx="1058" cy="1249"/>
            </a:xfrm>
          </p:grpSpPr>
          <p:sp>
            <p:nvSpPr>
              <p:cNvPr id="2128" name="Arc 62"/>
              <p:cNvSpPr/>
              <p:nvPr/>
            </p:nvSpPr>
            <p:spPr bwMode="auto">
              <a:xfrm>
                <a:off x="4005" y="520"/>
                <a:ext cx="1058" cy="1249"/>
              </a:xfrm>
              <a:custGeom>
                <a:avLst/>
                <a:gdLst>
                  <a:gd name="T0" fmla="*/ 0 w 30641"/>
                  <a:gd name="T1" fmla="*/ 0 h 43200"/>
                  <a:gd name="T2" fmla="*/ 0 w 30641"/>
                  <a:gd name="T3" fmla="*/ 0 h 43200"/>
                  <a:gd name="T4" fmla="*/ 0 w 3064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30641"/>
                  <a:gd name="T10" fmla="*/ 0 h 43200"/>
                  <a:gd name="T11" fmla="*/ 30641 w 3064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641" h="43200" fill="none" extrusionOk="0">
                    <a:moveTo>
                      <a:pt x="0" y="1983"/>
                    </a:moveTo>
                    <a:cubicBezTo>
                      <a:pt x="2835" y="676"/>
                      <a:pt x="5919" y="-1"/>
                      <a:pt x="9041" y="0"/>
                    </a:cubicBezTo>
                    <a:cubicBezTo>
                      <a:pt x="20970" y="0"/>
                      <a:pt x="30641" y="9670"/>
                      <a:pt x="30641" y="21600"/>
                    </a:cubicBezTo>
                    <a:cubicBezTo>
                      <a:pt x="30641" y="33529"/>
                      <a:pt x="20970" y="43200"/>
                      <a:pt x="9041" y="43200"/>
                    </a:cubicBezTo>
                    <a:cubicBezTo>
                      <a:pt x="6320" y="43200"/>
                      <a:pt x="3623" y="42685"/>
                      <a:pt x="1094" y="41684"/>
                    </a:cubicBezTo>
                  </a:path>
                  <a:path w="30641" h="43200" stroke="0" extrusionOk="0">
                    <a:moveTo>
                      <a:pt x="0" y="1983"/>
                    </a:moveTo>
                    <a:cubicBezTo>
                      <a:pt x="2835" y="676"/>
                      <a:pt x="5919" y="-1"/>
                      <a:pt x="9041" y="0"/>
                    </a:cubicBezTo>
                    <a:cubicBezTo>
                      <a:pt x="20970" y="0"/>
                      <a:pt x="30641" y="9670"/>
                      <a:pt x="30641" y="21600"/>
                    </a:cubicBezTo>
                    <a:cubicBezTo>
                      <a:pt x="30641" y="33529"/>
                      <a:pt x="20970" y="43200"/>
                      <a:pt x="9041" y="43200"/>
                    </a:cubicBezTo>
                    <a:cubicBezTo>
                      <a:pt x="6320" y="43200"/>
                      <a:pt x="3623" y="42685"/>
                      <a:pt x="1094" y="41684"/>
                    </a:cubicBezTo>
                    <a:lnTo>
                      <a:pt x="9041" y="21600"/>
                    </a:lnTo>
                    <a:lnTo>
                      <a:pt x="0" y="1983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Arc 63"/>
              <p:cNvSpPr/>
              <p:nvPr/>
            </p:nvSpPr>
            <p:spPr bwMode="auto">
              <a:xfrm>
                <a:off x="4205" y="520"/>
                <a:ext cx="263" cy="1249"/>
              </a:xfrm>
              <a:custGeom>
                <a:avLst/>
                <a:gdLst>
                  <a:gd name="T0" fmla="*/ 0 w 21713"/>
                  <a:gd name="T1" fmla="*/ 0 h 42911"/>
                  <a:gd name="T2" fmla="*/ 0 w 21713"/>
                  <a:gd name="T3" fmla="*/ 0 h 42911"/>
                  <a:gd name="T4" fmla="*/ 0 w 21713"/>
                  <a:gd name="T5" fmla="*/ 0 h 42911"/>
                  <a:gd name="T6" fmla="*/ 0 60000 65536"/>
                  <a:gd name="T7" fmla="*/ 0 60000 65536"/>
                  <a:gd name="T8" fmla="*/ 0 60000 65536"/>
                  <a:gd name="T9" fmla="*/ 0 w 21713"/>
                  <a:gd name="T10" fmla="*/ 0 h 42911"/>
                  <a:gd name="T11" fmla="*/ 21713 w 21713"/>
                  <a:gd name="T12" fmla="*/ 42911 h 429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3" h="42911" fill="none" extrusionOk="0">
                    <a:moveTo>
                      <a:pt x="0" y="0"/>
                    </a:moveTo>
                    <a:cubicBezTo>
                      <a:pt x="37" y="0"/>
                      <a:pt x="75" y="-1"/>
                      <a:pt x="113" y="0"/>
                    </a:cubicBezTo>
                    <a:cubicBezTo>
                      <a:pt x="12042" y="0"/>
                      <a:pt x="21713" y="9670"/>
                      <a:pt x="21713" y="21600"/>
                    </a:cubicBezTo>
                    <a:cubicBezTo>
                      <a:pt x="21713" y="32170"/>
                      <a:pt x="14063" y="41188"/>
                      <a:pt x="3634" y="42911"/>
                    </a:cubicBezTo>
                  </a:path>
                  <a:path w="21713" h="42911" stroke="0" extrusionOk="0">
                    <a:moveTo>
                      <a:pt x="0" y="0"/>
                    </a:moveTo>
                    <a:cubicBezTo>
                      <a:pt x="37" y="0"/>
                      <a:pt x="75" y="-1"/>
                      <a:pt x="113" y="0"/>
                    </a:cubicBezTo>
                    <a:cubicBezTo>
                      <a:pt x="12042" y="0"/>
                      <a:pt x="21713" y="9670"/>
                      <a:pt x="21713" y="21600"/>
                    </a:cubicBezTo>
                    <a:cubicBezTo>
                      <a:pt x="21713" y="32170"/>
                      <a:pt x="14063" y="41188"/>
                      <a:pt x="3634" y="42911"/>
                    </a:cubicBezTo>
                    <a:lnTo>
                      <a:pt x="113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64"/>
              <p:cNvSpPr>
                <a:spLocks noChangeShapeType="1"/>
              </p:cNvSpPr>
              <p:nvPr/>
            </p:nvSpPr>
            <p:spPr bwMode="auto">
              <a:xfrm>
                <a:off x="4268" y="1191"/>
                <a:ext cx="198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Arc 65"/>
              <p:cNvSpPr/>
              <p:nvPr/>
            </p:nvSpPr>
            <p:spPr bwMode="auto">
              <a:xfrm>
                <a:off x="4201" y="664"/>
                <a:ext cx="779" cy="288"/>
              </a:xfrm>
              <a:custGeom>
                <a:avLst/>
                <a:gdLst>
                  <a:gd name="T0" fmla="*/ 0 w 21226"/>
                  <a:gd name="T1" fmla="*/ 0 h 21600"/>
                  <a:gd name="T2" fmla="*/ 0 w 21226"/>
                  <a:gd name="T3" fmla="*/ 0 h 21600"/>
                  <a:gd name="T4" fmla="*/ 0 w 212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26"/>
                  <a:gd name="T10" fmla="*/ 0 h 21600"/>
                  <a:gd name="T11" fmla="*/ 21226 w 212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26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</a:path>
                  <a:path w="21226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Arc 66"/>
              <p:cNvSpPr/>
              <p:nvPr/>
            </p:nvSpPr>
            <p:spPr bwMode="auto">
              <a:xfrm>
                <a:off x="4267" y="808"/>
                <a:ext cx="795" cy="288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Arc 67"/>
              <p:cNvSpPr/>
              <p:nvPr/>
            </p:nvSpPr>
            <p:spPr bwMode="auto">
              <a:xfrm>
                <a:off x="4267" y="952"/>
                <a:ext cx="795" cy="240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Arc 68"/>
              <p:cNvSpPr/>
              <p:nvPr/>
            </p:nvSpPr>
            <p:spPr bwMode="auto">
              <a:xfrm>
                <a:off x="4267" y="1096"/>
                <a:ext cx="795" cy="96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5" name="Arc 69"/>
              <p:cNvSpPr/>
              <p:nvPr/>
            </p:nvSpPr>
            <p:spPr bwMode="auto">
              <a:xfrm rot="10800000">
                <a:off x="4203" y="1240"/>
                <a:ext cx="860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6" name="Arc 70"/>
              <p:cNvSpPr/>
              <p:nvPr/>
            </p:nvSpPr>
            <p:spPr bwMode="auto">
              <a:xfrm rot="10800000">
                <a:off x="4270" y="1240"/>
                <a:ext cx="793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7" name="Arc 71"/>
              <p:cNvSpPr/>
              <p:nvPr/>
            </p:nvSpPr>
            <p:spPr bwMode="auto">
              <a:xfrm rot="10800000">
                <a:off x="4270" y="1144"/>
                <a:ext cx="793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8" name="Arc 72"/>
              <p:cNvSpPr/>
              <p:nvPr/>
            </p:nvSpPr>
            <p:spPr bwMode="auto">
              <a:xfrm rot="10800000">
                <a:off x="4270" y="1144"/>
                <a:ext cx="793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9" name="Arc 73"/>
              <p:cNvSpPr/>
              <p:nvPr/>
            </p:nvSpPr>
            <p:spPr bwMode="auto">
              <a:xfrm>
                <a:off x="4599" y="648"/>
                <a:ext cx="330" cy="949"/>
              </a:xfrm>
              <a:custGeom>
                <a:avLst/>
                <a:gdLst>
                  <a:gd name="T0" fmla="*/ 0 w 21600"/>
                  <a:gd name="T1" fmla="*/ 0 h 34827"/>
                  <a:gd name="T2" fmla="*/ 0 w 21600"/>
                  <a:gd name="T3" fmla="*/ 0 h 34827"/>
                  <a:gd name="T4" fmla="*/ 0 w 21600"/>
                  <a:gd name="T5" fmla="*/ 0 h 348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827"/>
                  <a:gd name="T11" fmla="*/ 21600 w 21600"/>
                  <a:gd name="T12" fmla="*/ 34827 h 348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827" fill="none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</a:path>
                  <a:path w="21600" h="34827" stroke="0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  <a:lnTo>
                      <a:pt x="0" y="18661"/>
                    </a:lnTo>
                    <a:lnTo>
                      <a:pt x="10877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74"/>
          <p:cNvGrpSpPr/>
          <p:nvPr/>
        </p:nvGrpSpPr>
        <p:grpSpPr bwMode="auto">
          <a:xfrm>
            <a:off x="5149850" y="3538538"/>
            <a:ext cx="3533774" cy="3059112"/>
            <a:chOff x="3343" y="1962"/>
            <a:chExt cx="2226" cy="1927"/>
          </a:xfrm>
        </p:grpSpPr>
        <p:grpSp>
          <p:nvGrpSpPr>
            <p:cNvPr id="2098" name="Group 75"/>
            <p:cNvGrpSpPr/>
            <p:nvPr/>
          </p:nvGrpSpPr>
          <p:grpSpPr bwMode="auto">
            <a:xfrm>
              <a:off x="3343" y="2256"/>
              <a:ext cx="2226" cy="1633"/>
              <a:chOff x="3343" y="2256"/>
              <a:chExt cx="2226" cy="1633"/>
            </a:xfrm>
          </p:grpSpPr>
          <p:sp>
            <p:nvSpPr>
              <p:cNvPr id="2100" name="Rectangle 76"/>
              <p:cNvSpPr>
                <a:spLocks noChangeArrowheads="1"/>
              </p:cNvSpPr>
              <p:nvPr/>
            </p:nvSpPr>
            <p:spPr bwMode="auto">
              <a:xfrm>
                <a:off x="4376" y="2312"/>
                <a:ext cx="128" cy="896"/>
              </a:xfrm>
              <a:prstGeom prst="rect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101" name="Rectangle 77"/>
              <p:cNvSpPr>
                <a:spLocks noChangeArrowheads="1"/>
              </p:cNvSpPr>
              <p:nvPr/>
            </p:nvSpPr>
            <p:spPr bwMode="auto">
              <a:xfrm>
                <a:off x="4904" y="2312"/>
                <a:ext cx="128" cy="896"/>
              </a:xfrm>
              <a:prstGeom prst="rect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102" name="Freeform 78"/>
              <p:cNvSpPr/>
              <p:nvPr/>
            </p:nvSpPr>
            <p:spPr bwMode="auto">
              <a:xfrm>
                <a:off x="3600" y="2784"/>
                <a:ext cx="1969" cy="1105"/>
              </a:xfrm>
              <a:custGeom>
                <a:avLst/>
                <a:gdLst>
                  <a:gd name="T0" fmla="*/ 1436 w 1969"/>
                  <a:gd name="T1" fmla="*/ 0 h 1105"/>
                  <a:gd name="T2" fmla="*/ 1968 w 1969"/>
                  <a:gd name="T3" fmla="*/ 0 h 1105"/>
                  <a:gd name="T4" fmla="*/ 1968 w 1969"/>
                  <a:gd name="T5" fmla="*/ 1104 h 1105"/>
                  <a:gd name="T6" fmla="*/ 0 w 1969"/>
                  <a:gd name="T7" fmla="*/ 1104 h 1105"/>
                  <a:gd name="T8" fmla="*/ 0 w 1969"/>
                  <a:gd name="T9" fmla="*/ 0 h 1105"/>
                  <a:gd name="T10" fmla="*/ 585 w 1969"/>
                  <a:gd name="T11" fmla="*/ 0 h 11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69"/>
                  <a:gd name="T19" fmla="*/ 0 h 1105"/>
                  <a:gd name="T20" fmla="*/ 1969 w 1969"/>
                  <a:gd name="T21" fmla="*/ 1105 h 11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69" h="1105">
                    <a:moveTo>
                      <a:pt x="1436" y="0"/>
                    </a:moveTo>
                    <a:lnTo>
                      <a:pt x="1968" y="0"/>
                    </a:lnTo>
                    <a:lnTo>
                      <a:pt x="1968" y="1104"/>
                    </a:lnTo>
                    <a:lnTo>
                      <a:pt x="0" y="1104"/>
                    </a:lnTo>
                    <a:lnTo>
                      <a:pt x="0" y="0"/>
                    </a:lnTo>
                    <a:lnTo>
                      <a:pt x="585" y="0"/>
                    </a:ln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3" name="Line 79"/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80"/>
              <p:cNvSpPr>
                <a:spLocks noChangeShapeType="1"/>
              </p:cNvSpPr>
              <p:nvPr/>
            </p:nvSpPr>
            <p:spPr bwMode="auto">
              <a:xfrm>
                <a:off x="5568" y="312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81"/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82"/>
              <p:cNvSpPr>
                <a:spLocks noChangeShapeType="1"/>
              </p:cNvSpPr>
              <p:nvPr/>
            </p:nvSpPr>
            <p:spPr bwMode="auto">
              <a:xfrm>
                <a:off x="4176" y="2784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Rectangle 83"/>
              <p:cNvSpPr>
                <a:spLocks noChangeArrowheads="1"/>
              </p:cNvSpPr>
              <p:nvPr/>
            </p:nvSpPr>
            <p:spPr bwMode="auto">
              <a:xfrm>
                <a:off x="3343" y="3141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 dirty="0" err="1"/>
                  <a:t>i</a:t>
                </a:r>
                <a:endParaRPr lang="en-US" altLang="zh-CN" sz="2800" i="1" dirty="0"/>
              </a:p>
            </p:txBody>
          </p:sp>
          <p:sp>
            <p:nvSpPr>
              <p:cNvPr id="2108" name="Rectangle 84"/>
              <p:cNvSpPr>
                <a:spLocks noChangeArrowheads="1"/>
              </p:cNvSpPr>
              <p:nvPr/>
            </p:nvSpPr>
            <p:spPr bwMode="auto">
              <a:xfrm>
                <a:off x="5270" y="3119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i</a:t>
                </a:r>
              </a:p>
            </p:txBody>
          </p:sp>
          <p:grpSp>
            <p:nvGrpSpPr>
              <p:cNvPr id="2109" name="Group 85"/>
              <p:cNvGrpSpPr/>
              <p:nvPr/>
            </p:nvGrpSpPr>
            <p:grpSpPr bwMode="auto">
              <a:xfrm>
                <a:off x="4358" y="2256"/>
                <a:ext cx="233" cy="1006"/>
                <a:chOff x="4358" y="2256"/>
                <a:chExt cx="233" cy="1006"/>
              </a:xfrm>
            </p:grpSpPr>
            <p:grpSp>
              <p:nvGrpSpPr>
                <p:cNvPr id="2118" name="Group 86"/>
                <p:cNvGrpSpPr/>
                <p:nvPr/>
              </p:nvGrpSpPr>
              <p:grpSpPr bwMode="auto">
                <a:xfrm>
                  <a:off x="4358" y="2256"/>
                  <a:ext cx="232" cy="567"/>
                  <a:chOff x="4358" y="2256"/>
                  <a:chExt cx="232" cy="567"/>
                </a:xfrm>
              </p:grpSpPr>
              <p:sp>
                <p:nvSpPr>
                  <p:cNvPr id="212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2256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12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58" y="2375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12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535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2119" name="Group 90"/>
                <p:cNvGrpSpPr/>
                <p:nvPr/>
              </p:nvGrpSpPr>
              <p:grpSpPr bwMode="auto">
                <a:xfrm>
                  <a:off x="4359" y="2693"/>
                  <a:ext cx="232" cy="569"/>
                  <a:chOff x="4359" y="2693"/>
                  <a:chExt cx="232" cy="569"/>
                </a:xfrm>
              </p:grpSpPr>
              <p:sp>
                <p:nvSpPr>
                  <p:cNvPr id="212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693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121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813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  <p:sp>
                <p:nvSpPr>
                  <p:cNvPr id="212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360" y="297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 b="0">
                        <a:latin typeface="Bookman Old Style" pitchFamily="18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2110" name="Group 94"/>
              <p:cNvGrpSpPr/>
              <p:nvPr/>
            </p:nvGrpSpPr>
            <p:grpSpPr bwMode="auto">
              <a:xfrm>
                <a:off x="4944" y="2400"/>
                <a:ext cx="48" cy="720"/>
                <a:chOff x="4944" y="2400"/>
                <a:chExt cx="48" cy="720"/>
              </a:xfrm>
            </p:grpSpPr>
            <p:sp>
              <p:nvSpPr>
                <p:cNvPr id="2111" name="Line 95"/>
                <p:cNvSpPr>
                  <a:spLocks noChangeShapeType="1"/>
                </p:cNvSpPr>
                <p:nvPr/>
              </p:nvSpPr>
              <p:spPr bwMode="auto">
                <a:xfrm>
                  <a:off x="4944" y="240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2" name="Line 96"/>
                <p:cNvSpPr>
                  <a:spLocks noChangeShapeType="1"/>
                </p:cNvSpPr>
                <p:nvPr/>
              </p:nvSpPr>
              <p:spPr bwMode="auto">
                <a:xfrm>
                  <a:off x="4945" y="252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3" name="Line 97"/>
                <p:cNvSpPr>
                  <a:spLocks noChangeShapeType="1"/>
                </p:cNvSpPr>
                <p:nvPr/>
              </p:nvSpPr>
              <p:spPr bwMode="auto">
                <a:xfrm>
                  <a:off x="4945" y="264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4" name="Line 98"/>
                <p:cNvSpPr>
                  <a:spLocks noChangeShapeType="1"/>
                </p:cNvSpPr>
                <p:nvPr/>
              </p:nvSpPr>
              <p:spPr bwMode="auto">
                <a:xfrm>
                  <a:off x="4945" y="276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5" name="Line 99"/>
                <p:cNvSpPr>
                  <a:spLocks noChangeShapeType="1"/>
                </p:cNvSpPr>
                <p:nvPr/>
              </p:nvSpPr>
              <p:spPr bwMode="auto">
                <a:xfrm>
                  <a:off x="4946" y="288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6" name="Line 100"/>
                <p:cNvSpPr>
                  <a:spLocks noChangeShapeType="1"/>
                </p:cNvSpPr>
                <p:nvPr/>
              </p:nvSpPr>
              <p:spPr bwMode="auto">
                <a:xfrm>
                  <a:off x="4946" y="300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7" name="Line 101"/>
                <p:cNvSpPr>
                  <a:spLocks noChangeShapeType="1"/>
                </p:cNvSpPr>
                <p:nvPr/>
              </p:nvSpPr>
              <p:spPr bwMode="auto">
                <a:xfrm>
                  <a:off x="4946" y="3120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99" name="Text Box 102"/>
            <p:cNvSpPr txBox="1">
              <a:spLocks noChangeArrowheads="1"/>
            </p:cNvSpPr>
            <p:nvPr/>
          </p:nvSpPr>
          <p:spPr bwMode="auto">
            <a:xfrm>
              <a:off x="4550" y="196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C</a:t>
              </a:r>
            </a:p>
          </p:txBody>
        </p:sp>
      </p:grpSp>
      <p:grpSp>
        <p:nvGrpSpPr>
          <p:cNvPr id="17" name="Group 103"/>
          <p:cNvGrpSpPr/>
          <p:nvPr/>
        </p:nvGrpSpPr>
        <p:grpSpPr bwMode="auto">
          <a:xfrm>
            <a:off x="4643438" y="4506913"/>
            <a:ext cx="1371600" cy="641350"/>
            <a:chOff x="3024" y="2572"/>
            <a:chExt cx="864" cy="404"/>
          </a:xfrm>
        </p:grpSpPr>
        <p:sp>
          <p:nvSpPr>
            <p:cNvPr id="2096" name="Rectangle 104"/>
            <p:cNvSpPr>
              <a:spLocks noChangeArrowheads="1"/>
            </p:cNvSpPr>
            <p:nvPr/>
          </p:nvSpPr>
          <p:spPr bwMode="auto">
            <a:xfrm>
              <a:off x="3024" y="2572"/>
              <a:ext cx="3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/>
                <a:t>S</a:t>
              </a:r>
              <a:r>
                <a:rPr lang="en-US" altLang="zh-CN" sz="3600" baseline="-25000"/>
                <a:t>1</a:t>
              </a:r>
            </a:p>
          </p:txBody>
        </p:sp>
        <p:sp>
          <p:nvSpPr>
            <p:cNvPr id="2097" name="Line 105"/>
            <p:cNvSpPr>
              <a:spLocks noChangeShapeType="1"/>
            </p:cNvSpPr>
            <p:nvPr/>
          </p:nvSpPr>
          <p:spPr bwMode="auto">
            <a:xfrm flipV="1">
              <a:off x="3408" y="2592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06"/>
          <p:cNvGrpSpPr/>
          <p:nvPr/>
        </p:nvGrpSpPr>
        <p:grpSpPr bwMode="auto">
          <a:xfrm>
            <a:off x="5938838" y="3865563"/>
            <a:ext cx="611187" cy="1803400"/>
            <a:chOff x="3840" y="2168"/>
            <a:chExt cx="385" cy="1136"/>
          </a:xfrm>
        </p:grpSpPr>
        <p:sp>
          <p:nvSpPr>
            <p:cNvPr id="2092" name="Oval 107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93" name="Line 108"/>
            <p:cNvSpPr>
              <a:spLocks noChangeShapeType="1"/>
            </p:cNvSpPr>
            <p:nvPr/>
          </p:nvSpPr>
          <p:spPr bwMode="auto">
            <a:xfrm>
              <a:off x="3840" y="2784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Arc 109"/>
            <p:cNvSpPr/>
            <p:nvPr/>
          </p:nvSpPr>
          <p:spPr bwMode="auto">
            <a:xfrm>
              <a:off x="4079" y="2569"/>
              <a:ext cx="146" cy="678"/>
            </a:xfrm>
            <a:custGeom>
              <a:avLst/>
              <a:gdLst>
                <a:gd name="T0" fmla="*/ 0 w 21600"/>
                <a:gd name="T1" fmla="*/ 0 h 25435"/>
                <a:gd name="T2" fmla="*/ 0 w 21600"/>
                <a:gd name="T3" fmla="*/ 0 h 25435"/>
                <a:gd name="T4" fmla="*/ 0 w 21600"/>
                <a:gd name="T5" fmla="*/ 0 h 254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435"/>
                <a:gd name="T11" fmla="*/ 21600 w 21600"/>
                <a:gd name="T12" fmla="*/ 25435 h 25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435" fill="none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</a:path>
                <a:path w="21600" h="25435" stroke="0" extrusionOk="0">
                  <a:moveTo>
                    <a:pt x="20666" y="0"/>
                  </a:moveTo>
                  <a:cubicBezTo>
                    <a:pt x="21285" y="2035"/>
                    <a:pt x="21600" y="4152"/>
                    <a:pt x="21600" y="6280"/>
                  </a:cubicBezTo>
                  <a:cubicBezTo>
                    <a:pt x="21600" y="14331"/>
                    <a:pt x="17122" y="21714"/>
                    <a:pt x="9982" y="25435"/>
                  </a:cubicBezTo>
                  <a:lnTo>
                    <a:pt x="0" y="6280"/>
                  </a:lnTo>
                  <a:lnTo>
                    <a:pt x="20666" y="0"/>
                  </a:lnTo>
                  <a:close/>
                </a:path>
              </a:pathLst>
            </a:custGeom>
            <a:noFill/>
            <a:ln w="57150" cap="rnd">
              <a:solidFill>
                <a:srgbClr val="FF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5" name="Rectangle 110"/>
            <p:cNvSpPr>
              <a:spLocks noChangeArrowheads="1"/>
            </p:cNvSpPr>
            <p:nvPr/>
          </p:nvSpPr>
          <p:spPr bwMode="auto">
            <a:xfrm>
              <a:off x="3974" y="236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l</a:t>
              </a:r>
            </a:p>
          </p:txBody>
        </p:sp>
      </p:grpSp>
      <p:grpSp>
        <p:nvGrpSpPr>
          <p:cNvPr id="19" name="Group 111"/>
          <p:cNvGrpSpPr/>
          <p:nvPr/>
        </p:nvGrpSpPr>
        <p:grpSpPr bwMode="auto">
          <a:xfrm>
            <a:off x="6261102" y="3778250"/>
            <a:ext cx="1247775" cy="2344738"/>
            <a:chOff x="4033" y="2113"/>
            <a:chExt cx="786" cy="1477"/>
          </a:xfrm>
        </p:grpSpPr>
        <p:sp>
          <p:nvSpPr>
            <p:cNvPr id="2077" name="Arc 113"/>
            <p:cNvSpPr/>
            <p:nvPr/>
          </p:nvSpPr>
          <p:spPr bwMode="auto">
            <a:xfrm>
              <a:off x="4033" y="2113"/>
              <a:ext cx="768" cy="1249"/>
            </a:xfrm>
            <a:custGeom>
              <a:avLst/>
              <a:gdLst>
                <a:gd name="T0" fmla="*/ 0 w 30641"/>
                <a:gd name="T1" fmla="*/ 0 h 43200"/>
                <a:gd name="T2" fmla="*/ 0 w 30641"/>
                <a:gd name="T3" fmla="*/ 0 h 43200"/>
                <a:gd name="T4" fmla="*/ 0 w 30641"/>
                <a:gd name="T5" fmla="*/ 0 h 43200"/>
                <a:gd name="T6" fmla="*/ 0 60000 65536"/>
                <a:gd name="T7" fmla="*/ 0 60000 65536"/>
                <a:gd name="T8" fmla="*/ 0 60000 65536"/>
                <a:gd name="T9" fmla="*/ 0 w 30641"/>
                <a:gd name="T10" fmla="*/ 0 h 43200"/>
                <a:gd name="T11" fmla="*/ 30641 w 3064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41" h="43200" fill="none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</a:path>
                <a:path w="30641" h="43200" stroke="0" extrusionOk="0">
                  <a:moveTo>
                    <a:pt x="0" y="1983"/>
                  </a:moveTo>
                  <a:cubicBezTo>
                    <a:pt x="2835" y="676"/>
                    <a:pt x="5919" y="-1"/>
                    <a:pt x="9041" y="0"/>
                  </a:cubicBezTo>
                  <a:cubicBezTo>
                    <a:pt x="20970" y="0"/>
                    <a:pt x="30641" y="9670"/>
                    <a:pt x="30641" y="21600"/>
                  </a:cubicBezTo>
                  <a:cubicBezTo>
                    <a:pt x="30641" y="33529"/>
                    <a:pt x="20970" y="43200"/>
                    <a:pt x="9041" y="43200"/>
                  </a:cubicBezTo>
                  <a:cubicBezTo>
                    <a:pt x="6320" y="43200"/>
                    <a:pt x="3623" y="42685"/>
                    <a:pt x="1094" y="41684"/>
                  </a:cubicBezTo>
                  <a:lnTo>
                    <a:pt x="9041" y="21600"/>
                  </a:lnTo>
                  <a:lnTo>
                    <a:pt x="0" y="198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Arc 114"/>
            <p:cNvSpPr/>
            <p:nvPr/>
          </p:nvSpPr>
          <p:spPr bwMode="auto">
            <a:xfrm>
              <a:off x="4178" y="2113"/>
              <a:ext cx="191" cy="1249"/>
            </a:xfrm>
            <a:custGeom>
              <a:avLst/>
              <a:gdLst>
                <a:gd name="T0" fmla="*/ 0 w 21713"/>
                <a:gd name="T1" fmla="*/ 0 h 42911"/>
                <a:gd name="T2" fmla="*/ 0 w 21713"/>
                <a:gd name="T3" fmla="*/ 0 h 42911"/>
                <a:gd name="T4" fmla="*/ 0 w 21713"/>
                <a:gd name="T5" fmla="*/ 0 h 42911"/>
                <a:gd name="T6" fmla="*/ 0 60000 65536"/>
                <a:gd name="T7" fmla="*/ 0 60000 65536"/>
                <a:gd name="T8" fmla="*/ 0 60000 65536"/>
                <a:gd name="T9" fmla="*/ 0 w 21713"/>
                <a:gd name="T10" fmla="*/ 0 h 42911"/>
                <a:gd name="T11" fmla="*/ 21713 w 21713"/>
                <a:gd name="T12" fmla="*/ 42911 h 429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3" h="42911" fill="none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</a:path>
                <a:path w="21713" h="42911" stroke="0" extrusionOk="0">
                  <a:moveTo>
                    <a:pt x="0" y="0"/>
                  </a:moveTo>
                  <a:cubicBezTo>
                    <a:pt x="37" y="0"/>
                    <a:pt x="75" y="-1"/>
                    <a:pt x="113" y="0"/>
                  </a:cubicBezTo>
                  <a:cubicBezTo>
                    <a:pt x="12042" y="0"/>
                    <a:pt x="21713" y="9670"/>
                    <a:pt x="21713" y="21600"/>
                  </a:cubicBezTo>
                  <a:cubicBezTo>
                    <a:pt x="21713" y="32170"/>
                    <a:pt x="14063" y="41188"/>
                    <a:pt x="3634" y="42911"/>
                  </a:cubicBezTo>
                  <a:lnTo>
                    <a:pt x="11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9" name="Group 115"/>
            <p:cNvGrpSpPr/>
            <p:nvPr/>
          </p:nvGrpSpPr>
          <p:grpSpPr bwMode="auto">
            <a:xfrm>
              <a:off x="4175" y="2241"/>
              <a:ext cx="644" cy="1349"/>
              <a:chOff x="4175" y="2241"/>
              <a:chExt cx="644" cy="1349"/>
            </a:xfrm>
          </p:grpSpPr>
          <p:sp>
            <p:nvSpPr>
              <p:cNvPr id="2080" name="Rectangle 116"/>
              <p:cNvSpPr>
                <a:spLocks noChangeArrowheads="1"/>
              </p:cNvSpPr>
              <p:nvPr/>
            </p:nvSpPr>
            <p:spPr bwMode="auto">
              <a:xfrm>
                <a:off x="4502" y="3263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S</a:t>
                </a:r>
                <a:r>
                  <a:rPr lang="en-US" altLang="zh-CN" sz="2800" baseline="-25000"/>
                  <a:t>2</a:t>
                </a:r>
              </a:p>
            </p:txBody>
          </p:sp>
          <p:sp>
            <p:nvSpPr>
              <p:cNvPr id="2081" name="Line 117"/>
              <p:cNvSpPr>
                <a:spLocks noChangeShapeType="1"/>
              </p:cNvSpPr>
              <p:nvPr/>
            </p:nvSpPr>
            <p:spPr bwMode="auto">
              <a:xfrm flipH="1">
                <a:off x="4752" y="3312"/>
                <a:ext cx="48" cy="4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Line 118"/>
              <p:cNvSpPr>
                <a:spLocks noChangeShapeType="1"/>
              </p:cNvSpPr>
              <p:nvPr/>
            </p:nvSpPr>
            <p:spPr bwMode="auto">
              <a:xfrm>
                <a:off x="4224" y="278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Arc 119"/>
              <p:cNvSpPr/>
              <p:nvPr/>
            </p:nvSpPr>
            <p:spPr bwMode="auto">
              <a:xfrm>
                <a:off x="4175" y="2257"/>
                <a:ext cx="566" cy="288"/>
              </a:xfrm>
              <a:custGeom>
                <a:avLst/>
                <a:gdLst>
                  <a:gd name="T0" fmla="*/ 0 w 21226"/>
                  <a:gd name="T1" fmla="*/ 0 h 21600"/>
                  <a:gd name="T2" fmla="*/ 0 w 21226"/>
                  <a:gd name="T3" fmla="*/ 0 h 21600"/>
                  <a:gd name="T4" fmla="*/ 0 w 2122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226"/>
                  <a:gd name="T10" fmla="*/ 0 h 21600"/>
                  <a:gd name="T11" fmla="*/ 21226 w 2122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26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</a:path>
                  <a:path w="21226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0348" y="0"/>
                      <a:pt x="19221" y="7286"/>
                      <a:pt x="21225" y="174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Arc 120"/>
              <p:cNvSpPr/>
              <p:nvPr/>
            </p:nvSpPr>
            <p:spPr bwMode="auto">
              <a:xfrm>
                <a:off x="4223" y="2401"/>
                <a:ext cx="577" cy="288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Arc 121"/>
              <p:cNvSpPr/>
              <p:nvPr/>
            </p:nvSpPr>
            <p:spPr bwMode="auto">
              <a:xfrm>
                <a:off x="4223" y="2545"/>
                <a:ext cx="577" cy="240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Arc 122"/>
              <p:cNvSpPr/>
              <p:nvPr/>
            </p:nvSpPr>
            <p:spPr bwMode="auto">
              <a:xfrm>
                <a:off x="4223" y="2689"/>
                <a:ext cx="577" cy="96"/>
              </a:xfrm>
              <a:custGeom>
                <a:avLst/>
                <a:gdLst>
                  <a:gd name="T0" fmla="*/ 0 w 21638"/>
                  <a:gd name="T1" fmla="*/ 0 h 21600"/>
                  <a:gd name="T2" fmla="*/ 0 w 21638"/>
                  <a:gd name="T3" fmla="*/ 0 h 21600"/>
                  <a:gd name="T4" fmla="*/ 0 w 216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38"/>
                  <a:gd name="T10" fmla="*/ 0 h 21600"/>
                  <a:gd name="T11" fmla="*/ 21638 w 216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8" h="21600" fill="none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</a:path>
                  <a:path w="21638" h="21600" stroke="0" extrusionOk="0">
                    <a:moveTo>
                      <a:pt x="0" y="0"/>
                    </a:moveTo>
                    <a:cubicBezTo>
                      <a:pt x="12" y="0"/>
                      <a:pt x="25" y="-1"/>
                      <a:pt x="38" y="0"/>
                    </a:cubicBezTo>
                    <a:cubicBezTo>
                      <a:pt x="11967" y="0"/>
                      <a:pt x="21638" y="9670"/>
                      <a:pt x="21638" y="21600"/>
                    </a:cubicBezTo>
                    <a:lnTo>
                      <a:pt x="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Arc 123"/>
              <p:cNvSpPr/>
              <p:nvPr/>
            </p:nvSpPr>
            <p:spPr bwMode="auto">
              <a:xfrm rot="10800000">
                <a:off x="4177" y="2833"/>
                <a:ext cx="624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4"/>
                      <a:pt x="9649" y="19"/>
                      <a:pt x="21565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Arc 124"/>
              <p:cNvSpPr/>
              <p:nvPr/>
            </p:nvSpPr>
            <p:spPr bwMode="auto">
              <a:xfrm rot="10800000">
                <a:off x="4225" y="2833"/>
                <a:ext cx="57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Arc 125"/>
              <p:cNvSpPr/>
              <p:nvPr/>
            </p:nvSpPr>
            <p:spPr bwMode="auto">
              <a:xfrm rot="10800000">
                <a:off x="4225" y="2737"/>
                <a:ext cx="576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Arc 126"/>
              <p:cNvSpPr/>
              <p:nvPr/>
            </p:nvSpPr>
            <p:spPr bwMode="auto">
              <a:xfrm rot="10800000">
                <a:off x="4225" y="2737"/>
                <a:ext cx="57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Arc 127"/>
              <p:cNvSpPr/>
              <p:nvPr/>
            </p:nvSpPr>
            <p:spPr bwMode="auto">
              <a:xfrm>
                <a:off x="4464" y="2241"/>
                <a:ext cx="240" cy="949"/>
              </a:xfrm>
              <a:custGeom>
                <a:avLst/>
                <a:gdLst>
                  <a:gd name="T0" fmla="*/ 0 w 21600"/>
                  <a:gd name="T1" fmla="*/ 0 h 34827"/>
                  <a:gd name="T2" fmla="*/ 0 w 21600"/>
                  <a:gd name="T3" fmla="*/ 0 h 34827"/>
                  <a:gd name="T4" fmla="*/ 0 w 21600"/>
                  <a:gd name="T5" fmla="*/ 0 h 348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827"/>
                  <a:gd name="T11" fmla="*/ 21600 w 21600"/>
                  <a:gd name="T12" fmla="*/ 34827 h 348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827" fill="none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</a:path>
                  <a:path w="21600" h="34827" stroke="0" extrusionOk="0">
                    <a:moveTo>
                      <a:pt x="10877" y="0"/>
                    </a:moveTo>
                    <a:cubicBezTo>
                      <a:pt x="17517" y="3870"/>
                      <a:pt x="21600" y="10976"/>
                      <a:pt x="21600" y="18661"/>
                    </a:cubicBezTo>
                    <a:cubicBezTo>
                      <a:pt x="21600" y="24842"/>
                      <a:pt x="18951" y="30727"/>
                      <a:pt x="14325" y="34827"/>
                    </a:cubicBezTo>
                    <a:lnTo>
                      <a:pt x="0" y="18661"/>
                    </a:lnTo>
                    <a:lnTo>
                      <a:pt x="10877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28"/>
          <p:cNvGrpSpPr/>
          <p:nvPr/>
        </p:nvGrpSpPr>
        <p:grpSpPr bwMode="auto">
          <a:xfrm>
            <a:off x="5000625" y="1274763"/>
            <a:ext cx="1371600" cy="641350"/>
            <a:chOff x="3024" y="2572"/>
            <a:chExt cx="864" cy="404"/>
          </a:xfrm>
        </p:grpSpPr>
        <p:sp>
          <p:nvSpPr>
            <p:cNvPr id="2074" name="Rectangle 129"/>
            <p:cNvSpPr>
              <a:spLocks noChangeArrowheads="1"/>
            </p:cNvSpPr>
            <p:nvPr/>
          </p:nvSpPr>
          <p:spPr bwMode="auto">
            <a:xfrm>
              <a:off x="3024" y="2572"/>
              <a:ext cx="3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/>
                <a:t>S</a:t>
              </a:r>
              <a:r>
                <a:rPr lang="en-US" altLang="zh-CN" sz="3600" baseline="-25000"/>
                <a:t>1</a:t>
              </a:r>
            </a:p>
          </p:txBody>
        </p:sp>
        <p:sp>
          <p:nvSpPr>
            <p:cNvPr id="2075" name="Line 130"/>
            <p:cNvSpPr>
              <a:spLocks noChangeShapeType="1"/>
            </p:cNvSpPr>
            <p:nvPr/>
          </p:nvSpPr>
          <p:spPr bwMode="auto">
            <a:xfrm flipV="1">
              <a:off x="3408" y="2592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915" name="Rectangle 131"/>
          <p:cNvSpPr>
            <a:spLocks noChangeArrowheads="1"/>
          </p:cNvSpPr>
          <p:nvPr/>
        </p:nvSpPr>
        <p:spPr bwMode="auto">
          <a:xfrm>
            <a:off x="0" y="692150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/>
      <p:bldP spid="118813" grpId="0"/>
      <p:bldP spid="118814" grpId="0"/>
      <p:bldP spid="118816" grpId="0"/>
      <p:bldP spid="118818" grpId="0"/>
      <p:bldP spid="118822" grpId="0"/>
      <p:bldP spid="1188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331913" y="836613"/>
            <a:ext cx="63498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dirty="0"/>
              <a:t>作业：</a:t>
            </a:r>
            <a:r>
              <a:rPr lang="en-US" altLang="zh-CN" sz="4000" dirty="0"/>
              <a:t>10-14</a:t>
            </a:r>
            <a:r>
              <a:rPr lang="zh-CN" altLang="en-US" sz="4000" dirty="0"/>
              <a:t>，</a:t>
            </a:r>
            <a:r>
              <a:rPr lang="en-US" altLang="zh-CN" sz="4000" dirty="0"/>
              <a:t>10-15</a:t>
            </a:r>
            <a:r>
              <a:rPr lang="zh-CN" altLang="en-US" sz="4000" dirty="0"/>
              <a:t>，</a:t>
            </a:r>
            <a:r>
              <a:rPr lang="en-US" altLang="zh-CN" sz="4000" dirty="0"/>
              <a:t>10-16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79388" y="44450"/>
            <a:ext cx="88931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一半径为 </a:t>
            </a:r>
            <a:r>
              <a:rPr lang="en-US" altLang="zh-CN" i="1"/>
              <a:t>a</a:t>
            </a:r>
            <a:r>
              <a:rPr lang="zh-CN" altLang="en-US"/>
              <a:t>的小圆线圈，电阻为 </a:t>
            </a:r>
            <a:r>
              <a:rPr lang="en-US" altLang="zh-CN" i="1"/>
              <a:t>R</a:t>
            </a:r>
            <a:r>
              <a:rPr lang="zh-CN" altLang="en-US"/>
              <a:t>，开始时与一个半径为 </a:t>
            </a:r>
            <a:r>
              <a:rPr lang="en-US" altLang="zh-CN" i="1"/>
              <a:t>b</a:t>
            </a:r>
            <a:r>
              <a:rPr lang="zh-CN" altLang="en-US" i="1"/>
              <a:t>（</a:t>
            </a:r>
            <a:r>
              <a:rPr lang="en-US" altLang="zh-CN" i="1"/>
              <a:t>b&gt;&gt;a</a:t>
            </a:r>
            <a:r>
              <a:rPr lang="zh-CN" altLang="en-US"/>
              <a:t>）的大线圈共面且同心，固定大线圈，并在其中维持恒定的电流 </a:t>
            </a:r>
            <a:r>
              <a:rPr lang="en-US" altLang="zh-CN" i="1"/>
              <a:t>I</a:t>
            </a:r>
            <a:r>
              <a:rPr lang="zh-CN" altLang="en-US"/>
              <a:t>，使小线圈绕其直径以匀角速度 </a:t>
            </a:r>
            <a:r>
              <a:rPr lang="en-US" altLang="zh-CN" i="1"/>
              <a:t>w</a:t>
            </a:r>
            <a:r>
              <a:rPr lang="zh-CN" altLang="en-US"/>
              <a:t>转动，如图所示（大小线圈的自感均可忽略）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-180058" y="2879725"/>
            <a:ext cx="72723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）小线圈中的感应电流的大小；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）为使小线圈保持匀角速度转动，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需对它施加的力矩 的大小；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）大线圈中的感应电动势。</a:t>
            </a:r>
          </a:p>
        </p:txBody>
      </p:sp>
      <p:sp>
        <p:nvSpPr>
          <p:cNvPr id="1946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94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9462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946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492375"/>
            <a:ext cx="26035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1550" y="476250"/>
          <a:ext cx="30035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460500" imgH="419100" progId="Equation.DSMT4">
                  <p:embed/>
                </p:oleObj>
              </mc:Choice>
              <mc:Fallback>
                <p:oleObj name="Equation" r:id="rId3" imgW="14605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30035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2988" y="1844675"/>
          <a:ext cx="4095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387600" imgH="508000" progId="Equation.DSMT4">
                  <p:embed/>
                </p:oleObj>
              </mc:Choice>
              <mc:Fallback>
                <p:oleObj name="Equation" r:id="rId5" imgW="23876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4095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1550" y="3500438"/>
          <a:ext cx="53848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235200" imgH="508000" progId="Equation.DSMT4">
                  <p:embed/>
                </p:oleObj>
              </mc:Choice>
              <mc:Fallback>
                <p:oleObj name="Equation" r:id="rId7" imgW="2235200" imgH="508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53848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0"/>
          <p:cNvSpPr>
            <a:spLocks noChangeArrowheads="1"/>
          </p:cNvSpPr>
          <p:nvPr/>
        </p:nvSpPr>
        <p:spPr bwMode="auto">
          <a:xfrm>
            <a:off x="250825" y="260350"/>
            <a:ext cx="8424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如图所示，长直导线中通电流 </a:t>
            </a:r>
            <a:r>
              <a:rPr lang="en-US" altLang="zh-CN" sz="2400" i="1"/>
              <a:t>I</a:t>
            </a:r>
            <a:r>
              <a:rPr lang="zh-CN" altLang="en-US" sz="2400"/>
              <a:t>，置于磁导率为     的介质中。一</a:t>
            </a:r>
            <a:r>
              <a:rPr lang="en-US" altLang="zh-CN" sz="2400" i="1"/>
              <a:t>N</a:t>
            </a:r>
            <a:r>
              <a:rPr lang="zh-CN" altLang="en-US" sz="2400"/>
              <a:t> 匝圆线圈与直导线共面并且相切</a:t>
            </a:r>
            <a:r>
              <a:rPr lang="en-US" altLang="zh-CN" sz="2400"/>
              <a:t>(</a:t>
            </a:r>
            <a:r>
              <a:rPr lang="zh-CN" altLang="en-US" sz="2400"/>
              <a:t>长直导线与圆线圈之间绝缘</a:t>
            </a:r>
            <a:r>
              <a:rPr lang="en-US" altLang="zh-CN" sz="2400"/>
              <a:t>)</a:t>
            </a:r>
            <a:r>
              <a:rPr lang="zh-CN" altLang="en-US" sz="2400"/>
              <a:t>，圆线圈的半径为 </a:t>
            </a:r>
            <a:r>
              <a:rPr lang="en-US" altLang="zh-CN" sz="2400" i="1"/>
              <a:t>R</a:t>
            </a:r>
            <a:r>
              <a:rPr lang="zh-CN" altLang="en-US" sz="2400"/>
              <a:t>。</a:t>
            </a:r>
          </a:p>
        </p:txBody>
      </p:sp>
      <p:graphicFrame>
        <p:nvGraphicFramePr>
          <p:cNvPr id="21507" name="对象 12"/>
          <p:cNvGraphicFramePr>
            <a:graphicFrameLocks noChangeAspect="1"/>
          </p:cNvGraphicFramePr>
          <p:nvPr/>
        </p:nvGraphicFramePr>
        <p:xfrm>
          <a:off x="6645275" y="304800"/>
          <a:ext cx="663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52400" imgH="165100" progId="Equation.DSMT4">
                  <p:embed/>
                </p:oleObj>
              </mc:Choice>
              <mc:Fallback>
                <p:oleObj name="Equation" r:id="rId3" imgW="152400" imgH="165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304800"/>
                        <a:ext cx="663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组合 23"/>
          <p:cNvGrpSpPr/>
          <p:nvPr/>
        </p:nvGrpSpPr>
        <p:grpSpPr bwMode="auto">
          <a:xfrm>
            <a:off x="6559550" y="1628775"/>
            <a:ext cx="1900238" cy="2520950"/>
            <a:chOff x="4932039" y="1628800"/>
            <a:chExt cx="1900675" cy="2520280"/>
          </a:xfrm>
        </p:grpSpPr>
        <p:graphicFrame>
          <p:nvGraphicFramePr>
            <p:cNvPr id="21527" name="对象 13"/>
            <p:cNvGraphicFramePr>
              <a:graphicFrameLocks noChangeAspect="1"/>
            </p:cNvGraphicFramePr>
            <p:nvPr/>
          </p:nvGraphicFramePr>
          <p:xfrm>
            <a:off x="4932039" y="1628800"/>
            <a:ext cx="496143" cy="476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5" imgW="165100" imgH="241300" progId="Equation.DSMT4">
                    <p:embed/>
                  </p:oleObj>
                </mc:Choice>
                <mc:Fallback>
                  <p:oleObj name="Equation" r:id="rId5" imgW="165100" imgH="2413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39" y="1628800"/>
                          <a:ext cx="496143" cy="476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8" name="Picture 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358" y="1977380"/>
              <a:ext cx="123825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29" name="AutoShape 13"/>
            <p:cNvCxnSpPr>
              <a:cxnSpLocks noChangeShapeType="1"/>
            </p:cNvCxnSpPr>
            <p:nvPr/>
          </p:nvCxnSpPr>
          <p:spPr bwMode="auto">
            <a:xfrm flipV="1">
              <a:off x="5318872" y="2309168"/>
              <a:ext cx="0" cy="669925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0" name="Oval 16"/>
            <p:cNvSpPr>
              <a:spLocks noChangeArrowheads="1"/>
            </p:cNvSpPr>
            <p:nvPr/>
          </p:nvSpPr>
          <p:spPr bwMode="auto">
            <a:xfrm>
              <a:off x="5337289" y="2309168"/>
              <a:ext cx="1495425" cy="1604962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31" name="Oval 15"/>
            <p:cNvSpPr>
              <a:spLocks noChangeArrowheads="1"/>
            </p:cNvSpPr>
            <p:nvPr/>
          </p:nvSpPr>
          <p:spPr bwMode="auto">
            <a:xfrm>
              <a:off x="6018327" y="2891780"/>
              <a:ext cx="95250" cy="11747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32" name="Text Box 14"/>
            <p:cNvSpPr txBox="1">
              <a:spLocks noChangeArrowheads="1"/>
            </p:cNvSpPr>
            <p:nvPr/>
          </p:nvSpPr>
          <p:spPr bwMode="auto">
            <a:xfrm>
              <a:off x="5944283" y="3279130"/>
              <a:ext cx="415925" cy="431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Calibri" pitchFamily="34" charset="0"/>
                  <a:cs typeface="Times New Roman" panose="02020503050405090304" pitchFamily="18" charset="0"/>
                </a:rPr>
                <a:t>R</a:t>
              </a:r>
              <a:endParaRPr lang="en-US" altLang="zh-CN" sz="2400" i="1"/>
            </a:p>
          </p:txBody>
        </p:sp>
        <p:cxnSp>
          <p:nvCxnSpPr>
            <p:cNvPr id="21533" name="AutoShape 17"/>
            <p:cNvCxnSpPr>
              <a:cxnSpLocks noChangeShapeType="1"/>
            </p:cNvCxnSpPr>
            <p:nvPr/>
          </p:nvCxnSpPr>
          <p:spPr bwMode="auto">
            <a:xfrm>
              <a:off x="6046902" y="3117205"/>
              <a:ext cx="407987" cy="6905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Calibri" pitchFamily="34" charset="0"/>
                <a:cs typeface="Times New Roman" panose="02020503050405090304" pitchFamily="18" charset="0"/>
              </a:rPr>
              <a:t>            </a:t>
            </a:r>
            <a:endParaRPr lang="en-US" altLang="zh-CN" sz="2400"/>
          </a:p>
        </p:txBody>
      </p:sp>
      <p:sp>
        <p:nvSpPr>
          <p:cNvPr id="2151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1" name="Rectangle 21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2" name="Rectangle 22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21513" name="矩形 24"/>
          <p:cNvSpPr>
            <a:spLocks noChangeArrowheads="1"/>
          </p:cNvSpPr>
          <p:nvPr/>
        </p:nvSpPr>
        <p:spPr bwMode="auto">
          <a:xfrm>
            <a:off x="295275" y="1674813"/>
            <a:ext cx="60769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求</a:t>
            </a:r>
            <a:r>
              <a:rPr lang="en-US" altLang="zh-CN" sz="2400"/>
              <a:t>: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）求互感系数</a:t>
            </a:r>
            <a:r>
              <a:rPr lang="en-US" altLang="zh-CN" sz="2400"/>
              <a:t>M</a:t>
            </a:r>
            <a:r>
              <a:rPr lang="zh-CN" altLang="en-US" sz="2400"/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）如果直导线中通交流电 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（    与    都是正的常数），求原线圈中的感应电动势。如果              ，            时，判断感应电动势的方向。</a:t>
            </a:r>
          </a:p>
        </p:txBody>
      </p:sp>
      <p:sp>
        <p:nvSpPr>
          <p:cNvPr id="2151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15" name="对象 26"/>
          <p:cNvGraphicFramePr>
            <a:graphicFrameLocks noChangeAspect="1"/>
          </p:cNvGraphicFramePr>
          <p:nvPr/>
        </p:nvGraphicFramePr>
        <p:xfrm>
          <a:off x="4356100" y="2024063"/>
          <a:ext cx="17287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8" imgW="761365" imgH="228600" progId="Equation.DSMT4">
                  <p:embed/>
                </p:oleObj>
              </mc:Choice>
              <mc:Fallback>
                <p:oleObj name="Equation" r:id="rId8" imgW="761365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024063"/>
                        <a:ext cx="17287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17" name="对象 28"/>
          <p:cNvGraphicFramePr>
            <a:graphicFrameLocks noChangeAspect="1"/>
          </p:cNvGraphicFramePr>
          <p:nvPr/>
        </p:nvGraphicFramePr>
        <p:xfrm>
          <a:off x="611188" y="2362200"/>
          <a:ext cx="504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0" imgW="152400" imgH="228600" progId="Equation.DSMT4">
                  <p:embed/>
                </p:oleObj>
              </mc:Choice>
              <mc:Fallback>
                <p:oleObj name="Equation" r:id="rId10" imgW="152400" imgH="228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62200"/>
                        <a:ext cx="504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19" name="对象 30"/>
          <p:cNvGraphicFramePr>
            <a:graphicFrameLocks noChangeAspect="1"/>
          </p:cNvGraphicFramePr>
          <p:nvPr/>
        </p:nvGraphicFramePr>
        <p:xfrm>
          <a:off x="1258888" y="2484438"/>
          <a:ext cx="4333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2" imgW="152400" imgH="139700" progId="Equation.DSMT4">
                  <p:embed/>
                </p:oleObj>
              </mc:Choice>
              <mc:Fallback>
                <p:oleObj name="Equation" r:id="rId12" imgW="152400" imgH="1397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84438"/>
                        <a:ext cx="43338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21" name="对象 144384"/>
          <p:cNvGraphicFramePr>
            <a:graphicFrameLocks noChangeAspect="1"/>
          </p:cNvGraphicFramePr>
          <p:nvPr/>
        </p:nvGraphicFramePr>
        <p:xfrm>
          <a:off x="2555875" y="2801938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4" imgW="406400" imgH="139700" progId="Equation.DSMT4">
                  <p:embed/>
                </p:oleObj>
              </mc:Choice>
              <mc:Fallback>
                <p:oleObj name="Equation" r:id="rId14" imgW="406400" imgH="139700" progId="Equation.DSMT4">
                  <p:embed/>
                  <p:pic>
                    <p:nvPicPr>
                      <p:cNvPr id="0" name="对象 144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01938"/>
                        <a:ext cx="120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23" name="对象 144386"/>
          <p:cNvGraphicFramePr>
            <a:graphicFrameLocks noChangeAspect="1"/>
          </p:cNvGraphicFramePr>
          <p:nvPr/>
        </p:nvGraphicFramePr>
        <p:xfrm>
          <a:off x="3779838" y="2781300"/>
          <a:ext cx="1008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6" imgW="469900" imgH="203200" progId="Equation.DSMT4">
                  <p:embed/>
                </p:oleObj>
              </mc:Choice>
              <mc:Fallback>
                <p:oleObj name="Equation" r:id="rId16" imgW="469900" imgH="203200" progId="Equation.DSMT4">
                  <p:embed/>
                  <p:pic>
                    <p:nvPicPr>
                      <p:cNvPr id="0" name="对象 144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81300"/>
                        <a:ext cx="10080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4389" name="对象 144388"/>
          <p:cNvGraphicFramePr>
            <a:graphicFrameLocks noChangeAspect="1"/>
          </p:cNvGraphicFramePr>
          <p:nvPr/>
        </p:nvGraphicFramePr>
        <p:xfrm>
          <a:off x="1035050" y="4149725"/>
          <a:ext cx="28162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8" imgW="989965" imgH="393700" progId="Equation.DSMT4">
                  <p:embed/>
                </p:oleObj>
              </mc:Choice>
              <mc:Fallback>
                <p:oleObj name="Equation" r:id="rId18" imgW="989965" imgH="393700" progId="Equation.DSMT4">
                  <p:embed/>
                  <p:pic>
                    <p:nvPicPr>
                      <p:cNvPr id="0" name="对象 144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149725"/>
                        <a:ext cx="28162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矩形 144389"/>
          <p:cNvSpPr>
            <a:spLocks noChangeArrowheads="1"/>
          </p:cNvSpPr>
          <p:nvPr/>
        </p:nvSpPr>
        <p:spPr bwMode="auto">
          <a:xfrm>
            <a:off x="827088" y="5446713"/>
            <a:ext cx="4968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电动势的方向是逆时针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 bwMode="auto">
          <a:xfrm>
            <a:off x="5489575" y="2997200"/>
            <a:ext cx="3762375" cy="4464050"/>
            <a:chOff x="4500" y="3936"/>
            <a:chExt cx="2730" cy="4737"/>
          </a:xfrm>
        </p:grpSpPr>
        <p:sp>
          <p:nvSpPr>
            <p:cNvPr id="139318" name="AutoShape 54"/>
            <p:cNvSpPr>
              <a:spLocks noChangeArrowheads="1"/>
            </p:cNvSpPr>
            <p:nvPr/>
          </p:nvSpPr>
          <p:spPr bwMode="auto">
            <a:xfrm>
              <a:off x="5115" y="6848"/>
              <a:ext cx="1441" cy="9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0C0C0">
                    <a:alpha val="70000"/>
                  </a:srgbClr>
                </a:gs>
                <a:gs pos="5000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45" name="Text Box 55"/>
            <p:cNvSpPr txBox="1">
              <a:spLocks noChangeArrowheads="1"/>
            </p:cNvSpPr>
            <p:nvPr/>
          </p:nvSpPr>
          <p:spPr bwMode="auto">
            <a:xfrm>
              <a:off x="5175" y="7836"/>
              <a:ext cx="1305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22546" name="Oval 56"/>
            <p:cNvSpPr>
              <a:spLocks noChangeArrowheads="1"/>
            </p:cNvSpPr>
            <p:nvPr/>
          </p:nvSpPr>
          <p:spPr bwMode="auto">
            <a:xfrm>
              <a:off x="5295" y="5652"/>
              <a:ext cx="1080" cy="285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547" name="Line 57"/>
            <p:cNvSpPr>
              <a:spLocks noChangeShapeType="1"/>
            </p:cNvSpPr>
            <p:nvPr/>
          </p:nvSpPr>
          <p:spPr bwMode="auto">
            <a:xfrm>
              <a:off x="5843" y="4457"/>
              <a:ext cx="0" cy="3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Freeform 58"/>
            <p:cNvSpPr/>
            <p:nvPr/>
          </p:nvSpPr>
          <p:spPr bwMode="auto">
            <a:xfrm>
              <a:off x="6297" y="4695"/>
              <a:ext cx="858" cy="2282"/>
            </a:xfrm>
            <a:custGeom>
              <a:avLst/>
              <a:gdLst>
                <a:gd name="T0" fmla="*/ 858 w 858"/>
                <a:gd name="T1" fmla="*/ 0 h 2282"/>
                <a:gd name="T2" fmla="*/ 138 w 858"/>
                <a:gd name="T3" fmla="*/ 1500 h 2282"/>
                <a:gd name="T4" fmla="*/ 31 w 858"/>
                <a:gd name="T5" fmla="*/ 2282 h 2282"/>
                <a:gd name="T6" fmla="*/ 0 60000 65536"/>
                <a:gd name="T7" fmla="*/ 0 60000 65536"/>
                <a:gd name="T8" fmla="*/ 0 60000 65536"/>
                <a:gd name="T9" fmla="*/ 0 w 858"/>
                <a:gd name="T10" fmla="*/ 0 h 2282"/>
                <a:gd name="T11" fmla="*/ 858 w 858"/>
                <a:gd name="T12" fmla="*/ 2282 h 2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2282">
                  <a:moveTo>
                    <a:pt x="858" y="0"/>
                  </a:moveTo>
                  <a:cubicBezTo>
                    <a:pt x="741" y="250"/>
                    <a:pt x="276" y="1120"/>
                    <a:pt x="138" y="1500"/>
                  </a:cubicBezTo>
                  <a:cubicBezTo>
                    <a:pt x="0" y="1880"/>
                    <a:pt x="53" y="2119"/>
                    <a:pt x="31" y="228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Freeform 59"/>
            <p:cNvSpPr/>
            <p:nvPr/>
          </p:nvSpPr>
          <p:spPr bwMode="auto">
            <a:xfrm>
              <a:off x="4500" y="4800"/>
              <a:ext cx="895" cy="2177"/>
            </a:xfrm>
            <a:custGeom>
              <a:avLst/>
              <a:gdLst>
                <a:gd name="T0" fmla="*/ 0 w 895"/>
                <a:gd name="T1" fmla="*/ 0 h 2177"/>
                <a:gd name="T2" fmla="*/ 750 w 895"/>
                <a:gd name="T3" fmla="*/ 1365 h 2177"/>
                <a:gd name="T4" fmla="*/ 869 w 895"/>
                <a:gd name="T5" fmla="*/ 2177 h 2177"/>
                <a:gd name="T6" fmla="*/ 0 60000 65536"/>
                <a:gd name="T7" fmla="*/ 0 60000 65536"/>
                <a:gd name="T8" fmla="*/ 0 60000 65536"/>
                <a:gd name="T9" fmla="*/ 0 w 895"/>
                <a:gd name="T10" fmla="*/ 0 h 2177"/>
                <a:gd name="T11" fmla="*/ 895 w 895"/>
                <a:gd name="T12" fmla="*/ 2177 h 2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5" h="2177">
                  <a:moveTo>
                    <a:pt x="0" y="0"/>
                  </a:moveTo>
                  <a:cubicBezTo>
                    <a:pt x="122" y="228"/>
                    <a:pt x="605" y="1002"/>
                    <a:pt x="750" y="1365"/>
                  </a:cubicBezTo>
                  <a:cubicBezTo>
                    <a:pt x="895" y="1728"/>
                    <a:pt x="844" y="2008"/>
                    <a:pt x="869" y="217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Freeform 60"/>
            <p:cNvSpPr/>
            <p:nvPr/>
          </p:nvSpPr>
          <p:spPr bwMode="auto">
            <a:xfrm>
              <a:off x="5112" y="4481"/>
              <a:ext cx="555" cy="2465"/>
            </a:xfrm>
            <a:custGeom>
              <a:avLst/>
              <a:gdLst>
                <a:gd name="T0" fmla="*/ 555 w 555"/>
                <a:gd name="T1" fmla="*/ 1812 h 2520"/>
                <a:gd name="T2" fmla="*/ 495 w 555"/>
                <a:gd name="T3" fmla="*/ 1163 h 2520"/>
                <a:gd name="T4" fmla="*/ 390 w 555"/>
                <a:gd name="T5" fmla="*/ 797 h 2520"/>
                <a:gd name="T6" fmla="*/ 0 w 555"/>
                <a:gd name="T7" fmla="*/ 0 h 2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5"/>
                <a:gd name="T13" fmla="*/ 0 h 2520"/>
                <a:gd name="T14" fmla="*/ 555 w 555"/>
                <a:gd name="T15" fmla="*/ 2520 h 2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Freeform 61"/>
            <p:cNvSpPr/>
            <p:nvPr/>
          </p:nvSpPr>
          <p:spPr bwMode="auto">
            <a:xfrm flipH="1">
              <a:off x="6054" y="4481"/>
              <a:ext cx="555" cy="2465"/>
            </a:xfrm>
            <a:custGeom>
              <a:avLst/>
              <a:gdLst>
                <a:gd name="T0" fmla="*/ 555 w 555"/>
                <a:gd name="T1" fmla="*/ 1812 h 2520"/>
                <a:gd name="T2" fmla="*/ 495 w 555"/>
                <a:gd name="T3" fmla="*/ 1163 h 2520"/>
                <a:gd name="T4" fmla="*/ 390 w 555"/>
                <a:gd name="T5" fmla="*/ 797 h 2520"/>
                <a:gd name="T6" fmla="*/ 0 w 555"/>
                <a:gd name="T7" fmla="*/ 0 h 2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5"/>
                <a:gd name="T13" fmla="*/ 0 h 2520"/>
                <a:gd name="T14" fmla="*/ 555 w 555"/>
                <a:gd name="T15" fmla="*/ 2520 h 2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62"/>
            <p:cNvSpPr>
              <a:spLocks noChangeShapeType="1"/>
            </p:cNvSpPr>
            <p:nvPr/>
          </p:nvSpPr>
          <p:spPr bwMode="auto">
            <a:xfrm flipH="1" flipV="1">
              <a:off x="5837" y="4495"/>
              <a:ext cx="0" cy="24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63"/>
            <p:cNvSpPr>
              <a:spLocks noChangeArrowheads="1"/>
            </p:cNvSpPr>
            <p:nvPr/>
          </p:nvSpPr>
          <p:spPr bwMode="auto">
            <a:xfrm>
              <a:off x="5727" y="5768"/>
              <a:ext cx="210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554" name="Text Box 64"/>
            <p:cNvSpPr txBox="1">
              <a:spLocks noChangeArrowheads="1"/>
            </p:cNvSpPr>
            <p:nvPr/>
          </p:nvSpPr>
          <p:spPr bwMode="auto">
            <a:xfrm>
              <a:off x="5610" y="3936"/>
              <a:ext cx="58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z</a:t>
              </a:r>
              <a:endParaRPr lang="en-US" altLang="zh-CN" sz="2400"/>
            </a:p>
          </p:txBody>
        </p:sp>
        <p:sp>
          <p:nvSpPr>
            <p:cNvPr id="22555" name="Text Box 65"/>
            <p:cNvSpPr txBox="1">
              <a:spLocks noChangeArrowheads="1"/>
            </p:cNvSpPr>
            <p:nvPr/>
          </p:nvSpPr>
          <p:spPr bwMode="auto">
            <a:xfrm>
              <a:off x="6375" y="4123"/>
              <a:ext cx="58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endParaRPr lang="en-US" altLang="zh-CN" sz="2400"/>
            </a:p>
          </p:txBody>
        </p:sp>
        <p:sp>
          <p:nvSpPr>
            <p:cNvPr id="22556" name="Line 66"/>
            <p:cNvSpPr>
              <a:spLocks noChangeShapeType="1"/>
            </p:cNvSpPr>
            <p:nvPr/>
          </p:nvSpPr>
          <p:spPr bwMode="auto">
            <a:xfrm flipV="1">
              <a:off x="6405" y="4560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67"/>
            <p:cNvSpPr/>
            <p:nvPr/>
          </p:nvSpPr>
          <p:spPr bwMode="auto">
            <a:xfrm>
              <a:off x="6411" y="4998"/>
              <a:ext cx="369" cy="1"/>
            </a:xfrm>
            <a:custGeom>
              <a:avLst/>
              <a:gdLst>
                <a:gd name="T0" fmla="*/ 0 w 369"/>
                <a:gd name="T1" fmla="*/ 0 h 1"/>
                <a:gd name="T2" fmla="*/ 369 w 369"/>
                <a:gd name="T3" fmla="*/ 0 h 1"/>
                <a:gd name="T4" fmla="*/ 0 60000 65536"/>
                <a:gd name="T5" fmla="*/ 0 60000 65536"/>
                <a:gd name="T6" fmla="*/ 0 w 369"/>
                <a:gd name="T7" fmla="*/ 0 h 1"/>
                <a:gd name="T8" fmla="*/ 369 w 36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9" h="1">
                  <a:moveTo>
                    <a:pt x="0" y="0"/>
                  </a:moveTo>
                  <a:lnTo>
                    <a:pt x="36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Text Box 68"/>
            <p:cNvSpPr txBox="1">
              <a:spLocks noChangeArrowheads="1"/>
            </p:cNvSpPr>
            <p:nvPr/>
          </p:nvSpPr>
          <p:spPr bwMode="auto">
            <a:xfrm>
              <a:off x="5940" y="4404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r>
                <a:rPr lang="en-US" altLang="zh-CN" sz="2400" i="1" baseline="-25000"/>
                <a:t>z</a:t>
              </a:r>
              <a:endParaRPr lang="en-US" altLang="zh-CN" sz="2400"/>
            </a:p>
          </p:txBody>
        </p:sp>
        <p:sp>
          <p:nvSpPr>
            <p:cNvPr id="22559" name="Text Box 69"/>
            <p:cNvSpPr txBox="1">
              <a:spLocks noChangeArrowheads="1"/>
            </p:cNvSpPr>
            <p:nvPr/>
          </p:nvSpPr>
          <p:spPr bwMode="auto">
            <a:xfrm>
              <a:off x="6510" y="4599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r>
                <a:rPr lang="en-US" altLang="zh-CN" sz="2400" i="1" baseline="-25000"/>
                <a:t>r</a:t>
              </a:r>
              <a:endParaRPr lang="en-US" altLang="zh-CN" sz="2400"/>
            </a:p>
          </p:txBody>
        </p:sp>
      </p:grpSp>
      <p:sp>
        <p:nvSpPr>
          <p:cNvPr id="139339" name="Text Box 75"/>
          <p:cNvSpPr txBox="1">
            <a:spLocks noChangeArrowheads="1"/>
          </p:cNvSpPr>
          <p:nvPr/>
        </p:nvSpPr>
        <p:spPr bwMode="auto">
          <a:xfrm>
            <a:off x="34925" y="32845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解：</a:t>
            </a:r>
          </a:p>
        </p:txBody>
      </p:sp>
      <p:sp>
        <p:nvSpPr>
          <p:cNvPr id="139340" name="Rectangle 76"/>
          <p:cNvSpPr>
            <a:spLocks noChangeArrowheads="1"/>
          </p:cNvSpPr>
          <p:nvPr/>
        </p:nvSpPr>
        <p:spPr bwMode="auto">
          <a:xfrm>
            <a:off x="682625" y="3284538"/>
            <a:ext cx="4608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圆环处总磁通量为外磁场磁通量与自身自感磁通之和 </a:t>
            </a:r>
          </a:p>
        </p:txBody>
      </p:sp>
      <p:graphicFrame>
        <p:nvGraphicFramePr>
          <p:cNvPr id="139341" name="Object 77"/>
          <p:cNvGraphicFramePr>
            <a:graphicFrameLocks noChangeAspect="1"/>
          </p:cNvGraphicFramePr>
          <p:nvPr/>
        </p:nvGraphicFramePr>
        <p:xfrm>
          <a:off x="1042988" y="4292600"/>
          <a:ext cx="2303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1002665" imgH="241300" progId="Equation.3">
                  <p:embed/>
                </p:oleObj>
              </mc:Choice>
              <mc:Fallback>
                <p:oleObj name="公式" r:id="rId3" imgW="1002665" imgH="2413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23034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43" name="Rectangle 79"/>
          <p:cNvSpPr>
            <a:spLocks noChangeArrowheads="1"/>
          </p:cNvSpPr>
          <p:nvPr/>
        </p:nvSpPr>
        <p:spPr bwMode="auto">
          <a:xfrm>
            <a:off x="-36513" y="3068638"/>
            <a:ext cx="6011863" cy="71437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9344" name="Rectangle 80"/>
          <p:cNvSpPr>
            <a:spLocks noChangeArrowheads="1"/>
          </p:cNvSpPr>
          <p:nvPr/>
        </p:nvSpPr>
        <p:spPr bwMode="auto">
          <a:xfrm>
            <a:off x="720725" y="4868863"/>
            <a:ext cx="680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根据法拉第电磁感应定律 </a:t>
            </a:r>
          </a:p>
        </p:txBody>
      </p:sp>
      <p:sp>
        <p:nvSpPr>
          <p:cNvPr id="22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例：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质量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，半径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，自感系数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L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的细超导圆环（零电阻）与一柱形磁铁同轴放置，圆环周围圆柱形对称的磁场可近似用磁感强度的竖直和径向分量                         和                  来表示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800" baseline="-250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</a:t>
            </a:r>
            <a:r>
              <a:rPr lang="el-GR" altLang="zh-CN" sz="2800" i="1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α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</a:t>
            </a:r>
            <a:r>
              <a:rPr lang="el-GR" altLang="zh-CN" sz="2800" i="1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β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均为常数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分别为竖直和径向位置坐标。环中心初始坐标：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= 0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sym typeface="Symbol" pitchFamily="18" charset="2"/>
              </a:rPr>
              <a:t>r</a:t>
            </a:r>
            <a:r>
              <a:rPr lang="en-US" altLang="zh-CN" sz="2800">
                <a:solidFill>
                  <a:schemeClr val="accent2"/>
                </a:solidFill>
                <a:sym typeface="Symbol" pitchFamily="18" charset="2"/>
              </a:rPr>
              <a:t> = 0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。初始圆环中没电流，当它被放开向下运动时，保持它的轴仍为竖直，试求圆环中的电流，圆环随后将如何运动？</a:t>
            </a:r>
          </a:p>
        </p:txBody>
      </p:sp>
      <p:graphicFrame>
        <p:nvGraphicFramePr>
          <p:cNvPr id="22539" name="Object 70"/>
          <p:cNvGraphicFramePr>
            <a:graphicFrameLocks noChangeAspect="1"/>
          </p:cNvGraphicFramePr>
          <p:nvPr/>
        </p:nvGraphicFramePr>
        <p:xfrm>
          <a:off x="5003800" y="879475"/>
          <a:ext cx="2298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5" imgW="990600" imgH="228600" progId="Equation.3">
                  <p:embed/>
                </p:oleObj>
              </mc:Choice>
              <mc:Fallback>
                <p:oleObj name="公式" r:id="rId5" imgW="99060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79475"/>
                        <a:ext cx="2298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72"/>
          <p:cNvGraphicFramePr>
            <a:graphicFrameLocks noChangeAspect="1"/>
          </p:cNvGraphicFramePr>
          <p:nvPr/>
        </p:nvGraphicFramePr>
        <p:xfrm>
          <a:off x="7556500" y="877888"/>
          <a:ext cx="16192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7" imgW="673100" imgH="228600" progId="Equation.3">
                  <p:embed/>
                </p:oleObj>
              </mc:Choice>
              <mc:Fallback>
                <p:oleObj name="公式" r:id="rId7" imgW="673100" imgH="228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877888"/>
                        <a:ext cx="16192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5" name="Object 81"/>
          <p:cNvGraphicFramePr>
            <a:graphicFrameLocks noChangeAspect="1"/>
          </p:cNvGraphicFramePr>
          <p:nvPr/>
        </p:nvGraphicFramePr>
        <p:xfrm>
          <a:off x="1476375" y="5445125"/>
          <a:ext cx="17351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609600" imgH="393700" progId="Equation.3">
                  <p:embed/>
                </p:oleObj>
              </mc:Choice>
              <mc:Fallback>
                <p:oleObj name="公式" r:id="rId9" imgW="609600" imgH="3937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45125"/>
                        <a:ext cx="17351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9" grpId="0"/>
      <p:bldP spid="139340" grpId="0"/>
      <p:bldP spid="1393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246063"/>
            <a:ext cx="871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超导圆环电阻为零，因此磁通量变化率为零，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3235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1331913" y="909638"/>
          <a:ext cx="5203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3" imgW="1968500" imgH="241300" progId="Equation.3">
                  <p:embed/>
                </p:oleObj>
              </mc:Choice>
              <mc:Fallback>
                <p:oleObj name="公式" r:id="rId3" imgW="1968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9638"/>
                        <a:ext cx="5203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107950" y="1614488"/>
            <a:ext cx="6702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由初始条件，通过超导环的磁通量恒为： 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3235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6589713" y="1541463"/>
          <a:ext cx="20161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673100" imgH="241300" progId="Equation.3">
                  <p:embed/>
                </p:oleObj>
              </mc:Choice>
              <mc:Fallback>
                <p:oleObj name="公式" r:id="rId5" imgW="6731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1541463"/>
                        <a:ext cx="201612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Group 10"/>
          <p:cNvGrpSpPr/>
          <p:nvPr/>
        </p:nvGrpSpPr>
        <p:grpSpPr bwMode="auto">
          <a:xfrm>
            <a:off x="5489575" y="2493963"/>
            <a:ext cx="3762375" cy="4464050"/>
            <a:chOff x="4500" y="3936"/>
            <a:chExt cx="2730" cy="4737"/>
          </a:xfrm>
        </p:grpSpPr>
        <p:sp>
          <p:nvSpPr>
            <p:cNvPr id="142347" name="AutoShape 11"/>
            <p:cNvSpPr>
              <a:spLocks noChangeArrowheads="1"/>
            </p:cNvSpPr>
            <p:nvPr/>
          </p:nvSpPr>
          <p:spPr bwMode="auto">
            <a:xfrm>
              <a:off x="5115" y="6848"/>
              <a:ext cx="1441" cy="93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0C0C0">
                    <a:alpha val="70000"/>
                  </a:srgbClr>
                </a:gs>
                <a:gs pos="5000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571" name="Text Box 12"/>
            <p:cNvSpPr txBox="1">
              <a:spLocks noChangeArrowheads="1"/>
            </p:cNvSpPr>
            <p:nvPr/>
          </p:nvSpPr>
          <p:spPr bwMode="auto">
            <a:xfrm>
              <a:off x="5175" y="7836"/>
              <a:ext cx="1305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auto">
            <a:xfrm>
              <a:off x="5295" y="5652"/>
              <a:ext cx="1080" cy="285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73" name="Line 14"/>
            <p:cNvSpPr>
              <a:spLocks noChangeShapeType="1"/>
            </p:cNvSpPr>
            <p:nvPr/>
          </p:nvSpPr>
          <p:spPr bwMode="auto">
            <a:xfrm>
              <a:off x="5843" y="4457"/>
              <a:ext cx="0" cy="3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Freeform 15"/>
            <p:cNvSpPr/>
            <p:nvPr/>
          </p:nvSpPr>
          <p:spPr bwMode="auto">
            <a:xfrm>
              <a:off x="6297" y="4695"/>
              <a:ext cx="858" cy="2282"/>
            </a:xfrm>
            <a:custGeom>
              <a:avLst/>
              <a:gdLst>
                <a:gd name="T0" fmla="*/ 858 w 858"/>
                <a:gd name="T1" fmla="*/ 0 h 2282"/>
                <a:gd name="T2" fmla="*/ 138 w 858"/>
                <a:gd name="T3" fmla="*/ 1500 h 2282"/>
                <a:gd name="T4" fmla="*/ 31 w 858"/>
                <a:gd name="T5" fmla="*/ 2282 h 2282"/>
                <a:gd name="T6" fmla="*/ 0 60000 65536"/>
                <a:gd name="T7" fmla="*/ 0 60000 65536"/>
                <a:gd name="T8" fmla="*/ 0 60000 65536"/>
                <a:gd name="T9" fmla="*/ 0 w 858"/>
                <a:gd name="T10" fmla="*/ 0 h 2282"/>
                <a:gd name="T11" fmla="*/ 858 w 858"/>
                <a:gd name="T12" fmla="*/ 2282 h 2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8" h="2282">
                  <a:moveTo>
                    <a:pt x="858" y="0"/>
                  </a:moveTo>
                  <a:cubicBezTo>
                    <a:pt x="741" y="250"/>
                    <a:pt x="276" y="1120"/>
                    <a:pt x="138" y="1500"/>
                  </a:cubicBezTo>
                  <a:cubicBezTo>
                    <a:pt x="0" y="1880"/>
                    <a:pt x="53" y="2119"/>
                    <a:pt x="31" y="228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Freeform 16"/>
            <p:cNvSpPr/>
            <p:nvPr/>
          </p:nvSpPr>
          <p:spPr bwMode="auto">
            <a:xfrm>
              <a:off x="4500" y="4800"/>
              <a:ext cx="895" cy="2177"/>
            </a:xfrm>
            <a:custGeom>
              <a:avLst/>
              <a:gdLst>
                <a:gd name="T0" fmla="*/ 0 w 895"/>
                <a:gd name="T1" fmla="*/ 0 h 2177"/>
                <a:gd name="T2" fmla="*/ 750 w 895"/>
                <a:gd name="T3" fmla="*/ 1365 h 2177"/>
                <a:gd name="T4" fmla="*/ 869 w 895"/>
                <a:gd name="T5" fmla="*/ 2177 h 2177"/>
                <a:gd name="T6" fmla="*/ 0 60000 65536"/>
                <a:gd name="T7" fmla="*/ 0 60000 65536"/>
                <a:gd name="T8" fmla="*/ 0 60000 65536"/>
                <a:gd name="T9" fmla="*/ 0 w 895"/>
                <a:gd name="T10" fmla="*/ 0 h 2177"/>
                <a:gd name="T11" fmla="*/ 895 w 895"/>
                <a:gd name="T12" fmla="*/ 2177 h 2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5" h="2177">
                  <a:moveTo>
                    <a:pt x="0" y="0"/>
                  </a:moveTo>
                  <a:cubicBezTo>
                    <a:pt x="122" y="228"/>
                    <a:pt x="605" y="1002"/>
                    <a:pt x="750" y="1365"/>
                  </a:cubicBezTo>
                  <a:cubicBezTo>
                    <a:pt x="895" y="1728"/>
                    <a:pt x="844" y="2008"/>
                    <a:pt x="869" y="217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Freeform 17"/>
            <p:cNvSpPr/>
            <p:nvPr/>
          </p:nvSpPr>
          <p:spPr bwMode="auto">
            <a:xfrm>
              <a:off x="5112" y="4481"/>
              <a:ext cx="555" cy="2465"/>
            </a:xfrm>
            <a:custGeom>
              <a:avLst/>
              <a:gdLst>
                <a:gd name="T0" fmla="*/ 555 w 555"/>
                <a:gd name="T1" fmla="*/ 1812 h 2520"/>
                <a:gd name="T2" fmla="*/ 495 w 555"/>
                <a:gd name="T3" fmla="*/ 1163 h 2520"/>
                <a:gd name="T4" fmla="*/ 390 w 555"/>
                <a:gd name="T5" fmla="*/ 797 h 2520"/>
                <a:gd name="T6" fmla="*/ 0 w 555"/>
                <a:gd name="T7" fmla="*/ 0 h 2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5"/>
                <a:gd name="T13" fmla="*/ 0 h 2520"/>
                <a:gd name="T14" fmla="*/ 555 w 555"/>
                <a:gd name="T15" fmla="*/ 2520 h 2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Freeform 18"/>
            <p:cNvSpPr/>
            <p:nvPr/>
          </p:nvSpPr>
          <p:spPr bwMode="auto">
            <a:xfrm flipH="1">
              <a:off x="6054" y="4481"/>
              <a:ext cx="555" cy="2465"/>
            </a:xfrm>
            <a:custGeom>
              <a:avLst/>
              <a:gdLst>
                <a:gd name="T0" fmla="*/ 555 w 555"/>
                <a:gd name="T1" fmla="*/ 1812 h 2520"/>
                <a:gd name="T2" fmla="*/ 495 w 555"/>
                <a:gd name="T3" fmla="*/ 1163 h 2520"/>
                <a:gd name="T4" fmla="*/ 390 w 555"/>
                <a:gd name="T5" fmla="*/ 797 h 2520"/>
                <a:gd name="T6" fmla="*/ 0 w 555"/>
                <a:gd name="T7" fmla="*/ 0 h 2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5"/>
                <a:gd name="T13" fmla="*/ 0 h 2520"/>
                <a:gd name="T14" fmla="*/ 555 w 555"/>
                <a:gd name="T15" fmla="*/ 2520 h 2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5" h="2520">
                  <a:moveTo>
                    <a:pt x="555" y="2520"/>
                  </a:moveTo>
                  <a:cubicBezTo>
                    <a:pt x="548" y="2370"/>
                    <a:pt x="522" y="1855"/>
                    <a:pt x="495" y="1620"/>
                  </a:cubicBezTo>
                  <a:cubicBezTo>
                    <a:pt x="468" y="1385"/>
                    <a:pt x="472" y="1380"/>
                    <a:pt x="390" y="1110"/>
                  </a:cubicBezTo>
                  <a:cubicBezTo>
                    <a:pt x="308" y="840"/>
                    <a:pt x="81" y="231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19"/>
            <p:cNvSpPr>
              <a:spLocks noChangeShapeType="1"/>
            </p:cNvSpPr>
            <p:nvPr/>
          </p:nvSpPr>
          <p:spPr bwMode="auto">
            <a:xfrm flipH="1" flipV="1">
              <a:off x="5837" y="4495"/>
              <a:ext cx="0" cy="24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Rectangle 20"/>
            <p:cNvSpPr>
              <a:spLocks noChangeArrowheads="1"/>
            </p:cNvSpPr>
            <p:nvPr/>
          </p:nvSpPr>
          <p:spPr bwMode="auto">
            <a:xfrm>
              <a:off x="5727" y="5768"/>
              <a:ext cx="210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80" name="Text Box 21"/>
            <p:cNvSpPr txBox="1">
              <a:spLocks noChangeArrowheads="1"/>
            </p:cNvSpPr>
            <p:nvPr/>
          </p:nvSpPr>
          <p:spPr bwMode="auto">
            <a:xfrm>
              <a:off x="5610" y="3936"/>
              <a:ext cx="58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z</a:t>
              </a:r>
              <a:endParaRPr lang="en-US" altLang="zh-CN" sz="2400"/>
            </a:p>
          </p:txBody>
        </p:sp>
        <p:sp>
          <p:nvSpPr>
            <p:cNvPr id="23581" name="Text Box 22"/>
            <p:cNvSpPr txBox="1">
              <a:spLocks noChangeArrowheads="1"/>
            </p:cNvSpPr>
            <p:nvPr/>
          </p:nvSpPr>
          <p:spPr bwMode="auto">
            <a:xfrm>
              <a:off x="6375" y="4123"/>
              <a:ext cx="585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endParaRPr lang="en-US" altLang="zh-CN" sz="2400"/>
            </a:p>
          </p:txBody>
        </p:sp>
        <p:sp>
          <p:nvSpPr>
            <p:cNvPr id="23582" name="Line 23"/>
            <p:cNvSpPr>
              <a:spLocks noChangeShapeType="1"/>
            </p:cNvSpPr>
            <p:nvPr/>
          </p:nvSpPr>
          <p:spPr bwMode="auto">
            <a:xfrm flipV="1">
              <a:off x="6405" y="4560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Freeform 24"/>
            <p:cNvSpPr/>
            <p:nvPr/>
          </p:nvSpPr>
          <p:spPr bwMode="auto">
            <a:xfrm>
              <a:off x="6411" y="4998"/>
              <a:ext cx="369" cy="1"/>
            </a:xfrm>
            <a:custGeom>
              <a:avLst/>
              <a:gdLst>
                <a:gd name="T0" fmla="*/ 0 w 369"/>
                <a:gd name="T1" fmla="*/ 0 h 1"/>
                <a:gd name="T2" fmla="*/ 369 w 369"/>
                <a:gd name="T3" fmla="*/ 0 h 1"/>
                <a:gd name="T4" fmla="*/ 0 60000 65536"/>
                <a:gd name="T5" fmla="*/ 0 60000 65536"/>
                <a:gd name="T6" fmla="*/ 0 w 369"/>
                <a:gd name="T7" fmla="*/ 0 h 1"/>
                <a:gd name="T8" fmla="*/ 369 w 36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9" h="1">
                  <a:moveTo>
                    <a:pt x="0" y="0"/>
                  </a:moveTo>
                  <a:lnTo>
                    <a:pt x="36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Text Box 25"/>
            <p:cNvSpPr txBox="1">
              <a:spLocks noChangeArrowheads="1"/>
            </p:cNvSpPr>
            <p:nvPr/>
          </p:nvSpPr>
          <p:spPr bwMode="auto">
            <a:xfrm>
              <a:off x="5940" y="4404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r>
                <a:rPr lang="en-US" altLang="zh-CN" sz="2400" i="1" baseline="-25000"/>
                <a:t>z</a:t>
              </a:r>
              <a:endParaRPr lang="en-US" altLang="zh-CN" sz="2400"/>
            </a:p>
          </p:txBody>
        </p:sp>
        <p:sp>
          <p:nvSpPr>
            <p:cNvPr id="23585" name="Text Box 26"/>
            <p:cNvSpPr txBox="1">
              <a:spLocks noChangeArrowheads="1"/>
            </p:cNvSpPr>
            <p:nvPr/>
          </p:nvSpPr>
          <p:spPr bwMode="auto">
            <a:xfrm>
              <a:off x="6510" y="4599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  <a:r>
                <a:rPr lang="en-US" altLang="zh-CN" sz="2400" i="1" baseline="-25000"/>
                <a:t>r</a:t>
              </a:r>
              <a:endParaRPr lang="en-US" altLang="zh-CN" sz="2400"/>
            </a:p>
          </p:txBody>
        </p:sp>
      </p:grp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107950" y="24780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圆环中感应电流为 </a:t>
            </a:r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3205163" y="2205038"/>
          <a:ext cx="21605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7" imgW="825500" imgH="419100" progId="Equation.3">
                  <p:embed/>
                </p:oleObj>
              </mc:Choice>
              <mc:Fallback>
                <p:oleObj name="公式" r:id="rId7" imgW="8255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205038"/>
                        <a:ext cx="216058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107950" y="3357563"/>
            <a:ext cx="568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圆环所受安培力根据对称性可知，总是沿竖直向上的</a:t>
            </a:r>
            <a:r>
              <a:rPr lang="en-US" altLang="zh-CN" sz="2800" i="1">
                <a:solidFill>
                  <a:schemeClr val="accent2"/>
                </a:solidFill>
              </a:rPr>
              <a:t>z</a:t>
            </a:r>
            <a:r>
              <a:rPr lang="zh-CN" altLang="en-US" sz="2800">
                <a:solidFill>
                  <a:schemeClr val="accent2"/>
                </a:solidFill>
              </a:rPr>
              <a:t>方向， </a:t>
            </a:r>
          </a:p>
        </p:txBody>
      </p:sp>
      <p:graphicFrame>
        <p:nvGraphicFramePr>
          <p:cNvPr id="142367" name="Object 31"/>
          <p:cNvGraphicFramePr>
            <a:graphicFrameLocks noChangeAspect="1"/>
          </p:cNvGraphicFramePr>
          <p:nvPr/>
        </p:nvGraphicFramePr>
        <p:xfrm>
          <a:off x="71438" y="4221163"/>
          <a:ext cx="65166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公式" r:id="rId9" imgW="3035300" imgH="393700" progId="Equation.3">
                  <p:embed/>
                </p:oleObj>
              </mc:Choice>
              <mc:Fallback>
                <p:oleObj name="公式" r:id="rId9" imgW="30353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4221163"/>
                        <a:ext cx="65166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179388" y="5084763"/>
            <a:ext cx="241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圆环所受合力 </a:t>
            </a:r>
          </a:p>
        </p:txBody>
      </p:sp>
      <p:graphicFrame>
        <p:nvGraphicFramePr>
          <p:cNvPr id="142370" name="Object 34"/>
          <p:cNvGraphicFramePr>
            <a:graphicFrameLocks noChangeAspect="1"/>
          </p:cNvGraphicFramePr>
          <p:nvPr/>
        </p:nvGraphicFramePr>
        <p:xfrm>
          <a:off x="182563" y="5619750"/>
          <a:ext cx="5148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11" imgW="1689100" imgH="228600" progId="Equation.3">
                  <p:embed/>
                </p:oleObj>
              </mc:Choice>
              <mc:Fallback>
                <p:oleObj name="公式" r:id="rId11" imgW="16891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619750"/>
                        <a:ext cx="5148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2" name="Rectangle 36"/>
          <p:cNvSpPr>
            <a:spLocks noChangeArrowheads="1"/>
          </p:cNvSpPr>
          <p:nvPr/>
        </p:nvSpPr>
        <p:spPr bwMode="auto">
          <a:xfrm>
            <a:off x="5076825" y="6165850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简谐振动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3" grpId="0"/>
      <p:bldP spid="142363" grpId="0"/>
      <p:bldP spid="142366" grpId="0"/>
      <p:bldP spid="142369" grpId="0"/>
      <p:bldP spid="1423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0"/>
          <p:cNvGrpSpPr/>
          <p:nvPr/>
        </p:nvGrpSpPr>
        <p:grpSpPr bwMode="auto">
          <a:xfrm>
            <a:off x="6165850" y="1316039"/>
            <a:ext cx="431800" cy="1295598"/>
            <a:chOff x="3944" y="2168"/>
            <a:chExt cx="272" cy="1136"/>
          </a:xfrm>
        </p:grpSpPr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rgbClr val="A5002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974" y="2360"/>
              <a:ext cx="1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600" b="0" i="1" dirty="0">
                  <a:latin typeface="Bookman Old Style" pitchFamily="18" charset="0"/>
                </a:rPr>
                <a:t>l</a:t>
              </a:r>
            </a:p>
          </p:txBody>
        </p:sp>
      </p:grpSp>
      <p:sp>
        <p:nvSpPr>
          <p:cNvPr id="120834" name="AutoShape 2"/>
          <p:cNvSpPr>
            <a:spLocks noChangeArrowheads="1"/>
          </p:cNvSpPr>
          <p:nvPr/>
        </p:nvSpPr>
        <p:spPr bwMode="auto">
          <a:xfrm>
            <a:off x="1524000" y="4724400"/>
            <a:ext cx="1447800" cy="990600"/>
          </a:xfrm>
          <a:prstGeom prst="wedgeEllipseCallout">
            <a:avLst>
              <a:gd name="adj1" fmla="val -66120"/>
              <a:gd name="adj2" fmla="val 70032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grpSp>
        <p:nvGrpSpPr>
          <p:cNvPr id="3075" name="Group 3"/>
          <p:cNvGrpSpPr/>
          <p:nvPr/>
        </p:nvGrpSpPr>
        <p:grpSpPr bwMode="auto">
          <a:xfrm>
            <a:off x="5446588" y="473075"/>
            <a:ext cx="3517900" cy="2955925"/>
            <a:chOff x="3352" y="88"/>
            <a:chExt cx="2216" cy="1862"/>
          </a:xfrm>
        </p:grpSpPr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4264" y="480"/>
              <a:ext cx="144" cy="105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4792" y="480"/>
              <a:ext cx="144" cy="105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92" name="Line 7"/>
            <p:cNvSpPr>
              <a:spLocks noChangeShapeType="1"/>
            </p:cNvSpPr>
            <p:nvPr/>
          </p:nvSpPr>
          <p:spPr bwMode="auto">
            <a:xfrm>
              <a:off x="3352" y="10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Freeform 8"/>
            <p:cNvSpPr/>
            <p:nvPr/>
          </p:nvSpPr>
          <p:spPr bwMode="auto">
            <a:xfrm>
              <a:off x="4984" y="1056"/>
              <a:ext cx="584" cy="1"/>
            </a:xfrm>
            <a:custGeom>
              <a:avLst/>
              <a:gdLst>
                <a:gd name="T0" fmla="*/ 0 w 584"/>
                <a:gd name="T1" fmla="*/ 0 h 1"/>
                <a:gd name="T2" fmla="*/ 584 w 584"/>
                <a:gd name="T3" fmla="*/ 0 h 1"/>
                <a:gd name="T4" fmla="*/ 0 60000 65536"/>
                <a:gd name="T5" fmla="*/ 0 60000 65536"/>
                <a:gd name="T6" fmla="*/ 0 w 584"/>
                <a:gd name="T7" fmla="*/ 0 h 1"/>
                <a:gd name="T8" fmla="*/ 584 w 5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4" h="1">
                  <a:moveTo>
                    <a:pt x="0" y="0"/>
                  </a:moveTo>
                  <a:lnTo>
                    <a:pt x="5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9"/>
            <p:cNvSpPr>
              <a:spLocks noChangeShapeType="1"/>
            </p:cNvSpPr>
            <p:nvPr/>
          </p:nvSpPr>
          <p:spPr bwMode="auto">
            <a:xfrm>
              <a:off x="3352" y="1920"/>
              <a:ext cx="99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Freeform 10"/>
            <p:cNvSpPr/>
            <p:nvPr/>
          </p:nvSpPr>
          <p:spPr bwMode="auto">
            <a:xfrm flipV="1">
              <a:off x="4504" y="1921"/>
              <a:ext cx="1064" cy="29"/>
            </a:xfrm>
            <a:custGeom>
              <a:avLst/>
              <a:gdLst>
                <a:gd name="T0" fmla="*/ 0 w 584"/>
                <a:gd name="T1" fmla="*/ 0 h 1"/>
                <a:gd name="T2" fmla="*/ 21367 w 584"/>
                <a:gd name="T3" fmla="*/ 0 h 1"/>
                <a:gd name="T4" fmla="*/ 0 60000 65536"/>
                <a:gd name="T5" fmla="*/ 0 60000 65536"/>
                <a:gd name="T6" fmla="*/ 0 w 584"/>
                <a:gd name="T7" fmla="*/ 0 h 1"/>
                <a:gd name="T8" fmla="*/ 584 w 5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4" h="1">
                  <a:moveTo>
                    <a:pt x="0" y="0"/>
                  </a:moveTo>
                  <a:lnTo>
                    <a:pt x="5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96" name="AutoShape 11"/>
            <p:cNvCxnSpPr>
              <a:cxnSpLocks noChangeShapeType="1"/>
              <a:stCxn id="3094" idx="0"/>
              <a:endCxn id="3092" idx="0"/>
            </p:cNvCxnSpPr>
            <p:nvPr/>
          </p:nvCxnSpPr>
          <p:spPr bwMode="auto">
            <a:xfrm flipV="1">
              <a:off x="3352" y="1056"/>
              <a:ext cx="0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7" name="AutoShape 12"/>
            <p:cNvCxnSpPr>
              <a:cxnSpLocks noChangeShapeType="1"/>
              <a:stCxn id="3093" idx="1"/>
              <a:endCxn id="3095" idx="1"/>
            </p:cNvCxnSpPr>
            <p:nvPr/>
          </p:nvCxnSpPr>
          <p:spPr bwMode="auto">
            <a:xfrm>
              <a:off x="5568" y="1056"/>
              <a:ext cx="0" cy="8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01" name="Text Box 19"/>
            <p:cNvSpPr txBox="1">
              <a:spLocks noChangeArrowheads="1"/>
            </p:cNvSpPr>
            <p:nvPr/>
          </p:nvSpPr>
          <p:spPr bwMode="auto">
            <a:xfrm>
              <a:off x="3352" y="148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i</a:t>
              </a:r>
            </a:p>
          </p:txBody>
        </p:sp>
        <p:sp>
          <p:nvSpPr>
            <p:cNvPr id="3102" name="Freeform 20"/>
            <p:cNvSpPr/>
            <p:nvPr/>
          </p:nvSpPr>
          <p:spPr bwMode="auto">
            <a:xfrm>
              <a:off x="3928" y="320"/>
              <a:ext cx="772" cy="1396"/>
            </a:xfrm>
            <a:custGeom>
              <a:avLst/>
              <a:gdLst>
                <a:gd name="T0" fmla="*/ 0 w 772"/>
                <a:gd name="T1" fmla="*/ 304 h 1396"/>
                <a:gd name="T2" fmla="*/ 552 w 772"/>
                <a:gd name="T3" fmla="*/ 40 h 1396"/>
                <a:gd name="T4" fmla="*/ 768 w 772"/>
                <a:gd name="T5" fmla="*/ 544 h 1396"/>
                <a:gd name="T6" fmla="*/ 576 w 772"/>
                <a:gd name="T7" fmla="*/ 1300 h 1396"/>
                <a:gd name="T8" fmla="*/ 0 w 772"/>
                <a:gd name="T9" fmla="*/ 1120 h 1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2"/>
                <a:gd name="T16" fmla="*/ 0 h 1396"/>
                <a:gd name="T17" fmla="*/ 772 w 772"/>
                <a:gd name="T18" fmla="*/ 1396 h 1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2" h="1396">
                  <a:moveTo>
                    <a:pt x="0" y="304"/>
                  </a:moveTo>
                  <a:cubicBezTo>
                    <a:pt x="92" y="260"/>
                    <a:pt x="424" y="0"/>
                    <a:pt x="552" y="40"/>
                  </a:cubicBezTo>
                  <a:cubicBezTo>
                    <a:pt x="680" y="80"/>
                    <a:pt x="764" y="334"/>
                    <a:pt x="768" y="544"/>
                  </a:cubicBezTo>
                  <a:cubicBezTo>
                    <a:pt x="772" y="754"/>
                    <a:pt x="704" y="1204"/>
                    <a:pt x="576" y="1300"/>
                  </a:cubicBezTo>
                  <a:cubicBezTo>
                    <a:pt x="448" y="1396"/>
                    <a:pt x="120" y="1157"/>
                    <a:pt x="0" y="112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Text Box 21"/>
            <p:cNvSpPr txBox="1">
              <a:spLocks noChangeArrowheads="1"/>
            </p:cNvSpPr>
            <p:nvPr/>
          </p:nvSpPr>
          <p:spPr bwMode="auto">
            <a:xfrm>
              <a:off x="3997" y="1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S</a:t>
              </a:r>
            </a:p>
          </p:txBody>
        </p:sp>
        <p:sp>
          <p:nvSpPr>
            <p:cNvPr id="3104" name="Text Box 22"/>
            <p:cNvSpPr txBox="1">
              <a:spLocks noChangeArrowheads="1"/>
            </p:cNvSpPr>
            <p:nvPr/>
          </p:nvSpPr>
          <p:spPr bwMode="auto">
            <a:xfrm>
              <a:off x="4035" y="88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q</a:t>
              </a:r>
              <a:r>
                <a:rPr lang="en-US" altLang="zh-CN" sz="2800" baseline="-25000"/>
                <a:t>t</a:t>
              </a:r>
              <a:endParaRPr lang="en-US" altLang="zh-CN" sz="2800"/>
            </a:p>
          </p:txBody>
        </p:sp>
        <p:sp>
          <p:nvSpPr>
            <p:cNvPr id="3105" name="Text Box 23"/>
            <p:cNvSpPr txBox="1">
              <a:spLocks noChangeArrowheads="1"/>
            </p:cNvSpPr>
            <p:nvPr/>
          </p:nvSpPr>
          <p:spPr bwMode="auto">
            <a:xfrm>
              <a:off x="4782" y="124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-q</a:t>
              </a:r>
              <a:r>
                <a:rPr lang="en-US" altLang="zh-CN" sz="2800" baseline="-25000"/>
                <a:t>t</a:t>
              </a:r>
              <a:endParaRPr lang="en-US" altLang="zh-CN" sz="2800"/>
            </a:p>
          </p:txBody>
        </p:sp>
      </p:grpSp>
      <p:graphicFrame>
        <p:nvGraphicFramePr>
          <p:cNvPr id="120856" name="Object 24"/>
          <p:cNvGraphicFramePr>
            <a:graphicFrameLocks noChangeAspect="1"/>
          </p:cNvGraphicFramePr>
          <p:nvPr/>
        </p:nvGraphicFramePr>
        <p:xfrm>
          <a:off x="63500" y="993775"/>
          <a:ext cx="18748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901065" imgH="381000" progId="Equation.DSMT4">
                  <p:embed/>
                </p:oleObj>
              </mc:Choice>
              <mc:Fallback>
                <p:oleObj name="Equation" r:id="rId4" imgW="901065" imgH="381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993775"/>
                        <a:ext cx="18748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7" name="Object 25"/>
          <p:cNvGraphicFramePr>
            <a:graphicFrameLocks noChangeAspect="1"/>
          </p:cNvGraphicFramePr>
          <p:nvPr/>
        </p:nvGraphicFramePr>
        <p:xfrm>
          <a:off x="2176463" y="825500"/>
          <a:ext cx="22764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091565" imgH="469900" progId="Equation.DSMT4">
                  <p:embed/>
                </p:oleObj>
              </mc:Choice>
              <mc:Fallback>
                <p:oleObj name="Equation" r:id="rId6" imgW="1091565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825500"/>
                        <a:ext cx="22764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25400" y="1958975"/>
            <a:ext cx="519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dq</a:t>
            </a:r>
            <a:r>
              <a:rPr lang="en-US" altLang="zh-CN" sz="2400"/>
              <a:t>/</a:t>
            </a:r>
            <a:r>
              <a:rPr lang="en-US" altLang="zh-CN" sz="2400" i="1"/>
              <a:t>dt</a:t>
            </a:r>
            <a:r>
              <a:rPr lang="en-US" altLang="zh-CN" sz="2400"/>
              <a:t> :</a:t>
            </a:r>
            <a:r>
              <a:rPr lang="zh-CN" altLang="en-US" sz="2400"/>
              <a:t>闭合曲面</a:t>
            </a:r>
            <a:r>
              <a:rPr lang="en-US" altLang="zh-CN" sz="2400" i="1"/>
              <a:t>S</a:t>
            </a:r>
            <a:r>
              <a:rPr lang="zh-CN" altLang="en-US" sz="2400"/>
              <a:t>内自由电荷的变化率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60325" y="2678113"/>
            <a:ext cx="4515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电容器充电过程，由</a:t>
            </a:r>
            <a:r>
              <a:rPr lang="zh-CN" altLang="en-US" sz="2400" dirty="0">
                <a:solidFill>
                  <a:srgbClr val="FF0000"/>
                </a:solidFill>
              </a:rPr>
              <a:t>电荷守恒</a:t>
            </a:r>
            <a:r>
              <a:rPr lang="zh-CN" altLang="en-US" sz="2400" dirty="0"/>
              <a:t>，</a:t>
            </a:r>
          </a:p>
        </p:txBody>
      </p:sp>
      <p:graphicFrame>
        <p:nvGraphicFramePr>
          <p:cNvPr id="120860" name="Object 28"/>
          <p:cNvGraphicFramePr>
            <a:graphicFrameLocks noChangeAspect="1"/>
          </p:cNvGraphicFramePr>
          <p:nvPr/>
        </p:nvGraphicFramePr>
        <p:xfrm>
          <a:off x="230188" y="3658791"/>
          <a:ext cx="184943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888365" imgH="444500" progId="Equation.DSMT4">
                  <p:embed/>
                </p:oleObj>
              </mc:Choice>
              <mc:Fallback>
                <p:oleObj name="Equation" r:id="rId8" imgW="888365" imgH="444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658791"/>
                        <a:ext cx="184943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2716213" y="3539728"/>
          <a:ext cx="26431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1269365" imgH="469900" progId="Equation.DSMT4">
                  <p:embed/>
                </p:oleObj>
              </mc:Choice>
              <mc:Fallback>
                <p:oleObj name="Equation" r:id="rId10" imgW="1269365" imgH="469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539728"/>
                        <a:ext cx="26431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31"/>
          <p:cNvSpPr txBox="1">
            <a:spLocks noChangeArrowheads="1"/>
          </p:cNvSpPr>
          <p:nvPr/>
        </p:nvSpPr>
        <p:spPr bwMode="auto">
          <a:xfrm>
            <a:off x="211138" y="44624"/>
            <a:ext cx="8210902" cy="52322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麦克斯韦引入位移电流  </a:t>
            </a:r>
            <a:r>
              <a:rPr lang="en-US" altLang="zh-CN" sz="2800" i="1" dirty="0">
                <a:solidFill>
                  <a:srgbClr val="FF0000"/>
                </a:solidFill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：描述极板间电场的变化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2362200" y="370482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5638800" y="370482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66" name="Object 34"/>
          <p:cNvGraphicFramePr>
            <a:graphicFrameLocks noChangeAspect="1"/>
          </p:cNvGraphicFramePr>
          <p:nvPr/>
        </p:nvGraphicFramePr>
        <p:xfrm>
          <a:off x="1662113" y="4640263"/>
          <a:ext cx="39766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12" imgW="1447165" imgH="444500" progId="Equation.3">
                  <p:embed/>
                </p:oleObj>
              </mc:Choice>
              <mc:Fallback>
                <p:oleObj name="公式" r:id="rId12" imgW="1447165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640263"/>
                        <a:ext cx="39766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106363" y="5943600"/>
            <a:ext cx="171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传导电流 </a:t>
            </a:r>
            <a:r>
              <a:rPr lang="en-US" altLang="zh-CN" sz="2400" i="1"/>
              <a:t>I</a:t>
            </a:r>
            <a:r>
              <a:rPr lang="en-US" altLang="zh-CN" sz="2400" i="1" baseline="-25000"/>
              <a:t>c</a:t>
            </a:r>
            <a:endParaRPr lang="zh-CN" altLang="en-US" sz="2400" i="1"/>
          </a:p>
        </p:txBody>
      </p:sp>
      <p:cxnSp>
        <p:nvCxnSpPr>
          <p:cNvPr id="3088" name="直接连接符 2"/>
          <p:cNvCxnSpPr>
            <a:cxnSpLocks noChangeShapeType="1"/>
          </p:cNvCxnSpPr>
          <p:nvPr/>
        </p:nvCxnSpPr>
        <p:spPr bwMode="auto">
          <a:xfrm>
            <a:off x="6980238" y="2924944"/>
            <a:ext cx="0" cy="72866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4"/>
          <p:cNvCxnSpPr>
            <a:cxnSpLocks noChangeShapeType="1"/>
          </p:cNvCxnSpPr>
          <p:nvPr/>
        </p:nvCxnSpPr>
        <p:spPr bwMode="auto">
          <a:xfrm>
            <a:off x="7226300" y="3161283"/>
            <a:ext cx="0" cy="339725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35026" y="6222255"/>
            <a:ext cx="5913438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位移电流 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d</a:t>
            </a:r>
            <a:r>
              <a:rPr lang="en-US" altLang="zh-CN" sz="2400" baseline="-25000" dirty="0"/>
              <a:t>        </a:t>
            </a:r>
            <a:r>
              <a:rPr lang="en-US" altLang="zh-CN" sz="2800" dirty="0"/>
              <a:t>Displacement Currents</a:t>
            </a:r>
            <a:endParaRPr lang="en-US" altLang="zh-CN" sz="2400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3131840" y="4515893"/>
            <a:ext cx="1872208" cy="1258001"/>
          </a:xfrm>
          <a:prstGeom prst="wedgeEllipseCallout">
            <a:avLst>
              <a:gd name="adj1" fmla="val -8171"/>
              <a:gd name="adj2" fmla="val 88344"/>
            </a:avLst>
          </a:prstGeom>
          <a:solidFill>
            <a:srgbClr val="33CCFF">
              <a:alpha val="4902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itchFamily="2" charset="-122"/>
            </a:endParaRPr>
          </a:p>
        </p:txBody>
      </p:sp>
      <p:graphicFrame>
        <p:nvGraphicFramePr>
          <p:cNvPr id="120862" name="Object 30"/>
          <p:cNvGraphicFramePr>
            <a:graphicFrameLocks noChangeAspect="1"/>
          </p:cNvGraphicFramePr>
          <p:nvPr/>
        </p:nvGraphicFramePr>
        <p:xfrm>
          <a:off x="5943600" y="3552428"/>
          <a:ext cx="2667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14" imgW="1143000" imgH="457200" progId="Equation.3">
                  <p:embed/>
                </p:oleObj>
              </mc:Choice>
              <mc:Fallback>
                <p:oleObj name="公式" r:id="rId14" imgW="11430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52428"/>
                        <a:ext cx="2667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  <p:bldP spid="120858" grpId="0" autoUpdateAnimBg="0"/>
      <p:bldP spid="120859" grpId="0" autoUpdateAnimBg="0"/>
      <p:bldP spid="120864" grpId="0" animBg="1"/>
      <p:bldP spid="120865" grpId="0" animBg="1"/>
      <p:bldP spid="120867" grpId="0" autoUpdateAnimBg="0"/>
      <p:bldP spid="34" grpId="0" animBg="1" autoUpdateAnimBg="0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3"/>
          <p:cNvGrpSpPr/>
          <p:nvPr/>
        </p:nvGrpSpPr>
        <p:grpSpPr bwMode="auto">
          <a:xfrm>
            <a:off x="652463" y="198438"/>
            <a:ext cx="3517900" cy="3313112"/>
            <a:chOff x="550044" y="404664"/>
            <a:chExt cx="3517900" cy="3313113"/>
          </a:xfrm>
        </p:grpSpPr>
        <p:grpSp>
          <p:nvGrpSpPr>
            <p:cNvPr id="4103" name="Group 3"/>
            <p:cNvGrpSpPr/>
            <p:nvPr/>
          </p:nvGrpSpPr>
          <p:grpSpPr bwMode="auto">
            <a:xfrm>
              <a:off x="550044" y="404664"/>
              <a:ext cx="3517900" cy="2955925"/>
              <a:chOff x="3352" y="88"/>
              <a:chExt cx="2216" cy="1862"/>
            </a:xfrm>
          </p:grpSpPr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4264" y="480"/>
                <a:ext cx="144" cy="105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4792" y="480"/>
                <a:ext cx="144" cy="105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352" y="105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" name="Freeform 8"/>
              <p:cNvSpPr/>
              <p:nvPr/>
            </p:nvSpPr>
            <p:spPr bwMode="auto">
              <a:xfrm>
                <a:off x="4984" y="1056"/>
                <a:ext cx="584" cy="1"/>
              </a:xfrm>
              <a:custGeom>
                <a:avLst/>
                <a:gdLst>
                  <a:gd name="T0" fmla="*/ 0 w 584"/>
                  <a:gd name="T1" fmla="*/ 0 h 1"/>
                  <a:gd name="T2" fmla="*/ 584 w 584"/>
                  <a:gd name="T3" fmla="*/ 0 h 1"/>
                  <a:gd name="T4" fmla="*/ 0 60000 65536"/>
                  <a:gd name="T5" fmla="*/ 0 60000 65536"/>
                  <a:gd name="T6" fmla="*/ 0 w 584"/>
                  <a:gd name="T7" fmla="*/ 0 h 1"/>
                  <a:gd name="T8" fmla="*/ 584 w 58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84" h="1">
                    <a:moveTo>
                      <a:pt x="0" y="0"/>
                    </a:moveTo>
                    <a:lnTo>
                      <a:pt x="5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Line 9"/>
              <p:cNvSpPr>
                <a:spLocks noChangeShapeType="1"/>
              </p:cNvSpPr>
              <p:nvPr/>
            </p:nvSpPr>
            <p:spPr bwMode="auto">
              <a:xfrm>
                <a:off x="3352" y="1920"/>
                <a:ext cx="99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" name="Freeform 10"/>
              <p:cNvSpPr/>
              <p:nvPr/>
            </p:nvSpPr>
            <p:spPr bwMode="auto">
              <a:xfrm flipV="1">
                <a:off x="4504" y="1921"/>
                <a:ext cx="1064" cy="29"/>
              </a:xfrm>
              <a:custGeom>
                <a:avLst/>
                <a:gdLst>
                  <a:gd name="T0" fmla="*/ 0 w 584"/>
                  <a:gd name="T1" fmla="*/ 0 h 1"/>
                  <a:gd name="T2" fmla="*/ 21367 w 584"/>
                  <a:gd name="T3" fmla="*/ 0 h 1"/>
                  <a:gd name="T4" fmla="*/ 0 60000 65536"/>
                  <a:gd name="T5" fmla="*/ 0 60000 65536"/>
                  <a:gd name="T6" fmla="*/ 0 w 584"/>
                  <a:gd name="T7" fmla="*/ 0 h 1"/>
                  <a:gd name="T8" fmla="*/ 584 w 58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84" h="1">
                    <a:moveTo>
                      <a:pt x="0" y="0"/>
                    </a:moveTo>
                    <a:lnTo>
                      <a:pt x="5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115" name="AutoShape 11"/>
              <p:cNvCxnSpPr>
                <a:cxnSpLocks noChangeShapeType="1"/>
                <a:stCxn id="4113" idx="0"/>
                <a:endCxn id="4111" idx="0"/>
              </p:cNvCxnSpPr>
              <p:nvPr/>
            </p:nvCxnSpPr>
            <p:spPr bwMode="auto">
              <a:xfrm flipV="1">
                <a:off x="3352" y="1056"/>
                <a:ext cx="0" cy="8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6" name="AutoShape 12"/>
              <p:cNvCxnSpPr>
                <a:cxnSpLocks noChangeShapeType="1"/>
                <a:stCxn id="4112" idx="1"/>
                <a:endCxn id="4114" idx="1"/>
              </p:cNvCxnSpPr>
              <p:nvPr/>
            </p:nvCxnSpPr>
            <p:spPr bwMode="auto">
              <a:xfrm>
                <a:off x="5568" y="1056"/>
                <a:ext cx="0" cy="8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21" name="Freeform 20"/>
              <p:cNvSpPr/>
              <p:nvPr/>
            </p:nvSpPr>
            <p:spPr bwMode="auto">
              <a:xfrm>
                <a:off x="3928" y="320"/>
                <a:ext cx="772" cy="1396"/>
              </a:xfrm>
              <a:custGeom>
                <a:avLst/>
                <a:gdLst>
                  <a:gd name="T0" fmla="*/ 0 w 772"/>
                  <a:gd name="T1" fmla="*/ 304 h 1396"/>
                  <a:gd name="T2" fmla="*/ 552 w 772"/>
                  <a:gd name="T3" fmla="*/ 40 h 1396"/>
                  <a:gd name="T4" fmla="*/ 768 w 772"/>
                  <a:gd name="T5" fmla="*/ 544 h 1396"/>
                  <a:gd name="T6" fmla="*/ 576 w 772"/>
                  <a:gd name="T7" fmla="*/ 1300 h 1396"/>
                  <a:gd name="T8" fmla="*/ 0 w 772"/>
                  <a:gd name="T9" fmla="*/ 1120 h 1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2"/>
                  <a:gd name="T16" fmla="*/ 0 h 1396"/>
                  <a:gd name="T17" fmla="*/ 772 w 772"/>
                  <a:gd name="T18" fmla="*/ 1396 h 1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2" h="1396">
                    <a:moveTo>
                      <a:pt x="0" y="304"/>
                    </a:moveTo>
                    <a:cubicBezTo>
                      <a:pt x="92" y="260"/>
                      <a:pt x="424" y="0"/>
                      <a:pt x="552" y="40"/>
                    </a:cubicBezTo>
                    <a:cubicBezTo>
                      <a:pt x="680" y="80"/>
                      <a:pt x="764" y="334"/>
                      <a:pt x="768" y="544"/>
                    </a:cubicBezTo>
                    <a:cubicBezTo>
                      <a:pt x="772" y="754"/>
                      <a:pt x="704" y="1204"/>
                      <a:pt x="576" y="1300"/>
                    </a:cubicBezTo>
                    <a:cubicBezTo>
                      <a:pt x="448" y="1396"/>
                      <a:pt x="120" y="1157"/>
                      <a:pt x="0" y="1120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Text Box 21"/>
              <p:cNvSpPr txBox="1">
                <a:spLocks noChangeArrowheads="1"/>
              </p:cNvSpPr>
              <p:nvPr/>
            </p:nvSpPr>
            <p:spPr bwMode="auto">
              <a:xfrm>
                <a:off x="4504" y="17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 dirty="0"/>
                  <a:t>S</a:t>
                </a:r>
              </a:p>
            </p:txBody>
          </p:sp>
          <p:sp>
            <p:nvSpPr>
              <p:cNvPr id="4123" name="Text Box 22"/>
              <p:cNvSpPr txBox="1">
                <a:spLocks noChangeArrowheads="1"/>
              </p:cNvSpPr>
              <p:nvPr/>
            </p:nvSpPr>
            <p:spPr bwMode="auto">
              <a:xfrm>
                <a:off x="4035" y="8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q</a:t>
                </a:r>
                <a:r>
                  <a:rPr lang="en-US" altLang="zh-CN" sz="2800" baseline="-25000"/>
                  <a:t>t</a:t>
                </a:r>
                <a:endParaRPr lang="en-US" altLang="zh-CN" sz="2800"/>
              </a:p>
            </p:txBody>
          </p:sp>
          <p:sp>
            <p:nvSpPr>
              <p:cNvPr id="4124" name="Text Box 23"/>
              <p:cNvSpPr txBox="1">
                <a:spLocks noChangeArrowheads="1"/>
              </p:cNvSpPr>
              <p:nvPr/>
            </p:nvSpPr>
            <p:spPr bwMode="auto">
              <a:xfrm>
                <a:off x="4782" y="124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/>
                  <a:t>-q</a:t>
                </a:r>
                <a:r>
                  <a:rPr lang="en-US" altLang="zh-CN" sz="2800" baseline="-25000"/>
                  <a:t>t</a:t>
                </a:r>
                <a:endParaRPr lang="en-US" altLang="zh-CN" sz="2800"/>
              </a:p>
            </p:txBody>
          </p:sp>
        </p:grpSp>
        <p:cxnSp>
          <p:nvCxnSpPr>
            <p:cNvPr id="4104" name="直接连接符 2"/>
            <p:cNvCxnSpPr>
              <a:cxnSpLocks noChangeShapeType="1"/>
            </p:cNvCxnSpPr>
            <p:nvPr/>
          </p:nvCxnSpPr>
          <p:spPr bwMode="auto">
            <a:xfrm>
              <a:off x="2132782" y="2989114"/>
              <a:ext cx="0" cy="72866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直接连接符 4"/>
            <p:cNvCxnSpPr>
              <a:cxnSpLocks noChangeShapeType="1"/>
            </p:cNvCxnSpPr>
            <p:nvPr/>
          </p:nvCxnSpPr>
          <p:spPr bwMode="auto">
            <a:xfrm>
              <a:off x="2378844" y="3146277"/>
              <a:ext cx="0" cy="339725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6" name="Text Box 21"/>
            <p:cNvSpPr txBox="1">
              <a:spLocks noChangeArrowheads="1"/>
            </p:cNvSpPr>
            <p:nvPr/>
          </p:nvSpPr>
          <p:spPr bwMode="auto">
            <a:xfrm>
              <a:off x="650064" y="1274457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S</a:t>
              </a:r>
              <a:r>
                <a:rPr lang="en-US" altLang="zh-CN" sz="2400" i="1" baseline="-25000"/>
                <a:t>1</a:t>
              </a:r>
              <a:endParaRPr lang="en-US" altLang="zh-CN" sz="2400" i="1"/>
            </a:p>
          </p:txBody>
        </p:sp>
        <p:sp>
          <p:nvSpPr>
            <p:cNvPr id="4107" name="Freeform 4"/>
            <p:cNvSpPr/>
            <p:nvPr/>
          </p:nvSpPr>
          <p:spPr bwMode="auto">
            <a:xfrm>
              <a:off x="1007244" y="1265089"/>
              <a:ext cx="457200" cy="1276350"/>
            </a:xfrm>
            <a:custGeom>
              <a:avLst/>
              <a:gdLst>
                <a:gd name="T0" fmla="*/ 2147483647 w 288"/>
                <a:gd name="T1" fmla="*/ 0 h 804"/>
                <a:gd name="T2" fmla="*/ 2147483647 w 288"/>
                <a:gd name="T3" fmla="*/ 2147483647 h 804"/>
                <a:gd name="T4" fmla="*/ 0 w 288"/>
                <a:gd name="T5" fmla="*/ 2147483647 h 804"/>
                <a:gd name="T6" fmla="*/ 2147483647 w 288"/>
                <a:gd name="T7" fmla="*/ 2147483647 h 804"/>
                <a:gd name="T8" fmla="*/ 2147483647 w 288"/>
                <a:gd name="T9" fmla="*/ 2147483647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04"/>
                <a:gd name="T17" fmla="*/ 288 w 288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04">
                  <a:moveTo>
                    <a:pt x="288" y="0"/>
                  </a:moveTo>
                  <a:cubicBezTo>
                    <a:pt x="252" y="21"/>
                    <a:pt x="120" y="70"/>
                    <a:pt x="72" y="132"/>
                  </a:cubicBezTo>
                  <a:cubicBezTo>
                    <a:pt x="24" y="194"/>
                    <a:pt x="0" y="277"/>
                    <a:pt x="0" y="372"/>
                  </a:cubicBezTo>
                  <a:cubicBezTo>
                    <a:pt x="0" y="467"/>
                    <a:pt x="24" y="630"/>
                    <a:pt x="72" y="702"/>
                  </a:cubicBezTo>
                  <a:cubicBezTo>
                    <a:pt x="120" y="774"/>
                    <a:pt x="243" y="783"/>
                    <a:pt x="288" y="804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Text Box 21"/>
            <p:cNvSpPr txBox="1">
              <a:spLocks noChangeArrowheads="1"/>
            </p:cNvSpPr>
            <p:nvPr/>
          </p:nvSpPr>
          <p:spPr bwMode="auto">
            <a:xfrm>
              <a:off x="2491564" y="2559878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S</a:t>
              </a:r>
              <a:r>
                <a:rPr lang="en-US" altLang="zh-CN" sz="2400" i="1" baseline="-25000"/>
                <a:t>2</a:t>
              </a:r>
              <a:endParaRPr lang="en-US" altLang="zh-CN" sz="2400" i="1"/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34829" y="4587116"/>
          <a:ext cx="3342768" cy="11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143000" imgH="457200" progId="Equation.3">
                  <p:embed/>
                </p:oleObj>
              </mc:Choice>
              <mc:Fallback>
                <p:oleObj name="公式" r:id="rId3" imgW="1143000" imgH="457200" progId="Equation.3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29" y="4587116"/>
                        <a:ext cx="3342768" cy="111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91148" y="3446463"/>
          <a:ext cx="8378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1018400" imgH="11582400" progId="Equation.DSMT4">
                  <p:embed/>
                </p:oleObj>
              </mc:Choice>
              <mc:Fallback>
                <p:oleObj name="Equation" r:id="rId5" imgW="71018400" imgH="115824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8" y="3446463"/>
                        <a:ext cx="83788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787900" y="1041083"/>
            <a:ext cx="3733800" cy="1196975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</a:rPr>
              <a:t>S</a:t>
            </a:r>
            <a:r>
              <a:rPr lang="zh-CN" altLang="en-US" sz="2400"/>
              <a:t>： 以</a:t>
            </a:r>
            <a:r>
              <a:rPr lang="en-US" altLang="zh-CN" sz="2400"/>
              <a:t>L</a:t>
            </a:r>
            <a:r>
              <a:rPr lang="zh-CN" altLang="en-US" sz="2400"/>
              <a:t>为边线的任意曲面（</a:t>
            </a:r>
            <a:r>
              <a:rPr lang="en-US" altLang="zh-CN" sz="2400"/>
              <a:t>L</a:t>
            </a:r>
            <a:r>
              <a:rPr lang="zh-CN" altLang="en-US" sz="2400"/>
              <a:t>的绕行方向与</a:t>
            </a:r>
            <a:r>
              <a:rPr lang="en-US" altLang="zh-CN" sz="2400"/>
              <a:t>s</a:t>
            </a:r>
            <a:r>
              <a:rPr lang="zh-CN" altLang="en-US" sz="2400"/>
              <a:t>的法线  方向成右手螺旋关系）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87675" y="5433060"/>
          <a:ext cx="2886710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5603200" imgH="10058400" progId="Equation.DSMT4">
                  <p:embed/>
                </p:oleObj>
              </mc:Choice>
              <mc:Fallback>
                <p:oleObj name="Equation" r:id="rId7" imgW="25603200" imgH="10058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33060"/>
                        <a:ext cx="2886710" cy="113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155298" y="4941292"/>
            <a:ext cx="2686472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位移电流 密度</a:t>
            </a:r>
            <a:endParaRPr lang="zh-CN" altLang="en-US" sz="2400" dirty="0"/>
          </a:p>
        </p:txBody>
      </p:sp>
      <p:graphicFrame>
        <p:nvGraphicFramePr>
          <p:cNvPr id="32" name="Object 11"/>
          <p:cNvGraphicFramePr>
            <a:graphicFrameLocks noChangeAspect="1"/>
          </p:cNvGraphicFramePr>
          <p:nvPr/>
        </p:nvGraphicFramePr>
        <p:xfrm>
          <a:off x="6731362" y="5589364"/>
          <a:ext cx="1604392" cy="90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609600" imgH="419100" progId="Equation.DSMT4">
                  <p:embed/>
                </p:oleObj>
              </mc:Choice>
              <mc:Fallback>
                <p:oleObj name="Equation" r:id="rId9" imgW="609600" imgH="4191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362" y="5589364"/>
                        <a:ext cx="1604392" cy="9011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585784" y="2249670"/>
            <a:ext cx="0" cy="382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2709" y="2094095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/>
              <a:t>I</a:t>
            </a:r>
          </a:p>
        </p:txBody>
      </p:sp>
      <p:grpSp>
        <p:nvGrpSpPr>
          <p:cNvPr id="35" name="Group 40"/>
          <p:cNvGrpSpPr/>
          <p:nvPr/>
        </p:nvGrpSpPr>
        <p:grpSpPr bwMode="auto">
          <a:xfrm>
            <a:off x="1372431" y="1041400"/>
            <a:ext cx="431800" cy="1295598"/>
            <a:chOff x="3944" y="2168"/>
            <a:chExt cx="272" cy="1136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3944" y="2168"/>
              <a:ext cx="272" cy="1136"/>
            </a:xfrm>
            <a:prstGeom prst="ellipse">
              <a:avLst/>
            </a:prstGeom>
            <a:solidFill>
              <a:srgbClr val="0099FF"/>
            </a:solidFill>
            <a:ln w="25400">
              <a:solidFill>
                <a:srgbClr val="A5002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974" y="2360"/>
              <a:ext cx="11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3600" b="0" i="1" dirty="0">
                <a:latin typeface="Bookman Old Style" pitchFamily="18" charset="0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 bwMode="auto">
          <a:xfrm>
            <a:off x="1261209" y="1735137"/>
            <a:ext cx="365245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1769353" y="183832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1" dirty="0">
                <a:latin typeface="Bookman Old Style" pitchFamily="18" charset="0"/>
              </a:rPr>
              <a:t>L</a:t>
            </a:r>
          </a:p>
        </p:txBody>
      </p:sp>
      <p:sp>
        <p:nvSpPr>
          <p:cNvPr id="39" name="Arc 109"/>
          <p:cNvSpPr/>
          <p:nvPr/>
        </p:nvSpPr>
        <p:spPr bwMode="auto">
          <a:xfrm rot="11375432" flipH="1">
            <a:off x="1547264" y="1215947"/>
            <a:ext cx="276566" cy="1076325"/>
          </a:xfrm>
          <a:custGeom>
            <a:avLst/>
            <a:gdLst>
              <a:gd name="T0" fmla="*/ 0 w 21600"/>
              <a:gd name="T1" fmla="*/ 0 h 25435"/>
              <a:gd name="T2" fmla="*/ 0 w 21600"/>
              <a:gd name="T3" fmla="*/ 0 h 25435"/>
              <a:gd name="T4" fmla="*/ 0 w 21600"/>
              <a:gd name="T5" fmla="*/ 0 h 25435"/>
              <a:gd name="T6" fmla="*/ 0 60000 65536"/>
              <a:gd name="T7" fmla="*/ 0 60000 65536"/>
              <a:gd name="T8" fmla="*/ 0 60000 65536"/>
              <a:gd name="T9" fmla="*/ 0 w 21600"/>
              <a:gd name="T10" fmla="*/ 0 h 25435"/>
              <a:gd name="T11" fmla="*/ 21600 w 21600"/>
              <a:gd name="T12" fmla="*/ 25435 h 25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435" fill="none" extrusionOk="0">
                <a:moveTo>
                  <a:pt x="20666" y="0"/>
                </a:moveTo>
                <a:cubicBezTo>
                  <a:pt x="21285" y="2035"/>
                  <a:pt x="21600" y="4152"/>
                  <a:pt x="21600" y="6280"/>
                </a:cubicBezTo>
                <a:cubicBezTo>
                  <a:pt x="21600" y="14331"/>
                  <a:pt x="17122" y="21714"/>
                  <a:pt x="9982" y="25435"/>
                </a:cubicBezTo>
              </a:path>
              <a:path w="21600" h="25435" stroke="0" extrusionOk="0">
                <a:moveTo>
                  <a:pt x="20666" y="0"/>
                </a:moveTo>
                <a:cubicBezTo>
                  <a:pt x="21285" y="2035"/>
                  <a:pt x="21600" y="4152"/>
                  <a:pt x="21600" y="6280"/>
                </a:cubicBezTo>
                <a:cubicBezTo>
                  <a:pt x="21600" y="14331"/>
                  <a:pt x="17122" y="21714"/>
                  <a:pt x="9982" y="25435"/>
                </a:cubicBezTo>
                <a:lnTo>
                  <a:pt x="0" y="6280"/>
                </a:lnTo>
                <a:lnTo>
                  <a:pt x="20666" y="0"/>
                </a:lnTo>
                <a:close/>
              </a:path>
            </a:pathLst>
          </a:custGeom>
          <a:noFill/>
          <a:ln w="57150" cap="rnd">
            <a:solidFill>
              <a:srgbClr val="FF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221186" y="1412776"/>
            <a:ext cx="520153" cy="0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345495" y="96460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/>
              <a:t>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91100" y="256548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闭合曲面，外法线为正方向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7200" y="116632"/>
            <a:ext cx="1752600" cy="1295400"/>
            <a:chOff x="96" y="2832"/>
            <a:chExt cx="1104" cy="816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96" y="2832"/>
              <a:ext cx="1104" cy="816"/>
            </a:xfrm>
            <a:prstGeom prst="irregularSeal2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240" y="3101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</a:rPr>
                <a:t> </a:t>
              </a:r>
              <a:r>
                <a:rPr lang="zh-CN" altLang="en-US" sz="2800">
                  <a:solidFill>
                    <a:srgbClr val="FFFF00"/>
                  </a:solidFill>
                </a:rPr>
                <a:t>定义</a:t>
              </a:r>
            </a:p>
          </p:txBody>
        </p:sp>
      </p:grp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971800" y="839341"/>
          <a:ext cx="1905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685800" imgH="406400" progId="Equation.3">
                  <p:embed/>
                </p:oleObj>
              </mc:Choice>
              <mc:Fallback>
                <p:oleObj name="公式" r:id="rId3" imgW="685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9341"/>
                        <a:ext cx="1905000" cy="1173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362200" y="192832"/>
            <a:ext cx="5913438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位移电流 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d</a:t>
            </a:r>
            <a:r>
              <a:rPr lang="en-US" altLang="zh-CN" sz="2400" baseline="-25000" dirty="0"/>
              <a:t>        </a:t>
            </a:r>
            <a:r>
              <a:rPr lang="en-US" altLang="zh-CN" sz="2800" dirty="0"/>
              <a:t>Displacement Currents</a:t>
            </a:r>
            <a:endParaRPr lang="en-US" altLang="zh-CN" sz="2400" dirty="0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5638800" y="1090166"/>
          <a:ext cx="2057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876300" imgH="381000" progId="Equation.3">
                  <p:embed/>
                </p:oleObj>
              </mc:Choice>
              <mc:Fallback>
                <p:oleObj name="公式" r:id="rId5" imgW="8763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90166"/>
                        <a:ext cx="2057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657225" y="2228528"/>
            <a:ext cx="7353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位移电流 </a:t>
            </a:r>
            <a:r>
              <a:rPr lang="en-US" altLang="zh-CN" sz="2400" i="1" dirty="0"/>
              <a:t>I</a:t>
            </a:r>
            <a:r>
              <a:rPr lang="en-US" altLang="zh-CN" sz="2400" baseline="-25000" dirty="0"/>
              <a:t>d </a:t>
            </a:r>
            <a:r>
              <a:rPr lang="zh-CN" altLang="en-US" sz="2400" dirty="0"/>
              <a:t>等于</a:t>
            </a:r>
            <a:r>
              <a:rPr lang="zh-CN" altLang="en-US" sz="2400" dirty="0">
                <a:solidFill>
                  <a:srgbClr val="FF0000"/>
                </a:solidFill>
              </a:rPr>
              <a:t>电位移通量（电量）</a:t>
            </a:r>
            <a:r>
              <a:rPr lang="zh-CN" altLang="en-US" sz="2400" dirty="0"/>
              <a:t>对时间的变化率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3059832" y="2708920"/>
          <a:ext cx="2862312" cy="105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9870400" imgH="9448800" progId="Equation.DSMT4">
                  <p:embed/>
                </p:oleObj>
              </mc:Choice>
              <mc:Fallback>
                <p:oleObj name="Equation" r:id="rId7" imgW="298704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0"/>
                        <a:ext cx="2862312" cy="10529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09600" y="4057328"/>
            <a:ext cx="30480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位移电流 密度</a:t>
            </a:r>
            <a:endParaRPr lang="zh-CN" altLang="en-US" sz="2400" dirty="0"/>
          </a:p>
        </p:txBody>
      </p:sp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4355976" y="3895967"/>
          <a:ext cx="1604392" cy="90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609600" imgH="419100" progId="Equation.3">
                  <p:embed/>
                </p:oleObj>
              </mc:Choice>
              <mc:Fallback>
                <p:oleObj name="公式" r:id="rId9" imgW="6096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895967"/>
                        <a:ext cx="1604392" cy="9011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3124200" y="4057328"/>
          <a:ext cx="40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177800" imgH="253365" progId="Equation.3">
                  <p:embed/>
                </p:oleObj>
              </mc:Choice>
              <mc:Fallback>
                <p:oleObj name="公式" r:id="rId11" imgW="177800" imgH="2533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57328"/>
                        <a:ext cx="406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827584" y="4998119"/>
            <a:ext cx="7291388" cy="5191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位移电流的假设是</a:t>
            </a:r>
            <a:r>
              <a:rPr lang="en-US" altLang="zh-CN" sz="2800" dirty="0"/>
              <a:t>Maxwell </a:t>
            </a:r>
            <a:r>
              <a:rPr lang="zh-CN" altLang="en-US" sz="2800" dirty="0"/>
              <a:t>电磁场理论的核心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31640" y="5628531"/>
          <a:ext cx="60674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44805600" imgH="10058400" progId="Equation.DSMT4">
                  <p:embed/>
                </p:oleObj>
              </mc:Choice>
              <mc:Fallback>
                <p:oleObj name="Equation" r:id="rId13" imgW="44805600" imgH="10058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628531"/>
                        <a:ext cx="6067425" cy="1112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 autoUpdateAnimBg="0"/>
      <p:bldP spid="121864" grpId="0" autoUpdateAnimBg="0"/>
      <p:bldP spid="121866" grpId="0" animBg="1" autoUpdateAnimBg="0"/>
      <p:bldP spid="12186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5638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334963"/>
            <a:ext cx="8305800" cy="5794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传导电流与位移电流的比较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905000" y="1066800"/>
            <a:ext cx="70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solidFill>
                  <a:srgbClr val="FF3300"/>
                </a:solidFill>
              </a:rPr>
              <a:t>I</a:t>
            </a:r>
            <a:r>
              <a:rPr lang="en-US" altLang="zh-CN" sz="3600" baseline="-25000">
                <a:solidFill>
                  <a:srgbClr val="FF3300"/>
                </a:solidFill>
              </a:rPr>
              <a:t>c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172200" y="1066800"/>
            <a:ext cx="531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solidFill>
                  <a:srgbClr val="FF3300"/>
                </a:solidFill>
              </a:rPr>
              <a:t>I</a:t>
            </a:r>
            <a:r>
              <a:rPr lang="en-US" altLang="zh-CN" sz="3600" baseline="-25000">
                <a:solidFill>
                  <a:srgbClr val="FF3300"/>
                </a:solidFill>
              </a:rPr>
              <a:t>d</a:t>
            </a:r>
            <a:endParaRPr lang="en-US" altLang="zh-CN" sz="3600">
              <a:solidFill>
                <a:srgbClr val="CC3300"/>
              </a:solidFill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380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带电粒子宏观定向移动形成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4708525" y="1752600"/>
            <a:ext cx="387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真空中是纯粹的变化的电场</a:t>
            </a:r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5105400" y="2133600"/>
          <a:ext cx="2895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562100" imgH="406400" progId="Equation.3">
                  <p:embed/>
                </p:oleObj>
              </mc:Choice>
              <mc:Fallback>
                <p:oleObj name="公式" r:id="rId3" imgW="15621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2895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4784725" y="2971800"/>
            <a:ext cx="3673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介质中：有一部分是电荷（束缚电荷）的移动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984250" y="4135438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只能在导体中流动</a:t>
            </a: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4708525" y="4038600"/>
            <a:ext cx="3673475" cy="984250"/>
            <a:chOff x="2966" y="2496"/>
            <a:chExt cx="2314" cy="620"/>
          </a:xfrm>
        </p:grpSpPr>
        <p:sp>
          <p:nvSpPr>
            <p:cNvPr id="6162" name="Text Box 12"/>
            <p:cNvSpPr txBox="1">
              <a:spLocks noChangeArrowheads="1"/>
            </p:cNvSpPr>
            <p:nvPr/>
          </p:nvSpPr>
          <p:spPr bwMode="auto">
            <a:xfrm>
              <a:off x="2966" y="2506"/>
              <a:ext cx="2314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依赖于             只要有变化的电场就有</a:t>
              </a:r>
              <a:r>
                <a:rPr lang="en-US" altLang="zh-CN" sz="2400" i="1"/>
                <a:t>I</a:t>
              </a:r>
              <a:r>
                <a:rPr lang="en-US" altLang="zh-CN" sz="2400" baseline="-25000"/>
                <a:t>d</a:t>
              </a:r>
              <a:endParaRPr lang="en-US" altLang="zh-CN" sz="2400"/>
            </a:p>
          </p:txBody>
        </p:sp>
        <p:graphicFrame>
          <p:nvGraphicFramePr>
            <p:cNvPr id="6163" name="Object 13"/>
            <p:cNvGraphicFramePr>
              <a:graphicFrameLocks noChangeAspect="1"/>
            </p:cNvGraphicFramePr>
            <p:nvPr/>
          </p:nvGraphicFramePr>
          <p:xfrm>
            <a:off x="3613" y="2496"/>
            <a:ext cx="6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380365" imgH="317500" progId="Equation.3">
                    <p:embed/>
                  </p:oleObj>
                </mc:Choice>
                <mc:Fallback>
                  <p:oleObj name="公式" r:id="rId5" imgW="380365" imgH="317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2496"/>
                          <a:ext cx="6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/>
          <p:nvPr/>
        </p:nvGrpSpPr>
        <p:grpSpPr bwMode="auto">
          <a:xfrm>
            <a:off x="457200" y="1295400"/>
            <a:ext cx="8305800" cy="5257800"/>
            <a:chOff x="288" y="816"/>
            <a:chExt cx="5232" cy="3312"/>
          </a:xfrm>
        </p:grpSpPr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 flipH="1">
              <a:off x="2784" y="816"/>
              <a:ext cx="0" cy="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16"/>
            <p:cNvSpPr>
              <a:spLocks noChangeShapeType="1"/>
            </p:cNvSpPr>
            <p:nvPr/>
          </p:nvSpPr>
          <p:spPr bwMode="auto">
            <a:xfrm>
              <a:off x="288" y="1104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7"/>
            <p:cNvSpPr>
              <a:spLocks noChangeShapeType="1"/>
            </p:cNvSpPr>
            <p:nvPr/>
          </p:nvSpPr>
          <p:spPr bwMode="auto">
            <a:xfrm>
              <a:off x="288" y="2400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>
              <a:off x="288" y="3264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>
              <a:off x="288" y="4128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nimBg="1"/>
      <p:bldP spid="122884" grpId="0" autoUpdateAnimBg="0"/>
      <p:bldP spid="122885" grpId="0" autoUpdateAnimBg="0"/>
      <p:bldP spid="122886" grpId="0" autoUpdateAnimBg="0"/>
      <p:bldP spid="122887" grpId="0" autoUpdateAnimBg="0"/>
      <p:bldP spid="122889" grpId="0" autoUpdateAnimBg="0"/>
      <p:bldP spid="1228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65125" y="2082800"/>
            <a:ext cx="42037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全电流 </a:t>
            </a:r>
            <a:r>
              <a:rPr lang="en-US" altLang="zh-CN" sz="2800" i="1"/>
              <a:t>I     </a:t>
            </a:r>
            <a:r>
              <a:rPr lang="en-US" altLang="zh-CN" sz="2800"/>
              <a:t>Total Currents</a:t>
            </a:r>
            <a:endParaRPr lang="en-US" altLang="zh-CN" sz="2800" i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</a:t>
            </a:r>
            <a:r>
              <a:rPr lang="zh-CN" altLang="en-US" sz="2400"/>
              <a:t>传导电流与位移电流之和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90600" y="3657600"/>
            <a:ext cx="1579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I </a:t>
            </a:r>
            <a:r>
              <a:rPr lang="en-US" altLang="zh-CN"/>
              <a:t>= </a:t>
            </a:r>
            <a:r>
              <a:rPr lang="en-US" altLang="zh-CN" i="1"/>
              <a:t>I</a:t>
            </a:r>
            <a:r>
              <a:rPr lang="en-US" altLang="zh-CN" baseline="-25000"/>
              <a:t>c</a:t>
            </a:r>
            <a:r>
              <a:rPr lang="en-US" altLang="zh-CN"/>
              <a:t>+</a:t>
            </a:r>
            <a:r>
              <a:rPr lang="en-US" altLang="zh-CN" i="1"/>
              <a:t>I</a:t>
            </a:r>
            <a:r>
              <a:rPr lang="en-US" altLang="zh-CN" i="1" baseline="-25000"/>
              <a:t>d</a:t>
            </a:r>
            <a:endParaRPr lang="en-US" altLang="zh-CN"/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743200" y="3619500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218565" imgH="381000" progId="Equation.3">
                  <p:embed/>
                </p:oleObj>
              </mc:Choice>
              <mc:Fallback>
                <p:oleObj name="公式" r:id="rId3" imgW="1218565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9500"/>
                        <a:ext cx="304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365125" y="4797425"/>
          <a:ext cx="4191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1257300" imgH="457200" progId="Equation.3">
                  <p:embed/>
                </p:oleObj>
              </mc:Choice>
              <mc:Fallback>
                <p:oleObj name="公式" r:id="rId5" imgW="1257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797425"/>
                        <a:ext cx="4191000" cy="12827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40318"/>
              </p:ext>
            </p:extLst>
          </p:nvPr>
        </p:nvGraphicFramePr>
        <p:xfrm>
          <a:off x="5724128" y="2423318"/>
          <a:ext cx="1752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609600" imgH="419100" progId="Equation.3">
                  <p:embed/>
                </p:oleObj>
              </mc:Choice>
              <mc:Fallback>
                <p:oleObj name="公式" r:id="rId7" imgW="609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23318"/>
                        <a:ext cx="1752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304800" y="3841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位移电流的性质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838200" y="1295400"/>
            <a:ext cx="63182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位移电流与传导电流按相同的规律激发磁场。</a:t>
            </a:r>
            <a:endParaRPr lang="zh-CN" altLang="en-US" sz="240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7125" y="5013325"/>
            <a:ext cx="42068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引入位移电流后，使整个电路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中，传导电流和位移电流的总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和保持连续，即，全电流在任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何回路中，处处连续。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11" grpId="0" autoUpdateAnimBg="0"/>
      <p:bldP spid="123912" grpId="0" animBg="1" autoUpdateAnimBg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562600" y="2868216"/>
            <a:ext cx="2944813" cy="3048000"/>
            <a:chOff x="3713" y="2112"/>
            <a:chExt cx="1855" cy="1920"/>
          </a:xfrm>
        </p:grpSpPr>
        <p:sp>
          <p:nvSpPr>
            <p:cNvPr id="9228" name="Freeform 3"/>
            <p:cNvSpPr/>
            <p:nvPr/>
          </p:nvSpPr>
          <p:spPr bwMode="auto">
            <a:xfrm>
              <a:off x="4212" y="2344"/>
              <a:ext cx="770" cy="1168"/>
            </a:xfrm>
            <a:custGeom>
              <a:avLst/>
              <a:gdLst>
                <a:gd name="T0" fmla="*/ 0 w 770"/>
                <a:gd name="T1" fmla="*/ 200 h 1168"/>
                <a:gd name="T2" fmla="*/ 660 w 770"/>
                <a:gd name="T3" fmla="*/ 128 h 1168"/>
                <a:gd name="T4" fmla="*/ 660 w 770"/>
                <a:gd name="T5" fmla="*/ 968 h 1168"/>
                <a:gd name="T6" fmla="*/ 480 w 770"/>
                <a:gd name="T7" fmla="*/ 1160 h 1168"/>
                <a:gd name="T8" fmla="*/ 24 w 770"/>
                <a:gd name="T9" fmla="*/ 1016 h 1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0"/>
                <a:gd name="T16" fmla="*/ 0 h 1168"/>
                <a:gd name="T17" fmla="*/ 770 w 770"/>
                <a:gd name="T18" fmla="*/ 1168 h 1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0" h="1168">
                  <a:moveTo>
                    <a:pt x="0" y="200"/>
                  </a:moveTo>
                  <a:cubicBezTo>
                    <a:pt x="110" y="190"/>
                    <a:pt x="550" y="0"/>
                    <a:pt x="660" y="128"/>
                  </a:cubicBezTo>
                  <a:cubicBezTo>
                    <a:pt x="770" y="256"/>
                    <a:pt x="690" y="796"/>
                    <a:pt x="660" y="968"/>
                  </a:cubicBezTo>
                  <a:cubicBezTo>
                    <a:pt x="630" y="1140"/>
                    <a:pt x="586" y="1152"/>
                    <a:pt x="480" y="1160"/>
                  </a:cubicBezTo>
                  <a:cubicBezTo>
                    <a:pt x="374" y="1168"/>
                    <a:pt x="119" y="1046"/>
                    <a:pt x="24" y="1016"/>
                  </a:cubicBezTo>
                </a:path>
              </a:pathLst>
            </a:cu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5400000" scaled="1"/>
            </a:gradFill>
            <a:ln w="571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Freeform 4"/>
            <p:cNvSpPr/>
            <p:nvPr/>
          </p:nvSpPr>
          <p:spPr bwMode="auto">
            <a:xfrm>
              <a:off x="3933" y="2532"/>
              <a:ext cx="288" cy="804"/>
            </a:xfrm>
            <a:custGeom>
              <a:avLst/>
              <a:gdLst>
                <a:gd name="T0" fmla="*/ 288 w 288"/>
                <a:gd name="T1" fmla="*/ 0 h 804"/>
                <a:gd name="T2" fmla="*/ 72 w 288"/>
                <a:gd name="T3" fmla="*/ 132 h 804"/>
                <a:gd name="T4" fmla="*/ 0 w 288"/>
                <a:gd name="T5" fmla="*/ 372 h 804"/>
                <a:gd name="T6" fmla="*/ 72 w 288"/>
                <a:gd name="T7" fmla="*/ 702 h 804"/>
                <a:gd name="T8" fmla="*/ 288 w 288"/>
                <a:gd name="T9" fmla="*/ 804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804"/>
                <a:gd name="T17" fmla="*/ 288 w 288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804">
                  <a:moveTo>
                    <a:pt x="288" y="0"/>
                  </a:moveTo>
                  <a:cubicBezTo>
                    <a:pt x="252" y="21"/>
                    <a:pt x="120" y="70"/>
                    <a:pt x="72" y="132"/>
                  </a:cubicBezTo>
                  <a:cubicBezTo>
                    <a:pt x="24" y="194"/>
                    <a:pt x="0" y="277"/>
                    <a:pt x="0" y="372"/>
                  </a:cubicBezTo>
                  <a:cubicBezTo>
                    <a:pt x="0" y="467"/>
                    <a:pt x="24" y="630"/>
                    <a:pt x="72" y="702"/>
                  </a:cubicBezTo>
                  <a:cubicBezTo>
                    <a:pt x="120" y="774"/>
                    <a:pt x="243" y="783"/>
                    <a:pt x="288" y="804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4653" y="2544"/>
              <a:ext cx="48" cy="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5181" y="2544"/>
              <a:ext cx="48" cy="8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2" name="Freeform 7"/>
            <p:cNvSpPr/>
            <p:nvPr/>
          </p:nvSpPr>
          <p:spPr bwMode="auto">
            <a:xfrm>
              <a:off x="3741" y="2944"/>
              <a:ext cx="906" cy="8"/>
            </a:xfrm>
            <a:custGeom>
              <a:avLst/>
              <a:gdLst>
                <a:gd name="T0" fmla="*/ 0 w 906"/>
                <a:gd name="T1" fmla="*/ 0 h 8"/>
                <a:gd name="T2" fmla="*/ 906 w 906"/>
                <a:gd name="T3" fmla="*/ 8 h 8"/>
                <a:gd name="T4" fmla="*/ 0 60000 65536"/>
                <a:gd name="T5" fmla="*/ 0 60000 65536"/>
                <a:gd name="T6" fmla="*/ 0 w 906"/>
                <a:gd name="T7" fmla="*/ 0 h 8"/>
                <a:gd name="T8" fmla="*/ 906 w 906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6" h="8">
                  <a:moveTo>
                    <a:pt x="0" y="0"/>
                  </a:moveTo>
                  <a:lnTo>
                    <a:pt x="906" y="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Freeform 8"/>
            <p:cNvSpPr/>
            <p:nvPr/>
          </p:nvSpPr>
          <p:spPr bwMode="auto">
            <a:xfrm>
              <a:off x="5229" y="2880"/>
              <a:ext cx="339" cy="65"/>
            </a:xfrm>
            <a:custGeom>
              <a:avLst/>
              <a:gdLst>
                <a:gd name="T0" fmla="*/ 0 w 584"/>
                <a:gd name="T1" fmla="*/ 0 h 1"/>
                <a:gd name="T2" fmla="*/ 1 w 584"/>
                <a:gd name="T3" fmla="*/ 0 h 1"/>
                <a:gd name="T4" fmla="*/ 0 60000 65536"/>
                <a:gd name="T5" fmla="*/ 0 60000 65536"/>
                <a:gd name="T6" fmla="*/ 0 w 584"/>
                <a:gd name="T7" fmla="*/ 0 h 1"/>
                <a:gd name="T8" fmla="*/ 584 w 5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4" h="1">
                  <a:moveTo>
                    <a:pt x="0" y="0"/>
                  </a:moveTo>
                  <a:lnTo>
                    <a:pt x="5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Freeform 9"/>
            <p:cNvSpPr/>
            <p:nvPr/>
          </p:nvSpPr>
          <p:spPr bwMode="auto">
            <a:xfrm>
              <a:off x="3741" y="3808"/>
              <a:ext cx="756" cy="2"/>
            </a:xfrm>
            <a:custGeom>
              <a:avLst/>
              <a:gdLst>
                <a:gd name="T0" fmla="*/ 0 w 756"/>
                <a:gd name="T1" fmla="*/ 0 h 2"/>
                <a:gd name="T2" fmla="*/ 756 w 756"/>
                <a:gd name="T3" fmla="*/ 2 h 2"/>
                <a:gd name="T4" fmla="*/ 0 60000 65536"/>
                <a:gd name="T5" fmla="*/ 0 60000 65536"/>
                <a:gd name="T6" fmla="*/ 0 w 756"/>
                <a:gd name="T7" fmla="*/ 0 h 2"/>
                <a:gd name="T8" fmla="*/ 756 w 756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6" h="2">
                  <a:moveTo>
                    <a:pt x="0" y="0"/>
                  </a:moveTo>
                  <a:lnTo>
                    <a:pt x="756" y="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Freeform 10"/>
            <p:cNvSpPr/>
            <p:nvPr/>
          </p:nvSpPr>
          <p:spPr bwMode="auto">
            <a:xfrm>
              <a:off x="4977" y="3798"/>
              <a:ext cx="588" cy="1"/>
            </a:xfrm>
            <a:custGeom>
              <a:avLst/>
              <a:gdLst>
                <a:gd name="T0" fmla="*/ 0 w 588"/>
                <a:gd name="T1" fmla="*/ 0 h 1"/>
                <a:gd name="T2" fmla="*/ 588 w 588"/>
                <a:gd name="T3" fmla="*/ 0 h 1"/>
                <a:gd name="T4" fmla="*/ 0 60000 65536"/>
                <a:gd name="T5" fmla="*/ 0 60000 65536"/>
                <a:gd name="T6" fmla="*/ 0 w 588"/>
                <a:gd name="T7" fmla="*/ 0 h 1"/>
                <a:gd name="T8" fmla="*/ 588 w 5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8" h="1">
                  <a:moveTo>
                    <a:pt x="0" y="0"/>
                  </a:moveTo>
                  <a:lnTo>
                    <a:pt x="5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36" name="AutoShape 11"/>
            <p:cNvCxnSpPr>
              <a:cxnSpLocks noChangeShapeType="1"/>
              <a:stCxn id="9234" idx="0"/>
              <a:endCxn id="9232" idx="0"/>
            </p:cNvCxnSpPr>
            <p:nvPr/>
          </p:nvCxnSpPr>
          <p:spPr bwMode="auto">
            <a:xfrm flipV="1">
              <a:off x="3741" y="2944"/>
              <a:ext cx="0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2"/>
            <p:cNvCxnSpPr>
              <a:cxnSpLocks noChangeShapeType="1"/>
              <a:stCxn id="9233" idx="1"/>
              <a:endCxn id="9235" idx="1"/>
            </p:cNvCxnSpPr>
            <p:nvPr/>
          </p:nvCxnSpPr>
          <p:spPr bwMode="auto">
            <a:xfrm flipH="1">
              <a:off x="5565" y="2880"/>
              <a:ext cx="3" cy="9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Oval 13"/>
            <p:cNvSpPr>
              <a:spLocks noChangeArrowheads="1"/>
            </p:cNvSpPr>
            <p:nvPr/>
          </p:nvSpPr>
          <p:spPr bwMode="auto">
            <a:xfrm>
              <a:off x="4653" y="3696"/>
              <a:ext cx="22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9" name="Text Box 14"/>
            <p:cNvSpPr txBox="1">
              <a:spLocks noChangeArrowheads="1"/>
            </p:cNvSpPr>
            <p:nvPr/>
          </p:nvSpPr>
          <p:spPr bwMode="auto">
            <a:xfrm>
              <a:off x="4605" y="3552"/>
              <a:ext cx="299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/>
                <a:t>~</a:t>
              </a:r>
            </a:p>
          </p:txBody>
        </p:sp>
        <p:sp>
          <p:nvSpPr>
            <p:cNvPr id="9240" name="Oval 15"/>
            <p:cNvSpPr>
              <a:spLocks noChangeArrowheads="1"/>
            </p:cNvSpPr>
            <p:nvPr/>
          </p:nvSpPr>
          <p:spPr bwMode="auto">
            <a:xfrm>
              <a:off x="4125" y="2544"/>
              <a:ext cx="192" cy="7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41" name="Freeform 16"/>
            <p:cNvSpPr/>
            <p:nvPr/>
          </p:nvSpPr>
          <p:spPr bwMode="auto">
            <a:xfrm>
              <a:off x="4125" y="2785"/>
              <a:ext cx="47" cy="75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7 h 90"/>
                <a:gd name="T4" fmla="*/ 0 60000 65536"/>
                <a:gd name="T5" fmla="*/ 0 60000 65536"/>
                <a:gd name="T6" fmla="*/ 0 w 1"/>
                <a:gd name="T7" fmla="*/ 0 h 90"/>
                <a:gd name="T8" fmla="*/ 1 w 1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Text Box 17"/>
            <p:cNvSpPr txBox="1">
              <a:spLocks noChangeArrowheads="1"/>
            </p:cNvSpPr>
            <p:nvPr/>
          </p:nvSpPr>
          <p:spPr bwMode="auto">
            <a:xfrm>
              <a:off x="4077" y="288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L</a:t>
              </a:r>
            </a:p>
          </p:txBody>
        </p:sp>
        <p:sp>
          <p:nvSpPr>
            <p:cNvPr id="9243" name="Text Box 18"/>
            <p:cNvSpPr txBox="1">
              <a:spLocks noChangeArrowheads="1"/>
            </p:cNvSpPr>
            <p:nvPr/>
          </p:nvSpPr>
          <p:spPr bwMode="auto">
            <a:xfrm>
              <a:off x="3741" y="240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S</a:t>
              </a:r>
              <a:r>
                <a:rPr lang="en-US" altLang="zh-CN" sz="2400" i="1" baseline="-25000"/>
                <a:t>1</a:t>
              </a:r>
              <a:endParaRPr lang="en-US" altLang="zh-CN" sz="2400" i="1"/>
            </a:p>
          </p:txBody>
        </p:sp>
        <p:sp>
          <p:nvSpPr>
            <p:cNvPr id="9244" name="Text Box 19"/>
            <p:cNvSpPr txBox="1">
              <a:spLocks noChangeArrowheads="1"/>
            </p:cNvSpPr>
            <p:nvPr/>
          </p:nvSpPr>
          <p:spPr bwMode="auto">
            <a:xfrm>
              <a:off x="3713" y="321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/>
                <a:t>i</a:t>
              </a:r>
            </a:p>
          </p:txBody>
        </p:sp>
        <p:sp>
          <p:nvSpPr>
            <p:cNvPr id="9245" name="Text Box 20"/>
            <p:cNvSpPr txBox="1">
              <a:spLocks noChangeArrowheads="1"/>
            </p:cNvSpPr>
            <p:nvPr/>
          </p:nvSpPr>
          <p:spPr bwMode="auto">
            <a:xfrm>
              <a:off x="4657" y="21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endParaRPr lang="en-US" altLang="zh-CN" sz="2400" i="1"/>
            </a:p>
          </p:txBody>
        </p:sp>
      </p:grpSp>
      <p:graphicFrame>
        <p:nvGraphicFramePr>
          <p:cNvPr id="125973" name="Object 21"/>
          <p:cNvGraphicFramePr/>
          <p:nvPr/>
        </p:nvGraphicFramePr>
        <p:xfrm>
          <a:off x="533400" y="429816"/>
          <a:ext cx="23320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1002665" imgH="406400" progId="Equation.3">
                  <p:embed/>
                </p:oleObj>
              </mc:Choice>
              <mc:Fallback>
                <p:oleObj name="公式" r:id="rId3" imgW="1002665" imgH="4064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9816"/>
                        <a:ext cx="233203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22"/>
          <p:cNvGraphicFramePr/>
          <p:nvPr/>
        </p:nvGraphicFramePr>
        <p:xfrm>
          <a:off x="1752600" y="1572816"/>
          <a:ext cx="14081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622300" imgH="406400" progId="Equation.3">
                  <p:embed/>
                </p:oleObj>
              </mc:Choice>
              <mc:Fallback>
                <p:oleObj name="公式" r:id="rId5" imgW="622300" imgH="4064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72816"/>
                        <a:ext cx="14081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3276600" y="1399779"/>
          <a:ext cx="2209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1028700" imgH="469900" progId="Equation.3">
                  <p:embed/>
                </p:oleObj>
              </mc:Choice>
              <mc:Fallback>
                <p:oleObj name="公式" r:id="rId7" imgW="10287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99779"/>
                        <a:ext cx="22098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7" name="Object 25"/>
          <p:cNvGraphicFramePr>
            <a:graphicFrameLocks noChangeAspect="1"/>
          </p:cNvGraphicFramePr>
          <p:nvPr/>
        </p:nvGraphicFramePr>
        <p:xfrm>
          <a:off x="5562600" y="1364854"/>
          <a:ext cx="11430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533400" imgH="406400" progId="Equation.DSMT4">
                  <p:embed/>
                </p:oleObj>
              </mc:Choice>
              <mc:Fallback>
                <p:oleObj name="Equation" r:id="rId9" imgW="533400" imgH="40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64854"/>
                        <a:ext cx="11430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26"/>
          <p:cNvGraphicFramePr>
            <a:graphicFrameLocks noChangeAspect="1"/>
          </p:cNvGraphicFramePr>
          <p:nvPr/>
        </p:nvGraphicFramePr>
        <p:xfrm>
          <a:off x="2590800" y="2792016"/>
          <a:ext cx="1066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11" imgW="431800" imgH="406400" progId="Equation.3">
                  <p:embed/>
                </p:oleObj>
              </mc:Choice>
              <mc:Fallback>
                <p:oleObj name="公式" r:id="rId11" imgW="431800" imgH="406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92016"/>
                        <a:ext cx="1066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9" name="Object 27"/>
          <p:cNvGraphicFramePr/>
          <p:nvPr/>
        </p:nvGraphicFramePr>
        <p:xfrm>
          <a:off x="395536" y="3956720"/>
          <a:ext cx="24082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13" imgW="1002665" imgH="406400" progId="Equation.3">
                  <p:embed/>
                </p:oleObj>
              </mc:Choice>
              <mc:Fallback>
                <p:oleObj name="公式" r:id="rId13" imgW="1002665" imgH="4064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56720"/>
                        <a:ext cx="24082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563563" y="2030016"/>
            <a:ext cx="381000" cy="1600200"/>
          </a:xfrm>
          <a:prstGeom prst="upDownArrow">
            <a:avLst>
              <a:gd name="adj1" fmla="val 30000"/>
              <a:gd name="adj2" fmla="val 8409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3962400" y="3020616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电荷守恒</a:t>
            </a:r>
          </a:p>
        </p:txBody>
      </p:sp>
      <p:sp>
        <p:nvSpPr>
          <p:cNvPr id="9227" name="Text Box 30"/>
          <p:cNvSpPr txBox="1">
            <a:spLocks noChangeArrowheads="1"/>
          </p:cNvSpPr>
          <p:nvPr/>
        </p:nvSpPr>
        <p:spPr bwMode="auto">
          <a:xfrm>
            <a:off x="6205165" y="235496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含电容器的电路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678587" y="716360"/>
            <a:ext cx="1511300" cy="885371"/>
            <a:chOff x="4678587" y="1124744"/>
            <a:chExt cx="1511300" cy="88537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4678587" y="1124744"/>
            <a:ext cx="1511300" cy="514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5" imgW="15849600" imgH="6400800" progId="Equation.DSMT4">
                    <p:embed/>
                  </p:oleObj>
                </mc:Choice>
                <mc:Fallback>
                  <p:oleObj name="Equation" r:id="rId15" imgW="15849600" imgH="64008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587" y="1124744"/>
                          <a:ext cx="1511300" cy="514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下箭头 11"/>
            <p:cNvSpPr/>
            <p:nvPr/>
          </p:nvSpPr>
          <p:spPr bwMode="auto">
            <a:xfrm rot="19930213">
              <a:off x="5454587" y="1506059"/>
              <a:ext cx="216024" cy="504056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1045369" y="5105003"/>
          <a:ext cx="4191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17" imgW="1257300" imgH="457200" progId="Equation.3">
                  <p:embed/>
                </p:oleObj>
              </mc:Choice>
              <mc:Fallback>
                <p:oleObj name="公式" r:id="rId17" imgW="1257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5105003"/>
                        <a:ext cx="4191000" cy="12827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672931" y="5978129"/>
            <a:ext cx="277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全电流处处连续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1364</Words>
  <Application>Microsoft Office PowerPoint</Application>
  <PresentationFormat>全屏显示(4:3)</PresentationFormat>
  <Paragraphs>224</Paragraphs>
  <Slides>35</Slides>
  <Notes>5</Notes>
  <HiddenSlides>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Monotype Sorts</vt:lpstr>
      <vt:lpstr>黑体</vt:lpstr>
      <vt:lpstr>华文行楷</vt:lpstr>
      <vt:lpstr>隶书</vt:lpstr>
      <vt:lpstr>宋体</vt:lpstr>
      <vt:lpstr>Arial</vt:lpstr>
      <vt:lpstr>Bookman Old Style</vt:lpstr>
      <vt:lpstr>Calibri</vt:lpstr>
      <vt:lpstr>Cambria Math</vt:lpstr>
      <vt:lpstr>Symbol</vt:lpstr>
      <vt:lpstr>Times New Roman</vt:lpstr>
      <vt:lpstr>Wingdings</vt:lpstr>
      <vt:lpstr>默认设计模板</vt:lpstr>
      <vt:lpstr>Equation</vt:lpstr>
      <vt:lpstr>公式</vt:lpstr>
      <vt:lpstr>ClipArt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刘兆龙</dc:creator>
  <cp:lastModifiedBy>maomao</cp:lastModifiedBy>
  <cp:revision>321</cp:revision>
  <cp:lastPrinted>2023-11-20T03:31:17Z</cp:lastPrinted>
  <dcterms:created xsi:type="dcterms:W3CDTF">2023-11-20T03:31:17Z</dcterms:created>
  <dcterms:modified xsi:type="dcterms:W3CDTF">2023-11-20T04:14:11Z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AF9CE40546B2CCECB0CB5A6596A71011_42</vt:lpwstr>
  </property>
  <property fmtid="{D5CDD505-2E9C-101B-9397-08002B2CF9AE}" pid="3" name="KSOProductBuildVer">
    <vt:lpwstr>2052-6.2.2.8394</vt:lpwstr>
  </property>
</Properties>
</file>