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  <a:srgbClr val="2F2441"/>
    <a:srgbClr val="D5D5D5"/>
    <a:srgbClr val="8A9DD2"/>
    <a:srgbClr val="9699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/>
          <a:lstStyle>
            <a:lvl1pPr algn="l">
              <a:lnSpc>
                <a:spcPct val="114000"/>
              </a:lnSpc>
              <a:defRPr sz="4800" cap="none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58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5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0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7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9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7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5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4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4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57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10/23/2022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91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kern="1200" spc="16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B3EE361-52DD-EA06-3502-63B396528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3100" y="807028"/>
            <a:ext cx="4953000" cy="2247899"/>
          </a:xfrm>
        </p:spPr>
        <p:txBody>
          <a:bodyPr>
            <a:normAutofit/>
          </a:bodyPr>
          <a:lstStyle/>
          <a:p>
            <a:r>
              <a:rPr lang="zh-CN" altLang="en-US" i="1" dirty="0">
                <a:solidFill>
                  <a:srgbClr val="FF0000"/>
                </a:solidFill>
              </a:rPr>
              <a:t>中日甲午战争的历史及反思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01E8E0-88C3-1230-49DD-7AD73D2DB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0501" y="3176154"/>
            <a:ext cx="4307774" cy="505692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2206 </a:t>
            </a:r>
            <a:r>
              <a:rPr lang="zh-CN" altLang="en-US" dirty="0"/>
              <a:t>王鹏杰 范卓扬 邓述治 阮墨含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06F467-5145-3C44-4B35-383F795F2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" r="-1" b="-1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33192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 descr="一群人在山上&#10;&#10;中度可信度描述已自动生成">
            <a:extLst>
              <a:ext uri="{FF2B5EF4-FFF2-40B4-BE49-F238E27FC236}">
                <a16:creationId xmlns:a16="http://schemas.microsoft.com/office/drawing/2014/main" id="{921F92BE-27DE-0100-237E-E4C06772B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544852" y="124358"/>
            <a:ext cx="11138608" cy="6265468"/>
          </a:xfrm>
          <a:prstGeom prst="rect">
            <a:avLst/>
          </a:prstGeom>
          <a:effectLst>
            <a:softEdge rad="63500"/>
          </a:effec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BABBB3-9834-451A-9C3E-59630549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9CE0B85-B1B2-2028-DB7A-FD25E644494E}"/>
              </a:ext>
            </a:extLst>
          </p:cNvPr>
          <p:cNvSpPr txBox="1"/>
          <p:nvPr/>
        </p:nvSpPr>
        <p:spPr>
          <a:xfrm>
            <a:off x="3930483" y="5525246"/>
            <a:ext cx="5570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FF00"/>
                </a:solidFill>
              </a:rPr>
              <a:t>威海卫的炮台被日军占领</a:t>
            </a:r>
          </a:p>
        </p:txBody>
      </p:sp>
    </p:spTree>
    <p:extLst>
      <p:ext uri="{BB962C8B-B14F-4D97-AF65-F5344CB8AC3E}">
        <p14:creationId xmlns:p14="http://schemas.microsoft.com/office/powerpoint/2010/main" val="897555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33275-7BFE-B61D-055E-A193DC75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2093" y="384324"/>
            <a:ext cx="9905999" cy="1360898"/>
          </a:xfrm>
        </p:spPr>
        <p:txBody>
          <a:bodyPr/>
          <a:lstStyle/>
          <a:p>
            <a:r>
              <a:rPr lang="zh-CN" altLang="en-US" dirty="0"/>
              <a:t>第三阶段（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8DA90-8F32-FC79-D0B0-2E00E58BE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643" y="1473468"/>
            <a:ext cx="9905999" cy="3567118"/>
          </a:xfrm>
        </p:spPr>
        <p:txBody>
          <a:bodyPr/>
          <a:lstStyle/>
          <a:p>
            <a:pPr marL="622300" marR="723900">
              <a:lnSpc>
                <a:spcPts val="3700"/>
              </a:lnSpc>
              <a:spcAft>
                <a:spcPts val="0"/>
              </a:spcAft>
            </a:pPr>
            <a:r>
              <a:rPr lang="en-US" altLang="zh-CN" sz="1800" kern="100" dirty="0">
                <a:effectLst/>
                <a:latin typeface="DengXian Regular"/>
                <a:ea typeface="DengXian Regular"/>
                <a:cs typeface="DengXian Regular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日，日军占领威海卫城。威海陆地悉数被日本占据，丁汝昌坐镇指挥的刘公岛成为孤岛。日本联合舰队司令伊东佑亨曾致书丁汝昌劝降，遭丁汝昌拒绝。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5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日凌晨，旗舰定远舰中雷搁浅，仍做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“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水炮台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”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使用。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10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日，定远弹药告罄，刘步蟾自杀。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11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日，丁汝昌在洋员和威海营务处提调牛昶昞等主降将领的胁迫下，拒降自杀。洋员和牛昶昞等又推署镇远管带杨用霖，出面主持投降事宜，杨用霖最终自杀。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12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日，由美籍洋员浩威起草投降书，伪托丁汝昌的名义，派广丙管带程壁光送至日本旗舰。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14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日牛昶昞与伊东佑亨签订《威海降约》，规定将威海卫港内舰只、刘公岛炮台及岛上所有军械物资，悉数交给日军。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1895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年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17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日，日军在刘公岛登陆，威海卫海军基地陷落，北洋舰队全军覆没。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66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79A2E-C5A3-752F-5A04-8776899C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小船停靠在码头的黑白照&#10;&#10;描述已自动生成">
            <a:extLst>
              <a:ext uri="{FF2B5EF4-FFF2-40B4-BE49-F238E27FC236}">
                <a16:creationId xmlns:a16="http://schemas.microsoft.com/office/drawing/2014/main" id="{362380AF-5936-D732-76CF-8C9B7995E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90" y="0"/>
            <a:ext cx="4594400" cy="6181344"/>
          </a:xfrm>
          <a:effectLst>
            <a:softEdge rad="317500"/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27E3053-A124-9310-BFC0-BCE24545EB41}"/>
              </a:ext>
            </a:extLst>
          </p:cNvPr>
          <p:cNvSpPr txBox="1"/>
          <p:nvPr/>
        </p:nvSpPr>
        <p:spPr>
          <a:xfrm>
            <a:off x="502571" y="6181344"/>
            <a:ext cx="419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定远：管带刘步蟾 提督丁汝昌 铁甲舰</a:t>
            </a:r>
          </a:p>
        </p:txBody>
      </p:sp>
      <p:pic>
        <p:nvPicPr>
          <p:cNvPr id="8" name="图片 7" descr="河边的工厂&#10;&#10;描述已自动生成">
            <a:extLst>
              <a:ext uri="{FF2B5EF4-FFF2-40B4-BE49-F238E27FC236}">
                <a16:creationId xmlns:a16="http://schemas.microsoft.com/office/drawing/2014/main" id="{1E5D84B5-8366-20F2-C780-E755652BA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790" y="1047023"/>
            <a:ext cx="7187925" cy="4610561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5EA31B9-DFA5-9739-222A-9C4388A40DCA}"/>
              </a:ext>
            </a:extLst>
          </p:cNvPr>
          <p:cNvSpPr txBox="1"/>
          <p:nvPr/>
        </p:nvSpPr>
        <p:spPr>
          <a:xfrm>
            <a:off x="6992883" y="6181344"/>
            <a:ext cx="384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镇远：管带林泰曾 铁甲舰</a:t>
            </a:r>
          </a:p>
        </p:txBody>
      </p:sp>
    </p:spTree>
    <p:extLst>
      <p:ext uri="{BB962C8B-B14F-4D97-AF65-F5344CB8AC3E}">
        <p14:creationId xmlns:p14="http://schemas.microsoft.com/office/powerpoint/2010/main" val="223957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7A3A63E-2B72-3C1D-DC50-DB9F54918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67" y="0"/>
            <a:ext cx="11245026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95993CD-A555-75CC-3AA7-DC1A014FE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389" y="3525392"/>
            <a:ext cx="9905999" cy="1360898"/>
          </a:xfrm>
        </p:spPr>
        <p:txBody>
          <a:bodyPr/>
          <a:lstStyle/>
          <a:p>
            <a:r>
              <a:rPr lang="zh-CN" altLang="en-US" dirty="0"/>
              <a:t>三、结果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8D9BE8-DA20-E9A7-7F0A-EE4F427E3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983" y="3982178"/>
            <a:ext cx="9905999" cy="3567118"/>
          </a:xfrm>
        </p:spPr>
        <p:txBody>
          <a:bodyPr/>
          <a:lstStyle/>
          <a:p>
            <a:pPr marL="266700" indent="0" algn="just">
              <a:lnSpc>
                <a:spcPts val="2400"/>
              </a:lnSpc>
              <a:spcBef>
                <a:spcPts val="1700"/>
              </a:spcBef>
              <a:spcAft>
                <a:spcPts val="0"/>
              </a:spcAft>
              <a:buNone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495300" marR="635000" indent="12700" algn="just">
              <a:lnSpc>
                <a:spcPts val="3950"/>
              </a:lnSpc>
              <a:spcBef>
                <a:spcPts val="100"/>
              </a:spcBef>
              <a:spcAft>
                <a:spcPts val="0"/>
              </a:spcAft>
            </a:pPr>
            <a:r>
              <a:rPr lang="zh-CN" altLang="zh-CN" sz="1800" kern="100" dirty="0">
                <a:solidFill>
                  <a:schemeClr val="tx1">
                    <a:lumMod val="95000"/>
                  </a:schemeClr>
                </a:solidFill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甲午中日战争最终以清政府战败与日本签订《马关条约》结束。《马关条约》是继《南京条约》以来最严重的不平等条约。各帝国主义国家援引片面最惠国待遇，获得了《马</a:t>
            </a:r>
            <a:r>
              <a:rPr lang="zh-CN" altLang="zh-CN" sz="1800" dirty="0">
                <a:solidFill>
                  <a:schemeClr val="tx1">
                    <a:lumMod val="95000"/>
                  </a:schemeClr>
                </a:solidFill>
                <a:effectLst/>
                <a:ea typeface="DengXian Regular"/>
                <a:cs typeface="DengXian Regular"/>
              </a:rPr>
              <a:t>关条约》中除割地赔款以外中国给予日本的所有特权。它给近代中国社会带来严重危害，大大加速了中国半殖民地化进程，加深民族危机。</a:t>
            </a:r>
            <a:endParaRPr lang="zh-CN" alt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D3F412E8-F9EA-FAB3-FE65-FA7888361E3E}"/>
              </a:ext>
            </a:extLst>
          </p:cNvPr>
          <p:cNvSpPr/>
          <p:nvPr/>
        </p:nvSpPr>
        <p:spPr>
          <a:xfrm rot="5400000">
            <a:off x="-212896" y="212894"/>
            <a:ext cx="2875823" cy="2450035"/>
          </a:xfrm>
          <a:prstGeom prst="rtTriangle">
            <a:avLst/>
          </a:prstGeom>
          <a:solidFill>
            <a:srgbClr val="2F2441">
              <a:alpha val="49020"/>
            </a:srgbClr>
          </a:solidFill>
          <a:ln>
            <a:solidFill>
              <a:srgbClr val="2F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1463C2EC-00F2-FFC0-9AFC-45B8BC4738A9}"/>
              </a:ext>
            </a:extLst>
          </p:cNvPr>
          <p:cNvSpPr/>
          <p:nvPr/>
        </p:nvSpPr>
        <p:spPr>
          <a:xfrm rot="16200000">
            <a:off x="9529071" y="4272217"/>
            <a:ext cx="2875823" cy="2450035"/>
          </a:xfrm>
          <a:prstGeom prst="rtTriangle">
            <a:avLst/>
          </a:prstGeom>
          <a:solidFill>
            <a:srgbClr val="2F2441">
              <a:alpha val="49020"/>
            </a:srgbClr>
          </a:solidFill>
          <a:ln>
            <a:solidFill>
              <a:srgbClr val="2F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6522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6A7B0-7CB0-98E0-6DE4-8962776AE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603" y="398524"/>
            <a:ext cx="9905999" cy="3567118"/>
          </a:xfrm>
        </p:spPr>
        <p:txBody>
          <a:bodyPr/>
          <a:lstStyle/>
          <a:p>
            <a:pPr marL="927100" marR="838200" algn="just">
              <a:lnSpc>
                <a:spcPts val="3500"/>
              </a:lnSpc>
              <a:spcAft>
                <a:spcPts val="0"/>
              </a:spcAft>
            </a:pPr>
            <a:r>
              <a:rPr lang="en-US" altLang="zh-CN" sz="1800" kern="100" dirty="0">
                <a:effectLst/>
                <a:latin typeface="DengXian Regular"/>
                <a:ea typeface="DengXian Regular"/>
                <a:cs typeface="DengXian Regular"/>
              </a:rPr>
              <a:t>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、割辽东半岛、台湾、澎湖列岛给日本，不仅使大片领土沦为日本的殖民地，而且严重削弱了中国的国防，便利了日本对中国的进一步侵略。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914400" marR="711200" algn="just">
              <a:lnSpc>
                <a:spcPts val="375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DengXian Regular"/>
                <a:ea typeface="DengXian Regular"/>
                <a:cs typeface="DengXian Regular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、赔款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亿银元巨额赔款，不仅加重了中国人民的负担，而且加剧了清政府的财政经济危机。为偿付赔款，清政府不得不大借外债，帝国主义国家则通过附有苛刻条件的贷款，进一步控制清政府，使清政府更加依附于帝国主义。同时，这笔赔款，也增强了日本的侵略力量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927100" algn="just">
              <a:lnSpc>
                <a:spcPts val="2300"/>
              </a:lnSpc>
              <a:spcBef>
                <a:spcPts val="150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DengXian Regular"/>
                <a:ea typeface="DengXian Regular"/>
                <a:cs typeface="DengXian Regular"/>
              </a:rPr>
              <a:t>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、四个通商口岸的开辟，等于把中国富庶的长江流域和江浙两省，向日本同时也向其他帝国主义开放，便于他们倾销商品，掠夺原料。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927100" marR="825500" algn="just">
              <a:lnSpc>
                <a:spcPts val="37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DengXian Regular"/>
                <a:ea typeface="DengXian Regular"/>
                <a:cs typeface="DengXian Regular"/>
              </a:rPr>
              <a:t>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、允许日本在中国开设工厂，这就直接阻碍了中国民族工业的发展。同时，</a:t>
            </a:r>
            <a:b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这条约规定也反映了帝国主义对中国输出资本的要求。而资本输出必然导致在中国划分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“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势力范围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”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和强租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“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租借地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”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。所以说《马关条约》大大加深了中国社会的半殖民地化。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61342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67B6C-8872-3C48-685F-7ACC2FAE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F952A1A-3D31-4F98-9DC5-C08C181E2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52" y="477942"/>
            <a:ext cx="9388306" cy="5196738"/>
          </a:xfrm>
          <a:ln>
            <a:solidFill>
              <a:srgbClr val="2F2F2F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492F70A-8710-CE86-5FE0-87F9247A2AF1}"/>
              </a:ext>
            </a:extLst>
          </p:cNvPr>
          <p:cNvSpPr txBox="1"/>
          <p:nvPr/>
        </p:nvSpPr>
        <p:spPr>
          <a:xfrm>
            <a:off x="5158333" y="5674680"/>
            <a:ext cx="380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李鸿章遇刺</a:t>
            </a:r>
          </a:p>
        </p:txBody>
      </p:sp>
    </p:spTree>
    <p:extLst>
      <p:ext uri="{BB962C8B-B14F-4D97-AF65-F5344CB8AC3E}">
        <p14:creationId xmlns:p14="http://schemas.microsoft.com/office/powerpoint/2010/main" val="409215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E5ED4-88FD-23A2-753C-AD2BA4DC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2127" y="141841"/>
            <a:ext cx="9905999" cy="1360898"/>
          </a:xfrm>
        </p:spPr>
        <p:txBody>
          <a:bodyPr/>
          <a:lstStyle/>
          <a:p>
            <a:r>
              <a:rPr lang="zh-CN" altLang="en-US" sz="40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四、</a:t>
            </a:r>
            <a:r>
              <a:rPr lang="zh-CN" altLang="zh-CN" sz="40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评价与感悟</a:t>
            </a:r>
            <a:br>
              <a:rPr lang="zh-CN" altLang="zh-CN" sz="4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BFEC6C-5090-3F4F-AC48-5CDBD6276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639792"/>
            <a:ext cx="9905999" cy="3567118"/>
          </a:xfrm>
        </p:spPr>
        <p:txBody>
          <a:bodyPr/>
          <a:lstStyle/>
          <a:p>
            <a:pPr marL="546100" marR="660400" indent="25400" algn="just">
              <a:lnSpc>
                <a:spcPts val="3900"/>
              </a:lnSpc>
              <a:spcBef>
                <a:spcPts val="100"/>
              </a:spcBef>
              <a:spcAft>
                <a:spcPts val="0"/>
              </a:spcAft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甲午中日战争毫无疑问是一场惨烈而丑陋的战争。惨烈在于北洋水师的全军覆没，在于致远号管带邓世昌，北洋水师总督丁汝昌，右翼总兵刘步蟾，左翼总兵林永升等英雄的壮烈牺牲。丑陋在于一场战争将腐朽的统治阶层暴露无遗，初期在双方军备实力相差不大的情况下，因为统治者的目光短浅，慈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禧太后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为了自己的寿宴就随便挪用水师军费，导致战争中哑弹，炸膛等情况层出不穷；李鸿章等人寄希望于西方国家，为了避战而让出制海权；因为战略的失误，军队、舰队陷入孤立无援的境地，导致战斗一溃千里。讽刺的</a:t>
            </a:r>
            <a:b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是就算战败，也丝毫不影响远在京城的慈禧太后庆祝寿宴，丝毫不影响朝堂上的贵族阶级寻欢作乐，战败带来的影响极大的伤害了普通百姓，赔款更是加重了他们的赋税负担。反观清政府却是仍然不思进取，固步自封，腐朽破败的丑陋一览无余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7067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FAC8B-2C32-7417-64F3-70E24C3B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8955"/>
            <a:ext cx="9040091" cy="910448"/>
          </a:xfrm>
        </p:spPr>
        <p:txBody>
          <a:bodyPr/>
          <a:lstStyle/>
          <a:p>
            <a:r>
              <a:rPr lang="zh-CN" altLang="en-US" dirty="0"/>
              <a:t>一、事件背景：</a:t>
            </a:r>
          </a:p>
        </p:txBody>
      </p:sp>
      <p:pic>
        <p:nvPicPr>
          <p:cNvPr id="7" name="图片 6" descr="一群人的旧照片&#10;&#10;描述已自动生成">
            <a:extLst>
              <a:ext uri="{FF2B5EF4-FFF2-40B4-BE49-F238E27FC236}">
                <a16:creationId xmlns:a16="http://schemas.microsoft.com/office/drawing/2014/main" id="{E9A95120-84FB-1244-651C-47A69CAEB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163" y="0"/>
            <a:ext cx="6438738" cy="68580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1A1F8E-1F52-7069-1301-A5EFBB06C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291" y="591808"/>
            <a:ext cx="5124852" cy="3567118"/>
          </a:xfrm>
        </p:spPr>
        <p:txBody>
          <a:bodyPr/>
          <a:lstStyle/>
          <a:p>
            <a:pPr marL="330200" marR="482600" indent="12700" algn="just">
              <a:lnSpc>
                <a:spcPts val="4400"/>
              </a:lnSpc>
              <a:spcAft>
                <a:spcPts val="0"/>
              </a:spcAft>
            </a:pPr>
            <a:r>
              <a:rPr lang="zh-CN" altLang="zh-CN" sz="12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DengXian Regular"/>
                <a:cs typeface="DengXian Regular"/>
              </a:rPr>
              <a:t>日本国内完成明治维新，走上资本主义道路，由于本国地理位置限制，市场狭窄，资源匮乏，自然而然走上了对外扩张的道路。积极备战。</a:t>
            </a:r>
            <a:endParaRPr lang="zh-CN" altLang="zh-CN" sz="12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30200" marR="457200" indent="12700" algn="just">
              <a:lnSpc>
                <a:spcPts val="4400"/>
              </a:lnSpc>
              <a:spcBef>
                <a:spcPts val="100"/>
              </a:spcBef>
              <a:spcAft>
                <a:spcPts val="0"/>
              </a:spcAft>
            </a:pPr>
            <a:r>
              <a:rPr lang="zh-CN" altLang="zh-CN" sz="12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DengXian Regular"/>
                <a:cs typeface="DengXian Regular"/>
              </a:rPr>
              <a:t>中国洋务运动虽然已经进行，但由于统治阶级腐朽。慈禧太后准备六十大寿，不愿因战败兴且因为挪用水师军费导致装备的残次和落后；李鸿章等人则是不愿意损害战船而主张避站保船，将希望寄于西方列强的调和，换来的却是纵容。消极备战。</a:t>
            </a:r>
            <a:endParaRPr lang="zh-CN" altLang="zh-CN" sz="12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30200" marR="469900" algn="just">
              <a:lnSpc>
                <a:spcPts val="4400"/>
              </a:lnSpc>
              <a:spcBef>
                <a:spcPts val="100"/>
              </a:spcBef>
              <a:spcAft>
                <a:spcPts val="0"/>
              </a:spcAft>
            </a:pPr>
            <a:r>
              <a:rPr lang="zh-CN" altLang="zh-CN" sz="12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10600030101010101" pitchFamily="2" charset="-122"/>
                <a:ea typeface="DengXian Regular"/>
                <a:cs typeface="DengXian Regular"/>
              </a:rPr>
              <a:t>朝鲜国内东学党起义，国王向清政府求援，日本趁机屯兵朝鲜。直接导致日本在朝鲜半岛附近不宣而战，揭开了战争的序幕，清政府慌忙之下被迫应战。先机尽失。</a:t>
            </a:r>
            <a:endParaRPr lang="zh-CN" altLang="zh-CN" sz="12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5807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0FF62-167D-DBB8-6552-D4B5FFBD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993" y="47600"/>
            <a:ext cx="9905999" cy="1360898"/>
          </a:xfrm>
        </p:spPr>
        <p:txBody>
          <a:bodyPr/>
          <a:lstStyle/>
          <a:p>
            <a:r>
              <a:rPr lang="zh-CN" altLang="en-US" i="1" dirty="0"/>
              <a:t>二、战争过程</a:t>
            </a:r>
            <a:r>
              <a:rPr lang="zh-CN" altLang="en-US" dirty="0"/>
              <a:t>：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A91573-1128-E2FA-5578-1FE748D44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117" y="1257309"/>
            <a:ext cx="9905999" cy="3567118"/>
          </a:xfrm>
        </p:spPr>
        <p:txBody>
          <a:bodyPr/>
          <a:lstStyle/>
          <a:p>
            <a:pPr marL="635000" algn="just">
              <a:lnSpc>
                <a:spcPts val="2300"/>
              </a:lnSpc>
              <a:spcBef>
                <a:spcPts val="1600"/>
              </a:spcBef>
              <a:spcAft>
                <a:spcPts val="0"/>
              </a:spcAft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中日甲午战争有四次主要的战役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22300" algn="just">
              <a:lnSpc>
                <a:spcPts val="2300"/>
              </a:lnSpc>
              <a:spcBef>
                <a:spcPts val="1600"/>
              </a:spcBef>
              <a:spcAft>
                <a:spcPts val="0"/>
              </a:spcAft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两次陆战：平壤战役和辽东战役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22300" marR="723900" indent="12700" algn="just">
              <a:lnSpc>
                <a:spcPts val="3800"/>
              </a:lnSpc>
              <a:spcAft>
                <a:spcPts val="0"/>
              </a:spcAft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在平壤战役中，中国主要守将狂奔五百里跑过鸭绿江，平壤失陷。辽东战役中，日本从花园口登陆，很快侵占大连、旅顺，并在旅顺制造了惨绝人寰的大屠杀。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22300" algn="just">
              <a:lnSpc>
                <a:spcPts val="2300"/>
              </a:lnSpc>
              <a:spcBef>
                <a:spcPts val="1500"/>
              </a:spcBef>
              <a:spcAft>
                <a:spcPts val="0"/>
              </a:spcAft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两次海战：黄海战役和威海战役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35000" marR="723900" algn="just">
              <a:lnSpc>
                <a:spcPts val="3765"/>
              </a:lnSpc>
              <a:spcBef>
                <a:spcPts val="200"/>
              </a:spcBef>
              <a:spcAft>
                <a:spcPts val="0"/>
              </a:spcAft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黄海海战中，在中方和日方实力相当的情况下，因奉行避战保船、妥协投降的方针，北洋舰队主动退守威海卫港内，失去了黄海制海权，使其在以后的战役中处于被动地位。威海战役中，北洋舰队全军覆没，中国战败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03427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6226BD-61E3-A2DC-737B-EEED4BCA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一群人的旧照片&#10;&#10;描述已自动生成">
            <a:extLst>
              <a:ext uri="{FF2B5EF4-FFF2-40B4-BE49-F238E27FC236}">
                <a16:creationId xmlns:a16="http://schemas.microsoft.com/office/drawing/2014/main" id="{302A9C92-0B11-64A2-C912-9689255E6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587" y="688974"/>
            <a:ext cx="5120338" cy="5437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8066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DE801-B56B-C3E2-208F-0054B81B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624" y="415735"/>
            <a:ext cx="9905999" cy="688670"/>
          </a:xfrm>
        </p:spPr>
        <p:txBody>
          <a:bodyPr/>
          <a:lstStyle/>
          <a:p>
            <a:r>
              <a:rPr lang="zh-CN" altLang="zh-CN" sz="40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第一阶段</a:t>
            </a:r>
            <a:br>
              <a:rPr lang="zh-CN" altLang="zh-CN" sz="4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E7B07B-CA36-CB55-BD86-13C89D036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988" y="954488"/>
            <a:ext cx="9331036" cy="3932207"/>
          </a:xfrm>
        </p:spPr>
        <p:txBody>
          <a:bodyPr/>
          <a:lstStyle/>
          <a:p>
            <a:pPr marL="622300" algn="ctr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</a:pPr>
            <a:r>
              <a:rPr lang="zh-CN" altLang="en-US" sz="2800" kern="100" dirty="0">
                <a:latin typeface="+mj-lt"/>
                <a:ea typeface="DengXian Regular"/>
                <a:cs typeface="DengXian Regular"/>
              </a:rPr>
              <a:t>从</a:t>
            </a:r>
            <a:r>
              <a:rPr lang="en-US" altLang="zh-CN" sz="2800" kern="100" dirty="0">
                <a:effectLst/>
                <a:latin typeface="+mj-lt"/>
                <a:ea typeface="DengXian Regular"/>
                <a:cs typeface="DengXian Regular"/>
              </a:rPr>
              <a:t>1894</a:t>
            </a:r>
            <a:r>
              <a:rPr lang="zh-CN" altLang="zh-CN" sz="2800" kern="100" dirty="0">
                <a:effectLst/>
                <a:latin typeface="+mj-lt"/>
                <a:ea typeface="DengXian Regular"/>
                <a:cs typeface="DengXian Regular"/>
              </a:rPr>
              <a:t>年</a:t>
            </a:r>
            <a:r>
              <a:rPr lang="en-US" altLang="zh-CN" sz="2800" kern="100" dirty="0">
                <a:effectLst/>
                <a:latin typeface="+mj-lt"/>
                <a:ea typeface="DengXian Regular"/>
                <a:cs typeface="DengXian Regular"/>
              </a:rPr>
              <a:t>7</a:t>
            </a:r>
            <a:r>
              <a:rPr lang="zh-CN" altLang="zh-CN" sz="2800" kern="100" dirty="0">
                <a:effectLst/>
                <a:latin typeface="+mj-lt"/>
                <a:ea typeface="DengXian Regular"/>
                <a:cs typeface="DengXian Regular"/>
              </a:rPr>
              <a:t>月</a:t>
            </a:r>
            <a:r>
              <a:rPr lang="en-US" altLang="zh-CN" sz="2800" kern="100" dirty="0">
                <a:effectLst/>
                <a:latin typeface="+mj-lt"/>
                <a:ea typeface="DengXian Regular"/>
                <a:cs typeface="DengXian Regular"/>
              </a:rPr>
              <a:t>25</a:t>
            </a:r>
            <a:r>
              <a:rPr lang="zh-CN" altLang="zh-CN" sz="2800" kern="100" dirty="0">
                <a:effectLst/>
                <a:latin typeface="+mj-lt"/>
                <a:ea typeface="DengXian Regular"/>
                <a:cs typeface="DengXian Regular"/>
              </a:rPr>
              <a:t>日至</a:t>
            </a:r>
            <a:r>
              <a:rPr lang="en-US" altLang="zh-CN" sz="2800" kern="100" dirty="0">
                <a:effectLst/>
                <a:latin typeface="+mj-lt"/>
                <a:ea typeface="DengXian Regular"/>
                <a:cs typeface="DengXian Regular"/>
              </a:rPr>
              <a:t>9</a:t>
            </a:r>
            <a:r>
              <a:rPr lang="zh-CN" altLang="zh-CN" sz="2800" kern="100" dirty="0">
                <a:effectLst/>
                <a:latin typeface="+mj-lt"/>
                <a:ea typeface="DengXian Regular"/>
                <a:cs typeface="DengXian Regular"/>
              </a:rPr>
              <a:t>月</a:t>
            </a:r>
            <a:r>
              <a:rPr lang="en-US" altLang="zh-CN" sz="2800" kern="100" dirty="0">
                <a:effectLst/>
                <a:latin typeface="+mj-lt"/>
                <a:ea typeface="DengXian Regular"/>
                <a:cs typeface="DengXian Regular"/>
              </a:rPr>
              <a:t>17</a:t>
            </a:r>
            <a:r>
              <a:rPr lang="zh-CN" altLang="zh-CN" sz="2800" kern="100" dirty="0">
                <a:effectLst/>
                <a:latin typeface="+mj-lt"/>
                <a:ea typeface="DengXian Regular"/>
                <a:cs typeface="DengXian Regular"/>
              </a:rPr>
              <a:t>日</a:t>
            </a:r>
            <a:br>
              <a:rPr lang="en-US" altLang="zh-CN" sz="2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2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在此阶段中，战争是在中国境外的朝鲜半岛及黄海北部进行，陆战主要是平壤战役，海战主要是黄海海战。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1894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年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7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月下旬，中日两军在朝鲜境内开战。清军在丰岛海面被日军偷袭之后，很快也被在陆上的成欢驿的日军偷袭，由于朝鲜政府已被日本控制，叶志超、聂士成等部驻牙山的清军被迫绕道汉城，北撤到朝鲜北部重镇、平安道首府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——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平壤。毅军以分统马玉昆率五营一队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(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约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2100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人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)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，与淮军盛字军以及奉天的奉字练军、盛字练军一起，构成了四大军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29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营，于</a:t>
            </a:r>
            <a:r>
              <a:rPr lang="en-US" altLang="zh-CN" sz="2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8</a:t>
            </a:r>
            <a:r>
              <a:rPr lang="zh-CN" altLang="zh-CN" sz="28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月先期入朝，在平壤与从牙山退回的叶志超、聂士成部汇合，朝廷命叶志超为驻平壤各军总统。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531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 descr="蒸汽火车&#10;&#10;描述已自动生成">
            <a:extLst>
              <a:ext uri="{FF2B5EF4-FFF2-40B4-BE49-F238E27FC236}">
                <a16:creationId xmlns:a16="http://schemas.microsoft.com/office/drawing/2014/main" id="{AADEA206-D347-3A1F-3588-045D5F28D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83"/>
          <a:stretch/>
        </p:blipFill>
        <p:spPr>
          <a:xfrm>
            <a:off x="110133" y="97722"/>
            <a:ext cx="11844541" cy="6662555"/>
          </a:xfrm>
          <a:prstGeom prst="rect">
            <a:avLst/>
          </a:prstGeom>
          <a:effectLst>
            <a:softEdge rad="317500"/>
          </a:effec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BABBB3-9834-451A-9C3E-59630549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071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一群人在河边的草地上&#10;&#10;描述已自动生成">
            <a:extLst>
              <a:ext uri="{FF2B5EF4-FFF2-40B4-BE49-F238E27FC236}">
                <a16:creationId xmlns:a16="http://schemas.microsoft.com/office/drawing/2014/main" id="{4F902413-0C15-17FE-D0D1-0E29D89E6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052"/>
            <a:ext cx="6744613" cy="5515661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AF7BA5F4-DA82-FDCC-C37E-783F7E5D8763}"/>
              </a:ext>
            </a:extLst>
          </p:cNvPr>
          <p:cNvSpPr txBox="1">
            <a:spLocks/>
          </p:cNvSpPr>
          <p:nvPr/>
        </p:nvSpPr>
        <p:spPr>
          <a:xfrm>
            <a:off x="1447800" y="1177735"/>
            <a:ext cx="9905999" cy="1360898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000" b="1" kern="1200" spc="16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F5889EE-3F48-A8AC-9542-93B4B700C5E8}"/>
              </a:ext>
            </a:extLst>
          </p:cNvPr>
          <p:cNvSpPr txBox="1"/>
          <p:nvPr/>
        </p:nvSpPr>
        <p:spPr>
          <a:xfrm>
            <a:off x="6593670" y="272226"/>
            <a:ext cx="5516895" cy="52684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8000" algn="just">
              <a:lnSpc>
                <a:spcPts val="2300"/>
              </a:lnSpc>
              <a:spcBef>
                <a:spcPts val="1600"/>
              </a:spcBef>
              <a:spcAft>
                <a:spcPts val="0"/>
              </a:spcAft>
            </a:pPr>
            <a:r>
              <a:rPr lang="zh-CN" altLang="zh-CN" sz="32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第二阶段</a:t>
            </a:r>
            <a:endParaRPr lang="zh-CN" altLang="zh-CN" sz="3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8000" algn="just">
              <a:lnSpc>
                <a:spcPts val="2300"/>
              </a:lnSpc>
              <a:spcBef>
                <a:spcPts val="1600"/>
              </a:spcBef>
              <a:spcAft>
                <a:spcPts val="0"/>
              </a:spcAft>
            </a:pPr>
            <a:r>
              <a:rPr lang="zh-CN" altLang="zh-CN" sz="14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从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一八九四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年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九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月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十七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日到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十一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月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二十二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日。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8000" marR="736600" algn="just">
              <a:lnSpc>
                <a:spcPts val="3800"/>
              </a:lnSpc>
              <a:spcBef>
                <a:spcPts val="1300"/>
              </a:spcBef>
              <a:spcAft>
                <a:spcPts val="0"/>
              </a:spcAft>
            </a:pPr>
            <a:r>
              <a:rPr lang="zh-CN" altLang="zh-CN" sz="14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在此阶段中，战争在辽东半岛进行，有鸭绿江江防之战和金旅之战。</a:t>
            </a:r>
            <a:b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zh-CN" sz="1400" dirty="0">
                <a:effectLst/>
                <a:ea typeface="DengXian Regular"/>
                <a:cs typeface="DengXian Regular"/>
              </a:rPr>
              <a:t>鸭绿江江防之战开始于</a:t>
            </a:r>
            <a:r>
              <a:rPr lang="zh-CN" altLang="en-US" sz="1400" dirty="0">
                <a:effectLst/>
                <a:ea typeface="DengXian Regular"/>
                <a:cs typeface="DengXian Regular"/>
              </a:rPr>
              <a:t>十</a:t>
            </a:r>
            <a:r>
              <a:rPr lang="zh-CN" altLang="zh-CN" sz="1400" dirty="0">
                <a:effectLst/>
                <a:ea typeface="DengXian Regular"/>
                <a:cs typeface="DengXian Regular"/>
              </a:rPr>
              <a:t>月</a:t>
            </a:r>
            <a:r>
              <a:rPr lang="zh-CN" altLang="en-US" sz="1400" dirty="0">
                <a:effectLst/>
                <a:ea typeface="DengXian Regular"/>
                <a:cs typeface="DengXian Regular"/>
              </a:rPr>
              <a:t>二十四</a:t>
            </a:r>
            <a:r>
              <a:rPr lang="zh-CN" altLang="zh-CN" sz="1400" dirty="0">
                <a:effectLst/>
                <a:ea typeface="DengXian Regular"/>
                <a:cs typeface="DengXian Regular"/>
              </a:rPr>
              <a:t>日，是清军面对日军攻击的首次保卫战。当时部署在鸭绿江北岸的清军共约</a:t>
            </a:r>
            <a:r>
              <a:rPr lang="zh-CN" altLang="en-US" sz="1400" dirty="0">
                <a:solidFill>
                  <a:srgbClr val="FFFF00"/>
                </a:solidFill>
                <a:effectLst/>
                <a:ea typeface="DengXian Regular"/>
                <a:cs typeface="DengXian Regular"/>
              </a:rPr>
              <a:t>二万八千</a:t>
            </a:r>
            <a:r>
              <a:rPr lang="zh-CN" altLang="zh-CN" sz="1400" dirty="0">
                <a:effectLst/>
                <a:ea typeface="DengXian Regular"/>
                <a:cs typeface="DengXian Regular"/>
              </a:rPr>
              <a:t>人。清朝任命宋庆为诸军总统，节制各军。日军进攻部队是山县有朋大将统率的第一军，包括桂太郎中将的第三师团和野津道贯中将的第五师团，共</a:t>
            </a:r>
            <a:r>
              <a:rPr lang="zh-CN" altLang="en-US" sz="1400" dirty="0">
                <a:solidFill>
                  <a:srgbClr val="FFFF00"/>
                </a:solidFill>
                <a:effectLst/>
                <a:ea typeface="DengXian Regular"/>
                <a:cs typeface="DengXian Regular"/>
              </a:rPr>
              <a:t>三万</a:t>
            </a:r>
            <a:r>
              <a:rPr lang="zh-CN" altLang="zh-CN" sz="1400" dirty="0">
                <a:effectLst/>
                <a:ea typeface="DengXian Regular"/>
                <a:cs typeface="DengXian Regular"/>
              </a:rPr>
              <a:t>人。双方兵力不相上下。但是，宋庆虽负节制诸军之名，各路清军实则不服调度，而且平壤新败，士气不振，将领多无抗敌决心。日本则士气高昂，野心勃勃，日方发布由间谍宗方小太郎起草的《开诚忠告十八省之豪杰》檄文，对满清展开政治攻势，扬言要直捣北京，让清朝皇帝</a:t>
            </a:r>
            <a:r>
              <a:rPr lang="en-US" altLang="zh-CN" sz="1400" dirty="0">
                <a:effectLst/>
                <a:ea typeface="DengXian Regular"/>
                <a:cs typeface="DengXian Regular"/>
              </a:rPr>
              <a:t>“</a:t>
            </a:r>
            <a:r>
              <a:rPr lang="zh-CN" altLang="zh-CN" sz="1400" dirty="0">
                <a:effectLst/>
                <a:ea typeface="DengXian Regular"/>
                <a:cs typeface="DengXian Regular"/>
              </a:rPr>
              <a:t>面缚乞降</a:t>
            </a:r>
            <a:r>
              <a:rPr lang="en-US" altLang="zh-CN" sz="1400" dirty="0">
                <a:effectLst/>
                <a:ea typeface="DengXian Regular"/>
                <a:cs typeface="DengXian Regular"/>
              </a:rPr>
              <a:t>”</a:t>
            </a:r>
            <a:endParaRPr lang="zh-CN" altLang="en-US" sz="1400" dirty="0"/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16FAFE57-C538-E182-E9AD-AD8E26EC63E9}"/>
              </a:ext>
            </a:extLst>
          </p:cNvPr>
          <p:cNvSpPr/>
          <p:nvPr/>
        </p:nvSpPr>
        <p:spPr>
          <a:xfrm rot="5400000">
            <a:off x="-212896" y="212894"/>
            <a:ext cx="2875823" cy="2450035"/>
          </a:xfrm>
          <a:prstGeom prst="rtTriangle">
            <a:avLst/>
          </a:prstGeom>
          <a:solidFill>
            <a:srgbClr val="2F2441">
              <a:alpha val="49020"/>
            </a:srgbClr>
          </a:solidFill>
          <a:ln>
            <a:solidFill>
              <a:srgbClr val="2F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530BE0D-1AB7-1867-4AF2-49244DD993E4}"/>
              </a:ext>
            </a:extLst>
          </p:cNvPr>
          <p:cNvSpPr txBox="1"/>
          <p:nvPr/>
        </p:nvSpPr>
        <p:spPr>
          <a:xfrm>
            <a:off x="2869426" y="5837616"/>
            <a:ext cx="519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/>
              <a:t>辽东战役</a:t>
            </a:r>
          </a:p>
        </p:txBody>
      </p:sp>
    </p:spTree>
    <p:extLst>
      <p:ext uri="{BB962C8B-B14F-4D97-AF65-F5344CB8AC3E}">
        <p14:creationId xmlns:p14="http://schemas.microsoft.com/office/powerpoint/2010/main" val="37303264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E602D-A15E-2C52-28EE-5CFF0B2D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 descr="一群人在草地上骑马的人的黑白照片&#10;&#10;中度可信度描述已自动生成">
            <a:extLst>
              <a:ext uri="{FF2B5EF4-FFF2-40B4-BE49-F238E27FC236}">
                <a16:creationId xmlns:a16="http://schemas.microsoft.com/office/drawing/2014/main" id="{3DE16DC4-1A16-5294-06EF-1B909B70A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9" y="1553384"/>
            <a:ext cx="5781546" cy="3931996"/>
          </a:xfrm>
          <a:effectLst>
            <a:softEdge rad="63500"/>
          </a:effectLst>
        </p:spPr>
      </p:pic>
      <p:pic>
        <p:nvPicPr>
          <p:cNvPr id="7" name="图片 6" descr="一群男人在雪地上&#10;&#10;描述已自动生成">
            <a:extLst>
              <a:ext uri="{FF2B5EF4-FFF2-40B4-BE49-F238E27FC236}">
                <a16:creationId xmlns:a16="http://schemas.microsoft.com/office/drawing/2014/main" id="{79A4CD8A-C4DC-7696-3BF6-14ABF4453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148" y="1553384"/>
            <a:ext cx="6086360" cy="393199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1293477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2DC800-F217-C7A4-EF6F-2352FBEA6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1990" y="0"/>
            <a:ext cx="9905999" cy="1360898"/>
          </a:xfrm>
        </p:spPr>
        <p:txBody>
          <a:bodyPr/>
          <a:lstStyle/>
          <a:p>
            <a:r>
              <a:rPr lang="zh-CN" altLang="zh-CN" sz="40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第三阶段</a:t>
            </a:r>
            <a:r>
              <a:rPr lang="zh-CN" altLang="en-US" sz="40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（</a:t>
            </a:r>
            <a:r>
              <a:rPr lang="en-US" altLang="zh-CN" sz="40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1</a:t>
            </a:r>
            <a:r>
              <a:rPr lang="zh-CN" altLang="en-US" sz="4000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935799-9BB9-67CA-860B-F1D3A4140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854" y="412485"/>
            <a:ext cx="9905999" cy="3567118"/>
          </a:xfrm>
        </p:spPr>
        <p:txBody>
          <a:bodyPr/>
          <a:lstStyle/>
          <a:p>
            <a:pPr marL="635000" algn="just">
              <a:lnSpc>
                <a:spcPts val="2300"/>
              </a:lnSpc>
              <a:spcBef>
                <a:spcPts val="1500"/>
              </a:spcBef>
              <a:spcAft>
                <a:spcPts val="0"/>
              </a:spcAft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35000" algn="just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</a:pPr>
            <a:r>
              <a:rPr lang="zh-CN" altLang="zh-CN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威海卫之战是保卫北洋海军根据地的防御战，也是北洋舰队的最后一战。其时，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       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威海卫港内尚有北洋海军各种舰艇二十六艘。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1895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年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1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月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20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DengXian Regular"/>
                <a:cs typeface="DengXian Regular"/>
              </a:rPr>
              <a:t>日，大山岩大将指挥的日本第</a:t>
            </a:r>
            <a:r>
              <a:rPr lang="zh-CN" altLang="zh-CN" dirty="0">
                <a:effectLst/>
                <a:ea typeface="DengXian Regular"/>
                <a:cs typeface="DengXian Regular"/>
              </a:rPr>
              <a:t>二军，包括佐久间左马太中将的第二师团和黑木为桢中将的第六师团，共两万五千人，在日舰掩护下开始在荣成龙须岛登陆，</a:t>
            </a:r>
            <a:r>
              <a:rPr lang="en-US" altLang="zh-CN" dirty="0">
                <a:effectLst/>
                <a:ea typeface="DengXian Regular"/>
                <a:cs typeface="DengXian Regular"/>
              </a:rPr>
              <a:t>23</a:t>
            </a:r>
            <a:r>
              <a:rPr lang="zh-CN" altLang="zh-CN" dirty="0">
                <a:effectLst/>
                <a:ea typeface="DengXian Regular"/>
                <a:cs typeface="DengXian Regular"/>
              </a:rPr>
              <a:t>日全部登陆完毕。</a:t>
            </a:r>
            <a:r>
              <a:rPr lang="en-US" altLang="zh-CN" dirty="0">
                <a:effectLst/>
                <a:ea typeface="DengXian Regular"/>
                <a:cs typeface="DengXian Regular"/>
              </a:rPr>
              <a:t>30</a:t>
            </a:r>
            <a:r>
              <a:rPr lang="zh-CN" altLang="zh-CN" dirty="0">
                <a:effectLst/>
                <a:ea typeface="DengXian Regular"/>
                <a:cs typeface="DengXian Regular"/>
              </a:rPr>
              <a:t>日，日军集中兵力进攻威海卫南帮炮台。驻守南帮炮台的清军仅六营三千人。营官周家恩守卫摩天岭阵地顽强抵抗，最后被歼灭。日军也死伤累累，其左翼司令官大寺安纯少将被清军炮弹打死，这是日本在甲午战争中唯一阵亡的将军。由于兵力悬殊，南帮炮台终被日军攻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81255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gattaVTI">
  <a:themeElements>
    <a:clrScheme name="AnalogousFromLightSeedRightStep">
      <a:dk1>
        <a:srgbClr val="000000"/>
      </a:dk1>
      <a:lt1>
        <a:srgbClr val="FFFFFF"/>
      </a:lt1>
      <a:dk2>
        <a:srgbClr val="2F2441"/>
      </a:dk2>
      <a:lt2>
        <a:srgbClr val="E8E8E2"/>
      </a:lt2>
      <a:accent1>
        <a:srgbClr val="9699C6"/>
      </a:accent1>
      <a:accent2>
        <a:srgbClr val="947FBA"/>
      </a:accent2>
      <a:accent3>
        <a:srgbClr val="BB96C6"/>
      </a:accent3>
      <a:accent4>
        <a:srgbClr val="BA7FAF"/>
      </a:accent4>
      <a:accent5>
        <a:srgbClr val="C696A9"/>
      </a:accent5>
      <a:accent6>
        <a:srgbClr val="BA807F"/>
      </a:accent6>
      <a:hlink>
        <a:srgbClr val="888452"/>
      </a:hlink>
      <a:folHlink>
        <a:srgbClr val="7F7F7F"/>
      </a:folHlink>
    </a:clrScheme>
    <a:fontScheme name="Walbaum Display">
      <a:majorFont>
        <a:latin typeface="Microsoft YaHei"/>
        <a:ea typeface=""/>
        <a:cs typeface=""/>
      </a:majorFont>
      <a:minorFont>
        <a:latin typeface="Microsoft YaHe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1582</Words>
  <Application>Microsoft Office PowerPoint</Application>
  <PresentationFormat>宽屏</PresentationFormat>
  <Paragraphs>37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DengXian Regular</vt:lpstr>
      <vt:lpstr>等线</vt:lpstr>
      <vt:lpstr>Microsoft YaHei</vt:lpstr>
      <vt:lpstr>Arial</vt:lpstr>
      <vt:lpstr>RegattaVTI</vt:lpstr>
      <vt:lpstr>中日甲午战争的历史及反思 </vt:lpstr>
      <vt:lpstr>一、事件背景：</vt:lpstr>
      <vt:lpstr>二、战争过程：</vt:lpstr>
      <vt:lpstr>PowerPoint 演示文稿</vt:lpstr>
      <vt:lpstr>第一阶段 </vt:lpstr>
      <vt:lpstr>PowerPoint 演示文稿</vt:lpstr>
      <vt:lpstr>PowerPoint 演示文稿</vt:lpstr>
      <vt:lpstr>PowerPoint 演示文稿</vt:lpstr>
      <vt:lpstr>第三阶段（1）</vt:lpstr>
      <vt:lpstr>PowerPoint 演示文稿</vt:lpstr>
      <vt:lpstr>第三阶段（2）</vt:lpstr>
      <vt:lpstr>PowerPoint 演示文稿</vt:lpstr>
      <vt:lpstr>三、结果</vt:lpstr>
      <vt:lpstr>PowerPoint 演示文稿</vt:lpstr>
      <vt:lpstr>PowerPoint 演示文稿</vt:lpstr>
      <vt:lpstr>四、评价与感悟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中日甲午战争的历史及反思 </dc:title>
  <dc:creator>Ruan Mohan</dc:creator>
  <cp:lastModifiedBy>Ruan Mohan</cp:lastModifiedBy>
  <cp:revision>3</cp:revision>
  <dcterms:created xsi:type="dcterms:W3CDTF">2022-10-23T01:13:08Z</dcterms:created>
  <dcterms:modified xsi:type="dcterms:W3CDTF">2022-10-23T15:12:36Z</dcterms:modified>
</cp:coreProperties>
</file>