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322" r:id="rId2"/>
    <p:sldId id="2332" r:id="rId3"/>
    <p:sldId id="2333" r:id="rId4"/>
    <p:sldId id="2328" r:id="rId5"/>
    <p:sldId id="2323" r:id="rId6"/>
    <p:sldId id="2314" r:id="rId7"/>
    <p:sldId id="2315" r:id="rId8"/>
    <p:sldId id="2335" r:id="rId9"/>
    <p:sldId id="2334" r:id="rId10"/>
    <p:sldId id="2336" r:id="rId11"/>
    <p:sldId id="2337" r:id="rId12"/>
    <p:sldId id="2339" r:id="rId13"/>
    <p:sldId id="2340" r:id="rId14"/>
    <p:sldId id="2342" r:id="rId15"/>
    <p:sldId id="2343" r:id="rId16"/>
    <p:sldId id="2344" r:id="rId17"/>
    <p:sldId id="2345" r:id="rId18"/>
    <p:sldId id="2346" r:id="rId19"/>
    <p:sldId id="2347" r:id="rId20"/>
    <p:sldId id="2348" r:id="rId21"/>
    <p:sldId id="2349" r:id="rId22"/>
    <p:sldId id="2350" r:id="rId23"/>
    <p:sldId id="2351" r:id="rId24"/>
    <p:sldId id="2352" r:id="rId25"/>
    <p:sldId id="2353" r:id="rId26"/>
    <p:sldId id="2354" r:id="rId27"/>
    <p:sldId id="2355" r:id="rId28"/>
    <p:sldId id="2356" r:id="rId29"/>
    <p:sldId id="2357" r:id="rId30"/>
    <p:sldId id="2358" r:id="rId31"/>
    <p:sldId id="2359" r:id="rId32"/>
    <p:sldId id="2360" r:id="rId33"/>
    <p:sldId id="2361" r:id="rId34"/>
    <p:sldId id="2362" r:id="rId35"/>
    <p:sldId id="2363" r:id="rId36"/>
    <p:sldId id="2364" r:id="rId37"/>
    <p:sldId id="2365" r:id="rId38"/>
    <p:sldId id="2366" r:id="rId39"/>
    <p:sldId id="2367" r:id="rId40"/>
    <p:sldId id="2368" r:id="rId41"/>
    <p:sldId id="2369" r:id="rId42"/>
    <p:sldId id="2370" r:id="rId43"/>
    <p:sldId id="2308" r:id="rId44"/>
    <p:sldId id="2371" r:id="rId45"/>
    <p:sldId id="2372" r:id="rId46"/>
    <p:sldId id="2374" r:id="rId47"/>
    <p:sldId id="2329" r:id="rId48"/>
    <p:sldId id="2330" r:id="rId49"/>
    <p:sldId id="2318" r:id="rId50"/>
    <p:sldId id="2319" r:id="rId51"/>
    <p:sldId id="2320" r:id="rId52"/>
    <p:sldId id="2321" r:id="rId53"/>
    <p:sldId id="2317" r:id="rId54"/>
    <p:sldId id="2316" r:id="rId55"/>
    <p:sldId id="2373" r:id="rId56"/>
    <p:sldId id="2309" r:id="rId57"/>
  </p:sldIdLst>
  <p:sldSz cx="9144000" cy="6858000" type="screen4x3"/>
  <p:notesSz cx="6858000" cy="9144000"/>
  <p:defaultTextStyle>
    <a:defPPr>
      <a:defRPr lang="zh-CN"/>
    </a:defPPr>
    <a:lvl1pPr algn="ctr" rtl="0" fontAlgn="base">
      <a:spcBef>
        <a:spcPct val="50000"/>
      </a:spcBef>
      <a:spcAft>
        <a:spcPct val="0"/>
      </a:spcAft>
      <a:defRPr kumimoji="1" sz="3600" b="1"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kumimoji="1" sz="3600" b="1"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kumimoji="1" sz="3600" b="1"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kumimoji="1" sz="3600" b="1"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kumimoji="1" sz="36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36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36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36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3600" b="1"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8000"/>
    <a:srgbClr val="FF3300"/>
    <a:srgbClr val="CC3300"/>
    <a:srgbClr val="FFFF66"/>
    <a:srgbClr val="663300"/>
    <a:srgbClr val="FFFF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624" autoAdjust="0"/>
    <p:restoredTop sz="82071" autoAdjust="0"/>
  </p:normalViewPr>
  <p:slideViewPr>
    <p:cSldViewPr>
      <p:cViewPr varScale="1">
        <p:scale>
          <a:sx n="55" d="100"/>
          <a:sy n="55" d="100"/>
        </p:scale>
        <p:origin x="-1325"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9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41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224153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24154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224154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21B60401-81F2-463D-A320-08F717F4B8E5}" type="slidenum">
              <a:rPr lang="en-US" altLang="zh-CN"/>
              <a:pPr>
                <a:defRPr/>
              </a:pPr>
              <a:t>‹#›</a:t>
            </a:fld>
            <a:endParaRPr lang="en-US" altLang="zh-CN"/>
          </a:p>
        </p:txBody>
      </p:sp>
    </p:spTree>
    <p:extLst>
      <p:ext uri="{BB962C8B-B14F-4D97-AF65-F5344CB8AC3E}">
        <p14:creationId xmlns:p14="http://schemas.microsoft.com/office/powerpoint/2010/main" val="89919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143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3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3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ea typeface="宋体" pitchFamily="2" charset="-122"/>
              </a:defRPr>
            </a:lvl1pPr>
          </a:lstStyle>
          <a:p>
            <a:pPr>
              <a:defRPr/>
            </a:pPr>
            <a:endParaRPr lang="en-US" altLang="zh-CN"/>
          </a:p>
        </p:txBody>
      </p:sp>
      <p:sp>
        <p:nvSpPr>
          <p:cNvPr id="143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FDF0EEA9-2F5D-4906-ACDF-E001366C2483}" type="slidenum">
              <a:rPr lang="en-US" altLang="zh-CN"/>
              <a:pPr>
                <a:defRPr/>
              </a:pPr>
              <a:t>‹#›</a:t>
            </a:fld>
            <a:endParaRPr lang="en-US" altLang="zh-CN"/>
          </a:p>
        </p:txBody>
      </p:sp>
    </p:spTree>
    <p:extLst>
      <p:ext uri="{BB962C8B-B14F-4D97-AF65-F5344CB8AC3E}">
        <p14:creationId xmlns:p14="http://schemas.microsoft.com/office/powerpoint/2010/main" val="4766017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E3A777B-048C-4829-B54A-40360CA2154D}" type="slidenum">
              <a:rPr lang="en-US" altLang="zh-CN" smtClean="0"/>
              <a:pPr/>
              <a:t>3</a:t>
            </a:fld>
            <a:endParaRPr lang="en-US" altLang="zh-CN" smtClean="0"/>
          </a:p>
        </p:txBody>
      </p:sp>
      <p:sp>
        <p:nvSpPr>
          <p:cNvPr id="24579" name="Rectangle 2"/>
          <p:cNvSpPr>
            <a:spLocks noGrp="1" noRot="1" noChangeAspect="1" noChangeArrowheads="1" noTextEdit="1"/>
          </p:cNvSpPr>
          <p:nvPr>
            <p:ph type="sldImg"/>
          </p:nvPr>
        </p:nvSpPr>
        <p:spPr>
          <a:solidFill>
            <a:srgbClr val="FFFFFF"/>
          </a:solidFill>
          <a:ln/>
        </p:spPr>
      </p:sp>
      <p:sp>
        <p:nvSpPr>
          <p:cNvPr id="24580" name="Rectangle 3"/>
          <p:cNvSpPr>
            <a:spLocks noGrp="1" noChangeArrowheads="1"/>
          </p:cNvSpPr>
          <p:nvPr>
            <p:ph type="body" idx="1"/>
          </p:nvPr>
        </p:nvSpPr>
        <p:spPr>
          <a:solidFill>
            <a:srgbClr val="FFFFFF"/>
          </a:solidFill>
          <a:ln>
            <a:solidFill>
              <a:srgbClr val="000000"/>
            </a:solidFill>
          </a:ln>
        </p:spPr>
        <p:txBody>
          <a:bodyPr lIns="91422" tIns="45712" rIns="91422" bIns="45712"/>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23E72136-8080-4043-A537-7F08731EF98B}" type="slidenum">
              <a:rPr lang="en-US" altLang="zh-CN" smtClean="0"/>
              <a:pPr/>
              <a:t>4</a:t>
            </a:fld>
            <a:endParaRPr lang="en-US" altLang="zh-CN" smtClean="0"/>
          </a:p>
        </p:txBody>
      </p:sp>
      <p:sp>
        <p:nvSpPr>
          <p:cNvPr id="25603" name="Rectangle 2"/>
          <p:cNvSpPr>
            <a:spLocks noGrp="1" noRot="1" noChangeAspect="1" noChangeArrowheads="1" noTextEdit="1"/>
          </p:cNvSpPr>
          <p:nvPr>
            <p:ph type="sldImg"/>
          </p:nvPr>
        </p:nvSpPr>
        <p:spPr>
          <a:solidFill>
            <a:srgbClr val="FFFFFF"/>
          </a:solidFill>
          <a:ln/>
        </p:spPr>
      </p:sp>
      <p:sp>
        <p:nvSpPr>
          <p:cNvPr id="25604" name="Rectangle 3"/>
          <p:cNvSpPr>
            <a:spLocks noGrp="1" noChangeArrowheads="1"/>
          </p:cNvSpPr>
          <p:nvPr>
            <p:ph type="body" idx="1"/>
          </p:nvPr>
        </p:nvSpPr>
        <p:spPr>
          <a:solidFill>
            <a:srgbClr val="FFFFFF"/>
          </a:solidFill>
          <a:ln>
            <a:solidFill>
              <a:srgbClr val="000000"/>
            </a:solidFill>
          </a:ln>
        </p:spPr>
        <p:txBody>
          <a:bodyPr/>
          <a:lstStyle/>
          <a:p>
            <a:pPr eaLnBrk="1" hangingPunct="1">
              <a:lnSpc>
                <a:spcPct val="105000"/>
              </a:lnSpc>
              <a:spcBef>
                <a:spcPct val="0"/>
              </a:spcBef>
            </a:pPr>
            <a:r>
              <a:rPr lang="en-US" altLang="zh-CN" sz="900" smtClean="0">
                <a:latin typeface="宋体" pitchFamily="2" charset="-122"/>
              </a:rPr>
              <a:t>2. </a:t>
            </a:r>
            <a:r>
              <a:rPr lang="zh-CN" altLang="en-US" sz="900" smtClean="0">
                <a:latin typeface="宋体" pitchFamily="2" charset="-122"/>
              </a:rPr>
              <a:t>顺序表</a:t>
            </a:r>
            <a:r>
              <a:rPr lang="zh-CN" altLang="zh-CN" sz="900" smtClean="0">
                <a:latin typeface="宋体" pitchFamily="2" charset="-122"/>
              </a:rPr>
              <a:t>判空操作</a:t>
            </a:r>
            <a:r>
              <a:rPr lang="zh-CN" altLang="en-US" sz="900" smtClean="0">
                <a:latin typeface="宋体" pitchFamily="2" charset="-122"/>
              </a:rPr>
              <a:t>算法</a:t>
            </a:r>
          </a:p>
          <a:p>
            <a:pPr eaLnBrk="1" hangingPunct="1">
              <a:lnSpc>
                <a:spcPct val="105000"/>
              </a:lnSpc>
              <a:spcBef>
                <a:spcPct val="0"/>
              </a:spcBef>
            </a:pPr>
            <a:r>
              <a:rPr lang="zh-CN" altLang="en-US" sz="900" smtClean="0">
                <a:latin typeface="宋体" pitchFamily="2" charset="-122"/>
              </a:rPr>
              <a:t>     </a:t>
            </a:r>
            <a:r>
              <a:rPr lang="en-US" altLang="zh-CN" sz="900" smtClean="0">
                <a:latin typeface="宋体" pitchFamily="2" charset="-122"/>
              </a:rPr>
              <a:t>S</a:t>
            </a:r>
            <a:r>
              <a:rPr lang="zh-CN" altLang="zh-CN" sz="900" smtClean="0">
                <a:latin typeface="宋体" pitchFamily="2" charset="-122"/>
              </a:rPr>
              <a:t>tatus</a:t>
            </a:r>
            <a:r>
              <a:rPr lang="en-US" altLang="zh-CN" sz="900" smtClean="0">
                <a:latin typeface="宋体" pitchFamily="2" charset="-122"/>
              </a:rPr>
              <a:t> ListEmpty_Sq(SqList L)</a:t>
            </a:r>
          </a:p>
          <a:p>
            <a:pPr eaLnBrk="1" hangingPunct="1"/>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24851C38-338D-4C43-ACE5-B78D17722ABA}" type="slidenum">
              <a:rPr lang="en-US" altLang="zh-CN" smtClean="0"/>
              <a:pPr/>
              <a:t>5</a:t>
            </a:fld>
            <a:endParaRPr lang="en-US" altLang="zh-CN" smtClean="0"/>
          </a:p>
        </p:txBody>
      </p:sp>
      <p:sp>
        <p:nvSpPr>
          <p:cNvPr id="26627" name="Rectangle 1026"/>
          <p:cNvSpPr>
            <a:spLocks noGrp="1" noRot="1" noChangeAspect="1" noChangeArrowheads="1" noTextEdit="1"/>
          </p:cNvSpPr>
          <p:nvPr>
            <p:ph type="sldImg"/>
          </p:nvPr>
        </p:nvSpPr>
        <p:spPr>
          <a:solidFill>
            <a:srgbClr val="FFFFFF"/>
          </a:solidFill>
          <a:ln/>
        </p:spPr>
      </p:sp>
      <p:sp>
        <p:nvSpPr>
          <p:cNvPr id="26628" name="Rectangle 1027"/>
          <p:cNvSpPr>
            <a:spLocks noGrp="1" noChangeArrowheads="1"/>
          </p:cNvSpPr>
          <p:nvPr>
            <p:ph type="body" idx="1"/>
          </p:nvPr>
        </p:nvSpPr>
        <p:spPr>
          <a:solidFill>
            <a:srgbClr val="FFFFFF"/>
          </a:solidFill>
          <a:ln>
            <a:solidFill>
              <a:srgbClr val="000000"/>
            </a:solidFill>
          </a:ln>
        </p:spPr>
        <p:txBody>
          <a:bodyPr/>
          <a:lstStyle/>
          <a:p>
            <a:pPr eaLnBrk="1" hangingPunct="1">
              <a:lnSpc>
                <a:spcPct val="110000"/>
              </a:lnSpc>
            </a:pPr>
            <a:r>
              <a:rPr lang="zh-CN" altLang="en-US" sz="1000" smtClean="0"/>
              <a:t>答案：</a:t>
            </a:r>
            <a:r>
              <a:rPr lang="en-US" altLang="zh-CN" sz="1000" smtClean="0"/>
              <a:t>B</a:t>
            </a:r>
          </a:p>
          <a:p>
            <a:pPr eaLnBrk="1" hangingPunct="1"/>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05B4F157-12A7-4914-92DF-19F7833D99B1}" type="slidenum">
              <a:rPr lang="en-US" altLang="zh-CN" smtClean="0"/>
              <a:pPr/>
              <a:t>43</a:t>
            </a:fld>
            <a:endParaRPr lang="en-US" altLang="zh-CN" smtClean="0"/>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1</a:t>
            </a:r>
            <a:r>
              <a:rPr lang="zh-CN" altLang="en-US" smtClean="0"/>
              <a:t>：</a:t>
            </a:r>
            <a:r>
              <a:rPr lang="en-US" altLang="zh-CN" smtClean="0"/>
              <a:t>3.1</a:t>
            </a:r>
          </a:p>
          <a:p>
            <a:pPr eaLnBrk="1" hangingPunct="1"/>
            <a:r>
              <a:rPr lang="en-US" altLang="zh-CN" smtClean="0"/>
              <a:t>2</a:t>
            </a:r>
            <a:r>
              <a:rPr lang="zh-CN" altLang="en-US" smtClean="0"/>
              <a:t>：</a:t>
            </a:r>
            <a:r>
              <a:rPr lang="en-US" altLang="zh-CN" smtClean="0"/>
              <a:t>3.2</a:t>
            </a:r>
          </a:p>
          <a:p>
            <a:pPr eaLnBrk="1" hangingPunct="1"/>
            <a:r>
              <a:rPr lang="en-US" altLang="zh-CN" smtClean="0"/>
              <a:t>3</a:t>
            </a:r>
            <a:r>
              <a:rPr lang="zh-CN" altLang="en-US" smtClean="0"/>
              <a:t>：</a:t>
            </a:r>
            <a:r>
              <a:rPr lang="en-US" altLang="zh-CN" smtClean="0"/>
              <a:t>3.15</a:t>
            </a:r>
          </a:p>
          <a:p>
            <a:pPr eaLnBrk="1" hangingPunct="1"/>
            <a:r>
              <a:rPr lang="en-US" altLang="zh-CN" smtClean="0"/>
              <a:t>4</a:t>
            </a:r>
            <a:r>
              <a:rPr lang="zh-CN" altLang="en-US" smtClean="0"/>
              <a:t>：</a:t>
            </a:r>
            <a:r>
              <a:rPr lang="en-US" altLang="zh-CN" smtClean="0"/>
              <a:t>3.7</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4EDB198B-ABB3-4F57-9BB8-8B6779486F20}" type="slidenum">
              <a:rPr lang="en-US" altLang="zh-CN" smtClean="0"/>
              <a:pPr/>
              <a:t>49</a:t>
            </a:fld>
            <a:endParaRPr lang="en-US" altLang="zh-CN" smtClean="0"/>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smtClean="0"/>
              <a:t>1</a:t>
            </a:r>
            <a:r>
              <a:rPr lang="zh-CN" altLang="en-US" smtClean="0"/>
              <a:t>：</a:t>
            </a:r>
            <a:r>
              <a:rPr lang="en-US" altLang="zh-CN" smtClean="0"/>
              <a:t>3.1</a:t>
            </a:r>
          </a:p>
          <a:p>
            <a:pPr eaLnBrk="1" hangingPunct="1"/>
            <a:r>
              <a:rPr lang="en-US" altLang="zh-CN" smtClean="0"/>
              <a:t>2</a:t>
            </a:r>
            <a:r>
              <a:rPr lang="zh-CN" altLang="en-US" smtClean="0"/>
              <a:t>：</a:t>
            </a:r>
            <a:r>
              <a:rPr lang="en-US" altLang="zh-CN" smtClean="0"/>
              <a:t>3.2</a:t>
            </a:r>
          </a:p>
          <a:p>
            <a:pPr eaLnBrk="1" hangingPunct="1"/>
            <a:r>
              <a:rPr lang="en-US" altLang="zh-CN" smtClean="0"/>
              <a:t>3</a:t>
            </a:r>
            <a:r>
              <a:rPr lang="zh-CN" altLang="en-US" smtClean="0"/>
              <a:t>：</a:t>
            </a:r>
            <a:r>
              <a:rPr lang="en-US" altLang="zh-CN" smtClean="0"/>
              <a:t>3.15</a:t>
            </a:r>
          </a:p>
          <a:p>
            <a:pPr eaLnBrk="1" hangingPunct="1"/>
            <a:r>
              <a:rPr lang="en-US" altLang="zh-CN" smtClean="0"/>
              <a:t>4</a:t>
            </a:r>
            <a:r>
              <a:rPr lang="zh-CN" altLang="en-US" smtClean="0"/>
              <a:t>：</a:t>
            </a:r>
            <a:r>
              <a:rPr lang="en-US" altLang="zh-CN" smtClean="0"/>
              <a:t>3.7</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BDA136-7924-4509-BF36-8DB297E25F1C}"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E27F189-B564-4C7C-BE3D-93DCEA1CED4D}"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43650" y="179388"/>
            <a:ext cx="2114550" cy="59166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79388"/>
            <a:ext cx="6191250" cy="59166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C32719-8CC8-48B3-96D1-CA98E1E95AD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B2A2AB-F6E4-4D98-B997-9550987255E0}"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2C608E5-2273-4641-8A5A-7EF9011D477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8C0E31A-DE9C-416F-87FE-DF3BA8DC41CB}"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48F8A6-AED2-4E0C-8FB7-BCC012D1C08A}"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7E825C8-C200-4D66-B076-9F800DF42133}"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F2777A8-9B74-44B2-B94B-D6BE684BD2D6}"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268C14-C885-4656-B9FF-E7A4FBA30DD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CEBED0C-4225-4FB9-8E6C-5B4E151DD2F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79388"/>
            <a:ext cx="7921625" cy="646112"/>
          </a:xfrm>
          <a:prstGeom prst="rect">
            <a:avLst/>
          </a:prstGeom>
          <a:gradFill rotWithShape="1">
            <a:gsLst>
              <a:gs pos="0">
                <a:schemeClr val="folHlink"/>
              </a:gs>
              <a:gs pos="100000">
                <a:schemeClr val="bg1"/>
              </a:gs>
            </a:gsLst>
            <a:lin ang="0" scaled="1"/>
          </a:gradFill>
          <a:ln w="9525">
            <a:noFill/>
            <a:miter lim="800000"/>
            <a:headEnd/>
            <a:tailEnd/>
          </a:ln>
        </p:spPr>
        <p:txBody>
          <a:bodyPr vert="horz" wrap="square" lIns="91440" tIns="108000" rIns="91440" bIns="108000" numCol="1" anchor="ctr" anchorCtr="0" compatLnSpc="1">
            <a:prstTxWarp prst="textNoShape">
              <a:avLst/>
            </a:prstTxWarp>
          </a:bodyPr>
          <a:lstStyle/>
          <a:p>
            <a:pPr lvl="0"/>
            <a:r>
              <a:rPr lang="en-US" altLang="zh-CN" smtClean="0"/>
              <a:t> </a:t>
            </a:r>
            <a:r>
              <a:rPr lang="zh-CN" altLang="en-US" smtClean="0"/>
              <a:t>单击此处编辑母版标题样</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sym typeface="Webdings" pitchFamily="18" charset="2"/>
              </a:rPr>
              <a:t>第三级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b="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宋体" pitchFamily="2" charset="-122"/>
              </a:defRPr>
            </a:lvl1pPr>
          </a:lstStyle>
          <a:p>
            <a:pPr>
              <a:defRPr/>
            </a:pPr>
            <a:fld id="{BDE8E230-3014-4CC8-9B5C-8108714D1860}" type="slidenum">
              <a:rPr lang="en-US" altLang="zh-CN"/>
              <a:pPr>
                <a:defRPr/>
              </a:pPr>
              <a:t>‹#›</a:t>
            </a:fld>
            <a:endParaRPr lang="en-US" altLang="zh-CN"/>
          </a:p>
        </p:txBody>
      </p:sp>
      <p:sp>
        <p:nvSpPr>
          <p:cNvPr id="1032" name="AutoShape 8"/>
          <p:cNvSpPr>
            <a:spLocks noChangeArrowheads="1"/>
          </p:cNvSpPr>
          <p:nvPr userDrawn="1"/>
        </p:nvSpPr>
        <p:spPr bwMode="auto">
          <a:xfrm rot="20940000">
            <a:off x="7270750" y="6440488"/>
            <a:ext cx="420688" cy="3429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a:defRPr/>
            </a:pPr>
            <a:endParaRPr lang="zh-CN" altLang="zh-CN" sz="2400" b="0"/>
          </a:p>
        </p:txBody>
      </p:sp>
      <p:sp>
        <p:nvSpPr>
          <p:cNvPr id="1033" name="AutoShape 9"/>
          <p:cNvSpPr>
            <a:spLocks noChangeArrowheads="1"/>
          </p:cNvSpPr>
          <p:nvPr userDrawn="1"/>
        </p:nvSpPr>
        <p:spPr bwMode="auto">
          <a:xfrm>
            <a:off x="7967663" y="6015038"/>
            <a:ext cx="387350" cy="314325"/>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a:defRPr/>
            </a:pPr>
            <a:endParaRPr lang="zh-CN" altLang="zh-CN" sz="2400" b="0"/>
          </a:p>
        </p:txBody>
      </p:sp>
      <p:sp>
        <p:nvSpPr>
          <p:cNvPr id="1034" name="AutoShape 10"/>
          <p:cNvSpPr>
            <a:spLocks noChangeArrowheads="1"/>
          </p:cNvSpPr>
          <p:nvPr userDrawn="1"/>
        </p:nvSpPr>
        <p:spPr bwMode="auto">
          <a:xfrm rot="1320000">
            <a:off x="8512175" y="5943600"/>
            <a:ext cx="561975"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a:defRPr/>
            </a:pPr>
            <a:endParaRPr lang="zh-CN" altLang="zh-CN" sz="2400" b="0"/>
          </a:p>
        </p:txBody>
      </p:sp>
      <p:sp>
        <p:nvSpPr>
          <p:cNvPr id="1035" name="AutoShape 11"/>
          <p:cNvSpPr>
            <a:spLocks noChangeArrowheads="1"/>
          </p:cNvSpPr>
          <p:nvPr userDrawn="1"/>
        </p:nvSpPr>
        <p:spPr bwMode="auto">
          <a:xfrm rot="20940000">
            <a:off x="7389813" y="6515100"/>
            <a:ext cx="420687" cy="342900"/>
          </a:xfrm>
          <a:prstGeom prst="star5">
            <a:avLst/>
          </a:prstGeom>
          <a:gradFill rotWithShape="0">
            <a:gsLst>
              <a:gs pos="0">
                <a:srgbClr val="99FF99"/>
              </a:gs>
              <a:gs pos="100000">
                <a:srgbClr val="99FF99">
                  <a:gamma/>
                  <a:shade val="60000"/>
                  <a:invGamma/>
                </a:srgbClr>
              </a:gs>
            </a:gsLst>
            <a:path path="shape">
              <a:fillToRect l="50000" t="50000" r="50000" b="50000"/>
            </a:path>
          </a:gradFill>
          <a:ln w="9525">
            <a:noFill/>
            <a:miter lim="800000"/>
            <a:headEnd/>
            <a:tailEnd/>
          </a:ln>
          <a:effectLst/>
        </p:spPr>
        <p:txBody>
          <a:bodyPr wrap="none" lIns="92075" tIns="46038" rIns="92075" bIns="46038" anchor="ctr"/>
          <a:lstStyle/>
          <a:p>
            <a:pPr algn="l">
              <a:defRPr/>
            </a:pPr>
            <a:endParaRPr lang="zh-CN" altLang="zh-CN" sz="2400" b="0"/>
          </a:p>
        </p:txBody>
      </p:sp>
      <p:sp>
        <p:nvSpPr>
          <p:cNvPr id="1036" name="AutoShape 12"/>
          <p:cNvSpPr>
            <a:spLocks noChangeArrowheads="1"/>
          </p:cNvSpPr>
          <p:nvPr userDrawn="1"/>
        </p:nvSpPr>
        <p:spPr bwMode="auto">
          <a:xfrm>
            <a:off x="8039100" y="6072188"/>
            <a:ext cx="385763" cy="314325"/>
          </a:xfrm>
          <a:prstGeom prst="star5">
            <a:avLst/>
          </a:prstGeom>
          <a:gradFill rotWithShape="0">
            <a:gsLst>
              <a:gs pos="0">
                <a:srgbClr val="99FF99"/>
              </a:gs>
              <a:gs pos="100000">
                <a:srgbClr val="99FF99">
                  <a:gamma/>
                  <a:shade val="73333"/>
                  <a:invGamma/>
                </a:srgbClr>
              </a:gs>
            </a:gsLst>
            <a:path path="shape">
              <a:fillToRect l="50000" t="50000" r="50000" b="50000"/>
            </a:path>
          </a:gradFill>
          <a:ln w="9525">
            <a:noFill/>
            <a:miter lim="800000"/>
            <a:headEnd/>
            <a:tailEnd/>
          </a:ln>
          <a:effectLst/>
        </p:spPr>
        <p:txBody>
          <a:bodyPr wrap="none" lIns="92075" tIns="46038" rIns="92075" bIns="46038" anchor="ctr"/>
          <a:lstStyle/>
          <a:p>
            <a:pPr algn="l">
              <a:defRPr/>
            </a:pPr>
            <a:endParaRPr lang="zh-CN" altLang="zh-CN" sz="2400" b="0"/>
          </a:p>
        </p:txBody>
      </p:sp>
      <p:sp>
        <p:nvSpPr>
          <p:cNvPr id="1037" name="AutoShape 13"/>
          <p:cNvSpPr>
            <a:spLocks noChangeArrowheads="1"/>
          </p:cNvSpPr>
          <p:nvPr userDrawn="1"/>
        </p:nvSpPr>
        <p:spPr bwMode="auto">
          <a:xfrm rot="1320000">
            <a:off x="8582025" y="6057900"/>
            <a:ext cx="561975" cy="457200"/>
          </a:xfrm>
          <a:prstGeom prst="star5">
            <a:avLst/>
          </a:prstGeom>
          <a:gradFill rotWithShape="0">
            <a:gsLst>
              <a:gs pos="0">
                <a:srgbClr val="99FF99"/>
              </a:gs>
              <a:gs pos="100000">
                <a:srgbClr val="99FF99">
                  <a:gamma/>
                  <a:shade val="69804"/>
                  <a:invGamma/>
                </a:srgbClr>
              </a:gs>
            </a:gsLst>
            <a:path path="shape">
              <a:fillToRect l="50000" t="50000" r="50000" b="50000"/>
            </a:path>
          </a:gradFill>
          <a:ln w="9525">
            <a:noFill/>
            <a:miter lim="800000"/>
            <a:headEnd/>
            <a:tailEnd/>
          </a:ln>
          <a:effectLst/>
        </p:spPr>
        <p:txBody>
          <a:bodyPr wrap="none" lIns="92075" tIns="46038" rIns="92075" bIns="46038" anchor="ctr"/>
          <a:lstStyle/>
          <a:p>
            <a:pPr algn="l">
              <a:defRPr/>
            </a:pPr>
            <a:endParaRPr lang="zh-CN" altLang="zh-CN" sz="2400" b="0"/>
          </a:p>
        </p:txBody>
      </p:sp>
      <p:sp useBgFill="1">
        <p:nvSpPr>
          <p:cNvPr id="1042" name="Rectangle 18"/>
          <p:cNvSpPr>
            <a:spLocks noChangeArrowheads="1"/>
          </p:cNvSpPr>
          <p:nvPr userDrawn="1"/>
        </p:nvSpPr>
        <p:spPr bwMode="auto">
          <a:xfrm>
            <a:off x="6096000" y="5943600"/>
            <a:ext cx="3048000" cy="914400"/>
          </a:xfrm>
          <a:prstGeom prst="rect">
            <a:avLst/>
          </a:prstGeom>
          <a:ln w="9525">
            <a:noFill/>
            <a:miter lim="800000"/>
            <a:headEnd/>
            <a:tailEnd/>
          </a:ln>
          <a:effectLst/>
        </p:spPr>
        <p:txBody>
          <a:bodyPr/>
          <a:lstStyle/>
          <a:p>
            <a:pPr algn="l" eaLnBrk="0" hangingPunct="0">
              <a:spcBef>
                <a:spcPct val="0"/>
              </a:spcBef>
              <a:defRPr/>
            </a:pPr>
            <a:r>
              <a:rPr kumimoji="0" lang="zh-CN" altLang="en-US" sz="1200" b="0">
                <a:solidFill>
                  <a:schemeClr val="bg1"/>
                </a:solidFill>
                <a:latin typeface="宋体" pitchFamily="2" charset="-122"/>
              </a:rPr>
              <a:t>作者  </a:t>
            </a:r>
            <a:r>
              <a:rPr kumimoji="0" lang="en-US" altLang="zh-CN" sz="1200" b="0">
                <a:solidFill>
                  <a:schemeClr val="bg1"/>
                </a:solidFill>
                <a:latin typeface="宋体" pitchFamily="2" charset="-122"/>
              </a:rPr>
              <a:t>(</a:t>
            </a:r>
            <a:r>
              <a:rPr kumimoji="0" lang="zh-CN" altLang="en-US" sz="1200" b="0">
                <a:solidFill>
                  <a:schemeClr val="bg1"/>
                </a:solidFill>
                <a:latin typeface="宋体" pitchFamily="2" charset="-122"/>
              </a:rPr>
              <a:t>时间 </a:t>
            </a:r>
            <a:r>
              <a:rPr kumimoji="0" lang="en-US" altLang="zh-CN" sz="1200" b="0">
                <a:solidFill>
                  <a:schemeClr val="bg1"/>
                </a:solidFill>
                <a:latin typeface="宋体" pitchFamily="2" charset="-122"/>
              </a:rPr>
              <a:t>2000</a:t>
            </a:r>
            <a:r>
              <a:rPr kumimoji="0" lang="zh-CN" altLang="en-US" sz="1200" b="0">
                <a:solidFill>
                  <a:schemeClr val="bg1"/>
                </a:solidFill>
                <a:latin typeface="宋体" pitchFamily="2" charset="-122"/>
              </a:rPr>
              <a:t>年）</a:t>
            </a:r>
          </a:p>
          <a:p>
            <a:pPr algn="l" eaLnBrk="0" hangingPunct="0">
              <a:spcBef>
                <a:spcPct val="0"/>
              </a:spcBef>
              <a:defRPr/>
            </a:pPr>
            <a:r>
              <a:rPr kumimoji="0" lang="zh-CN" altLang="en-US" sz="1200" b="0">
                <a:solidFill>
                  <a:schemeClr val="bg1"/>
                </a:solidFill>
                <a:latin typeface="宋体" pitchFamily="2" charset="-122"/>
              </a:rPr>
              <a:t>北京理工大学计算机科学工程系  秦怀青</a:t>
            </a:r>
          </a:p>
          <a:p>
            <a:pPr algn="l" eaLnBrk="0" hangingPunct="0">
              <a:spcBef>
                <a:spcPct val="0"/>
              </a:spcBef>
              <a:defRPr/>
            </a:pPr>
            <a:r>
              <a:rPr kumimoji="0" lang="en-US" altLang="zh-CN" sz="1200" b="0">
                <a:solidFill>
                  <a:schemeClr val="bg1"/>
                </a:solidFill>
                <a:latin typeface="黑体" pitchFamily="2" charset="-122"/>
                <a:ea typeface="黑体" pitchFamily="2" charset="-122"/>
              </a:rPr>
              <a:t>email qinhq010@sohu.com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黑体" pitchFamily="2" charset="-122"/>
          <a:ea typeface="黑体" pitchFamily="2" charset="-122"/>
        </a:defRPr>
      </a:lvl2pPr>
      <a:lvl3pPr algn="l" rtl="0" eaLnBrk="0" fontAlgn="base" hangingPunct="0">
        <a:spcBef>
          <a:spcPct val="0"/>
        </a:spcBef>
        <a:spcAft>
          <a:spcPct val="0"/>
        </a:spcAft>
        <a:defRPr kumimoji="1" sz="3600">
          <a:solidFill>
            <a:schemeClr val="tx2"/>
          </a:solidFill>
          <a:latin typeface="黑体" pitchFamily="2" charset="-122"/>
          <a:ea typeface="黑体" pitchFamily="2" charset="-122"/>
        </a:defRPr>
      </a:lvl3pPr>
      <a:lvl4pPr algn="l" rtl="0" eaLnBrk="0" fontAlgn="base" hangingPunct="0">
        <a:spcBef>
          <a:spcPct val="0"/>
        </a:spcBef>
        <a:spcAft>
          <a:spcPct val="0"/>
        </a:spcAft>
        <a:defRPr kumimoji="1" sz="3600">
          <a:solidFill>
            <a:schemeClr val="tx2"/>
          </a:solidFill>
          <a:latin typeface="黑体" pitchFamily="2" charset="-122"/>
          <a:ea typeface="黑体" pitchFamily="2" charset="-122"/>
        </a:defRPr>
      </a:lvl4pPr>
      <a:lvl5pPr algn="l" rtl="0" eaLnBrk="0" fontAlgn="base" hangingPunct="0">
        <a:spcBef>
          <a:spcPct val="0"/>
        </a:spcBef>
        <a:spcAft>
          <a:spcPct val="0"/>
        </a:spcAft>
        <a:defRPr kumimoji="1" sz="3600">
          <a:solidFill>
            <a:schemeClr val="tx2"/>
          </a:solidFill>
          <a:latin typeface="黑体" pitchFamily="2" charset="-122"/>
          <a:ea typeface="黑体" pitchFamily="2" charset="-122"/>
        </a:defRPr>
      </a:lvl5pPr>
      <a:lvl6pPr marL="457200" algn="l" rtl="0" fontAlgn="base">
        <a:spcBef>
          <a:spcPct val="0"/>
        </a:spcBef>
        <a:spcAft>
          <a:spcPct val="0"/>
        </a:spcAft>
        <a:defRPr kumimoji="1" sz="3600">
          <a:solidFill>
            <a:schemeClr val="tx2"/>
          </a:solidFill>
          <a:latin typeface="黑体" pitchFamily="2" charset="-122"/>
          <a:ea typeface="黑体" pitchFamily="2" charset="-122"/>
        </a:defRPr>
      </a:lvl6pPr>
      <a:lvl7pPr marL="914400" algn="l" rtl="0" fontAlgn="base">
        <a:spcBef>
          <a:spcPct val="0"/>
        </a:spcBef>
        <a:spcAft>
          <a:spcPct val="0"/>
        </a:spcAft>
        <a:defRPr kumimoji="1" sz="3600">
          <a:solidFill>
            <a:schemeClr val="tx2"/>
          </a:solidFill>
          <a:latin typeface="黑体" pitchFamily="2" charset="-122"/>
          <a:ea typeface="黑体" pitchFamily="2" charset="-122"/>
        </a:defRPr>
      </a:lvl7pPr>
      <a:lvl8pPr marL="1371600" algn="l" rtl="0" fontAlgn="base">
        <a:spcBef>
          <a:spcPct val="0"/>
        </a:spcBef>
        <a:spcAft>
          <a:spcPct val="0"/>
        </a:spcAft>
        <a:defRPr kumimoji="1" sz="3600">
          <a:solidFill>
            <a:schemeClr val="tx2"/>
          </a:solidFill>
          <a:latin typeface="黑体" pitchFamily="2" charset="-122"/>
          <a:ea typeface="黑体" pitchFamily="2" charset="-122"/>
        </a:defRPr>
      </a:lvl8pPr>
      <a:lvl9pPr marL="1828800" algn="l" rtl="0" fontAlgn="base">
        <a:spcBef>
          <a:spcPct val="0"/>
        </a:spcBef>
        <a:spcAft>
          <a:spcPct val="0"/>
        </a:spcAft>
        <a:defRPr kumimoji="1" sz="3600">
          <a:solidFill>
            <a:schemeClr val="tx2"/>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rgbClr val="CC6600"/>
        </a:buClr>
        <a:buFont typeface="Wingdings 2" pitchFamily="18" charset="2"/>
        <a:buChar char="²"/>
        <a:defRPr kumimoji="1" sz="3600">
          <a:solidFill>
            <a:schemeClr val="tx1"/>
          </a:solidFill>
          <a:latin typeface="+mn-lt"/>
          <a:ea typeface="+mn-ea"/>
          <a:cs typeface="+mn-cs"/>
        </a:defRPr>
      </a:lvl1pPr>
      <a:lvl2pPr marL="742950" indent="-285750" algn="l" rtl="0" eaLnBrk="0" fontAlgn="base" hangingPunct="0">
        <a:spcBef>
          <a:spcPct val="20000"/>
        </a:spcBef>
        <a:spcAft>
          <a:spcPct val="0"/>
        </a:spcAft>
        <a:buClr>
          <a:srgbClr val="CC6600"/>
        </a:buClr>
        <a:buSzPct val="90000"/>
        <a:buFont typeface="Wingdings" pitchFamily="2" charset="2"/>
        <a:buChar char="Ø"/>
        <a:defRPr kumimoji="1" sz="3600">
          <a:solidFill>
            <a:schemeClr val="tx1"/>
          </a:solidFill>
          <a:latin typeface="+mn-lt"/>
          <a:ea typeface="+mn-ea"/>
        </a:defRPr>
      </a:lvl2pPr>
      <a:lvl3pPr marL="1143000" indent="-228600" algn="l" rtl="0" eaLnBrk="0" fontAlgn="base" hangingPunct="0">
        <a:spcBef>
          <a:spcPct val="20000"/>
        </a:spcBef>
        <a:spcAft>
          <a:spcPct val="0"/>
        </a:spcAft>
        <a:buClr>
          <a:srgbClr val="CC6600"/>
        </a:buClr>
        <a:buSzPct val="90000"/>
        <a:buFont typeface="黑体" pitchFamily="2" charset="-122"/>
        <a:buChar char="-"/>
        <a:defRPr kumimoji="1" sz="3600">
          <a:solidFill>
            <a:schemeClr val="tx1"/>
          </a:solidFill>
          <a:latin typeface="+mj-lt"/>
          <a:ea typeface="+mj-ea"/>
          <a:sym typeface="Webdings" pitchFamily="18" charset="2"/>
        </a:defRPr>
      </a:lvl3pPr>
      <a:lvl4pPr marL="1600200" indent="-228600" algn="l" rtl="0" eaLnBrk="0" fontAlgn="base" hangingPunct="0">
        <a:spcBef>
          <a:spcPct val="20000"/>
        </a:spcBef>
        <a:spcAft>
          <a:spcPct val="0"/>
        </a:spcAft>
        <a:buChar char="–"/>
        <a:defRPr kumimoji="1" sz="3200">
          <a:solidFill>
            <a:schemeClr val="tx1"/>
          </a:solidFill>
          <a:latin typeface="+mn-lt"/>
          <a:ea typeface="+mn-ea"/>
        </a:defRPr>
      </a:lvl4pPr>
      <a:lvl5pPr marL="2057400" indent="-228600" algn="l" rtl="0" eaLnBrk="0" fontAlgn="base" hangingPunct="0">
        <a:spcBef>
          <a:spcPct val="20000"/>
        </a:spcBef>
        <a:spcAft>
          <a:spcPct val="0"/>
        </a:spcAft>
        <a:buChar char="»"/>
        <a:defRPr kumimoji="1" sz="3200">
          <a:solidFill>
            <a:schemeClr val="tx1"/>
          </a:solidFill>
          <a:latin typeface="+mn-lt"/>
          <a:ea typeface="+mn-ea"/>
        </a:defRPr>
      </a:lvl5pPr>
      <a:lvl6pPr marL="2514600" indent="-228600" algn="l" rtl="0" fontAlgn="base">
        <a:spcBef>
          <a:spcPct val="20000"/>
        </a:spcBef>
        <a:spcAft>
          <a:spcPct val="0"/>
        </a:spcAft>
        <a:buChar char="»"/>
        <a:defRPr kumimoji="1" sz="3200">
          <a:solidFill>
            <a:schemeClr val="tx1"/>
          </a:solidFill>
          <a:latin typeface="+mn-lt"/>
          <a:ea typeface="+mn-ea"/>
        </a:defRPr>
      </a:lvl6pPr>
      <a:lvl7pPr marL="2971800" indent="-228600" algn="l" rtl="0" fontAlgn="base">
        <a:spcBef>
          <a:spcPct val="20000"/>
        </a:spcBef>
        <a:spcAft>
          <a:spcPct val="0"/>
        </a:spcAft>
        <a:buChar char="»"/>
        <a:defRPr kumimoji="1" sz="3200">
          <a:solidFill>
            <a:schemeClr val="tx1"/>
          </a:solidFill>
          <a:latin typeface="+mn-lt"/>
          <a:ea typeface="+mn-ea"/>
        </a:defRPr>
      </a:lvl7pPr>
      <a:lvl8pPr marL="3429000" indent="-228600" algn="l" rtl="0" fontAlgn="base">
        <a:spcBef>
          <a:spcPct val="20000"/>
        </a:spcBef>
        <a:spcAft>
          <a:spcPct val="0"/>
        </a:spcAft>
        <a:buChar char="»"/>
        <a:defRPr kumimoji="1" sz="3200">
          <a:solidFill>
            <a:schemeClr val="tx1"/>
          </a:solidFill>
          <a:latin typeface="+mn-lt"/>
          <a:ea typeface="+mn-ea"/>
        </a:defRPr>
      </a:lvl8pPr>
      <a:lvl9pPr marL="3886200" indent="-228600" algn="l" rtl="0" fontAlgn="base">
        <a:spcBef>
          <a:spcPct val="20000"/>
        </a:spcBef>
        <a:spcAft>
          <a:spcPct val="0"/>
        </a:spcAft>
        <a:buChar char="»"/>
        <a:defRPr kumimoji="1" sz="3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5122" name="Rectangle 2"/>
          <p:cNvSpPr>
            <a:spLocks noGrp="1" noChangeArrowheads="1"/>
          </p:cNvSpPr>
          <p:nvPr>
            <p:ph type="body" idx="1"/>
          </p:nvPr>
        </p:nvSpPr>
        <p:spPr>
          <a:xfrm>
            <a:off x="0" y="1135063"/>
            <a:ext cx="9144000" cy="4495800"/>
          </a:xfrm>
        </p:spPr>
        <p:txBody>
          <a:bodyPr/>
          <a:lstStyle/>
          <a:p>
            <a:pPr marL="685800" indent="-685800" eaLnBrk="1" hangingPunct="1">
              <a:lnSpc>
                <a:spcPct val="110000"/>
              </a:lnSpc>
              <a:spcBef>
                <a:spcPct val="0"/>
              </a:spcBef>
              <a:buFont typeface="Wingdings 2" pitchFamily="18" charset="2"/>
              <a:buNone/>
            </a:pPr>
            <a:r>
              <a:rPr lang="en-US" altLang="zh-CN" sz="2800" smtClean="0">
                <a:latin typeface="宋体" pitchFamily="2" charset="-122"/>
              </a:rPr>
              <a:t>1</a:t>
            </a:r>
            <a:r>
              <a:rPr lang="zh-CN" altLang="en-US" sz="2800" smtClean="0">
                <a:latin typeface="宋体" pitchFamily="2" charset="-122"/>
              </a:rPr>
              <a:t>、数据结构在计算机内存中的表示是指</a:t>
            </a:r>
            <a:r>
              <a:rPr lang="en-US" altLang="zh-CN" sz="2800" smtClean="0">
                <a:latin typeface="宋体" pitchFamily="2" charset="-122"/>
              </a:rPr>
              <a:t>______</a:t>
            </a:r>
            <a:r>
              <a:rPr lang="zh-CN" altLang="en-US" sz="2800" smtClean="0">
                <a:latin typeface="宋体" pitchFamily="2" charset="-122"/>
              </a:rPr>
              <a:t>。</a:t>
            </a:r>
          </a:p>
          <a:p>
            <a:pPr marL="685800" indent="-685800" eaLnBrk="1" hangingPunct="1">
              <a:lnSpc>
                <a:spcPct val="110000"/>
              </a:lnSpc>
              <a:spcBef>
                <a:spcPct val="0"/>
              </a:spcBef>
              <a:buFont typeface="Wingdings 2" pitchFamily="18" charset="2"/>
              <a:buNone/>
            </a:pPr>
            <a:r>
              <a:rPr lang="zh-CN" altLang="en-US" sz="2800" smtClean="0">
                <a:latin typeface="宋体" pitchFamily="2" charset="-122"/>
              </a:rPr>
              <a:t>   </a:t>
            </a:r>
            <a:r>
              <a:rPr lang="en-US" altLang="zh-CN" sz="2800" smtClean="0">
                <a:latin typeface="宋体" pitchFamily="2" charset="-122"/>
              </a:rPr>
              <a:t>A.</a:t>
            </a:r>
            <a:r>
              <a:rPr lang="zh-CN" altLang="en-US" sz="2800" smtClean="0">
                <a:latin typeface="宋体" pitchFamily="2" charset="-122"/>
              </a:rPr>
              <a:t>数据的存储结构  </a:t>
            </a:r>
            <a:r>
              <a:rPr lang="en-US" altLang="zh-CN" sz="2800" smtClean="0">
                <a:latin typeface="宋体" pitchFamily="2" charset="-122"/>
              </a:rPr>
              <a:t>B.</a:t>
            </a:r>
            <a:r>
              <a:rPr lang="zh-CN" altLang="en-US" sz="2800" smtClean="0">
                <a:latin typeface="宋体" pitchFamily="2" charset="-122"/>
              </a:rPr>
              <a:t>数据元素</a:t>
            </a:r>
          </a:p>
          <a:p>
            <a:pPr marL="685800" indent="-685800" eaLnBrk="1" hangingPunct="1">
              <a:lnSpc>
                <a:spcPct val="110000"/>
              </a:lnSpc>
              <a:spcBef>
                <a:spcPct val="0"/>
              </a:spcBef>
              <a:buFont typeface="Wingdings 2" pitchFamily="18" charset="2"/>
              <a:buNone/>
            </a:pPr>
            <a:r>
              <a:rPr lang="zh-CN" altLang="en-US" sz="2800" smtClean="0">
                <a:latin typeface="宋体" pitchFamily="2" charset="-122"/>
              </a:rPr>
              <a:t>   </a:t>
            </a:r>
            <a:r>
              <a:rPr lang="en-US" altLang="zh-CN" sz="2800" smtClean="0">
                <a:latin typeface="宋体" pitchFamily="2" charset="-122"/>
              </a:rPr>
              <a:t>C.</a:t>
            </a:r>
            <a:r>
              <a:rPr lang="zh-CN" altLang="en-US" sz="2800" smtClean="0">
                <a:latin typeface="宋体" pitchFamily="2" charset="-122"/>
              </a:rPr>
              <a:t>数据的逻辑结构  </a:t>
            </a:r>
            <a:r>
              <a:rPr lang="en-US" altLang="zh-CN" sz="2800" smtClean="0">
                <a:latin typeface="宋体" pitchFamily="2" charset="-122"/>
              </a:rPr>
              <a:t>D.</a:t>
            </a:r>
            <a:r>
              <a:rPr lang="zh-CN" altLang="en-US" sz="2800" smtClean="0">
                <a:latin typeface="宋体" pitchFamily="2" charset="-122"/>
              </a:rPr>
              <a:t>数据结构</a:t>
            </a:r>
          </a:p>
          <a:p>
            <a:pPr marL="685800" indent="-685800" eaLnBrk="1" hangingPunct="1">
              <a:buFont typeface="Wingdings 2" pitchFamily="18" charset="2"/>
              <a:buNone/>
            </a:pPr>
            <a:endParaRPr lang="zh-CN" altLang="en-US" sz="2800" smtClean="0">
              <a:latin typeface="宋体" pitchFamily="2" charset="-122"/>
            </a:endParaRPr>
          </a:p>
          <a:p>
            <a:pPr marL="685800" indent="-685800" eaLnBrk="1" hangingPunct="1">
              <a:buFont typeface="Wingdings 2" pitchFamily="18" charset="2"/>
              <a:buNone/>
            </a:pPr>
            <a:endParaRPr lang="zh-CN" altLang="en-US" sz="2800" smtClean="0">
              <a:latin typeface="宋体" pitchFamily="2" charset="-122"/>
            </a:endParaRPr>
          </a:p>
          <a:p>
            <a:pPr marL="685800" indent="-685800" eaLnBrk="1" hangingPunct="1">
              <a:buFont typeface="Wingdings 2" pitchFamily="18" charset="2"/>
              <a:buNone/>
            </a:pPr>
            <a:r>
              <a:rPr lang="en-US" altLang="zh-CN" sz="2800" smtClean="0">
                <a:latin typeface="宋体" pitchFamily="2" charset="-122"/>
              </a:rPr>
              <a:t>2</a:t>
            </a:r>
            <a:r>
              <a:rPr lang="zh-CN" altLang="en-US" sz="2800" smtClean="0">
                <a:latin typeface="宋体" pitchFamily="2" charset="-122"/>
              </a:rPr>
              <a:t>、在数据结构中，数据的基本单位是</a:t>
            </a:r>
            <a:r>
              <a:rPr lang="en-US" altLang="zh-CN" sz="2800" smtClean="0">
                <a:latin typeface="宋体" pitchFamily="2" charset="-122"/>
              </a:rPr>
              <a:t>______</a:t>
            </a:r>
            <a:r>
              <a:rPr lang="zh-CN" altLang="en-US" sz="2800" smtClean="0">
                <a:latin typeface="宋体" pitchFamily="2" charset="-122"/>
              </a:rPr>
              <a:t>。</a:t>
            </a:r>
          </a:p>
          <a:p>
            <a:pPr marL="685800" indent="-685800" eaLnBrk="1" hangingPunct="1">
              <a:buFont typeface="Wingdings 2" pitchFamily="18" charset="2"/>
              <a:buNone/>
            </a:pPr>
            <a:r>
              <a:rPr lang="zh-CN" altLang="en-US" sz="2800" smtClean="0">
                <a:latin typeface="宋体" pitchFamily="2" charset="-122"/>
              </a:rPr>
              <a:t>   </a:t>
            </a:r>
            <a:r>
              <a:rPr lang="en-US" altLang="zh-CN" sz="2800" smtClean="0">
                <a:latin typeface="宋体" pitchFamily="2" charset="-122"/>
              </a:rPr>
              <a:t>A. </a:t>
            </a:r>
            <a:r>
              <a:rPr lang="zh-CN" altLang="en-US" sz="2800" smtClean="0">
                <a:latin typeface="宋体" pitchFamily="2" charset="-122"/>
              </a:rPr>
              <a:t>数据项         </a:t>
            </a:r>
            <a:r>
              <a:rPr lang="en-US" altLang="zh-CN" sz="2800" smtClean="0">
                <a:latin typeface="宋体" pitchFamily="2" charset="-122"/>
              </a:rPr>
              <a:t>B. </a:t>
            </a:r>
            <a:r>
              <a:rPr lang="zh-CN" altLang="en-US" sz="2800" smtClean="0">
                <a:latin typeface="宋体" pitchFamily="2" charset="-122"/>
              </a:rPr>
              <a:t>数据类型</a:t>
            </a:r>
          </a:p>
          <a:p>
            <a:pPr marL="685800" indent="-685800" eaLnBrk="1" hangingPunct="1">
              <a:buFont typeface="Wingdings 2" pitchFamily="18" charset="2"/>
              <a:buNone/>
            </a:pPr>
            <a:r>
              <a:rPr lang="zh-CN" altLang="en-US" sz="2800" smtClean="0">
                <a:latin typeface="宋体" pitchFamily="2" charset="-122"/>
              </a:rPr>
              <a:t>   </a:t>
            </a:r>
            <a:r>
              <a:rPr lang="en-US" altLang="zh-CN" sz="2800" smtClean="0">
                <a:latin typeface="宋体" pitchFamily="2" charset="-122"/>
              </a:rPr>
              <a:t>C. </a:t>
            </a:r>
            <a:r>
              <a:rPr lang="zh-CN" altLang="en-US" sz="2800" smtClean="0">
                <a:latin typeface="宋体" pitchFamily="2" charset="-122"/>
              </a:rPr>
              <a:t>数据元素       </a:t>
            </a:r>
            <a:r>
              <a:rPr lang="en-US" altLang="zh-CN" sz="2800" smtClean="0">
                <a:latin typeface="宋体" pitchFamily="2" charset="-122"/>
              </a:rPr>
              <a:t>D. </a:t>
            </a:r>
            <a:r>
              <a:rPr lang="zh-CN" altLang="en-US" sz="2800" smtClean="0">
                <a:latin typeface="宋体" pitchFamily="2" charset="-122"/>
              </a:rPr>
              <a:t>数据变量</a:t>
            </a:r>
          </a:p>
        </p:txBody>
      </p:sp>
      <p:sp>
        <p:nvSpPr>
          <p:cNvPr id="2565123" name="Rectangle 3"/>
          <p:cNvSpPr>
            <a:spLocks noChangeArrowheads="1"/>
          </p:cNvSpPr>
          <p:nvPr/>
        </p:nvSpPr>
        <p:spPr bwMode="auto">
          <a:xfrm>
            <a:off x="398463" y="2863850"/>
            <a:ext cx="1508125" cy="561975"/>
          </a:xfrm>
          <a:prstGeom prst="rect">
            <a:avLst/>
          </a:prstGeom>
          <a:noFill/>
          <a:ln w="9525" cap="rnd">
            <a:noFill/>
            <a:miter lim="800000"/>
            <a:headEnd/>
            <a:tailEnd/>
          </a:ln>
        </p:spPr>
        <p:txBody>
          <a:bodyPr wrap="none">
            <a:spAutoFit/>
          </a:bodyPr>
          <a:lstStyle/>
          <a:p>
            <a:pPr>
              <a:lnSpc>
                <a:spcPct val="110000"/>
              </a:lnSpc>
              <a:spcBef>
                <a:spcPct val="0"/>
              </a:spcBef>
              <a:buClr>
                <a:srgbClr val="CC6600"/>
              </a:buClr>
              <a:buFont typeface="Wingdings 2" pitchFamily="18" charset="2"/>
              <a:buNone/>
            </a:pPr>
            <a:r>
              <a:rPr lang="zh-CN" altLang="en-US" sz="2800" b="0"/>
              <a:t>答案：</a:t>
            </a:r>
            <a:r>
              <a:rPr lang="en-US" altLang="zh-CN" sz="2800" b="0"/>
              <a:t>A</a:t>
            </a:r>
          </a:p>
        </p:txBody>
      </p:sp>
      <p:sp>
        <p:nvSpPr>
          <p:cNvPr id="2565124" name="Rectangle 4"/>
          <p:cNvSpPr>
            <a:spLocks noChangeArrowheads="1"/>
          </p:cNvSpPr>
          <p:nvPr/>
        </p:nvSpPr>
        <p:spPr bwMode="auto">
          <a:xfrm>
            <a:off x="200025" y="5653088"/>
            <a:ext cx="1487488" cy="519112"/>
          </a:xfrm>
          <a:prstGeom prst="rect">
            <a:avLst/>
          </a:prstGeom>
          <a:noFill/>
          <a:ln w="9525" cap="rnd">
            <a:noFill/>
            <a:miter lim="800000"/>
            <a:headEnd/>
            <a:tailEnd/>
          </a:ln>
        </p:spPr>
        <p:txBody>
          <a:bodyPr wrap="none">
            <a:spAutoFit/>
          </a:bodyPr>
          <a:lstStyle/>
          <a:p>
            <a:pPr>
              <a:spcBef>
                <a:spcPct val="20000"/>
              </a:spcBef>
              <a:buClr>
                <a:srgbClr val="CC6600"/>
              </a:buClr>
              <a:buFont typeface="Wingdings 2" pitchFamily="18" charset="2"/>
              <a:buNone/>
            </a:pPr>
            <a:r>
              <a:rPr lang="zh-CN" altLang="en-US" sz="2800" b="0"/>
              <a:t>答案：</a:t>
            </a:r>
            <a:r>
              <a:rPr lang="en-US" altLang="zh-CN" sz="2800" b="0"/>
              <a:t>C</a:t>
            </a:r>
          </a:p>
        </p:txBody>
      </p:sp>
      <p:sp>
        <p:nvSpPr>
          <p:cNvPr id="2053" name="Rectangle 5"/>
          <p:cNvSpPr>
            <a:spLocks noGrp="1" noChangeArrowheads="1"/>
          </p:cNvSpPr>
          <p:nvPr>
            <p:ph type="title"/>
          </p:nvPr>
        </p:nvSpPr>
        <p:spPr/>
        <p:txBody>
          <a:bodyPr/>
          <a:lstStyle/>
          <a:p>
            <a:pPr eaLnBrk="1" hangingPunct="1"/>
            <a:r>
              <a:rPr lang="zh-CN" altLang="en-US" sz="3200" b="1" smtClean="0">
                <a:solidFill>
                  <a:schemeClr val="tx1"/>
                </a:solidFill>
              </a:rPr>
              <a:t>第一章 习题</a:t>
            </a:r>
            <a:r>
              <a:rPr lang="en-US" altLang="zh-CN" sz="3200" b="1" smtClean="0">
                <a:solidFill>
                  <a:schemeClr val="tx1"/>
                </a:solidFill>
              </a:rPr>
              <a:t>(</a:t>
            </a:r>
            <a:r>
              <a:rPr lang="zh-CN" altLang="en-US" sz="3200" b="1" smtClean="0">
                <a:solidFill>
                  <a:schemeClr val="tx1"/>
                </a:solidFill>
              </a:rPr>
              <a:t>习题一）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51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51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51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2565123"/>
                                        </p:tgtEl>
                                        <p:attrNameLst>
                                          <p:attrName>style.visibility</p:attrName>
                                        </p:attrNameLst>
                                      </p:cBhvr>
                                      <p:to>
                                        <p:strVal val="visible"/>
                                      </p:to>
                                    </p:set>
                                    <p:animEffect transition="in" filter="blinds(horizontal)">
                                      <p:cBhvr>
                                        <p:cTn id="19" dur="500"/>
                                        <p:tgtEl>
                                          <p:spTgt spid="25651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565122">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565122">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565122">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565124"/>
                                        </p:tgtEl>
                                        <p:attrNameLst>
                                          <p:attrName>style.visibility</p:attrName>
                                        </p:attrNameLst>
                                      </p:cBhvr>
                                      <p:to>
                                        <p:strVal val="visible"/>
                                      </p:to>
                                    </p:set>
                                    <p:animEffect transition="in" filter="blinds(horizontal)">
                                      <p:cBhvr>
                                        <p:cTn id="36" dur="500"/>
                                        <p:tgtEl>
                                          <p:spTgt spid="2565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5122" grpId="0" build="p" autoUpdateAnimBg="0"/>
      <p:bldP spid="2565123" grpId="0"/>
      <p:bldP spid="25651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0" y="381000"/>
            <a:ext cx="9144000" cy="1828800"/>
          </a:xfrm>
        </p:spPr>
        <p:txBody>
          <a:bodyPr/>
          <a:lstStyle/>
          <a:p>
            <a:pPr>
              <a:buFont typeface="Wingdings 2" pitchFamily="18" charset="2"/>
              <a:buNone/>
            </a:pPr>
            <a:r>
              <a:rPr lang="zh-CN" altLang="en-US" sz="3200" b="1" smtClean="0"/>
              <a:t>解答</a:t>
            </a:r>
          </a:p>
          <a:p>
            <a:pPr>
              <a:buFont typeface="Wingdings 2" pitchFamily="18" charset="2"/>
              <a:buNone/>
            </a:pPr>
            <a:r>
              <a:rPr lang="zh-CN" altLang="en-US" sz="3200" b="1" smtClean="0"/>
              <a:t> 错误：移动元素的顺序有误；</a:t>
            </a:r>
          </a:p>
          <a:p>
            <a:pPr>
              <a:buFont typeface="Wingdings 2" pitchFamily="18" charset="2"/>
              <a:buNone/>
            </a:pPr>
            <a:r>
              <a:rPr lang="zh-CN" altLang="en-US" sz="3200" b="1" smtClean="0"/>
              <a:t> 低效：每次循环只删除了一个元素</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4294967295"/>
          </p:nvPr>
        </p:nvSpPr>
        <p:spPr>
          <a:xfrm>
            <a:off x="0" y="152400"/>
            <a:ext cx="9144000" cy="6705600"/>
          </a:xfrm>
        </p:spPr>
        <p:txBody>
          <a:bodyPr/>
          <a:lstStyle/>
          <a:p>
            <a:pPr>
              <a:buFont typeface="Wingdings 2" pitchFamily="18" charset="2"/>
              <a:buNone/>
            </a:pPr>
            <a:r>
              <a:rPr lang="zh-CN" altLang="en-US" sz="3200" b="1" smtClean="0"/>
              <a:t>正确且高效的算法如下：</a:t>
            </a:r>
          </a:p>
          <a:p>
            <a:pPr>
              <a:buFont typeface="Wingdings 2" pitchFamily="18" charset="2"/>
              <a:buNone/>
            </a:pPr>
            <a:r>
              <a:rPr lang="en-US" altLang="zh-CN" sz="3200" b="1" smtClean="0"/>
              <a:t>Status DeleteK</a:t>
            </a:r>
            <a:r>
              <a:rPr lang="zh-CN" altLang="en-US" sz="3200" b="1" smtClean="0"/>
              <a:t>（</a:t>
            </a:r>
            <a:r>
              <a:rPr lang="en-US" altLang="zh-CN" sz="3200" b="1" smtClean="0"/>
              <a:t>SqList &amp;a ,int i, int k</a:t>
            </a:r>
            <a:r>
              <a:rPr lang="zh-CN" altLang="en-US" sz="3200" b="1" smtClean="0"/>
              <a:t>）</a:t>
            </a:r>
          </a:p>
          <a:p>
            <a:pPr>
              <a:buFont typeface="Wingdings 2" pitchFamily="18" charset="2"/>
              <a:buNone/>
            </a:pPr>
            <a:r>
              <a:rPr lang="en-US" altLang="zh-CN" sz="3200" b="1" smtClean="0"/>
              <a:t>{</a:t>
            </a:r>
            <a:r>
              <a:rPr lang="en-US" altLang="zh-CN" sz="3200" b="1" smtClean="0">
                <a:solidFill>
                  <a:srgbClr val="008000"/>
                </a:solidFill>
              </a:rPr>
              <a:t>//</a:t>
            </a:r>
            <a:r>
              <a:rPr lang="zh-CN" altLang="en-US" sz="3200" b="1" smtClean="0">
                <a:solidFill>
                  <a:srgbClr val="008000"/>
                </a:solidFill>
              </a:rPr>
              <a:t>设线性表元素从</a:t>
            </a:r>
            <a:r>
              <a:rPr lang="en-US" altLang="zh-CN" sz="3200" b="1" smtClean="0">
                <a:solidFill>
                  <a:srgbClr val="008000"/>
                </a:solidFill>
              </a:rPr>
              <a:t>a.base[1]</a:t>
            </a:r>
            <a:r>
              <a:rPr lang="zh-CN" altLang="en-US" sz="3200" b="1" smtClean="0">
                <a:solidFill>
                  <a:srgbClr val="008000"/>
                </a:solidFill>
              </a:rPr>
              <a:t>起存储</a:t>
            </a:r>
            <a:r>
              <a:rPr lang="en-US" altLang="zh-CN" sz="3200" b="1" smtClean="0">
                <a:solidFill>
                  <a:srgbClr val="008000"/>
                </a:solidFill>
              </a:rPr>
              <a:t>,</a:t>
            </a:r>
            <a:r>
              <a:rPr lang="zh-CN" altLang="en-US" sz="3200" b="1" smtClean="0">
                <a:solidFill>
                  <a:srgbClr val="008000"/>
                </a:solidFill>
              </a:rPr>
              <a:t>从第</a:t>
            </a:r>
            <a:r>
              <a:rPr lang="en-US" altLang="zh-CN" sz="3200" b="1" smtClean="0">
                <a:solidFill>
                  <a:srgbClr val="008000"/>
                </a:solidFill>
              </a:rPr>
              <a:t>i</a:t>
            </a:r>
            <a:r>
              <a:rPr lang="zh-CN" altLang="en-US" sz="3200" b="1" smtClean="0">
                <a:solidFill>
                  <a:srgbClr val="008000"/>
                </a:solidFill>
              </a:rPr>
              <a:t>个元素起删除</a:t>
            </a:r>
            <a:r>
              <a:rPr lang="en-US" altLang="zh-CN" sz="3200" b="1" smtClean="0">
                <a:solidFill>
                  <a:srgbClr val="008000"/>
                </a:solidFill>
              </a:rPr>
              <a:t>k</a:t>
            </a:r>
            <a:r>
              <a:rPr lang="zh-CN" altLang="en-US" sz="3200" b="1" smtClean="0">
                <a:solidFill>
                  <a:srgbClr val="008000"/>
                </a:solidFill>
              </a:rPr>
              <a:t>个元素。</a:t>
            </a:r>
          </a:p>
          <a:p>
            <a:pPr>
              <a:buFont typeface="Wingdings 2" pitchFamily="18" charset="2"/>
              <a:buNone/>
            </a:pPr>
            <a:r>
              <a:rPr lang="zh-CN" altLang="en-US" sz="3200" b="1" smtClean="0"/>
              <a:t>    </a:t>
            </a:r>
            <a:r>
              <a:rPr lang="en-US" altLang="zh-CN" sz="3200" b="1" smtClean="0"/>
              <a:t>if ( i&lt;1|| k&lt; 0 || (i+k)&gt;a.length) return ERROR;</a:t>
            </a:r>
          </a:p>
          <a:p>
            <a:pPr>
              <a:buFont typeface="Wingdings 2" pitchFamily="18" charset="2"/>
              <a:buNone/>
            </a:pPr>
            <a:r>
              <a:rPr lang="en-US" altLang="zh-CN" sz="3200" b="1" smtClean="0"/>
              <a:t>    for ( j=i+k;j&lt;=a.length; ++j)</a:t>
            </a:r>
          </a:p>
          <a:p>
            <a:pPr>
              <a:buFont typeface="Wingdings 2" pitchFamily="18" charset="2"/>
              <a:buNone/>
            </a:pPr>
            <a:r>
              <a:rPr lang="en-US" altLang="zh-CN" sz="3200" b="1" smtClean="0"/>
              <a:t>            a.elem[j-k]= a.elem[j];</a:t>
            </a:r>
          </a:p>
          <a:p>
            <a:pPr>
              <a:buFont typeface="Wingdings 2" pitchFamily="18" charset="2"/>
              <a:buNone/>
            </a:pPr>
            <a:r>
              <a:rPr lang="en-US" altLang="zh-CN" sz="3200" b="1" smtClean="0"/>
              <a:t>    a.length - =k ;   </a:t>
            </a:r>
          </a:p>
          <a:p>
            <a:pPr>
              <a:buFont typeface="Wingdings 2" pitchFamily="18" charset="2"/>
              <a:buNone/>
            </a:pPr>
            <a:r>
              <a:rPr lang="en-US" altLang="zh-CN" sz="3200" b="1" smtClean="0"/>
              <a:t>    return OK;</a:t>
            </a:r>
          </a:p>
          <a:p>
            <a:pPr>
              <a:buFont typeface="Wingdings 2" pitchFamily="18" charset="2"/>
              <a:buNone/>
            </a:pPr>
            <a:r>
              <a:rPr lang="en-US" altLang="zh-CN" sz="3200" b="1" smtClean="0"/>
              <a:t>}</a:t>
            </a:r>
            <a:r>
              <a:rPr lang="en-US" altLang="zh-CN" sz="3200" b="1" smtClean="0">
                <a:solidFill>
                  <a:srgbClr val="008000"/>
                </a:solidFill>
              </a:rPr>
              <a:t>//DeleteK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type="body" idx="1"/>
          </p:nvPr>
        </p:nvSpPr>
        <p:spPr>
          <a:xfrm>
            <a:off x="331788" y="908050"/>
            <a:ext cx="8561387" cy="5581650"/>
          </a:xfrm>
        </p:spPr>
        <p:txBody>
          <a:bodyPr/>
          <a:lstStyle/>
          <a:p>
            <a:pPr marL="358775" indent="-358775" eaLnBrk="1" hangingPunct="1">
              <a:lnSpc>
                <a:spcPct val="110000"/>
              </a:lnSpc>
              <a:spcBef>
                <a:spcPts val="600"/>
              </a:spcBef>
              <a:buNone/>
            </a:pPr>
            <a:r>
              <a:rPr lang="en-US" altLang="zh-CN" dirty="0" smtClean="0"/>
              <a:t>3.</a:t>
            </a:r>
            <a:r>
              <a:rPr lang="zh-CN" altLang="en-US" dirty="0" smtClean="0"/>
              <a:t> 编写一算法，实现单链表的原地置逆。即利用原来的结点将线性表</a:t>
            </a:r>
          </a:p>
          <a:p>
            <a:pPr marL="358775" indent="-358775" algn="ctr" eaLnBrk="1" hangingPunct="1">
              <a:lnSpc>
                <a:spcPct val="110000"/>
              </a:lnSpc>
              <a:spcBef>
                <a:spcPts val="600"/>
              </a:spcBef>
              <a:buFont typeface="Wingdings" pitchFamily="2" charset="2"/>
              <a:buNone/>
            </a:pPr>
            <a:r>
              <a:rPr lang="en-US" altLang="zh-CN" dirty="0" smtClean="0">
                <a:solidFill>
                  <a:schemeClr val="tx1"/>
                </a:solidFill>
              </a:rPr>
              <a:t>L =</a:t>
            </a:r>
            <a:r>
              <a:rPr lang="zh-CN" altLang="en-US" dirty="0" smtClean="0">
                <a:solidFill>
                  <a:schemeClr val="tx1"/>
                </a:solidFill>
              </a:rPr>
              <a:t>（</a:t>
            </a:r>
            <a:r>
              <a:rPr lang="en-US" altLang="zh-CN" dirty="0" smtClean="0">
                <a:solidFill>
                  <a:schemeClr val="tx1"/>
                </a:solidFill>
              </a:rPr>
              <a:t>a1, a2, …… , an</a:t>
            </a:r>
            <a:r>
              <a:rPr lang="zh-CN" altLang="en-US" dirty="0" smtClean="0">
                <a:solidFill>
                  <a:schemeClr val="tx1"/>
                </a:solidFill>
              </a:rPr>
              <a:t>）</a:t>
            </a:r>
          </a:p>
          <a:p>
            <a:pPr marL="358775" indent="-358775" eaLnBrk="1" hangingPunct="1">
              <a:lnSpc>
                <a:spcPct val="110000"/>
              </a:lnSpc>
              <a:spcBef>
                <a:spcPts val="600"/>
              </a:spcBef>
              <a:buFont typeface="Wingdings" pitchFamily="2" charset="2"/>
              <a:buNone/>
            </a:pPr>
            <a:r>
              <a:rPr lang="zh-CN" altLang="en-US" dirty="0" smtClean="0"/>
              <a:t>	变换为：</a:t>
            </a:r>
          </a:p>
          <a:p>
            <a:pPr marL="358775" indent="-358775" algn="ctr" eaLnBrk="1" hangingPunct="1">
              <a:lnSpc>
                <a:spcPct val="110000"/>
              </a:lnSpc>
              <a:spcBef>
                <a:spcPts val="600"/>
              </a:spcBef>
              <a:buFont typeface="Wingdings" pitchFamily="2" charset="2"/>
              <a:buNone/>
            </a:pPr>
            <a:r>
              <a:rPr lang="en-US" altLang="zh-CN" dirty="0" smtClean="0">
                <a:solidFill>
                  <a:schemeClr val="tx1"/>
                </a:solidFill>
              </a:rPr>
              <a:t>L =</a:t>
            </a:r>
            <a:r>
              <a:rPr lang="zh-CN" altLang="en-US" dirty="0" smtClean="0">
                <a:solidFill>
                  <a:schemeClr val="tx1"/>
                </a:solidFill>
              </a:rPr>
              <a:t>（</a:t>
            </a:r>
            <a:r>
              <a:rPr lang="en-US" altLang="zh-CN" dirty="0" smtClean="0">
                <a:solidFill>
                  <a:schemeClr val="tx1"/>
                </a:solidFill>
              </a:rPr>
              <a:t> an,  …… , a2, a1</a:t>
            </a:r>
            <a:r>
              <a:rPr lang="zh-CN" altLang="en-US" dirty="0" smtClean="0">
                <a:solidFill>
                  <a:schemeClr val="tx1"/>
                </a:solidFill>
              </a:rPr>
              <a:t>）</a:t>
            </a:r>
            <a:endParaRPr lang="zh-CN" altLang="en-US" dirty="0" smtClean="0">
              <a:solidFill>
                <a:srgbClr val="FFFF66"/>
              </a:solidFill>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4"/>
          <p:cNvSpPr>
            <a:spLocks noChangeArrowheads="1"/>
          </p:cNvSpPr>
          <p:nvPr/>
        </p:nvSpPr>
        <p:spPr bwMode="auto">
          <a:xfrm>
            <a:off x="1524000" y="2290763"/>
            <a:ext cx="1143000" cy="533400"/>
          </a:xfrm>
          <a:prstGeom prst="rect">
            <a:avLst/>
          </a:prstGeom>
          <a:noFill/>
          <a:ln w="9525">
            <a:solidFill>
              <a:schemeClr val="tx1"/>
            </a:solidFill>
            <a:miter lim="800000"/>
            <a:headEnd/>
            <a:tailEnd/>
          </a:ln>
        </p:spPr>
        <p:txBody>
          <a:bodyPr wrap="none" anchor="ctr"/>
          <a:lstStyle/>
          <a:p>
            <a:endParaRPr lang="zh-CN" altLang="en-US"/>
          </a:p>
        </p:txBody>
      </p:sp>
      <p:sp>
        <p:nvSpPr>
          <p:cNvPr id="16390" name="Line 5"/>
          <p:cNvSpPr>
            <a:spLocks noChangeShapeType="1"/>
          </p:cNvSpPr>
          <p:nvPr/>
        </p:nvSpPr>
        <p:spPr bwMode="auto">
          <a:xfrm>
            <a:off x="2286000" y="2290763"/>
            <a:ext cx="0" cy="533400"/>
          </a:xfrm>
          <a:prstGeom prst="line">
            <a:avLst/>
          </a:prstGeom>
          <a:noFill/>
          <a:ln w="9525">
            <a:solidFill>
              <a:schemeClr val="tx1"/>
            </a:solidFill>
            <a:round/>
            <a:headEnd/>
            <a:tailEnd/>
          </a:ln>
        </p:spPr>
        <p:txBody>
          <a:bodyPr wrap="none" anchor="ctr"/>
          <a:lstStyle/>
          <a:p>
            <a:endParaRPr lang="zh-CN" altLang="en-US"/>
          </a:p>
        </p:txBody>
      </p:sp>
      <p:sp>
        <p:nvSpPr>
          <p:cNvPr id="16391" name="Text Box 6"/>
          <p:cNvSpPr txBox="1">
            <a:spLocks noChangeArrowheads="1"/>
          </p:cNvSpPr>
          <p:nvPr/>
        </p:nvSpPr>
        <p:spPr bwMode="auto">
          <a:xfrm>
            <a:off x="3048000" y="2286000"/>
            <a:ext cx="762000" cy="522288"/>
          </a:xfrm>
          <a:prstGeom prst="rect">
            <a:avLst/>
          </a:prstGeom>
          <a:noFill/>
          <a:ln w="22225">
            <a:solidFill>
              <a:schemeClr val="tx1"/>
            </a:solidFill>
            <a:miter lim="800000"/>
            <a:headEnd/>
            <a:tailEnd/>
          </a:ln>
        </p:spPr>
        <p:txBody>
          <a:bodyPr>
            <a:spAutoFit/>
          </a:bodyPr>
          <a:lstStyle/>
          <a:p>
            <a:pPr eaLnBrk="1" hangingPunct="1">
              <a:spcBef>
                <a:spcPct val="0"/>
              </a:spcBef>
              <a:buClrTx/>
              <a:buFontTx/>
              <a:buNone/>
            </a:pPr>
            <a:r>
              <a:rPr lang="en-US" altLang="zh-CN" sz="2800" b="0"/>
              <a:t>a</a:t>
            </a:r>
            <a:r>
              <a:rPr lang="en-US" altLang="zh-CN" sz="2800" b="0" baseline="-25000"/>
              <a:t>1</a:t>
            </a:r>
            <a:endParaRPr lang="en-US" altLang="zh-CN" b="0"/>
          </a:p>
        </p:txBody>
      </p:sp>
      <p:sp>
        <p:nvSpPr>
          <p:cNvPr id="16392" name="Rectangle 7"/>
          <p:cNvSpPr>
            <a:spLocks noChangeArrowheads="1"/>
          </p:cNvSpPr>
          <p:nvPr/>
        </p:nvSpPr>
        <p:spPr bwMode="auto">
          <a:xfrm>
            <a:off x="3810000" y="2282825"/>
            <a:ext cx="381000" cy="525463"/>
          </a:xfrm>
          <a:prstGeom prst="rect">
            <a:avLst/>
          </a:prstGeom>
          <a:noFill/>
          <a:ln w="9525">
            <a:solidFill>
              <a:schemeClr val="tx1"/>
            </a:solidFill>
            <a:miter lim="800000"/>
            <a:headEnd/>
            <a:tailEnd/>
          </a:ln>
        </p:spPr>
        <p:txBody>
          <a:bodyPr wrap="none" anchor="ctr"/>
          <a:lstStyle/>
          <a:p>
            <a:endParaRPr lang="zh-CN" altLang="en-US"/>
          </a:p>
        </p:txBody>
      </p:sp>
      <p:sp>
        <p:nvSpPr>
          <p:cNvPr id="16393" name="Text Box 8"/>
          <p:cNvSpPr txBox="1">
            <a:spLocks noChangeArrowheads="1"/>
          </p:cNvSpPr>
          <p:nvPr/>
        </p:nvSpPr>
        <p:spPr bwMode="auto">
          <a:xfrm>
            <a:off x="4648200" y="2306638"/>
            <a:ext cx="762000" cy="541337"/>
          </a:xfrm>
          <a:prstGeom prst="rect">
            <a:avLst/>
          </a:prstGeom>
          <a:noFill/>
          <a:ln w="22225">
            <a:solidFill>
              <a:schemeClr val="tx1"/>
            </a:solidFill>
            <a:miter lim="800000"/>
            <a:headEnd/>
            <a:tailEnd/>
          </a:ln>
        </p:spPr>
        <p:txBody>
          <a:bodyPr>
            <a:spAutoFit/>
          </a:bodyPr>
          <a:lstStyle/>
          <a:p>
            <a:pPr eaLnBrk="1" hangingPunct="1">
              <a:spcBef>
                <a:spcPct val="0"/>
              </a:spcBef>
              <a:buClrTx/>
              <a:buFontTx/>
              <a:buNone/>
            </a:pPr>
            <a:r>
              <a:rPr lang="en-US" altLang="zh-CN" sz="2800" b="0"/>
              <a:t>a</a:t>
            </a:r>
            <a:r>
              <a:rPr lang="en-US" altLang="zh-CN" sz="2800" b="0" baseline="-25000"/>
              <a:t>2</a:t>
            </a:r>
            <a:endParaRPr lang="en-US" altLang="zh-CN" b="0"/>
          </a:p>
        </p:txBody>
      </p:sp>
      <p:sp>
        <p:nvSpPr>
          <p:cNvPr id="16394" name="Rectangle 9"/>
          <p:cNvSpPr>
            <a:spLocks noChangeArrowheads="1"/>
          </p:cNvSpPr>
          <p:nvPr/>
        </p:nvSpPr>
        <p:spPr bwMode="auto">
          <a:xfrm>
            <a:off x="5410200" y="2306638"/>
            <a:ext cx="381000" cy="541337"/>
          </a:xfrm>
          <a:prstGeom prst="rect">
            <a:avLst/>
          </a:prstGeom>
          <a:noFill/>
          <a:ln w="9525">
            <a:solidFill>
              <a:schemeClr val="tx1"/>
            </a:solidFill>
            <a:miter lim="800000"/>
            <a:headEnd/>
            <a:tailEnd/>
          </a:ln>
        </p:spPr>
        <p:txBody>
          <a:bodyPr wrap="none" anchor="ctr"/>
          <a:lstStyle/>
          <a:p>
            <a:endParaRPr lang="zh-CN" altLang="en-US"/>
          </a:p>
        </p:txBody>
      </p:sp>
      <p:sp>
        <p:nvSpPr>
          <p:cNvPr id="16395" name="Text Box 10"/>
          <p:cNvSpPr txBox="1">
            <a:spLocks noChangeArrowheads="1"/>
          </p:cNvSpPr>
          <p:nvPr/>
        </p:nvSpPr>
        <p:spPr bwMode="auto">
          <a:xfrm>
            <a:off x="6264275" y="2322513"/>
            <a:ext cx="762000" cy="541337"/>
          </a:xfrm>
          <a:prstGeom prst="rect">
            <a:avLst/>
          </a:prstGeom>
          <a:noFill/>
          <a:ln w="22225">
            <a:solidFill>
              <a:schemeClr val="tx1"/>
            </a:solidFill>
            <a:miter lim="800000"/>
            <a:headEnd/>
            <a:tailEnd/>
          </a:ln>
        </p:spPr>
        <p:txBody>
          <a:bodyPr>
            <a:spAutoFit/>
          </a:bodyPr>
          <a:lstStyle/>
          <a:p>
            <a:pPr eaLnBrk="1" hangingPunct="1">
              <a:spcBef>
                <a:spcPct val="0"/>
              </a:spcBef>
              <a:buClrTx/>
              <a:buFontTx/>
              <a:buNone/>
            </a:pPr>
            <a:r>
              <a:rPr lang="en-US" altLang="zh-CN" sz="2800" b="0"/>
              <a:t>a</a:t>
            </a:r>
            <a:r>
              <a:rPr lang="en-US" altLang="zh-CN" sz="2800" b="0" baseline="-25000"/>
              <a:t>3</a:t>
            </a:r>
            <a:endParaRPr lang="en-US" altLang="zh-CN" b="0"/>
          </a:p>
        </p:txBody>
      </p:sp>
      <p:sp>
        <p:nvSpPr>
          <p:cNvPr id="16396" name="Rectangle 11"/>
          <p:cNvSpPr>
            <a:spLocks noChangeArrowheads="1"/>
          </p:cNvSpPr>
          <p:nvPr/>
        </p:nvSpPr>
        <p:spPr bwMode="auto">
          <a:xfrm>
            <a:off x="7026275" y="2322513"/>
            <a:ext cx="381000" cy="541337"/>
          </a:xfrm>
          <a:prstGeom prst="rect">
            <a:avLst/>
          </a:prstGeom>
          <a:noFill/>
          <a:ln w="9525">
            <a:solidFill>
              <a:schemeClr val="tx1"/>
            </a:solidFill>
            <a:miter lim="800000"/>
            <a:headEnd/>
            <a:tailEnd/>
          </a:ln>
        </p:spPr>
        <p:txBody>
          <a:bodyPr wrap="none" anchor="ctr"/>
          <a:lstStyle/>
          <a:p>
            <a:endParaRPr lang="zh-CN" altLang="en-US"/>
          </a:p>
        </p:txBody>
      </p:sp>
      <p:sp>
        <p:nvSpPr>
          <p:cNvPr id="16397" name="Line 12"/>
          <p:cNvSpPr>
            <a:spLocks noChangeShapeType="1"/>
          </p:cNvSpPr>
          <p:nvPr/>
        </p:nvSpPr>
        <p:spPr bwMode="auto">
          <a:xfrm>
            <a:off x="2514600" y="2597150"/>
            <a:ext cx="533400" cy="0"/>
          </a:xfrm>
          <a:prstGeom prst="line">
            <a:avLst/>
          </a:prstGeom>
          <a:noFill/>
          <a:ln w="22225">
            <a:solidFill>
              <a:schemeClr val="tx1"/>
            </a:solidFill>
            <a:round/>
            <a:headEnd/>
            <a:tailEnd type="triangle" w="med" len="lg"/>
          </a:ln>
        </p:spPr>
        <p:txBody>
          <a:bodyPr wrap="none" anchor="ctr"/>
          <a:lstStyle/>
          <a:p>
            <a:endParaRPr lang="zh-CN" altLang="en-US"/>
          </a:p>
        </p:txBody>
      </p:sp>
      <p:sp>
        <p:nvSpPr>
          <p:cNvPr id="16398" name="Line 13"/>
          <p:cNvSpPr>
            <a:spLocks noChangeShapeType="1"/>
          </p:cNvSpPr>
          <p:nvPr/>
        </p:nvSpPr>
        <p:spPr bwMode="auto">
          <a:xfrm>
            <a:off x="5638800" y="2597150"/>
            <a:ext cx="685800" cy="0"/>
          </a:xfrm>
          <a:prstGeom prst="line">
            <a:avLst/>
          </a:prstGeom>
          <a:noFill/>
          <a:ln w="22225">
            <a:solidFill>
              <a:schemeClr val="tx1"/>
            </a:solidFill>
            <a:round/>
            <a:headEnd/>
            <a:tailEnd type="triangle" w="med" len="lg"/>
          </a:ln>
        </p:spPr>
        <p:txBody>
          <a:bodyPr wrap="none" anchor="ctr"/>
          <a:lstStyle/>
          <a:p>
            <a:endParaRPr lang="zh-CN" altLang="en-US"/>
          </a:p>
        </p:txBody>
      </p:sp>
      <p:sp>
        <p:nvSpPr>
          <p:cNvPr id="16399" name="Line 14"/>
          <p:cNvSpPr>
            <a:spLocks noChangeShapeType="1"/>
          </p:cNvSpPr>
          <p:nvPr/>
        </p:nvSpPr>
        <p:spPr bwMode="auto">
          <a:xfrm>
            <a:off x="3962400" y="2605088"/>
            <a:ext cx="685800" cy="0"/>
          </a:xfrm>
          <a:prstGeom prst="line">
            <a:avLst/>
          </a:prstGeom>
          <a:noFill/>
          <a:ln w="22225">
            <a:solidFill>
              <a:schemeClr val="tx1"/>
            </a:solidFill>
            <a:round/>
            <a:headEnd/>
            <a:tailEnd type="triangle" w="med" len="lg"/>
          </a:ln>
        </p:spPr>
        <p:txBody>
          <a:bodyPr wrap="none" anchor="ctr"/>
          <a:lstStyle/>
          <a:p>
            <a:endParaRPr lang="zh-CN" altLang="en-US"/>
          </a:p>
        </p:txBody>
      </p:sp>
      <p:sp>
        <p:nvSpPr>
          <p:cNvPr id="16400" name="Text Box 15"/>
          <p:cNvSpPr txBox="1">
            <a:spLocks noChangeArrowheads="1"/>
          </p:cNvSpPr>
          <p:nvPr/>
        </p:nvSpPr>
        <p:spPr bwMode="auto">
          <a:xfrm>
            <a:off x="7042150" y="2322513"/>
            <a:ext cx="368300" cy="519112"/>
          </a:xfrm>
          <a:prstGeom prst="rect">
            <a:avLst/>
          </a:prstGeom>
          <a:noFill/>
          <a:ln w="9525">
            <a:noFill/>
            <a:miter lim="800000"/>
            <a:headEnd/>
            <a:tailEnd/>
          </a:ln>
        </p:spPr>
        <p:txBody>
          <a:bodyPr>
            <a:spAutoFit/>
          </a:bodyPr>
          <a:lstStyle/>
          <a:p>
            <a:pPr algn="l" eaLnBrk="1" hangingPunct="1">
              <a:spcBef>
                <a:spcPct val="50000"/>
              </a:spcBef>
              <a:buClrTx/>
              <a:buFontTx/>
              <a:buNone/>
            </a:pPr>
            <a:r>
              <a:rPr lang="zh-CN" altLang="en-US" sz="2800" b="0">
                <a:sym typeface="Symbol" pitchFamily="18" charset="2"/>
              </a:rPr>
              <a:t></a:t>
            </a:r>
            <a:endParaRPr lang="zh-CN" altLang="en-US" b="0"/>
          </a:p>
        </p:txBody>
      </p:sp>
      <p:sp>
        <p:nvSpPr>
          <p:cNvPr id="16401" name="Line 17"/>
          <p:cNvSpPr>
            <a:spLocks noChangeShapeType="1"/>
          </p:cNvSpPr>
          <p:nvPr/>
        </p:nvSpPr>
        <p:spPr bwMode="auto">
          <a:xfrm>
            <a:off x="838200" y="2528888"/>
            <a:ext cx="685800" cy="0"/>
          </a:xfrm>
          <a:prstGeom prst="line">
            <a:avLst/>
          </a:prstGeom>
          <a:noFill/>
          <a:ln w="25400">
            <a:solidFill>
              <a:schemeClr val="tx1"/>
            </a:solidFill>
            <a:round/>
            <a:headEnd/>
            <a:tailEnd type="triangle" w="med" len="lg"/>
          </a:ln>
        </p:spPr>
        <p:txBody>
          <a:bodyPr wrap="none" anchor="ctr"/>
          <a:lstStyle/>
          <a:p>
            <a:endParaRPr lang="zh-CN" altLang="en-US"/>
          </a:p>
        </p:txBody>
      </p:sp>
      <p:sp>
        <p:nvSpPr>
          <p:cNvPr id="16402" name="Text Box 18"/>
          <p:cNvSpPr txBox="1">
            <a:spLocks noChangeArrowheads="1"/>
          </p:cNvSpPr>
          <p:nvPr/>
        </p:nvSpPr>
        <p:spPr bwMode="auto">
          <a:xfrm>
            <a:off x="396875" y="2095500"/>
            <a:ext cx="463550" cy="641350"/>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600" b="0"/>
              <a:t>L</a:t>
            </a:r>
            <a:endParaRPr lang="en-US" altLang="zh-CN" b="0"/>
          </a:p>
        </p:txBody>
      </p:sp>
      <p:grpSp>
        <p:nvGrpSpPr>
          <p:cNvPr id="2" name="Group 19"/>
          <p:cNvGrpSpPr>
            <a:grpSpLocks/>
          </p:cNvGrpSpPr>
          <p:nvPr/>
        </p:nvGrpSpPr>
        <p:grpSpPr bwMode="auto">
          <a:xfrm>
            <a:off x="1676400" y="4510088"/>
            <a:ext cx="1143000" cy="533400"/>
            <a:chOff x="1056" y="2544"/>
            <a:chExt cx="720" cy="336"/>
          </a:xfrm>
          <a:noFill/>
        </p:grpSpPr>
        <p:sp>
          <p:nvSpPr>
            <p:cNvPr id="103500" name="Rectangle 20"/>
            <p:cNvSpPr>
              <a:spLocks noChangeArrowheads="1"/>
            </p:cNvSpPr>
            <p:nvPr/>
          </p:nvSpPr>
          <p:spPr bwMode="auto">
            <a:xfrm>
              <a:off x="1056" y="2544"/>
              <a:ext cx="720" cy="336"/>
            </a:xfrm>
            <a:prstGeom prst="rect">
              <a:avLst/>
            </a:prstGeom>
            <a:grpFill/>
            <a:ln w="9525">
              <a:solidFill>
                <a:schemeClr val="tx1"/>
              </a:solidFill>
              <a:miter lim="800000"/>
              <a:headEnd/>
              <a:tailEnd/>
            </a:ln>
          </p:spPr>
          <p:txBody>
            <a:bodyPr wrap="none" anchor="ctr"/>
            <a:lstStyle/>
            <a:p>
              <a:pPr>
                <a:defRPr/>
              </a:pPr>
              <a:endParaRPr lang="zh-CN" altLang="en-US"/>
            </a:p>
          </p:txBody>
        </p:sp>
        <p:sp>
          <p:nvSpPr>
            <p:cNvPr id="103501" name="Line 21"/>
            <p:cNvSpPr>
              <a:spLocks noChangeShapeType="1"/>
            </p:cNvSpPr>
            <p:nvPr/>
          </p:nvSpPr>
          <p:spPr bwMode="auto">
            <a:xfrm>
              <a:off x="1536" y="2544"/>
              <a:ext cx="0" cy="336"/>
            </a:xfrm>
            <a:prstGeom prst="line">
              <a:avLst/>
            </a:prstGeom>
            <a:grpFill/>
            <a:ln w="9525">
              <a:solidFill>
                <a:schemeClr val="tx1"/>
              </a:solidFill>
              <a:round/>
              <a:headEnd/>
              <a:tailEnd/>
            </a:ln>
          </p:spPr>
          <p:txBody>
            <a:bodyPr wrap="none" anchor="ctr"/>
            <a:lstStyle/>
            <a:p>
              <a:pPr>
                <a:defRPr/>
              </a:pPr>
              <a:endParaRPr lang="zh-CN" altLang="en-US"/>
            </a:p>
          </p:txBody>
        </p:sp>
      </p:grpSp>
      <p:grpSp>
        <p:nvGrpSpPr>
          <p:cNvPr id="3" name="Group 22"/>
          <p:cNvGrpSpPr>
            <a:grpSpLocks/>
          </p:cNvGrpSpPr>
          <p:nvPr/>
        </p:nvGrpSpPr>
        <p:grpSpPr bwMode="auto">
          <a:xfrm>
            <a:off x="533400" y="4189413"/>
            <a:ext cx="1143000" cy="641350"/>
            <a:chOff x="336" y="2342"/>
            <a:chExt cx="720" cy="404"/>
          </a:xfrm>
        </p:grpSpPr>
        <p:sp>
          <p:nvSpPr>
            <p:cNvPr id="16453" name="Line 23"/>
            <p:cNvSpPr>
              <a:spLocks noChangeShapeType="1"/>
            </p:cNvSpPr>
            <p:nvPr/>
          </p:nvSpPr>
          <p:spPr bwMode="auto">
            <a:xfrm>
              <a:off x="624" y="2693"/>
              <a:ext cx="432" cy="0"/>
            </a:xfrm>
            <a:prstGeom prst="line">
              <a:avLst/>
            </a:prstGeom>
            <a:noFill/>
            <a:ln w="25400">
              <a:solidFill>
                <a:schemeClr val="tx1"/>
              </a:solidFill>
              <a:round/>
              <a:headEnd/>
              <a:tailEnd type="triangle" w="med" len="lg"/>
            </a:ln>
          </p:spPr>
          <p:txBody>
            <a:bodyPr wrap="none" anchor="ctr"/>
            <a:lstStyle/>
            <a:p>
              <a:endParaRPr lang="zh-CN" altLang="en-US"/>
            </a:p>
          </p:txBody>
        </p:sp>
        <p:sp>
          <p:nvSpPr>
            <p:cNvPr id="16454" name="Text Box 25"/>
            <p:cNvSpPr txBox="1">
              <a:spLocks noChangeArrowheads="1"/>
            </p:cNvSpPr>
            <p:nvPr/>
          </p:nvSpPr>
          <p:spPr bwMode="auto">
            <a:xfrm>
              <a:off x="336" y="2342"/>
              <a:ext cx="292"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600" b="0"/>
                <a:t>L</a:t>
              </a:r>
              <a:endParaRPr lang="en-US" altLang="zh-CN" b="0"/>
            </a:p>
          </p:txBody>
        </p:sp>
      </p:grpSp>
      <p:sp useBgFill="1">
        <p:nvSpPr>
          <p:cNvPr id="1013786" name="Rectangle 26"/>
          <p:cNvSpPr>
            <a:spLocks noChangeArrowheads="1"/>
          </p:cNvSpPr>
          <p:nvPr/>
        </p:nvSpPr>
        <p:spPr bwMode="auto">
          <a:xfrm>
            <a:off x="354013" y="1682750"/>
            <a:ext cx="2667000" cy="1295400"/>
          </a:xfrm>
          <a:prstGeom prst="rect">
            <a:avLst/>
          </a:prstGeom>
          <a:ln w="9525">
            <a:noFill/>
            <a:miter lim="800000"/>
            <a:headEnd/>
            <a:tailEnd/>
          </a:ln>
        </p:spPr>
        <p:txBody>
          <a:bodyPr wrap="none" anchor="ctr"/>
          <a:lstStyle/>
          <a:p>
            <a:endParaRPr lang="zh-CN" altLang="en-US"/>
          </a:p>
        </p:txBody>
      </p:sp>
      <p:sp>
        <p:nvSpPr>
          <p:cNvPr id="1013787" name="Line 27"/>
          <p:cNvSpPr>
            <a:spLocks noChangeShapeType="1"/>
          </p:cNvSpPr>
          <p:nvPr/>
        </p:nvSpPr>
        <p:spPr bwMode="auto">
          <a:xfrm>
            <a:off x="3352800" y="1552575"/>
            <a:ext cx="0" cy="762000"/>
          </a:xfrm>
          <a:prstGeom prst="line">
            <a:avLst/>
          </a:prstGeom>
          <a:noFill/>
          <a:ln w="25400">
            <a:solidFill>
              <a:schemeClr val="tx1"/>
            </a:solidFill>
            <a:round/>
            <a:headEnd/>
            <a:tailEnd type="triangle" w="med" len="lg"/>
          </a:ln>
        </p:spPr>
        <p:txBody>
          <a:bodyPr wrap="none" anchor="ctr"/>
          <a:lstStyle/>
          <a:p>
            <a:endParaRPr lang="zh-CN" altLang="en-US"/>
          </a:p>
        </p:txBody>
      </p:sp>
      <p:sp>
        <p:nvSpPr>
          <p:cNvPr id="1013788" name="Text Box 28"/>
          <p:cNvSpPr txBox="1">
            <a:spLocks noChangeArrowheads="1"/>
          </p:cNvSpPr>
          <p:nvPr/>
        </p:nvSpPr>
        <p:spPr bwMode="auto">
          <a:xfrm>
            <a:off x="2921000" y="1385888"/>
            <a:ext cx="412750" cy="641350"/>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600" b="0"/>
              <a:t>p</a:t>
            </a:r>
            <a:endParaRPr lang="en-US" altLang="zh-CN" b="0"/>
          </a:p>
        </p:txBody>
      </p:sp>
      <p:grpSp>
        <p:nvGrpSpPr>
          <p:cNvPr id="4" name="Group 30"/>
          <p:cNvGrpSpPr>
            <a:grpSpLocks/>
          </p:cNvGrpSpPr>
          <p:nvPr/>
        </p:nvGrpSpPr>
        <p:grpSpPr bwMode="auto">
          <a:xfrm>
            <a:off x="3810000" y="1433513"/>
            <a:ext cx="996950" cy="896937"/>
            <a:chOff x="2496" y="498"/>
            <a:chExt cx="628" cy="565"/>
          </a:xfrm>
        </p:grpSpPr>
        <p:sp>
          <p:nvSpPr>
            <p:cNvPr id="16451" name="Line 31"/>
            <p:cNvSpPr>
              <a:spLocks noChangeShapeType="1"/>
            </p:cNvSpPr>
            <p:nvPr/>
          </p:nvSpPr>
          <p:spPr bwMode="auto">
            <a:xfrm>
              <a:off x="3120" y="583"/>
              <a:ext cx="0" cy="480"/>
            </a:xfrm>
            <a:prstGeom prst="line">
              <a:avLst/>
            </a:prstGeom>
            <a:noFill/>
            <a:ln w="25400">
              <a:solidFill>
                <a:srgbClr val="FFFF00"/>
              </a:solidFill>
              <a:round/>
              <a:headEnd/>
              <a:tailEnd type="triangle" w="med" len="lg"/>
            </a:ln>
          </p:spPr>
          <p:txBody>
            <a:bodyPr wrap="none" anchor="ctr"/>
            <a:lstStyle/>
            <a:p>
              <a:endParaRPr lang="zh-CN" altLang="en-US"/>
            </a:p>
          </p:txBody>
        </p:sp>
        <p:sp>
          <p:nvSpPr>
            <p:cNvPr id="16452" name="Text Box 32"/>
            <p:cNvSpPr txBox="1">
              <a:spLocks noChangeArrowheads="1"/>
            </p:cNvSpPr>
            <p:nvPr/>
          </p:nvSpPr>
          <p:spPr bwMode="auto">
            <a:xfrm>
              <a:off x="2496" y="498"/>
              <a:ext cx="628"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600" b="0" dirty="0" err="1">
                  <a:solidFill>
                    <a:srgbClr val="FF3300"/>
                  </a:solidFill>
                </a:rPr>
                <a:t>succ</a:t>
              </a:r>
              <a:endParaRPr lang="en-US" altLang="zh-CN" b="0" dirty="0">
                <a:solidFill>
                  <a:srgbClr val="FF3300"/>
                </a:solidFill>
              </a:endParaRPr>
            </a:p>
          </p:txBody>
        </p:sp>
      </p:grpSp>
      <p:sp>
        <p:nvSpPr>
          <p:cNvPr id="1013793" name="Text Box 33"/>
          <p:cNvSpPr txBox="1">
            <a:spLocks noChangeArrowheads="1"/>
          </p:cNvSpPr>
          <p:nvPr/>
        </p:nvSpPr>
        <p:spPr bwMode="auto">
          <a:xfrm>
            <a:off x="6172200" y="4510088"/>
            <a:ext cx="762000" cy="541337"/>
          </a:xfrm>
          <a:prstGeom prst="rect">
            <a:avLst/>
          </a:prstGeom>
          <a:noFill/>
          <a:ln w="22225">
            <a:solidFill>
              <a:schemeClr val="tx1"/>
            </a:solidFill>
            <a:miter lim="800000"/>
            <a:headEnd/>
            <a:tailEnd/>
          </a:ln>
        </p:spPr>
        <p:txBody>
          <a:bodyPr>
            <a:spAutoFit/>
          </a:bodyPr>
          <a:lstStyle/>
          <a:p>
            <a:pPr eaLnBrk="1" hangingPunct="1">
              <a:spcBef>
                <a:spcPct val="0"/>
              </a:spcBef>
              <a:buClrTx/>
              <a:buFontTx/>
              <a:buNone/>
            </a:pPr>
            <a:r>
              <a:rPr lang="en-US" altLang="zh-CN" sz="2800" b="0"/>
              <a:t>a</a:t>
            </a:r>
            <a:r>
              <a:rPr lang="en-US" altLang="zh-CN" sz="2800" b="0" baseline="-25000"/>
              <a:t>1</a:t>
            </a:r>
            <a:endParaRPr lang="en-US" altLang="zh-CN" b="0"/>
          </a:p>
        </p:txBody>
      </p:sp>
      <p:sp>
        <p:nvSpPr>
          <p:cNvPr id="1013794" name="Rectangle 34"/>
          <p:cNvSpPr>
            <a:spLocks noChangeArrowheads="1"/>
          </p:cNvSpPr>
          <p:nvPr/>
        </p:nvSpPr>
        <p:spPr bwMode="auto">
          <a:xfrm>
            <a:off x="6934200" y="4518025"/>
            <a:ext cx="381000" cy="533400"/>
          </a:xfrm>
          <a:prstGeom prst="rect">
            <a:avLst/>
          </a:prstGeom>
          <a:noFill/>
          <a:ln w="9525">
            <a:solidFill>
              <a:schemeClr val="tx1"/>
            </a:solidFill>
            <a:miter lim="800000"/>
            <a:headEnd/>
            <a:tailEnd/>
          </a:ln>
        </p:spPr>
        <p:txBody>
          <a:bodyPr wrap="none" anchor="ctr"/>
          <a:lstStyle/>
          <a:p>
            <a:endParaRPr lang="zh-CN" altLang="en-US"/>
          </a:p>
        </p:txBody>
      </p:sp>
      <p:sp>
        <p:nvSpPr>
          <p:cNvPr id="1013795" name="Text Box 35"/>
          <p:cNvSpPr txBox="1">
            <a:spLocks noChangeArrowheads="1"/>
          </p:cNvSpPr>
          <p:nvPr/>
        </p:nvSpPr>
        <p:spPr bwMode="auto">
          <a:xfrm>
            <a:off x="6934200" y="4448175"/>
            <a:ext cx="304800" cy="519113"/>
          </a:xfrm>
          <a:prstGeom prst="rect">
            <a:avLst/>
          </a:prstGeom>
          <a:noFill/>
          <a:ln w="9525">
            <a:noFill/>
            <a:miter lim="800000"/>
            <a:headEnd/>
            <a:tailEnd/>
          </a:ln>
        </p:spPr>
        <p:txBody>
          <a:bodyPr>
            <a:spAutoFit/>
          </a:bodyPr>
          <a:lstStyle/>
          <a:p>
            <a:pPr algn="l" eaLnBrk="1" hangingPunct="1">
              <a:spcBef>
                <a:spcPct val="50000"/>
              </a:spcBef>
              <a:buClrTx/>
              <a:buFontTx/>
              <a:buNone/>
            </a:pPr>
            <a:r>
              <a:rPr lang="zh-CN" altLang="en-US" sz="2800" b="0">
                <a:solidFill>
                  <a:srgbClr val="FFFF00"/>
                </a:solidFill>
                <a:sym typeface="Symbol" pitchFamily="18" charset="2"/>
              </a:rPr>
              <a:t></a:t>
            </a:r>
            <a:endParaRPr lang="zh-CN" altLang="en-US" b="0">
              <a:solidFill>
                <a:srgbClr val="FFFF00"/>
              </a:solidFill>
            </a:endParaRPr>
          </a:p>
        </p:txBody>
      </p:sp>
      <p:sp>
        <p:nvSpPr>
          <p:cNvPr id="1013796" name="Line 36"/>
          <p:cNvSpPr>
            <a:spLocks noChangeShapeType="1"/>
          </p:cNvSpPr>
          <p:nvPr/>
        </p:nvSpPr>
        <p:spPr bwMode="auto">
          <a:xfrm>
            <a:off x="2590800" y="4814888"/>
            <a:ext cx="3581400" cy="0"/>
          </a:xfrm>
          <a:prstGeom prst="line">
            <a:avLst/>
          </a:prstGeom>
          <a:noFill/>
          <a:ln w="38100">
            <a:solidFill>
              <a:schemeClr val="tx1"/>
            </a:solidFill>
            <a:round/>
            <a:headEnd/>
            <a:tailEnd type="triangle" w="med" len="lg"/>
          </a:ln>
        </p:spPr>
        <p:txBody>
          <a:bodyPr wrap="none" anchor="ctr"/>
          <a:lstStyle/>
          <a:p>
            <a:endParaRPr lang="zh-CN" altLang="en-US"/>
          </a:p>
        </p:txBody>
      </p:sp>
      <p:grpSp>
        <p:nvGrpSpPr>
          <p:cNvPr id="5" name="Group 37"/>
          <p:cNvGrpSpPr>
            <a:grpSpLocks/>
          </p:cNvGrpSpPr>
          <p:nvPr/>
        </p:nvGrpSpPr>
        <p:grpSpPr bwMode="auto">
          <a:xfrm>
            <a:off x="4876800" y="1292225"/>
            <a:ext cx="412750" cy="1022350"/>
            <a:chOff x="3072" y="528"/>
            <a:chExt cx="260" cy="644"/>
          </a:xfrm>
        </p:grpSpPr>
        <p:sp>
          <p:nvSpPr>
            <p:cNvPr id="16449" name="Line 38"/>
            <p:cNvSpPr>
              <a:spLocks noChangeShapeType="1"/>
            </p:cNvSpPr>
            <p:nvPr/>
          </p:nvSpPr>
          <p:spPr bwMode="auto">
            <a:xfrm>
              <a:off x="3332" y="692"/>
              <a:ext cx="0" cy="480"/>
            </a:xfrm>
            <a:prstGeom prst="line">
              <a:avLst/>
            </a:prstGeom>
            <a:noFill/>
            <a:ln w="25400">
              <a:solidFill>
                <a:schemeClr val="tx1"/>
              </a:solidFill>
              <a:round/>
              <a:headEnd/>
              <a:tailEnd type="triangle" w="med" len="lg"/>
            </a:ln>
          </p:spPr>
          <p:txBody>
            <a:bodyPr wrap="none" anchor="ctr"/>
            <a:lstStyle/>
            <a:p>
              <a:endParaRPr lang="zh-CN" altLang="en-US"/>
            </a:p>
          </p:txBody>
        </p:sp>
        <p:sp>
          <p:nvSpPr>
            <p:cNvPr id="16450" name="Text Box 39"/>
            <p:cNvSpPr txBox="1">
              <a:spLocks noChangeArrowheads="1"/>
            </p:cNvSpPr>
            <p:nvPr/>
          </p:nvSpPr>
          <p:spPr bwMode="auto">
            <a:xfrm>
              <a:off x="3072" y="528"/>
              <a:ext cx="260"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600" b="0"/>
                <a:t>p</a:t>
              </a:r>
              <a:endParaRPr lang="en-US" altLang="zh-CN" b="0"/>
            </a:p>
          </p:txBody>
        </p:sp>
      </p:grpSp>
      <p:sp useBgFill="1">
        <p:nvSpPr>
          <p:cNvPr id="1013800" name="Rectangle 40"/>
          <p:cNvSpPr>
            <a:spLocks noChangeArrowheads="1"/>
          </p:cNvSpPr>
          <p:nvPr/>
        </p:nvSpPr>
        <p:spPr bwMode="auto">
          <a:xfrm>
            <a:off x="2795588" y="1352550"/>
            <a:ext cx="1066800" cy="914400"/>
          </a:xfrm>
          <a:prstGeom prst="rect">
            <a:avLst/>
          </a:prstGeom>
          <a:ln w="9525">
            <a:noFill/>
            <a:miter lim="800000"/>
            <a:headEnd/>
            <a:tailEnd/>
          </a:ln>
        </p:spPr>
        <p:txBody>
          <a:bodyPr wrap="none" anchor="ctr"/>
          <a:lstStyle/>
          <a:p>
            <a:endParaRPr lang="zh-CN" altLang="en-US"/>
          </a:p>
        </p:txBody>
      </p:sp>
      <p:sp useBgFill="1">
        <p:nvSpPr>
          <p:cNvPr id="1013801" name="Rectangle 41"/>
          <p:cNvSpPr>
            <a:spLocks noChangeArrowheads="1"/>
          </p:cNvSpPr>
          <p:nvPr/>
        </p:nvSpPr>
        <p:spPr bwMode="auto">
          <a:xfrm>
            <a:off x="3035300" y="2222500"/>
            <a:ext cx="1600200" cy="641350"/>
          </a:xfrm>
          <a:prstGeom prst="rect">
            <a:avLst/>
          </a:prstGeom>
          <a:ln w="9525">
            <a:noFill/>
            <a:miter lim="800000"/>
            <a:headEnd/>
            <a:tailEnd/>
          </a:ln>
        </p:spPr>
        <p:txBody>
          <a:bodyPr wrap="none" anchor="ctr"/>
          <a:lstStyle/>
          <a:p>
            <a:endParaRPr lang="zh-CN" altLang="en-US"/>
          </a:p>
        </p:txBody>
      </p:sp>
      <p:grpSp>
        <p:nvGrpSpPr>
          <p:cNvPr id="6" name="Group 42"/>
          <p:cNvGrpSpPr>
            <a:grpSpLocks/>
          </p:cNvGrpSpPr>
          <p:nvPr/>
        </p:nvGrpSpPr>
        <p:grpSpPr bwMode="auto">
          <a:xfrm>
            <a:off x="5480050" y="1433513"/>
            <a:ext cx="996950" cy="865187"/>
            <a:chOff x="3452" y="528"/>
            <a:chExt cx="628" cy="545"/>
          </a:xfrm>
        </p:grpSpPr>
        <p:sp>
          <p:nvSpPr>
            <p:cNvPr id="16447" name="Line 43"/>
            <p:cNvSpPr>
              <a:spLocks noChangeShapeType="1"/>
            </p:cNvSpPr>
            <p:nvPr/>
          </p:nvSpPr>
          <p:spPr bwMode="auto">
            <a:xfrm>
              <a:off x="4076" y="593"/>
              <a:ext cx="0" cy="480"/>
            </a:xfrm>
            <a:prstGeom prst="line">
              <a:avLst/>
            </a:prstGeom>
            <a:noFill/>
            <a:ln w="25400">
              <a:solidFill>
                <a:srgbClr val="FFFF00"/>
              </a:solidFill>
              <a:round/>
              <a:headEnd/>
              <a:tailEnd type="triangle" w="med" len="lg"/>
            </a:ln>
          </p:spPr>
          <p:txBody>
            <a:bodyPr wrap="none" anchor="ctr"/>
            <a:lstStyle/>
            <a:p>
              <a:endParaRPr lang="zh-CN" altLang="en-US"/>
            </a:p>
          </p:txBody>
        </p:sp>
        <p:sp>
          <p:nvSpPr>
            <p:cNvPr id="16448" name="Text Box 44"/>
            <p:cNvSpPr txBox="1">
              <a:spLocks noChangeArrowheads="1"/>
            </p:cNvSpPr>
            <p:nvPr/>
          </p:nvSpPr>
          <p:spPr bwMode="auto">
            <a:xfrm>
              <a:off x="3452" y="528"/>
              <a:ext cx="628"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600" b="0" dirty="0" err="1">
                  <a:solidFill>
                    <a:srgbClr val="FF3300"/>
                  </a:solidFill>
                </a:rPr>
                <a:t>succ</a:t>
              </a:r>
              <a:endParaRPr lang="en-US" altLang="zh-CN" b="0" dirty="0">
                <a:solidFill>
                  <a:srgbClr val="FF3300"/>
                </a:solidFill>
              </a:endParaRPr>
            </a:p>
          </p:txBody>
        </p:sp>
      </p:grpSp>
      <p:sp useBgFill="1">
        <p:nvSpPr>
          <p:cNvPr id="1013805" name="Rectangle 45"/>
          <p:cNvSpPr>
            <a:spLocks noChangeArrowheads="1"/>
          </p:cNvSpPr>
          <p:nvPr/>
        </p:nvSpPr>
        <p:spPr bwMode="auto">
          <a:xfrm>
            <a:off x="3870325" y="1495425"/>
            <a:ext cx="990600" cy="762000"/>
          </a:xfrm>
          <a:prstGeom prst="rect">
            <a:avLst/>
          </a:prstGeom>
          <a:ln w="9525">
            <a:noFill/>
            <a:miter lim="800000"/>
            <a:headEnd/>
            <a:tailEnd/>
          </a:ln>
        </p:spPr>
        <p:txBody>
          <a:bodyPr wrap="none" anchor="ctr"/>
          <a:lstStyle/>
          <a:p>
            <a:endParaRPr lang="zh-CN" altLang="en-US" dirty="0"/>
          </a:p>
        </p:txBody>
      </p:sp>
      <p:sp>
        <p:nvSpPr>
          <p:cNvPr id="1013806" name="Text Box 46"/>
          <p:cNvSpPr txBox="1">
            <a:spLocks noChangeArrowheads="1"/>
          </p:cNvSpPr>
          <p:nvPr/>
        </p:nvSpPr>
        <p:spPr bwMode="auto">
          <a:xfrm>
            <a:off x="4572000" y="3740150"/>
            <a:ext cx="762000" cy="541338"/>
          </a:xfrm>
          <a:prstGeom prst="rect">
            <a:avLst/>
          </a:prstGeom>
          <a:noFill/>
          <a:ln w="22225">
            <a:solidFill>
              <a:schemeClr val="tx1"/>
            </a:solidFill>
            <a:miter lim="800000"/>
            <a:headEnd/>
            <a:tailEnd/>
          </a:ln>
        </p:spPr>
        <p:txBody>
          <a:bodyPr>
            <a:spAutoFit/>
          </a:bodyPr>
          <a:lstStyle/>
          <a:p>
            <a:pPr eaLnBrk="1" hangingPunct="1">
              <a:spcBef>
                <a:spcPct val="0"/>
              </a:spcBef>
              <a:buClrTx/>
              <a:buFontTx/>
              <a:buNone/>
            </a:pPr>
            <a:r>
              <a:rPr lang="en-US" altLang="zh-CN" sz="2800" b="0"/>
              <a:t>a</a:t>
            </a:r>
            <a:r>
              <a:rPr lang="en-US" altLang="zh-CN" sz="2800" b="0" baseline="-25000"/>
              <a:t>2</a:t>
            </a:r>
            <a:endParaRPr lang="en-US" altLang="zh-CN" b="0"/>
          </a:p>
        </p:txBody>
      </p:sp>
      <p:sp>
        <p:nvSpPr>
          <p:cNvPr id="1013807" name="Rectangle 47"/>
          <p:cNvSpPr>
            <a:spLocks noChangeArrowheads="1"/>
          </p:cNvSpPr>
          <p:nvPr/>
        </p:nvSpPr>
        <p:spPr bwMode="auto">
          <a:xfrm>
            <a:off x="5334000" y="3740150"/>
            <a:ext cx="381000" cy="541338"/>
          </a:xfrm>
          <a:prstGeom prst="rect">
            <a:avLst/>
          </a:prstGeom>
          <a:noFill/>
          <a:ln w="9525">
            <a:solidFill>
              <a:schemeClr val="tx1"/>
            </a:solidFill>
            <a:miter lim="800000"/>
            <a:headEnd/>
            <a:tailEnd/>
          </a:ln>
        </p:spPr>
        <p:txBody>
          <a:bodyPr wrap="none" anchor="ctr"/>
          <a:lstStyle/>
          <a:p>
            <a:endParaRPr lang="zh-CN" altLang="en-US"/>
          </a:p>
        </p:txBody>
      </p:sp>
      <p:sp useBgFill="1">
        <p:nvSpPr>
          <p:cNvPr id="1013808" name="Rectangle 48"/>
          <p:cNvSpPr>
            <a:spLocks noChangeArrowheads="1"/>
          </p:cNvSpPr>
          <p:nvPr/>
        </p:nvSpPr>
        <p:spPr bwMode="auto">
          <a:xfrm>
            <a:off x="4619625" y="2238375"/>
            <a:ext cx="1633538" cy="677863"/>
          </a:xfrm>
          <a:prstGeom prst="rect">
            <a:avLst/>
          </a:prstGeom>
          <a:ln w="9525">
            <a:noFill/>
            <a:miter lim="800000"/>
            <a:headEnd/>
            <a:tailEnd/>
          </a:ln>
        </p:spPr>
        <p:txBody>
          <a:bodyPr wrap="none" anchor="ctr"/>
          <a:lstStyle/>
          <a:p>
            <a:endParaRPr lang="zh-CN" altLang="en-US"/>
          </a:p>
        </p:txBody>
      </p:sp>
      <p:sp>
        <p:nvSpPr>
          <p:cNvPr id="1013809" name="Line 49"/>
          <p:cNvSpPr>
            <a:spLocks noChangeShapeType="1"/>
          </p:cNvSpPr>
          <p:nvPr/>
        </p:nvSpPr>
        <p:spPr bwMode="auto">
          <a:xfrm>
            <a:off x="5486400" y="3976688"/>
            <a:ext cx="914400" cy="0"/>
          </a:xfrm>
          <a:prstGeom prst="line">
            <a:avLst/>
          </a:prstGeom>
          <a:noFill/>
          <a:ln w="38100">
            <a:solidFill>
              <a:schemeClr val="tx1"/>
            </a:solidFill>
            <a:round/>
            <a:headEnd/>
            <a:tailEnd/>
          </a:ln>
        </p:spPr>
        <p:txBody>
          <a:bodyPr wrap="none" anchor="ctr"/>
          <a:lstStyle/>
          <a:p>
            <a:endParaRPr lang="zh-CN" altLang="en-US"/>
          </a:p>
        </p:txBody>
      </p:sp>
      <p:sp>
        <p:nvSpPr>
          <p:cNvPr id="1013810" name="Line 50"/>
          <p:cNvSpPr>
            <a:spLocks noChangeShapeType="1"/>
          </p:cNvSpPr>
          <p:nvPr/>
        </p:nvSpPr>
        <p:spPr bwMode="auto">
          <a:xfrm>
            <a:off x="6400800" y="3976688"/>
            <a:ext cx="0" cy="533400"/>
          </a:xfrm>
          <a:prstGeom prst="line">
            <a:avLst/>
          </a:prstGeom>
          <a:noFill/>
          <a:ln w="31750">
            <a:solidFill>
              <a:schemeClr val="tx1"/>
            </a:solidFill>
            <a:round/>
            <a:headEnd/>
            <a:tailEnd type="triangle" w="med" len="lg"/>
          </a:ln>
        </p:spPr>
        <p:txBody>
          <a:bodyPr wrap="none" anchor="ctr"/>
          <a:lstStyle/>
          <a:p>
            <a:endParaRPr lang="zh-CN" altLang="en-US"/>
          </a:p>
        </p:txBody>
      </p:sp>
      <p:sp>
        <p:nvSpPr>
          <p:cNvPr id="1013811" name="Line 51"/>
          <p:cNvSpPr>
            <a:spLocks noChangeShapeType="1"/>
          </p:cNvSpPr>
          <p:nvPr/>
        </p:nvSpPr>
        <p:spPr bwMode="auto">
          <a:xfrm flipV="1">
            <a:off x="2590800" y="3976688"/>
            <a:ext cx="0" cy="838200"/>
          </a:xfrm>
          <a:prstGeom prst="line">
            <a:avLst/>
          </a:prstGeom>
          <a:noFill/>
          <a:ln w="38100">
            <a:solidFill>
              <a:schemeClr val="tx1"/>
            </a:solidFill>
            <a:round/>
            <a:headEnd/>
            <a:tailEnd/>
          </a:ln>
        </p:spPr>
        <p:txBody>
          <a:bodyPr wrap="none" anchor="ctr"/>
          <a:lstStyle/>
          <a:p>
            <a:endParaRPr lang="zh-CN" altLang="en-US"/>
          </a:p>
        </p:txBody>
      </p:sp>
      <p:sp>
        <p:nvSpPr>
          <p:cNvPr id="1013812" name="Line 52"/>
          <p:cNvSpPr>
            <a:spLocks noChangeShapeType="1"/>
          </p:cNvSpPr>
          <p:nvPr/>
        </p:nvSpPr>
        <p:spPr bwMode="auto">
          <a:xfrm>
            <a:off x="2590800" y="3976688"/>
            <a:ext cx="2012950" cy="0"/>
          </a:xfrm>
          <a:prstGeom prst="line">
            <a:avLst/>
          </a:prstGeom>
          <a:noFill/>
          <a:ln w="38100">
            <a:solidFill>
              <a:schemeClr val="tx1"/>
            </a:solidFill>
            <a:round/>
            <a:headEnd/>
            <a:tailEnd type="triangle" w="med" len="lg"/>
          </a:ln>
        </p:spPr>
        <p:txBody>
          <a:bodyPr wrap="none" anchor="ctr"/>
          <a:lstStyle/>
          <a:p>
            <a:endParaRPr lang="zh-CN" altLang="en-US"/>
          </a:p>
        </p:txBody>
      </p:sp>
      <p:sp useBgFill="1">
        <p:nvSpPr>
          <p:cNvPr id="1013813" name="Rectangle 53"/>
          <p:cNvSpPr>
            <a:spLocks noChangeArrowheads="1"/>
          </p:cNvSpPr>
          <p:nvPr/>
        </p:nvSpPr>
        <p:spPr bwMode="auto">
          <a:xfrm>
            <a:off x="2630488" y="4722813"/>
            <a:ext cx="3533775" cy="180975"/>
          </a:xfrm>
          <a:prstGeom prst="rect">
            <a:avLst/>
          </a:prstGeom>
          <a:ln w="9525">
            <a:noFill/>
            <a:miter lim="800000"/>
            <a:headEnd/>
            <a:tailEnd/>
          </a:ln>
        </p:spPr>
        <p:txBody>
          <a:bodyPr wrap="none" anchor="ctr"/>
          <a:lstStyle/>
          <a:p>
            <a:endParaRPr lang="zh-CN" altLang="en-US"/>
          </a:p>
        </p:txBody>
      </p:sp>
      <p:sp>
        <p:nvSpPr>
          <p:cNvPr id="1013814" name="Rectangle 54"/>
          <p:cNvSpPr>
            <a:spLocks noChangeArrowheads="1"/>
          </p:cNvSpPr>
          <p:nvPr/>
        </p:nvSpPr>
        <p:spPr bwMode="auto">
          <a:xfrm>
            <a:off x="2438400" y="4510088"/>
            <a:ext cx="381000" cy="533400"/>
          </a:xfrm>
          <a:prstGeom prst="rect">
            <a:avLst/>
          </a:prstGeom>
          <a:noFill/>
          <a:ln w="9525">
            <a:solidFill>
              <a:schemeClr val="tx1"/>
            </a:solidFill>
            <a:miter lim="800000"/>
            <a:headEnd/>
            <a:tailEnd/>
          </a:ln>
        </p:spPr>
        <p:txBody>
          <a:bodyPr wrap="none" anchor="ctr"/>
          <a:lstStyle/>
          <a:p>
            <a:endParaRPr lang="zh-CN" altLang="en-US"/>
          </a:p>
        </p:txBody>
      </p:sp>
      <p:grpSp>
        <p:nvGrpSpPr>
          <p:cNvPr id="7" name="Group 55"/>
          <p:cNvGrpSpPr>
            <a:grpSpLocks/>
          </p:cNvGrpSpPr>
          <p:nvPr/>
        </p:nvGrpSpPr>
        <p:grpSpPr bwMode="auto">
          <a:xfrm>
            <a:off x="6521450" y="1339850"/>
            <a:ext cx="412750" cy="1006475"/>
            <a:chOff x="4108" y="528"/>
            <a:chExt cx="260" cy="634"/>
          </a:xfrm>
        </p:grpSpPr>
        <p:sp>
          <p:nvSpPr>
            <p:cNvPr id="16445" name="Line 56"/>
            <p:cNvSpPr>
              <a:spLocks noChangeShapeType="1"/>
            </p:cNvSpPr>
            <p:nvPr/>
          </p:nvSpPr>
          <p:spPr bwMode="auto">
            <a:xfrm>
              <a:off x="4340" y="682"/>
              <a:ext cx="0" cy="480"/>
            </a:xfrm>
            <a:prstGeom prst="line">
              <a:avLst/>
            </a:prstGeom>
            <a:noFill/>
            <a:ln w="25400">
              <a:solidFill>
                <a:schemeClr val="tx1"/>
              </a:solidFill>
              <a:round/>
              <a:headEnd/>
              <a:tailEnd type="triangle" w="med" len="lg"/>
            </a:ln>
          </p:spPr>
          <p:txBody>
            <a:bodyPr wrap="none" anchor="ctr"/>
            <a:lstStyle/>
            <a:p>
              <a:endParaRPr lang="zh-CN" altLang="en-US"/>
            </a:p>
          </p:txBody>
        </p:sp>
        <p:sp>
          <p:nvSpPr>
            <p:cNvPr id="16446" name="Text Box 57"/>
            <p:cNvSpPr txBox="1">
              <a:spLocks noChangeArrowheads="1"/>
            </p:cNvSpPr>
            <p:nvPr/>
          </p:nvSpPr>
          <p:spPr bwMode="auto">
            <a:xfrm>
              <a:off x="4108" y="528"/>
              <a:ext cx="260"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600" b="0"/>
                <a:t>p</a:t>
              </a:r>
              <a:endParaRPr lang="en-US" altLang="zh-CN" b="0"/>
            </a:p>
          </p:txBody>
        </p:sp>
      </p:grpSp>
      <p:sp useBgFill="1">
        <p:nvSpPr>
          <p:cNvPr id="1013818" name="Rectangle 58"/>
          <p:cNvSpPr>
            <a:spLocks noChangeArrowheads="1"/>
          </p:cNvSpPr>
          <p:nvPr/>
        </p:nvSpPr>
        <p:spPr bwMode="auto">
          <a:xfrm>
            <a:off x="4905375" y="1368425"/>
            <a:ext cx="533400" cy="914400"/>
          </a:xfrm>
          <a:prstGeom prst="rect">
            <a:avLst/>
          </a:prstGeom>
          <a:ln w="9525">
            <a:noFill/>
            <a:miter lim="800000"/>
            <a:headEnd/>
            <a:tailEnd/>
          </a:ln>
        </p:spPr>
        <p:txBody>
          <a:bodyPr wrap="none" anchor="ctr"/>
          <a:lstStyle/>
          <a:p>
            <a:endParaRPr lang="zh-CN" altLang="en-US" dirty="0"/>
          </a:p>
        </p:txBody>
      </p:sp>
      <p:grpSp>
        <p:nvGrpSpPr>
          <p:cNvPr id="8" name="Group 59"/>
          <p:cNvGrpSpPr>
            <a:grpSpLocks/>
          </p:cNvGrpSpPr>
          <p:nvPr/>
        </p:nvGrpSpPr>
        <p:grpSpPr bwMode="auto">
          <a:xfrm>
            <a:off x="7004050" y="1449388"/>
            <a:ext cx="996950" cy="1022350"/>
            <a:chOff x="4412" y="508"/>
            <a:chExt cx="628" cy="644"/>
          </a:xfrm>
        </p:grpSpPr>
        <p:sp>
          <p:nvSpPr>
            <p:cNvPr id="16443" name="Line 60"/>
            <p:cNvSpPr>
              <a:spLocks noChangeShapeType="1"/>
            </p:cNvSpPr>
            <p:nvPr/>
          </p:nvSpPr>
          <p:spPr bwMode="auto">
            <a:xfrm>
              <a:off x="5020" y="672"/>
              <a:ext cx="0" cy="480"/>
            </a:xfrm>
            <a:prstGeom prst="line">
              <a:avLst/>
            </a:prstGeom>
            <a:noFill/>
            <a:ln w="25400">
              <a:solidFill>
                <a:schemeClr val="accent2">
                  <a:lumMod val="60000"/>
                  <a:lumOff val="40000"/>
                </a:schemeClr>
              </a:solidFill>
              <a:round/>
              <a:headEnd/>
              <a:tailEnd type="triangle" w="med" len="lg"/>
            </a:ln>
          </p:spPr>
          <p:txBody>
            <a:bodyPr wrap="none" anchor="ctr"/>
            <a:lstStyle/>
            <a:p>
              <a:endParaRPr lang="zh-CN" altLang="en-US"/>
            </a:p>
          </p:txBody>
        </p:sp>
        <p:sp>
          <p:nvSpPr>
            <p:cNvPr id="16444" name="Text Box 61"/>
            <p:cNvSpPr txBox="1">
              <a:spLocks noChangeArrowheads="1"/>
            </p:cNvSpPr>
            <p:nvPr/>
          </p:nvSpPr>
          <p:spPr bwMode="auto">
            <a:xfrm>
              <a:off x="4412" y="508"/>
              <a:ext cx="628"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600" b="0" dirty="0" err="1">
                  <a:solidFill>
                    <a:srgbClr val="FF3300"/>
                  </a:solidFill>
                </a:rPr>
                <a:t>succ</a:t>
              </a:r>
              <a:endParaRPr lang="en-US" altLang="zh-CN" b="0" dirty="0">
                <a:solidFill>
                  <a:srgbClr val="FF3300"/>
                </a:solidFill>
              </a:endParaRPr>
            </a:p>
          </p:txBody>
        </p:sp>
      </p:grpSp>
      <p:sp useBgFill="1">
        <p:nvSpPr>
          <p:cNvPr id="1013822" name="Rectangle 62"/>
          <p:cNvSpPr>
            <a:spLocks noChangeArrowheads="1"/>
          </p:cNvSpPr>
          <p:nvPr/>
        </p:nvSpPr>
        <p:spPr bwMode="auto">
          <a:xfrm>
            <a:off x="5470525" y="1441450"/>
            <a:ext cx="1066800" cy="838200"/>
          </a:xfrm>
          <a:prstGeom prst="rect">
            <a:avLst/>
          </a:prstGeom>
          <a:ln w="9525">
            <a:noFill/>
            <a:miter lim="800000"/>
            <a:headEnd/>
            <a:tailEnd/>
          </a:ln>
        </p:spPr>
        <p:txBody>
          <a:bodyPr wrap="none" anchor="ctr"/>
          <a:lstStyle/>
          <a:p>
            <a:endParaRPr lang="zh-CN" altLang="en-US"/>
          </a:p>
        </p:txBody>
      </p:sp>
      <p:sp>
        <p:nvSpPr>
          <p:cNvPr id="1013823" name="Text Box 63"/>
          <p:cNvSpPr txBox="1">
            <a:spLocks noChangeArrowheads="1"/>
          </p:cNvSpPr>
          <p:nvPr/>
        </p:nvSpPr>
        <p:spPr bwMode="auto">
          <a:xfrm>
            <a:off x="2362200" y="2901950"/>
            <a:ext cx="762000" cy="541338"/>
          </a:xfrm>
          <a:prstGeom prst="rect">
            <a:avLst/>
          </a:prstGeom>
          <a:noFill/>
          <a:ln w="22225">
            <a:solidFill>
              <a:schemeClr val="tx1"/>
            </a:solidFill>
            <a:miter lim="800000"/>
            <a:headEnd/>
            <a:tailEnd/>
          </a:ln>
        </p:spPr>
        <p:txBody>
          <a:bodyPr>
            <a:spAutoFit/>
          </a:bodyPr>
          <a:lstStyle/>
          <a:p>
            <a:pPr eaLnBrk="1" hangingPunct="1">
              <a:spcBef>
                <a:spcPct val="0"/>
              </a:spcBef>
              <a:buClrTx/>
              <a:buFontTx/>
              <a:buNone/>
            </a:pPr>
            <a:r>
              <a:rPr lang="en-US" altLang="zh-CN" sz="2800" b="0"/>
              <a:t>a</a:t>
            </a:r>
            <a:r>
              <a:rPr lang="en-US" altLang="zh-CN" sz="2800" b="0" baseline="-25000"/>
              <a:t>3</a:t>
            </a:r>
            <a:endParaRPr lang="en-US" altLang="zh-CN" b="0"/>
          </a:p>
        </p:txBody>
      </p:sp>
      <p:sp>
        <p:nvSpPr>
          <p:cNvPr id="1013824" name="Rectangle 64"/>
          <p:cNvSpPr>
            <a:spLocks noChangeArrowheads="1"/>
          </p:cNvSpPr>
          <p:nvPr/>
        </p:nvSpPr>
        <p:spPr bwMode="auto">
          <a:xfrm>
            <a:off x="3124200" y="2901950"/>
            <a:ext cx="381000" cy="541338"/>
          </a:xfrm>
          <a:prstGeom prst="rect">
            <a:avLst/>
          </a:prstGeom>
          <a:noFill/>
          <a:ln w="9525">
            <a:solidFill>
              <a:schemeClr val="tx1"/>
            </a:solidFill>
            <a:miter lim="800000"/>
            <a:headEnd/>
            <a:tailEnd/>
          </a:ln>
        </p:spPr>
        <p:txBody>
          <a:bodyPr wrap="none" anchor="ctr"/>
          <a:lstStyle/>
          <a:p>
            <a:endParaRPr lang="zh-CN" altLang="en-US"/>
          </a:p>
        </p:txBody>
      </p:sp>
      <p:sp>
        <p:nvSpPr>
          <p:cNvPr id="1013825" name="Line 65"/>
          <p:cNvSpPr>
            <a:spLocks noChangeShapeType="1"/>
          </p:cNvSpPr>
          <p:nvPr/>
        </p:nvSpPr>
        <p:spPr bwMode="auto">
          <a:xfrm>
            <a:off x="3276600" y="3214688"/>
            <a:ext cx="1600200" cy="0"/>
          </a:xfrm>
          <a:prstGeom prst="line">
            <a:avLst/>
          </a:prstGeom>
          <a:noFill/>
          <a:ln w="38100">
            <a:solidFill>
              <a:schemeClr val="tx1"/>
            </a:solidFill>
            <a:round/>
            <a:headEnd/>
            <a:tailEnd/>
          </a:ln>
        </p:spPr>
        <p:txBody>
          <a:bodyPr wrap="none" anchor="ctr"/>
          <a:lstStyle/>
          <a:p>
            <a:endParaRPr lang="zh-CN" altLang="en-US"/>
          </a:p>
        </p:txBody>
      </p:sp>
      <p:sp>
        <p:nvSpPr>
          <p:cNvPr id="1013826" name="Line 66"/>
          <p:cNvSpPr>
            <a:spLocks noChangeShapeType="1"/>
          </p:cNvSpPr>
          <p:nvPr/>
        </p:nvSpPr>
        <p:spPr bwMode="auto">
          <a:xfrm>
            <a:off x="4876800" y="3214688"/>
            <a:ext cx="0" cy="533400"/>
          </a:xfrm>
          <a:prstGeom prst="line">
            <a:avLst/>
          </a:prstGeom>
          <a:noFill/>
          <a:ln w="38100">
            <a:solidFill>
              <a:schemeClr val="tx1"/>
            </a:solidFill>
            <a:round/>
            <a:headEnd/>
            <a:tailEnd type="triangle" w="med" len="lg"/>
          </a:ln>
        </p:spPr>
        <p:txBody>
          <a:bodyPr wrap="none" anchor="ctr"/>
          <a:lstStyle/>
          <a:p>
            <a:endParaRPr lang="zh-CN" altLang="en-US"/>
          </a:p>
        </p:txBody>
      </p:sp>
      <p:sp>
        <p:nvSpPr>
          <p:cNvPr id="1013827" name="Line 67"/>
          <p:cNvSpPr>
            <a:spLocks noChangeShapeType="1"/>
          </p:cNvSpPr>
          <p:nvPr/>
        </p:nvSpPr>
        <p:spPr bwMode="auto">
          <a:xfrm flipV="1">
            <a:off x="2590800" y="3427413"/>
            <a:ext cx="0" cy="1371600"/>
          </a:xfrm>
          <a:prstGeom prst="line">
            <a:avLst/>
          </a:prstGeom>
          <a:noFill/>
          <a:ln w="38100">
            <a:solidFill>
              <a:schemeClr val="tx1"/>
            </a:solidFill>
            <a:round/>
            <a:headEnd/>
            <a:tailEnd type="triangle" w="med" len="lg"/>
          </a:ln>
        </p:spPr>
        <p:txBody>
          <a:bodyPr wrap="none" anchor="ctr"/>
          <a:lstStyle/>
          <a:p>
            <a:endParaRPr lang="zh-CN" altLang="en-US"/>
          </a:p>
        </p:txBody>
      </p:sp>
      <p:sp useBgFill="1">
        <p:nvSpPr>
          <p:cNvPr id="1013828" name="Rectangle 68"/>
          <p:cNvSpPr>
            <a:spLocks noChangeArrowheads="1"/>
          </p:cNvSpPr>
          <p:nvPr/>
        </p:nvSpPr>
        <p:spPr bwMode="auto">
          <a:xfrm>
            <a:off x="2617788" y="3824288"/>
            <a:ext cx="1938337" cy="274637"/>
          </a:xfrm>
          <a:prstGeom prst="rect">
            <a:avLst/>
          </a:prstGeom>
          <a:ln w="9525">
            <a:noFill/>
            <a:miter lim="800000"/>
            <a:headEnd/>
            <a:tailEnd/>
          </a:ln>
        </p:spPr>
        <p:txBody>
          <a:bodyPr wrap="none" anchor="ctr"/>
          <a:lstStyle/>
          <a:p>
            <a:endParaRPr lang="zh-CN" altLang="en-US"/>
          </a:p>
        </p:txBody>
      </p:sp>
      <p:grpSp>
        <p:nvGrpSpPr>
          <p:cNvPr id="9" name="Group 69"/>
          <p:cNvGrpSpPr>
            <a:grpSpLocks/>
          </p:cNvGrpSpPr>
          <p:nvPr/>
        </p:nvGrpSpPr>
        <p:grpSpPr bwMode="auto">
          <a:xfrm>
            <a:off x="7969250" y="1481138"/>
            <a:ext cx="412750" cy="1022350"/>
            <a:chOff x="5020" y="528"/>
            <a:chExt cx="260" cy="644"/>
          </a:xfrm>
        </p:grpSpPr>
        <p:sp>
          <p:nvSpPr>
            <p:cNvPr id="16441" name="Line 70"/>
            <p:cNvSpPr>
              <a:spLocks noChangeShapeType="1"/>
            </p:cNvSpPr>
            <p:nvPr/>
          </p:nvSpPr>
          <p:spPr bwMode="auto">
            <a:xfrm>
              <a:off x="5272" y="692"/>
              <a:ext cx="0" cy="480"/>
            </a:xfrm>
            <a:prstGeom prst="line">
              <a:avLst/>
            </a:prstGeom>
            <a:noFill/>
            <a:ln w="25400">
              <a:solidFill>
                <a:schemeClr val="tx1"/>
              </a:solidFill>
              <a:round/>
              <a:headEnd/>
              <a:tailEnd type="triangle" w="med" len="lg"/>
            </a:ln>
          </p:spPr>
          <p:txBody>
            <a:bodyPr wrap="none" anchor="ctr"/>
            <a:lstStyle/>
            <a:p>
              <a:endParaRPr lang="zh-CN" altLang="en-US"/>
            </a:p>
          </p:txBody>
        </p:sp>
        <p:sp>
          <p:nvSpPr>
            <p:cNvPr id="16442" name="Text Box 71"/>
            <p:cNvSpPr txBox="1">
              <a:spLocks noChangeArrowheads="1"/>
            </p:cNvSpPr>
            <p:nvPr/>
          </p:nvSpPr>
          <p:spPr bwMode="auto">
            <a:xfrm>
              <a:off x="5020" y="528"/>
              <a:ext cx="260" cy="404"/>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600" b="0"/>
                <a:t>p</a:t>
              </a:r>
              <a:endParaRPr lang="en-US" altLang="zh-CN" b="0"/>
            </a:p>
          </p:txBody>
        </p:sp>
      </p:grpSp>
      <p:sp useBgFill="1">
        <p:nvSpPr>
          <p:cNvPr id="1013832" name="Rectangle 72"/>
          <p:cNvSpPr>
            <a:spLocks noChangeArrowheads="1"/>
          </p:cNvSpPr>
          <p:nvPr/>
        </p:nvSpPr>
        <p:spPr bwMode="auto">
          <a:xfrm>
            <a:off x="6556375" y="1520825"/>
            <a:ext cx="533400" cy="762000"/>
          </a:xfrm>
          <a:prstGeom prst="rect">
            <a:avLst/>
          </a:prstGeom>
          <a:ln w="9525">
            <a:noFill/>
            <a:miter lim="800000"/>
            <a:headEnd/>
            <a:tailEnd/>
          </a:ln>
        </p:spPr>
        <p:txBody>
          <a:bodyPr wrap="none" anchor="ctr"/>
          <a:lstStyle/>
          <a:p>
            <a:endParaRPr lang="zh-CN" altLang="en-US"/>
          </a:p>
        </p:txBody>
      </p:sp>
      <p:sp useBgFill="1">
        <p:nvSpPr>
          <p:cNvPr id="1013833" name="Rectangle 73"/>
          <p:cNvSpPr>
            <a:spLocks noChangeArrowheads="1"/>
          </p:cNvSpPr>
          <p:nvPr/>
        </p:nvSpPr>
        <p:spPr bwMode="auto">
          <a:xfrm>
            <a:off x="6175375" y="2266950"/>
            <a:ext cx="1447800" cy="696913"/>
          </a:xfrm>
          <a:prstGeom prst="rect">
            <a:avLst/>
          </a:prstGeom>
          <a:ln w="9525">
            <a:noFill/>
            <a:miter lim="800000"/>
            <a:headEnd/>
            <a:tailEnd/>
          </a:ln>
        </p:spPr>
        <p:txBody>
          <a:bodyPr wrap="none" anchor="ctr"/>
          <a:lstStyle/>
          <a:p>
            <a:endParaRPr lang="zh-CN" altLang="en-US"/>
          </a:p>
        </p:txBody>
      </p:sp>
      <p:sp>
        <p:nvSpPr>
          <p:cNvPr id="1013836" name="Text Box 76"/>
          <p:cNvSpPr txBox="1">
            <a:spLocks noChangeArrowheads="1"/>
          </p:cNvSpPr>
          <p:nvPr/>
        </p:nvSpPr>
        <p:spPr bwMode="auto">
          <a:xfrm>
            <a:off x="792163" y="5114925"/>
            <a:ext cx="8054975" cy="1570038"/>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200" dirty="0">
                <a:latin typeface="隶书" pitchFamily="49" charset="-122"/>
                <a:ea typeface="隶书" pitchFamily="49" charset="-122"/>
              </a:rPr>
              <a:t>1</a:t>
            </a:r>
            <a:r>
              <a:rPr lang="zh-CN" altLang="en-US" sz="3200" dirty="0">
                <a:latin typeface="隶书" pitchFamily="49" charset="-122"/>
                <a:ea typeface="隶书" pitchFamily="49" charset="-122"/>
              </a:rPr>
              <a:t>）</a:t>
            </a:r>
            <a:r>
              <a:rPr lang="zh-CN" altLang="en-US" sz="3200" dirty="0">
                <a:ea typeface="隶书" pitchFamily="49" charset="-122"/>
              </a:rPr>
              <a:t>标志后继结点（</a:t>
            </a:r>
            <a:r>
              <a:rPr lang="en-US" altLang="zh-CN" sz="3200" dirty="0">
                <a:ea typeface="隶书" pitchFamily="49" charset="-122"/>
              </a:rPr>
              <a:t>*</a:t>
            </a:r>
            <a:r>
              <a:rPr lang="en-US" altLang="zh-CN" sz="3200" dirty="0" err="1">
                <a:ea typeface="隶书" pitchFamily="49" charset="-122"/>
              </a:rPr>
              <a:t>succ</a:t>
            </a:r>
            <a:r>
              <a:rPr lang="zh-CN" altLang="en-US" sz="3200" dirty="0">
                <a:ea typeface="隶书" pitchFamily="49" charset="-122"/>
              </a:rPr>
              <a:t>）</a:t>
            </a:r>
            <a:r>
              <a:rPr lang="zh-CN" altLang="en-US" sz="3200" dirty="0"/>
              <a:t>；</a:t>
            </a:r>
          </a:p>
          <a:p>
            <a:pPr algn="l" eaLnBrk="1" hangingPunct="1">
              <a:spcBef>
                <a:spcPct val="0"/>
              </a:spcBef>
              <a:buClrTx/>
              <a:buFontTx/>
              <a:buNone/>
            </a:pPr>
            <a:r>
              <a:rPr lang="en-US" altLang="zh-CN" sz="3200" dirty="0">
                <a:latin typeface="隶书" pitchFamily="49" charset="-122"/>
                <a:ea typeface="隶书" pitchFamily="49" charset="-122"/>
              </a:rPr>
              <a:t>2</a:t>
            </a:r>
            <a:r>
              <a:rPr lang="zh-CN" altLang="en-US" sz="3200" dirty="0">
                <a:latin typeface="隶书" pitchFamily="49" charset="-122"/>
                <a:ea typeface="隶书" pitchFamily="49" charset="-122"/>
              </a:rPr>
              <a:t>）</a:t>
            </a:r>
            <a:r>
              <a:rPr lang="zh-CN" altLang="en-US" sz="3200" dirty="0">
                <a:ea typeface="隶书" pitchFamily="49" charset="-122"/>
              </a:rPr>
              <a:t>修改指针（将*</a:t>
            </a:r>
            <a:r>
              <a:rPr lang="en-US" altLang="zh-CN" sz="3200" dirty="0">
                <a:ea typeface="隶书" pitchFamily="49" charset="-122"/>
              </a:rPr>
              <a:t>p</a:t>
            </a:r>
            <a:r>
              <a:rPr lang="zh-CN" altLang="en-US" sz="3200" dirty="0">
                <a:ea typeface="隶书" pitchFamily="49" charset="-122"/>
              </a:rPr>
              <a:t>插入在头结点之后）</a:t>
            </a:r>
            <a:r>
              <a:rPr lang="zh-CN" altLang="en-US" sz="3200" dirty="0"/>
              <a:t>；</a:t>
            </a:r>
          </a:p>
          <a:p>
            <a:pPr algn="l" eaLnBrk="1" hangingPunct="1">
              <a:spcBef>
                <a:spcPct val="0"/>
              </a:spcBef>
              <a:buClrTx/>
              <a:buFontTx/>
              <a:buNone/>
            </a:pPr>
            <a:r>
              <a:rPr lang="en-US" altLang="zh-CN" sz="3200" dirty="0">
                <a:latin typeface="隶书" pitchFamily="49" charset="-122"/>
                <a:ea typeface="隶书" pitchFamily="49" charset="-122"/>
              </a:rPr>
              <a:t>3</a:t>
            </a:r>
            <a:r>
              <a:rPr lang="zh-CN" altLang="en-US" sz="3200" dirty="0">
                <a:latin typeface="隶书" pitchFamily="49" charset="-122"/>
                <a:ea typeface="隶书" pitchFamily="49" charset="-122"/>
              </a:rPr>
              <a:t>）</a:t>
            </a:r>
            <a:r>
              <a:rPr lang="zh-CN" altLang="en-US" sz="3200" dirty="0">
                <a:ea typeface="隶书" pitchFamily="49" charset="-122"/>
              </a:rPr>
              <a:t>重置结点</a:t>
            </a:r>
            <a:r>
              <a:rPr lang="zh-CN" altLang="en-US" sz="3200" dirty="0"/>
              <a:t>*</a:t>
            </a:r>
            <a:r>
              <a:rPr lang="en-US" altLang="zh-CN" sz="3200" dirty="0"/>
              <a:t>p</a:t>
            </a:r>
            <a:r>
              <a:rPr lang="zh-CN" altLang="en-US" sz="3200" dirty="0"/>
              <a:t>（</a:t>
            </a:r>
            <a:r>
              <a:rPr lang="en-US" altLang="zh-CN" sz="3200" dirty="0"/>
              <a:t>p</a:t>
            </a:r>
            <a:r>
              <a:rPr lang="zh-CN" altLang="en-US" sz="3200" dirty="0">
                <a:ea typeface="隶书" pitchFamily="49" charset="-122"/>
              </a:rPr>
              <a:t>重新指向原表中后继）</a:t>
            </a:r>
            <a:r>
              <a:rPr lang="zh-CN" altLang="en-US" sz="32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13787"/>
                                        </p:tgtEl>
                                        <p:attrNameLst>
                                          <p:attrName>style.visibility</p:attrName>
                                        </p:attrNameLst>
                                      </p:cBhvr>
                                      <p:to>
                                        <p:strVal val="visible"/>
                                      </p:to>
                                    </p:set>
                                    <p:animEffect transition="in" filter="slide(fromTop)">
                                      <p:cBhvr>
                                        <p:cTn id="7" dur="500"/>
                                        <p:tgtEl>
                                          <p:spTgt spid="1013787"/>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1013788"/>
                                        </p:tgtEl>
                                        <p:attrNameLst>
                                          <p:attrName>style.visibility</p:attrName>
                                        </p:attrNameLst>
                                      </p:cBhvr>
                                      <p:to>
                                        <p:strVal val="visible"/>
                                      </p:to>
                                    </p:set>
                                    <p:animEffect transition="in" filter="slide(fromTop)">
                                      <p:cBhvr>
                                        <p:cTn id="11" dur="500"/>
                                        <p:tgtEl>
                                          <p:spTgt spid="101378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13786"/>
                                        </p:tgtEl>
                                        <p:attrNameLst>
                                          <p:attrName>style.visibility</p:attrName>
                                        </p:attrNameLst>
                                      </p:cBhvr>
                                      <p:to>
                                        <p:strVal val="visible"/>
                                      </p:to>
                                    </p:set>
                                  </p:childTnLst>
                                </p:cTn>
                              </p:par>
                            </p:childTnLst>
                          </p:cTn>
                        </p:par>
                        <p:par>
                          <p:cTn id="16" fill="hold">
                            <p:stCondLst>
                              <p:cond delay="500"/>
                            </p:stCondLst>
                            <p:childTnLst>
                              <p:par>
                                <p:cTn id="17" presetID="1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slide(fromTop)">
                                      <p:cBhvr>
                                        <p:cTn id="19" dur="500"/>
                                        <p:tgtEl>
                                          <p:spTgt spid="3"/>
                                        </p:tgtEl>
                                      </p:cBhvr>
                                    </p:animEffect>
                                  </p:childTnLst>
                                </p:cTn>
                              </p:par>
                            </p:childTnLst>
                          </p:cTn>
                        </p:par>
                        <p:par>
                          <p:cTn id="20" fill="hold">
                            <p:stCondLst>
                              <p:cond delay="1000"/>
                            </p:stCondLst>
                            <p:childTnLst>
                              <p:par>
                                <p:cTn id="21" presetID="12"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slide(fromTop)">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lide(fromTop)">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013801"/>
                                        </p:tgtEl>
                                        <p:attrNameLst>
                                          <p:attrName>style.visibility</p:attrName>
                                        </p:attrNameLst>
                                      </p:cBhvr>
                                      <p:to>
                                        <p:strVal val="visible"/>
                                      </p:to>
                                    </p:set>
                                    <p:animEffect transition="in" filter="wipe(up)">
                                      <p:cBhvr>
                                        <p:cTn id="33" dur="500"/>
                                        <p:tgtEl>
                                          <p:spTgt spid="1013801"/>
                                        </p:tgtEl>
                                      </p:cBhvr>
                                    </p:animEffect>
                                  </p:childTnLst>
                                </p:cTn>
                              </p:par>
                            </p:childTnLst>
                          </p:cTn>
                        </p:par>
                        <p:par>
                          <p:cTn id="34" fill="hold">
                            <p:stCondLst>
                              <p:cond delay="500"/>
                            </p:stCondLst>
                            <p:childTnLst>
                              <p:par>
                                <p:cTn id="35" presetID="2" presetClass="entr" presetSubtype="9" fill="hold" grpId="0" nodeType="afterEffect">
                                  <p:stCondLst>
                                    <p:cond delay="0"/>
                                  </p:stCondLst>
                                  <p:childTnLst>
                                    <p:set>
                                      <p:cBhvr>
                                        <p:cTn id="36" dur="1" fill="hold">
                                          <p:stCondLst>
                                            <p:cond delay="0"/>
                                          </p:stCondLst>
                                        </p:cTn>
                                        <p:tgtEl>
                                          <p:spTgt spid="1013793"/>
                                        </p:tgtEl>
                                        <p:attrNameLst>
                                          <p:attrName>style.visibility</p:attrName>
                                        </p:attrNameLst>
                                      </p:cBhvr>
                                      <p:to>
                                        <p:strVal val="visible"/>
                                      </p:to>
                                    </p:set>
                                    <p:anim calcmode="lin" valueType="num">
                                      <p:cBhvr additive="base">
                                        <p:cTn id="37" dur="500" fill="hold"/>
                                        <p:tgtEl>
                                          <p:spTgt spid="1013793"/>
                                        </p:tgtEl>
                                        <p:attrNameLst>
                                          <p:attrName>ppt_x</p:attrName>
                                        </p:attrNameLst>
                                      </p:cBhvr>
                                      <p:tavLst>
                                        <p:tav tm="0">
                                          <p:val>
                                            <p:strVal val="0-#ppt_w/2"/>
                                          </p:val>
                                        </p:tav>
                                        <p:tav tm="100000">
                                          <p:val>
                                            <p:strVal val="#ppt_x"/>
                                          </p:val>
                                        </p:tav>
                                      </p:tavLst>
                                    </p:anim>
                                    <p:anim calcmode="lin" valueType="num">
                                      <p:cBhvr additive="base">
                                        <p:cTn id="38" dur="500" fill="hold"/>
                                        <p:tgtEl>
                                          <p:spTgt spid="1013793"/>
                                        </p:tgtEl>
                                        <p:attrNameLst>
                                          <p:attrName>ppt_y</p:attrName>
                                        </p:attrNameLst>
                                      </p:cBhvr>
                                      <p:tavLst>
                                        <p:tav tm="0">
                                          <p:val>
                                            <p:strVal val="0-#ppt_h/2"/>
                                          </p:val>
                                        </p:tav>
                                        <p:tav tm="100000">
                                          <p:val>
                                            <p:strVal val="#ppt_y"/>
                                          </p:val>
                                        </p:tav>
                                      </p:tavLst>
                                    </p:anim>
                                  </p:childTnLst>
                                </p:cTn>
                              </p:par>
                            </p:childTnLst>
                          </p:cTn>
                        </p:par>
                        <p:par>
                          <p:cTn id="39" fill="hold">
                            <p:stCondLst>
                              <p:cond delay="1000"/>
                            </p:stCondLst>
                            <p:childTnLst>
                              <p:par>
                                <p:cTn id="40" presetID="2" presetClass="entr" presetSubtype="9" fill="hold" grpId="0" nodeType="afterEffect">
                                  <p:stCondLst>
                                    <p:cond delay="0"/>
                                  </p:stCondLst>
                                  <p:childTnLst>
                                    <p:set>
                                      <p:cBhvr>
                                        <p:cTn id="41" dur="1" fill="hold">
                                          <p:stCondLst>
                                            <p:cond delay="0"/>
                                          </p:stCondLst>
                                        </p:cTn>
                                        <p:tgtEl>
                                          <p:spTgt spid="1013794"/>
                                        </p:tgtEl>
                                        <p:attrNameLst>
                                          <p:attrName>style.visibility</p:attrName>
                                        </p:attrNameLst>
                                      </p:cBhvr>
                                      <p:to>
                                        <p:strVal val="visible"/>
                                      </p:to>
                                    </p:set>
                                    <p:anim calcmode="lin" valueType="num">
                                      <p:cBhvr additive="base">
                                        <p:cTn id="42" dur="500" fill="hold"/>
                                        <p:tgtEl>
                                          <p:spTgt spid="1013794"/>
                                        </p:tgtEl>
                                        <p:attrNameLst>
                                          <p:attrName>ppt_x</p:attrName>
                                        </p:attrNameLst>
                                      </p:cBhvr>
                                      <p:tavLst>
                                        <p:tav tm="0">
                                          <p:val>
                                            <p:strVal val="0-#ppt_w/2"/>
                                          </p:val>
                                        </p:tav>
                                        <p:tav tm="100000">
                                          <p:val>
                                            <p:strVal val="#ppt_x"/>
                                          </p:val>
                                        </p:tav>
                                      </p:tavLst>
                                    </p:anim>
                                    <p:anim calcmode="lin" valueType="num">
                                      <p:cBhvr additive="base">
                                        <p:cTn id="43" dur="500" fill="hold"/>
                                        <p:tgtEl>
                                          <p:spTgt spid="1013794"/>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2" presetClass="entr" presetSubtype="1" fill="hold" grpId="0" nodeType="clickEffect">
                                  <p:stCondLst>
                                    <p:cond delay="0"/>
                                  </p:stCondLst>
                                  <p:childTnLst>
                                    <p:set>
                                      <p:cBhvr>
                                        <p:cTn id="47" dur="1" fill="hold">
                                          <p:stCondLst>
                                            <p:cond delay="0"/>
                                          </p:stCondLst>
                                        </p:cTn>
                                        <p:tgtEl>
                                          <p:spTgt spid="1013795"/>
                                        </p:tgtEl>
                                        <p:attrNameLst>
                                          <p:attrName>style.visibility</p:attrName>
                                        </p:attrNameLst>
                                      </p:cBhvr>
                                      <p:to>
                                        <p:strVal val="visible"/>
                                      </p:to>
                                    </p:set>
                                    <p:animEffect transition="in" filter="slide(fromTop)">
                                      <p:cBhvr>
                                        <p:cTn id="48" dur="500"/>
                                        <p:tgtEl>
                                          <p:spTgt spid="1013795"/>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8" fill="hold" grpId="0" nodeType="clickEffect">
                                  <p:stCondLst>
                                    <p:cond delay="0"/>
                                  </p:stCondLst>
                                  <p:childTnLst>
                                    <p:set>
                                      <p:cBhvr>
                                        <p:cTn id="52" dur="1" fill="hold">
                                          <p:stCondLst>
                                            <p:cond delay="0"/>
                                          </p:stCondLst>
                                        </p:cTn>
                                        <p:tgtEl>
                                          <p:spTgt spid="1013796"/>
                                        </p:tgtEl>
                                        <p:attrNameLst>
                                          <p:attrName>style.visibility</p:attrName>
                                        </p:attrNameLst>
                                      </p:cBhvr>
                                      <p:to>
                                        <p:strVal val="visible"/>
                                      </p:to>
                                    </p:set>
                                    <p:anim calcmode="lin" valueType="num">
                                      <p:cBhvr>
                                        <p:cTn id="53" dur="500" fill="hold"/>
                                        <p:tgtEl>
                                          <p:spTgt spid="1013796"/>
                                        </p:tgtEl>
                                        <p:attrNameLst>
                                          <p:attrName>ppt_x</p:attrName>
                                        </p:attrNameLst>
                                      </p:cBhvr>
                                      <p:tavLst>
                                        <p:tav tm="0">
                                          <p:val>
                                            <p:strVal val="#ppt_x-#ppt_w/2"/>
                                          </p:val>
                                        </p:tav>
                                        <p:tav tm="100000">
                                          <p:val>
                                            <p:strVal val="#ppt_x"/>
                                          </p:val>
                                        </p:tav>
                                      </p:tavLst>
                                    </p:anim>
                                    <p:anim calcmode="lin" valueType="num">
                                      <p:cBhvr>
                                        <p:cTn id="54" dur="500" fill="hold"/>
                                        <p:tgtEl>
                                          <p:spTgt spid="1013796"/>
                                        </p:tgtEl>
                                        <p:attrNameLst>
                                          <p:attrName>ppt_y</p:attrName>
                                        </p:attrNameLst>
                                      </p:cBhvr>
                                      <p:tavLst>
                                        <p:tav tm="0">
                                          <p:val>
                                            <p:strVal val="#ppt_y"/>
                                          </p:val>
                                        </p:tav>
                                        <p:tav tm="100000">
                                          <p:val>
                                            <p:strVal val="#ppt_y"/>
                                          </p:val>
                                        </p:tav>
                                      </p:tavLst>
                                    </p:anim>
                                    <p:anim calcmode="lin" valueType="num">
                                      <p:cBhvr>
                                        <p:cTn id="55" dur="500" fill="hold"/>
                                        <p:tgtEl>
                                          <p:spTgt spid="1013796"/>
                                        </p:tgtEl>
                                        <p:attrNameLst>
                                          <p:attrName>ppt_w</p:attrName>
                                        </p:attrNameLst>
                                      </p:cBhvr>
                                      <p:tavLst>
                                        <p:tav tm="0">
                                          <p:val>
                                            <p:fltVal val="0"/>
                                          </p:val>
                                        </p:tav>
                                        <p:tav tm="100000">
                                          <p:val>
                                            <p:strVal val="#ppt_w"/>
                                          </p:val>
                                        </p:tav>
                                      </p:tavLst>
                                    </p:anim>
                                    <p:anim calcmode="lin" valueType="num">
                                      <p:cBhvr>
                                        <p:cTn id="56" dur="500" fill="hold"/>
                                        <p:tgtEl>
                                          <p:spTgt spid="1013796"/>
                                        </p:tgtEl>
                                        <p:attrNameLst>
                                          <p:attrName>ppt_h</p:attrName>
                                        </p:attrNameLst>
                                      </p:cBhvr>
                                      <p:tavLst>
                                        <p:tav tm="0">
                                          <p:val>
                                            <p:strVal val="#ppt_h"/>
                                          </p:val>
                                        </p:tav>
                                        <p:tav tm="100000">
                                          <p:val>
                                            <p:strVal val="#ppt_h"/>
                                          </p:val>
                                        </p:tav>
                                      </p:tavLst>
                                    </p:anim>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101381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013800"/>
                                        </p:tgtEl>
                                        <p:attrNameLst>
                                          <p:attrName>style.visibility</p:attrName>
                                        </p:attrNameLst>
                                      </p:cBhvr>
                                      <p:to>
                                        <p:strVal val="visible"/>
                                      </p:to>
                                    </p:set>
                                  </p:childTnLst>
                                </p:cTn>
                              </p:par>
                            </p:childTnLst>
                          </p:cTn>
                        </p:par>
                        <p:par>
                          <p:cTn id="64" fill="hold">
                            <p:stCondLst>
                              <p:cond delay="500"/>
                            </p:stCondLst>
                            <p:childTnLst>
                              <p:par>
                                <p:cTn id="65" presetID="12" presetClass="entr" presetSubtype="8"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slide(fromLeft)">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499"/>
                                          </p:stCondLst>
                                        </p:cTn>
                                        <p:tgtEl>
                                          <p:spTgt spid="1013805"/>
                                        </p:tgtEl>
                                        <p:attrNameLst>
                                          <p:attrName>style.visibility</p:attrName>
                                        </p:attrNameLst>
                                      </p:cBhvr>
                                      <p:to>
                                        <p:strVal val="visible"/>
                                      </p:to>
                                    </p:set>
                                  </p:childTnLst>
                                </p:cTn>
                              </p:par>
                            </p:childTnLst>
                          </p:cTn>
                        </p:par>
                        <p:par>
                          <p:cTn id="72" fill="hold">
                            <p:stCondLst>
                              <p:cond delay="500"/>
                            </p:stCondLst>
                            <p:childTnLst>
                              <p:par>
                                <p:cTn id="73" presetID="12" presetClass="entr" presetSubtype="8" fill="hold"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slide(fromLeft)">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499"/>
                                          </p:stCondLst>
                                        </p:cTn>
                                        <p:tgtEl>
                                          <p:spTgt spid="1013808"/>
                                        </p:tgtEl>
                                        <p:attrNameLst>
                                          <p:attrName>style.visibility</p:attrName>
                                        </p:attrNameLst>
                                      </p:cBhvr>
                                      <p:to>
                                        <p:strVal val="visible"/>
                                      </p:to>
                                    </p:set>
                                  </p:childTnLst>
                                </p:cTn>
                              </p:par>
                            </p:childTnLst>
                          </p:cTn>
                        </p:par>
                        <p:par>
                          <p:cTn id="80" fill="hold">
                            <p:stCondLst>
                              <p:cond delay="500"/>
                            </p:stCondLst>
                            <p:childTnLst>
                              <p:par>
                                <p:cTn id="81" presetID="2" presetClass="entr" presetSubtype="1" fill="hold" grpId="0" nodeType="afterEffect">
                                  <p:stCondLst>
                                    <p:cond delay="0"/>
                                  </p:stCondLst>
                                  <p:childTnLst>
                                    <p:set>
                                      <p:cBhvr>
                                        <p:cTn id="82" dur="1" fill="hold">
                                          <p:stCondLst>
                                            <p:cond delay="0"/>
                                          </p:stCondLst>
                                        </p:cTn>
                                        <p:tgtEl>
                                          <p:spTgt spid="1013806"/>
                                        </p:tgtEl>
                                        <p:attrNameLst>
                                          <p:attrName>style.visibility</p:attrName>
                                        </p:attrNameLst>
                                      </p:cBhvr>
                                      <p:to>
                                        <p:strVal val="visible"/>
                                      </p:to>
                                    </p:set>
                                    <p:anim calcmode="lin" valueType="num">
                                      <p:cBhvr additive="base">
                                        <p:cTn id="83" dur="500" fill="hold"/>
                                        <p:tgtEl>
                                          <p:spTgt spid="1013806"/>
                                        </p:tgtEl>
                                        <p:attrNameLst>
                                          <p:attrName>ppt_x</p:attrName>
                                        </p:attrNameLst>
                                      </p:cBhvr>
                                      <p:tavLst>
                                        <p:tav tm="0">
                                          <p:val>
                                            <p:strVal val="#ppt_x"/>
                                          </p:val>
                                        </p:tav>
                                        <p:tav tm="100000">
                                          <p:val>
                                            <p:strVal val="#ppt_x"/>
                                          </p:val>
                                        </p:tav>
                                      </p:tavLst>
                                    </p:anim>
                                    <p:anim calcmode="lin" valueType="num">
                                      <p:cBhvr additive="base">
                                        <p:cTn id="84" dur="500" fill="hold"/>
                                        <p:tgtEl>
                                          <p:spTgt spid="1013806"/>
                                        </p:tgtEl>
                                        <p:attrNameLst>
                                          <p:attrName>ppt_y</p:attrName>
                                        </p:attrNameLst>
                                      </p:cBhvr>
                                      <p:tavLst>
                                        <p:tav tm="0">
                                          <p:val>
                                            <p:strVal val="0-#ppt_h/2"/>
                                          </p:val>
                                        </p:tav>
                                        <p:tav tm="100000">
                                          <p:val>
                                            <p:strVal val="#ppt_y"/>
                                          </p:val>
                                        </p:tav>
                                      </p:tavLst>
                                    </p:anim>
                                  </p:childTnLst>
                                </p:cTn>
                              </p:par>
                            </p:childTnLst>
                          </p:cTn>
                        </p:par>
                        <p:par>
                          <p:cTn id="85" fill="hold">
                            <p:stCondLst>
                              <p:cond delay="1000"/>
                            </p:stCondLst>
                            <p:childTnLst>
                              <p:par>
                                <p:cTn id="86" presetID="2" presetClass="entr" presetSubtype="1" fill="hold" grpId="0" nodeType="afterEffect">
                                  <p:stCondLst>
                                    <p:cond delay="0"/>
                                  </p:stCondLst>
                                  <p:childTnLst>
                                    <p:set>
                                      <p:cBhvr>
                                        <p:cTn id="87" dur="1" fill="hold">
                                          <p:stCondLst>
                                            <p:cond delay="0"/>
                                          </p:stCondLst>
                                        </p:cTn>
                                        <p:tgtEl>
                                          <p:spTgt spid="1013807"/>
                                        </p:tgtEl>
                                        <p:attrNameLst>
                                          <p:attrName>style.visibility</p:attrName>
                                        </p:attrNameLst>
                                      </p:cBhvr>
                                      <p:to>
                                        <p:strVal val="visible"/>
                                      </p:to>
                                    </p:set>
                                    <p:anim calcmode="lin" valueType="num">
                                      <p:cBhvr additive="base">
                                        <p:cTn id="88" dur="500" fill="hold"/>
                                        <p:tgtEl>
                                          <p:spTgt spid="1013807"/>
                                        </p:tgtEl>
                                        <p:attrNameLst>
                                          <p:attrName>ppt_x</p:attrName>
                                        </p:attrNameLst>
                                      </p:cBhvr>
                                      <p:tavLst>
                                        <p:tav tm="0">
                                          <p:val>
                                            <p:strVal val="#ppt_x"/>
                                          </p:val>
                                        </p:tav>
                                        <p:tav tm="100000">
                                          <p:val>
                                            <p:strVal val="#ppt_x"/>
                                          </p:val>
                                        </p:tav>
                                      </p:tavLst>
                                    </p:anim>
                                    <p:anim calcmode="lin" valueType="num">
                                      <p:cBhvr additive="base">
                                        <p:cTn id="89" dur="500" fill="hold"/>
                                        <p:tgtEl>
                                          <p:spTgt spid="1013807"/>
                                        </p:tgtEl>
                                        <p:attrNameLst>
                                          <p:attrName>ppt_y</p:attrName>
                                        </p:attrNameLst>
                                      </p:cBhvr>
                                      <p:tavLst>
                                        <p:tav tm="0">
                                          <p:val>
                                            <p:strVal val="0-#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17" presetClass="entr" presetSubtype="8" fill="hold" grpId="0" nodeType="clickEffect">
                                  <p:stCondLst>
                                    <p:cond delay="0"/>
                                  </p:stCondLst>
                                  <p:childTnLst>
                                    <p:set>
                                      <p:cBhvr>
                                        <p:cTn id="93" dur="1" fill="hold">
                                          <p:stCondLst>
                                            <p:cond delay="0"/>
                                          </p:stCondLst>
                                        </p:cTn>
                                        <p:tgtEl>
                                          <p:spTgt spid="1013809"/>
                                        </p:tgtEl>
                                        <p:attrNameLst>
                                          <p:attrName>style.visibility</p:attrName>
                                        </p:attrNameLst>
                                      </p:cBhvr>
                                      <p:to>
                                        <p:strVal val="visible"/>
                                      </p:to>
                                    </p:set>
                                    <p:anim calcmode="lin" valueType="num">
                                      <p:cBhvr>
                                        <p:cTn id="94" dur="500" fill="hold"/>
                                        <p:tgtEl>
                                          <p:spTgt spid="1013809"/>
                                        </p:tgtEl>
                                        <p:attrNameLst>
                                          <p:attrName>ppt_x</p:attrName>
                                        </p:attrNameLst>
                                      </p:cBhvr>
                                      <p:tavLst>
                                        <p:tav tm="0">
                                          <p:val>
                                            <p:strVal val="#ppt_x-#ppt_w/2"/>
                                          </p:val>
                                        </p:tav>
                                        <p:tav tm="100000">
                                          <p:val>
                                            <p:strVal val="#ppt_x"/>
                                          </p:val>
                                        </p:tav>
                                      </p:tavLst>
                                    </p:anim>
                                    <p:anim calcmode="lin" valueType="num">
                                      <p:cBhvr>
                                        <p:cTn id="95" dur="500" fill="hold"/>
                                        <p:tgtEl>
                                          <p:spTgt spid="1013809"/>
                                        </p:tgtEl>
                                        <p:attrNameLst>
                                          <p:attrName>ppt_y</p:attrName>
                                        </p:attrNameLst>
                                      </p:cBhvr>
                                      <p:tavLst>
                                        <p:tav tm="0">
                                          <p:val>
                                            <p:strVal val="#ppt_y"/>
                                          </p:val>
                                        </p:tav>
                                        <p:tav tm="100000">
                                          <p:val>
                                            <p:strVal val="#ppt_y"/>
                                          </p:val>
                                        </p:tav>
                                      </p:tavLst>
                                    </p:anim>
                                    <p:anim calcmode="lin" valueType="num">
                                      <p:cBhvr>
                                        <p:cTn id="96" dur="500" fill="hold"/>
                                        <p:tgtEl>
                                          <p:spTgt spid="1013809"/>
                                        </p:tgtEl>
                                        <p:attrNameLst>
                                          <p:attrName>ppt_w</p:attrName>
                                        </p:attrNameLst>
                                      </p:cBhvr>
                                      <p:tavLst>
                                        <p:tav tm="0">
                                          <p:val>
                                            <p:fltVal val="0"/>
                                          </p:val>
                                        </p:tav>
                                        <p:tav tm="100000">
                                          <p:val>
                                            <p:strVal val="#ppt_w"/>
                                          </p:val>
                                        </p:tav>
                                      </p:tavLst>
                                    </p:anim>
                                    <p:anim calcmode="lin" valueType="num">
                                      <p:cBhvr>
                                        <p:cTn id="97" dur="500" fill="hold"/>
                                        <p:tgtEl>
                                          <p:spTgt spid="1013809"/>
                                        </p:tgtEl>
                                        <p:attrNameLst>
                                          <p:attrName>ppt_h</p:attrName>
                                        </p:attrNameLst>
                                      </p:cBhvr>
                                      <p:tavLst>
                                        <p:tav tm="0">
                                          <p:val>
                                            <p:strVal val="#ppt_h"/>
                                          </p:val>
                                        </p:tav>
                                        <p:tav tm="100000">
                                          <p:val>
                                            <p:strVal val="#ppt_h"/>
                                          </p:val>
                                        </p:tav>
                                      </p:tavLst>
                                    </p:anim>
                                  </p:childTnLst>
                                </p:cTn>
                              </p:par>
                            </p:childTnLst>
                          </p:cTn>
                        </p:par>
                        <p:par>
                          <p:cTn id="98" fill="hold">
                            <p:stCondLst>
                              <p:cond delay="500"/>
                            </p:stCondLst>
                            <p:childTnLst>
                              <p:par>
                                <p:cTn id="99" presetID="17" presetClass="entr" presetSubtype="1" fill="hold" grpId="0" nodeType="afterEffect">
                                  <p:stCondLst>
                                    <p:cond delay="0"/>
                                  </p:stCondLst>
                                  <p:childTnLst>
                                    <p:set>
                                      <p:cBhvr>
                                        <p:cTn id="100" dur="1" fill="hold">
                                          <p:stCondLst>
                                            <p:cond delay="0"/>
                                          </p:stCondLst>
                                        </p:cTn>
                                        <p:tgtEl>
                                          <p:spTgt spid="1013810"/>
                                        </p:tgtEl>
                                        <p:attrNameLst>
                                          <p:attrName>style.visibility</p:attrName>
                                        </p:attrNameLst>
                                      </p:cBhvr>
                                      <p:to>
                                        <p:strVal val="visible"/>
                                      </p:to>
                                    </p:set>
                                    <p:anim calcmode="lin" valueType="num">
                                      <p:cBhvr>
                                        <p:cTn id="101" dur="500" fill="hold"/>
                                        <p:tgtEl>
                                          <p:spTgt spid="1013810"/>
                                        </p:tgtEl>
                                        <p:attrNameLst>
                                          <p:attrName>ppt_x</p:attrName>
                                        </p:attrNameLst>
                                      </p:cBhvr>
                                      <p:tavLst>
                                        <p:tav tm="0">
                                          <p:val>
                                            <p:strVal val="#ppt_x"/>
                                          </p:val>
                                        </p:tav>
                                        <p:tav tm="100000">
                                          <p:val>
                                            <p:strVal val="#ppt_x"/>
                                          </p:val>
                                        </p:tav>
                                      </p:tavLst>
                                    </p:anim>
                                    <p:anim calcmode="lin" valueType="num">
                                      <p:cBhvr>
                                        <p:cTn id="102" dur="500" fill="hold"/>
                                        <p:tgtEl>
                                          <p:spTgt spid="1013810"/>
                                        </p:tgtEl>
                                        <p:attrNameLst>
                                          <p:attrName>ppt_y</p:attrName>
                                        </p:attrNameLst>
                                      </p:cBhvr>
                                      <p:tavLst>
                                        <p:tav tm="0">
                                          <p:val>
                                            <p:strVal val="#ppt_y-#ppt_h/2"/>
                                          </p:val>
                                        </p:tav>
                                        <p:tav tm="100000">
                                          <p:val>
                                            <p:strVal val="#ppt_y"/>
                                          </p:val>
                                        </p:tav>
                                      </p:tavLst>
                                    </p:anim>
                                    <p:anim calcmode="lin" valueType="num">
                                      <p:cBhvr>
                                        <p:cTn id="103" dur="500" fill="hold"/>
                                        <p:tgtEl>
                                          <p:spTgt spid="1013810"/>
                                        </p:tgtEl>
                                        <p:attrNameLst>
                                          <p:attrName>ppt_w</p:attrName>
                                        </p:attrNameLst>
                                      </p:cBhvr>
                                      <p:tavLst>
                                        <p:tav tm="0">
                                          <p:val>
                                            <p:strVal val="#ppt_w"/>
                                          </p:val>
                                        </p:tav>
                                        <p:tav tm="100000">
                                          <p:val>
                                            <p:strVal val="#ppt_w"/>
                                          </p:val>
                                        </p:tav>
                                      </p:tavLst>
                                    </p:anim>
                                    <p:anim calcmode="lin" valueType="num">
                                      <p:cBhvr>
                                        <p:cTn id="104" dur="500" fill="hold"/>
                                        <p:tgtEl>
                                          <p:spTgt spid="1013810"/>
                                        </p:tgtEl>
                                        <p:attrNameLst>
                                          <p:attrName>ppt_h</p:attrName>
                                        </p:attrNameLst>
                                      </p:cBhvr>
                                      <p:tavLst>
                                        <p:tav tm="0">
                                          <p:val>
                                            <p:fltVal val="0"/>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499"/>
                                          </p:stCondLst>
                                        </p:cTn>
                                        <p:tgtEl>
                                          <p:spTgt spid="1013813"/>
                                        </p:tgtEl>
                                        <p:attrNameLst>
                                          <p:attrName>style.visibility</p:attrName>
                                        </p:attrNameLst>
                                      </p:cBhvr>
                                      <p:to>
                                        <p:strVal val="visible"/>
                                      </p:to>
                                    </p:set>
                                  </p:childTnLst>
                                </p:cTn>
                              </p:par>
                            </p:childTnLst>
                          </p:cTn>
                        </p:par>
                        <p:par>
                          <p:cTn id="109" fill="hold">
                            <p:stCondLst>
                              <p:cond delay="500"/>
                            </p:stCondLst>
                            <p:childTnLst>
                              <p:par>
                                <p:cTn id="110" presetID="17" presetClass="entr" presetSubtype="4" fill="hold" grpId="0" nodeType="afterEffect">
                                  <p:stCondLst>
                                    <p:cond delay="0"/>
                                  </p:stCondLst>
                                  <p:childTnLst>
                                    <p:set>
                                      <p:cBhvr>
                                        <p:cTn id="111" dur="1" fill="hold">
                                          <p:stCondLst>
                                            <p:cond delay="0"/>
                                          </p:stCondLst>
                                        </p:cTn>
                                        <p:tgtEl>
                                          <p:spTgt spid="1013811"/>
                                        </p:tgtEl>
                                        <p:attrNameLst>
                                          <p:attrName>style.visibility</p:attrName>
                                        </p:attrNameLst>
                                      </p:cBhvr>
                                      <p:to>
                                        <p:strVal val="visible"/>
                                      </p:to>
                                    </p:set>
                                    <p:anim calcmode="lin" valueType="num">
                                      <p:cBhvr>
                                        <p:cTn id="112" dur="500" fill="hold"/>
                                        <p:tgtEl>
                                          <p:spTgt spid="1013811"/>
                                        </p:tgtEl>
                                        <p:attrNameLst>
                                          <p:attrName>ppt_x</p:attrName>
                                        </p:attrNameLst>
                                      </p:cBhvr>
                                      <p:tavLst>
                                        <p:tav tm="0">
                                          <p:val>
                                            <p:strVal val="#ppt_x"/>
                                          </p:val>
                                        </p:tav>
                                        <p:tav tm="100000">
                                          <p:val>
                                            <p:strVal val="#ppt_x"/>
                                          </p:val>
                                        </p:tav>
                                      </p:tavLst>
                                    </p:anim>
                                    <p:anim calcmode="lin" valueType="num">
                                      <p:cBhvr>
                                        <p:cTn id="113" dur="500" fill="hold"/>
                                        <p:tgtEl>
                                          <p:spTgt spid="1013811"/>
                                        </p:tgtEl>
                                        <p:attrNameLst>
                                          <p:attrName>ppt_y</p:attrName>
                                        </p:attrNameLst>
                                      </p:cBhvr>
                                      <p:tavLst>
                                        <p:tav tm="0">
                                          <p:val>
                                            <p:strVal val="#ppt_y+#ppt_h/2"/>
                                          </p:val>
                                        </p:tav>
                                        <p:tav tm="100000">
                                          <p:val>
                                            <p:strVal val="#ppt_y"/>
                                          </p:val>
                                        </p:tav>
                                      </p:tavLst>
                                    </p:anim>
                                    <p:anim calcmode="lin" valueType="num">
                                      <p:cBhvr>
                                        <p:cTn id="114" dur="500" fill="hold"/>
                                        <p:tgtEl>
                                          <p:spTgt spid="1013811"/>
                                        </p:tgtEl>
                                        <p:attrNameLst>
                                          <p:attrName>ppt_w</p:attrName>
                                        </p:attrNameLst>
                                      </p:cBhvr>
                                      <p:tavLst>
                                        <p:tav tm="0">
                                          <p:val>
                                            <p:strVal val="#ppt_w"/>
                                          </p:val>
                                        </p:tav>
                                        <p:tav tm="100000">
                                          <p:val>
                                            <p:strVal val="#ppt_w"/>
                                          </p:val>
                                        </p:tav>
                                      </p:tavLst>
                                    </p:anim>
                                    <p:anim calcmode="lin" valueType="num">
                                      <p:cBhvr>
                                        <p:cTn id="115" dur="500" fill="hold"/>
                                        <p:tgtEl>
                                          <p:spTgt spid="1013811"/>
                                        </p:tgtEl>
                                        <p:attrNameLst>
                                          <p:attrName>ppt_h</p:attrName>
                                        </p:attrNameLst>
                                      </p:cBhvr>
                                      <p:tavLst>
                                        <p:tav tm="0">
                                          <p:val>
                                            <p:fltVal val="0"/>
                                          </p:val>
                                        </p:tav>
                                        <p:tav tm="100000">
                                          <p:val>
                                            <p:strVal val="#ppt_h"/>
                                          </p:val>
                                        </p:tav>
                                      </p:tavLst>
                                    </p:anim>
                                  </p:childTnLst>
                                </p:cTn>
                              </p:par>
                            </p:childTnLst>
                          </p:cTn>
                        </p:par>
                        <p:par>
                          <p:cTn id="116" fill="hold">
                            <p:stCondLst>
                              <p:cond delay="1000"/>
                            </p:stCondLst>
                            <p:childTnLst>
                              <p:par>
                                <p:cTn id="117" presetID="17" presetClass="entr" presetSubtype="8" fill="hold" grpId="0" nodeType="afterEffect">
                                  <p:stCondLst>
                                    <p:cond delay="0"/>
                                  </p:stCondLst>
                                  <p:childTnLst>
                                    <p:set>
                                      <p:cBhvr>
                                        <p:cTn id="118" dur="1" fill="hold">
                                          <p:stCondLst>
                                            <p:cond delay="0"/>
                                          </p:stCondLst>
                                        </p:cTn>
                                        <p:tgtEl>
                                          <p:spTgt spid="1013812"/>
                                        </p:tgtEl>
                                        <p:attrNameLst>
                                          <p:attrName>style.visibility</p:attrName>
                                        </p:attrNameLst>
                                      </p:cBhvr>
                                      <p:to>
                                        <p:strVal val="visible"/>
                                      </p:to>
                                    </p:set>
                                    <p:anim calcmode="lin" valueType="num">
                                      <p:cBhvr>
                                        <p:cTn id="119" dur="500" fill="hold"/>
                                        <p:tgtEl>
                                          <p:spTgt spid="1013812"/>
                                        </p:tgtEl>
                                        <p:attrNameLst>
                                          <p:attrName>ppt_x</p:attrName>
                                        </p:attrNameLst>
                                      </p:cBhvr>
                                      <p:tavLst>
                                        <p:tav tm="0">
                                          <p:val>
                                            <p:strVal val="#ppt_x-#ppt_w/2"/>
                                          </p:val>
                                        </p:tav>
                                        <p:tav tm="100000">
                                          <p:val>
                                            <p:strVal val="#ppt_x"/>
                                          </p:val>
                                        </p:tav>
                                      </p:tavLst>
                                    </p:anim>
                                    <p:anim calcmode="lin" valueType="num">
                                      <p:cBhvr>
                                        <p:cTn id="120" dur="500" fill="hold"/>
                                        <p:tgtEl>
                                          <p:spTgt spid="1013812"/>
                                        </p:tgtEl>
                                        <p:attrNameLst>
                                          <p:attrName>ppt_y</p:attrName>
                                        </p:attrNameLst>
                                      </p:cBhvr>
                                      <p:tavLst>
                                        <p:tav tm="0">
                                          <p:val>
                                            <p:strVal val="#ppt_y"/>
                                          </p:val>
                                        </p:tav>
                                        <p:tav tm="100000">
                                          <p:val>
                                            <p:strVal val="#ppt_y"/>
                                          </p:val>
                                        </p:tav>
                                      </p:tavLst>
                                    </p:anim>
                                    <p:anim calcmode="lin" valueType="num">
                                      <p:cBhvr>
                                        <p:cTn id="121" dur="500" fill="hold"/>
                                        <p:tgtEl>
                                          <p:spTgt spid="1013812"/>
                                        </p:tgtEl>
                                        <p:attrNameLst>
                                          <p:attrName>ppt_w</p:attrName>
                                        </p:attrNameLst>
                                      </p:cBhvr>
                                      <p:tavLst>
                                        <p:tav tm="0">
                                          <p:val>
                                            <p:fltVal val="0"/>
                                          </p:val>
                                        </p:tav>
                                        <p:tav tm="100000">
                                          <p:val>
                                            <p:strVal val="#ppt_w"/>
                                          </p:val>
                                        </p:tav>
                                      </p:tavLst>
                                    </p:anim>
                                    <p:anim calcmode="lin" valueType="num">
                                      <p:cBhvr>
                                        <p:cTn id="122" dur="500" fill="hold"/>
                                        <p:tgtEl>
                                          <p:spTgt spid="1013812"/>
                                        </p:tgtEl>
                                        <p:attrNameLst>
                                          <p:attrName>ppt_h</p:attrName>
                                        </p:attrNameLst>
                                      </p:cBhvr>
                                      <p:tavLst>
                                        <p:tav tm="0">
                                          <p:val>
                                            <p:strVal val="#ppt_h"/>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013818"/>
                                        </p:tgtEl>
                                        <p:attrNameLst>
                                          <p:attrName>style.visibility</p:attrName>
                                        </p:attrNameLst>
                                      </p:cBhvr>
                                      <p:to>
                                        <p:strVal val="visible"/>
                                      </p:to>
                                    </p:set>
                                  </p:childTnLst>
                                </p:cTn>
                              </p:par>
                            </p:childTnLst>
                          </p:cTn>
                        </p:par>
                        <p:par>
                          <p:cTn id="127" fill="hold">
                            <p:stCondLst>
                              <p:cond delay="500"/>
                            </p:stCondLst>
                            <p:childTnLst>
                              <p:par>
                                <p:cTn id="128" presetID="12" presetClass="entr" presetSubtype="8" fill="hold" nodeType="afterEffect">
                                  <p:stCondLst>
                                    <p:cond delay="0"/>
                                  </p:stCondLst>
                                  <p:childTnLst>
                                    <p:set>
                                      <p:cBhvr>
                                        <p:cTn id="129" dur="1" fill="hold">
                                          <p:stCondLst>
                                            <p:cond delay="0"/>
                                          </p:stCondLst>
                                        </p:cTn>
                                        <p:tgtEl>
                                          <p:spTgt spid="7"/>
                                        </p:tgtEl>
                                        <p:attrNameLst>
                                          <p:attrName>style.visibility</p:attrName>
                                        </p:attrNameLst>
                                      </p:cBhvr>
                                      <p:to>
                                        <p:strVal val="visible"/>
                                      </p:to>
                                    </p:set>
                                    <p:animEffect transition="in" filter="slide(fromLeft)">
                                      <p:cBhvr>
                                        <p:cTn id="130" dur="500"/>
                                        <p:tgtEl>
                                          <p:spTgt spid="7"/>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1013822"/>
                                        </p:tgtEl>
                                        <p:attrNameLst>
                                          <p:attrName>style.visibility</p:attrName>
                                        </p:attrNameLst>
                                      </p:cBhvr>
                                      <p:to>
                                        <p:strVal val="visible"/>
                                      </p:to>
                                    </p:set>
                                  </p:childTnLst>
                                </p:cTn>
                              </p:par>
                            </p:childTnLst>
                          </p:cTn>
                        </p:par>
                        <p:par>
                          <p:cTn id="135" fill="hold">
                            <p:stCondLst>
                              <p:cond delay="500"/>
                            </p:stCondLst>
                            <p:childTnLst>
                              <p:par>
                                <p:cTn id="136" presetID="12" presetClass="entr" presetSubtype="8" fill="hold" nodeType="afterEffect">
                                  <p:stCondLst>
                                    <p:cond delay="0"/>
                                  </p:stCondLst>
                                  <p:childTnLst>
                                    <p:set>
                                      <p:cBhvr>
                                        <p:cTn id="137" dur="1" fill="hold">
                                          <p:stCondLst>
                                            <p:cond delay="0"/>
                                          </p:stCondLst>
                                        </p:cTn>
                                        <p:tgtEl>
                                          <p:spTgt spid="8"/>
                                        </p:tgtEl>
                                        <p:attrNameLst>
                                          <p:attrName>style.visibility</p:attrName>
                                        </p:attrNameLst>
                                      </p:cBhvr>
                                      <p:to>
                                        <p:strVal val="visible"/>
                                      </p:to>
                                    </p:set>
                                    <p:animEffect transition="in" filter="slide(fromLeft)">
                                      <p:cBhvr>
                                        <p:cTn id="138" dur="500"/>
                                        <p:tgtEl>
                                          <p:spTgt spid="8"/>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1013833"/>
                                        </p:tgtEl>
                                        <p:attrNameLst>
                                          <p:attrName>style.visibility</p:attrName>
                                        </p:attrNameLst>
                                      </p:cBhvr>
                                      <p:to>
                                        <p:strVal val="visible"/>
                                      </p:to>
                                    </p:set>
                                  </p:childTnLst>
                                </p:cTn>
                              </p:par>
                            </p:childTnLst>
                          </p:cTn>
                        </p:par>
                        <p:par>
                          <p:cTn id="143" fill="hold">
                            <p:stCondLst>
                              <p:cond delay="500"/>
                            </p:stCondLst>
                            <p:childTnLst>
                              <p:par>
                                <p:cTn id="144" presetID="2" presetClass="entr" presetSubtype="2" fill="hold" grpId="0" nodeType="afterEffect">
                                  <p:stCondLst>
                                    <p:cond delay="0"/>
                                  </p:stCondLst>
                                  <p:childTnLst>
                                    <p:set>
                                      <p:cBhvr>
                                        <p:cTn id="145" dur="1" fill="hold">
                                          <p:stCondLst>
                                            <p:cond delay="0"/>
                                          </p:stCondLst>
                                        </p:cTn>
                                        <p:tgtEl>
                                          <p:spTgt spid="1013823"/>
                                        </p:tgtEl>
                                        <p:attrNameLst>
                                          <p:attrName>style.visibility</p:attrName>
                                        </p:attrNameLst>
                                      </p:cBhvr>
                                      <p:to>
                                        <p:strVal val="visible"/>
                                      </p:to>
                                    </p:set>
                                    <p:anim calcmode="lin" valueType="num">
                                      <p:cBhvr additive="base">
                                        <p:cTn id="146" dur="500" fill="hold"/>
                                        <p:tgtEl>
                                          <p:spTgt spid="1013823"/>
                                        </p:tgtEl>
                                        <p:attrNameLst>
                                          <p:attrName>ppt_x</p:attrName>
                                        </p:attrNameLst>
                                      </p:cBhvr>
                                      <p:tavLst>
                                        <p:tav tm="0">
                                          <p:val>
                                            <p:strVal val="1+#ppt_w/2"/>
                                          </p:val>
                                        </p:tav>
                                        <p:tav tm="100000">
                                          <p:val>
                                            <p:strVal val="#ppt_x"/>
                                          </p:val>
                                        </p:tav>
                                      </p:tavLst>
                                    </p:anim>
                                    <p:anim calcmode="lin" valueType="num">
                                      <p:cBhvr additive="base">
                                        <p:cTn id="147" dur="500" fill="hold"/>
                                        <p:tgtEl>
                                          <p:spTgt spid="1013823"/>
                                        </p:tgtEl>
                                        <p:attrNameLst>
                                          <p:attrName>ppt_y</p:attrName>
                                        </p:attrNameLst>
                                      </p:cBhvr>
                                      <p:tavLst>
                                        <p:tav tm="0">
                                          <p:val>
                                            <p:strVal val="#ppt_y"/>
                                          </p:val>
                                        </p:tav>
                                        <p:tav tm="100000">
                                          <p:val>
                                            <p:strVal val="#ppt_y"/>
                                          </p:val>
                                        </p:tav>
                                      </p:tavLst>
                                    </p:anim>
                                  </p:childTnLst>
                                </p:cTn>
                              </p:par>
                            </p:childTnLst>
                          </p:cTn>
                        </p:par>
                        <p:par>
                          <p:cTn id="148" fill="hold">
                            <p:stCondLst>
                              <p:cond delay="1000"/>
                            </p:stCondLst>
                            <p:childTnLst>
                              <p:par>
                                <p:cTn id="149" presetID="2" presetClass="entr" presetSubtype="2" fill="hold" grpId="0" nodeType="afterEffect">
                                  <p:stCondLst>
                                    <p:cond delay="0"/>
                                  </p:stCondLst>
                                  <p:childTnLst>
                                    <p:set>
                                      <p:cBhvr>
                                        <p:cTn id="150" dur="1" fill="hold">
                                          <p:stCondLst>
                                            <p:cond delay="0"/>
                                          </p:stCondLst>
                                        </p:cTn>
                                        <p:tgtEl>
                                          <p:spTgt spid="1013824"/>
                                        </p:tgtEl>
                                        <p:attrNameLst>
                                          <p:attrName>style.visibility</p:attrName>
                                        </p:attrNameLst>
                                      </p:cBhvr>
                                      <p:to>
                                        <p:strVal val="visible"/>
                                      </p:to>
                                    </p:set>
                                    <p:anim calcmode="lin" valueType="num">
                                      <p:cBhvr additive="base">
                                        <p:cTn id="151" dur="500" fill="hold"/>
                                        <p:tgtEl>
                                          <p:spTgt spid="1013824"/>
                                        </p:tgtEl>
                                        <p:attrNameLst>
                                          <p:attrName>ppt_x</p:attrName>
                                        </p:attrNameLst>
                                      </p:cBhvr>
                                      <p:tavLst>
                                        <p:tav tm="0">
                                          <p:val>
                                            <p:strVal val="1+#ppt_w/2"/>
                                          </p:val>
                                        </p:tav>
                                        <p:tav tm="100000">
                                          <p:val>
                                            <p:strVal val="#ppt_x"/>
                                          </p:val>
                                        </p:tav>
                                      </p:tavLst>
                                    </p:anim>
                                    <p:anim calcmode="lin" valueType="num">
                                      <p:cBhvr additive="base">
                                        <p:cTn id="152" dur="500" fill="hold"/>
                                        <p:tgtEl>
                                          <p:spTgt spid="1013824"/>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17" presetClass="entr" presetSubtype="8" fill="hold" grpId="0" nodeType="clickEffect">
                                  <p:stCondLst>
                                    <p:cond delay="0"/>
                                  </p:stCondLst>
                                  <p:childTnLst>
                                    <p:set>
                                      <p:cBhvr>
                                        <p:cTn id="156" dur="1" fill="hold">
                                          <p:stCondLst>
                                            <p:cond delay="0"/>
                                          </p:stCondLst>
                                        </p:cTn>
                                        <p:tgtEl>
                                          <p:spTgt spid="1013825"/>
                                        </p:tgtEl>
                                        <p:attrNameLst>
                                          <p:attrName>style.visibility</p:attrName>
                                        </p:attrNameLst>
                                      </p:cBhvr>
                                      <p:to>
                                        <p:strVal val="visible"/>
                                      </p:to>
                                    </p:set>
                                    <p:anim calcmode="lin" valueType="num">
                                      <p:cBhvr>
                                        <p:cTn id="157" dur="500" fill="hold"/>
                                        <p:tgtEl>
                                          <p:spTgt spid="1013825"/>
                                        </p:tgtEl>
                                        <p:attrNameLst>
                                          <p:attrName>ppt_x</p:attrName>
                                        </p:attrNameLst>
                                      </p:cBhvr>
                                      <p:tavLst>
                                        <p:tav tm="0">
                                          <p:val>
                                            <p:strVal val="#ppt_x-#ppt_w/2"/>
                                          </p:val>
                                        </p:tav>
                                        <p:tav tm="100000">
                                          <p:val>
                                            <p:strVal val="#ppt_x"/>
                                          </p:val>
                                        </p:tav>
                                      </p:tavLst>
                                    </p:anim>
                                    <p:anim calcmode="lin" valueType="num">
                                      <p:cBhvr>
                                        <p:cTn id="158" dur="500" fill="hold"/>
                                        <p:tgtEl>
                                          <p:spTgt spid="1013825"/>
                                        </p:tgtEl>
                                        <p:attrNameLst>
                                          <p:attrName>ppt_y</p:attrName>
                                        </p:attrNameLst>
                                      </p:cBhvr>
                                      <p:tavLst>
                                        <p:tav tm="0">
                                          <p:val>
                                            <p:strVal val="#ppt_y"/>
                                          </p:val>
                                        </p:tav>
                                        <p:tav tm="100000">
                                          <p:val>
                                            <p:strVal val="#ppt_y"/>
                                          </p:val>
                                        </p:tav>
                                      </p:tavLst>
                                    </p:anim>
                                    <p:anim calcmode="lin" valueType="num">
                                      <p:cBhvr>
                                        <p:cTn id="159" dur="500" fill="hold"/>
                                        <p:tgtEl>
                                          <p:spTgt spid="1013825"/>
                                        </p:tgtEl>
                                        <p:attrNameLst>
                                          <p:attrName>ppt_w</p:attrName>
                                        </p:attrNameLst>
                                      </p:cBhvr>
                                      <p:tavLst>
                                        <p:tav tm="0">
                                          <p:val>
                                            <p:fltVal val="0"/>
                                          </p:val>
                                        </p:tav>
                                        <p:tav tm="100000">
                                          <p:val>
                                            <p:strVal val="#ppt_w"/>
                                          </p:val>
                                        </p:tav>
                                      </p:tavLst>
                                    </p:anim>
                                    <p:anim calcmode="lin" valueType="num">
                                      <p:cBhvr>
                                        <p:cTn id="160" dur="500" fill="hold"/>
                                        <p:tgtEl>
                                          <p:spTgt spid="1013825"/>
                                        </p:tgtEl>
                                        <p:attrNameLst>
                                          <p:attrName>ppt_h</p:attrName>
                                        </p:attrNameLst>
                                      </p:cBhvr>
                                      <p:tavLst>
                                        <p:tav tm="0">
                                          <p:val>
                                            <p:strVal val="#ppt_h"/>
                                          </p:val>
                                        </p:tav>
                                        <p:tav tm="100000">
                                          <p:val>
                                            <p:strVal val="#ppt_h"/>
                                          </p:val>
                                        </p:tav>
                                      </p:tavLst>
                                    </p:anim>
                                  </p:childTnLst>
                                </p:cTn>
                              </p:par>
                            </p:childTnLst>
                          </p:cTn>
                        </p:par>
                        <p:par>
                          <p:cTn id="161" fill="hold">
                            <p:stCondLst>
                              <p:cond delay="500"/>
                            </p:stCondLst>
                            <p:childTnLst>
                              <p:par>
                                <p:cTn id="162" presetID="17" presetClass="entr" presetSubtype="1" fill="hold" grpId="0" nodeType="afterEffect">
                                  <p:stCondLst>
                                    <p:cond delay="0"/>
                                  </p:stCondLst>
                                  <p:childTnLst>
                                    <p:set>
                                      <p:cBhvr>
                                        <p:cTn id="163" dur="1" fill="hold">
                                          <p:stCondLst>
                                            <p:cond delay="0"/>
                                          </p:stCondLst>
                                        </p:cTn>
                                        <p:tgtEl>
                                          <p:spTgt spid="1013826"/>
                                        </p:tgtEl>
                                        <p:attrNameLst>
                                          <p:attrName>style.visibility</p:attrName>
                                        </p:attrNameLst>
                                      </p:cBhvr>
                                      <p:to>
                                        <p:strVal val="visible"/>
                                      </p:to>
                                    </p:set>
                                    <p:anim calcmode="lin" valueType="num">
                                      <p:cBhvr>
                                        <p:cTn id="164" dur="500" fill="hold"/>
                                        <p:tgtEl>
                                          <p:spTgt spid="1013826"/>
                                        </p:tgtEl>
                                        <p:attrNameLst>
                                          <p:attrName>ppt_x</p:attrName>
                                        </p:attrNameLst>
                                      </p:cBhvr>
                                      <p:tavLst>
                                        <p:tav tm="0">
                                          <p:val>
                                            <p:strVal val="#ppt_x"/>
                                          </p:val>
                                        </p:tav>
                                        <p:tav tm="100000">
                                          <p:val>
                                            <p:strVal val="#ppt_x"/>
                                          </p:val>
                                        </p:tav>
                                      </p:tavLst>
                                    </p:anim>
                                    <p:anim calcmode="lin" valueType="num">
                                      <p:cBhvr>
                                        <p:cTn id="165" dur="500" fill="hold"/>
                                        <p:tgtEl>
                                          <p:spTgt spid="1013826"/>
                                        </p:tgtEl>
                                        <p:attrNameLst>
                                          <p:attrName>ppt_y</p:attrName>
                                        </p:attrNameLst>
                                      </p:cBhvr>
                                      <p:tavLst>
                                        <p:tav tm="0">
                                          <p:val>
                                            <p:strVal val="#ppt_y-#ppt_h/2"/>
                                          </p:val>
                                        </p:tav>
                                        <p:tav tm="100000">
                                          <p:val>
                                            <p:strVal val="#ppt_y"/>
                                          </p:val>
                                        </p:tav>
                                      </p:tavLst>
                                    </p:anim>
                                    <p:anim calcmode="lin" valueType="num">
                                      <p:cBhvr>
                                        <p:cTn id="166" dur="500" fill="hold"/>
                                        <p:tgtEl>
                                          <p:spTgt spid="1013826"/>
                                        </p:tgtEl>
                                        <p:attrNameLst>
                                          <p:attrName>ppt_w</p:attrName>
                                        </p:attrNameLst>
                                      </p:cBhvr>
                                      <p:tavLst>
                                        <p:tav tm="0">
                                          <p:val>
                                            <p:strVal val="#ppt_w"/>
                                          </p:val>
                                        </p:tav>
                                        <p:tav tm="100000">
                                          <p:val>
                                            <p:strVal val="#ppt_w"/>
                                          </p:val>
                                        </p:tav>
                                      </p:tavLst>
                                    </p:anim>
                                    <p:anim calcmode="lin" valueType="num">
                                      <p:cBhvr>
                                        <p:cTn id="167" dur="500" fill="hold"/>
                                        <p:tgtEl>
                                          <p:spTgt spid="1013826"/>
                                        </p:tgtEl>
                                        <p:attrNameLst>
                                          <p:attrName>ppt_h</p:attrName>
                                        </p:attrNameLst>
                                      </p:cBhvr>
                                      <p:tavLst>
                                        <p:tav tm="0">
                                          <p:val>
                                            <p:fltVal val="0"/>
                                          </p:val>
                                        </p:tav>
                                        <p:tav tm="100000">
                                          <p:val>
                                            <p:strVal val="#ppt_h"/>
                                          </p:val>
                                        </p:tav>
                                      </p:tavLst>
                                    </p:anim>
                                  </p:childTnLst>
                                </p:cTn>
                              </p:par>
                            </p:childTnLst>
                          </p:cTn>
                        </p:par>
                      </p:childTnLst>
                    </p:cTn>
                  </p:par>
                  <p:par>
                    <p:cTn id="168" fill="hold">
                      <p:stCondLst>
                        <p:cond delay="indefinite"/>
                      </p:stCondLst>
                      <p:childTnLst>
                        <p:par>
                          <p:cTn id="169" fill="hold">
                            <p:stCondLst>
                              <p:cond delay="0"/>
                            </p:stCondLst>
                            <p:childTnLst>
                              <p:par>
                                <p:cTn id="170" presetID="17" presetClass="entr" presetSubtype="4" fill="hold" grpId="0" nodeType="clickEffect">
                                  <p:stCondLst>
                                    <p:cond delay="0"/>
                                  </p:stCondLst>
                                  <p:childTnLst>
                                    <p:set>
                                      <p:cBhvr>
                                        <p:cTn id="171" dur="1" fill="hold">
                                          <p:stCondLst>
                                            <p:cond delay="0"/>
                                          </p:stCondLst>
                                        </p:cTn>
                                        <p:tgtEl>
                                          <p:spTgt spid="1013827"/>
                                        </p:tgtEl>
                                        <p:attrNameLst>
                                          <p:attrName>style.visibility</p:attrName>
                                        </p:attrNameLst>
                                      </p:cBhvr>
                                      <p:to>
                                        <p:strVal val="visible"/>
                                      </p:to>
                                    </p:set>
                                    <p:anim calcmode="lin" valueType="num">
                                      <p:cBhvr>
                                        <p:cTn id="172" dur="500" fill="hold"/>
                                        <p:tgtEl>
                                          <p:spTgt spid="1013827"/>
                                        </p:tgtEl>
                                        <p:attrNameLst>
                                          <p:attrName>ppt_x</p:attrName>
                                        </p:attrNameLst>
                                      </p:cBhvr>
                                      <p:tavLst>
                                        <p:tav tm="0">
                                          <p:val>
                                            <p:strVal val="#ppt_x"/>
                                          </p:val>
                                        </p:tav>
                                        <p:tav tm="100000">
                                          <p:val>
                                            <p:strVal val="#ppt_x"/>
                                          </p:val>
                                        </p:tav>
                                      </p:tavLst>
                                    </p:anim>
                                    <p:anim calcmode="lin" valueType="num">
                                      <p:cBhvr>
                                        <p:cTn id="173" dur="500" fill="hold"/>
                                        <p:tgtEl>
                                          <p:spTgt spid="1013827"/>
                                        </p:tgtEl>
                                        <p:attrNameLst>
                                          <p:attrName>ppt_y</p:attrName>
                                        </p:attrNameLst>
                                      </p:cBhvr>
                                      <p:tavLst>
                                        <p:tav tm="0">
                                          <p:val>
                                            <p:strVal val="#ppt_y+#ppt_h/2"/>
                                          </p:val>
                                        </p:tav>
                                        <p:tav tm="100000">
                                          <p:val>
                                            <p:strVal val="#ppt_y"/>
                                          </p:val>
                                        </p:tav>
                                      </p:tavLst>
                                    </p:anim>
                                    <p:anim calcmode="lin" valueType="num">
                                      <p:cBhvr>
                                        <p:cTn id="174" dur="500" fill="hold"/>
                                        <p:tgtEl>
                                          <p:spTgt spid="1013827"/>
                                        </p:tgtEl>
                                        <p:attrNameLst>
                                          <p:attrName>ppt_w</p:attrName>
                                        </p:attrNameLst>
                                      </p:cBhvr>
                                      <p:tavLst>
                                        <p:tav tm="0">
                                          <p:val>
                                            <p:strVal val="#ppt_w"/>
                                          </p:val>
                                        </p:tav>
                                        <p:tav tm="100000">
                                          <p:val>
                                            <p:strVal val="#ppt_w"/>
                                          </p:val>
                                        </p:tav>
                                      </p:tavLst>
                                    </p:anim>
                                    <p:anim calcmode="lin" valueType="num">
                                      <p:cBhvr>
                                        <p:cTn id="175" dur="500" fill="hold"/>
                                        <p:tgtEl>
                                          <p:spTgt spid="1013827"/>
                                        </p:tgtEl>
                                        <p:attrNameLst>
                                          <p:attrName>ppt_h</p:attrName>
                                        </p:attrNameLst>
                                      </p:cBhvr>
                                      <p:tavLst>
                                        <p:tav tm="0">
                                          <p:val>
                                            <p:fltVal val="0"/>
                                          </p:val>
                                        </p:tav>
                                        <p:tav tm="100000">
                                          <p:val>
                                            <p:strVal val="#ppt_h"/>
                                          </p:val>
                                        </p:tav>
                                      </p:tavLst>
                                    </p:anim>
                                  </p:childTnLst>
                                </p:cTn>
                              </p:par>
                            </p:childTnLst>
                          </p:cTn>
                        </p:par>
                        <p:par>
                          <p:cTn id="176" fill="hold">
                            <p:stCondLst>
                              <p:cond delay="500"/>
                            </p:stCondLst>
                            <p:childTnLst>
                              <p:par>
                                <p:cTn id="177" presetID="1" presetClass="entr" presetSubtype="0" fill="hold" grpId="0" nodeType="afterEffect">
                                  <p:stCondLst>
                                    <p:cond delay="0"/>
                                  </p:stCondLst>
                                  <p:childTnLst>
                                    <p:set>
                                      <p:cBhvr>
                                        <p:cTn id="178" dur="1" fill="hold">
                                          <p:stCondLst>
                                            <p:cond delay="499"/>
                                          </p:stCondLst>
                                        </p:cTn>
                                        <p:tgtEl>
                                          <p:spTgt spid="101382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499"/>
                                          </p:stCondLst>
                                        </p:cTn>
                                        <p:tgtEl>
                                          <p:spTgt spid="1013832"/>
                                        </p:tgtEl>
                                        <p:attrNameLst>
                                          <p:attrName>style.visibility</p:attrName>
                                        </p:attrNameLst>
                                      </p:cBhvr>
                                      <p:to>
                                        <p:strVal val="visible"/>
                                      </p:to>
                                    </p:set>
                                  </p:childTnLst>
                                </p:cTn>
                              </p:par>
                            </p:childTnLst>
                          </p:cTn>
                        </p:par>
                        <p:par>
                          <p:cTn id="183" fill="hold">
                            <p:stCondLst>
                              <p:cond delay="500"/>
                            </p:stCondLst>
                            <p:childTnLst>
                              <p:par>
                                <p:cTn id="184" presetID="12" presetClass="entr" presetSubtype="8" fill="hold" nodeType="afterEffect">
                                  <p:stCondLst>
                                    <p:cond delay="0"/>
                                  </p:stCondLst>
                                  <p:childTnLst>
                                    <p:set>
                                      <p:cBhvr>
                                        <p:cTn id="185" dur="1" fill="hold">
                                          <p:stCondLst>
                                            <p:cond delay="0"/>
                                          </p:stCondLst>
                                        </p:cTn>
                                        <p:tgtEl>
                                          <p:spTgt spid="9"/>
                                        </p:tgtEl>
                                        <p:attrNameLst>
                                          <p:attrName>style.visibility</p:attrName>
                                        </p:attrNameLst>
                                      </p:cBhvr>
                                      <p:to>
                                        <p:strVal val="visible"/>
                                      </p:to>
                                    </p:set>
                                    <p:animEffect transition="in" filter="slide(fromLeft)">
                                      <p:cBhvr>
                                        <p:cTn id="186" dur="500"/>
                                        <p:tgtEl>
                                          <p:spTgt spid="9"/>
                                        </p:tgtEl>
                                      </p:cBhvr>
                                    </p:animEffect>
                                  </p:childTnLst>
                                </p:cTn>
                              </p:par>
                            </p:childTnLst>
                          </p:cTn>
                        </p:par>
                      </p:childTnLst>
                    </p:cTn>
                  </p:par>
                  <p:par>
                    <p:cTn id="187" fill="hold">
                      <p:stCondLst>
                        <p:cond delay="indefinite"/>
                      </p:stCondLst>
                      <p:childTnLst>
                        <p:par>
                          <p:cTn id="188" fill="hold">
                            <p:stCondLst>
                              <p:cond delay="0"/>
                            </p:stCondLst>
                            <p:childTnLst>
                              <p:par>
                                <p:cTn id="189" presetID="22" presetClass="entr" presetSubtype="8" fill="hold" grpId="0" nodeType="clickEffect">
                                  <p:stCondLst>
                                    <p:cond delay="0"/>
                                  </p:stCondLst>
                                  <p:childTnLst>
                                    <p:set>
                                      <p:cBhvr>
                                        <p:cTn id="190" dur="1" fill="hold">
                                          <p:stCondLst>
                                            <p:cond delay="0"/>
                                          </p:stCondLst>
                                        </p:cTn>
                                        <p:tgtEl>
                                          <p:spTgt spid="1013836"/>
                                        </p:tgtEl>
                                        <p:attrNameLst>
                                          <p:attrName>style.visibility</p:attrName>
                                        </p:attrNameLst>
                                      </p:cBhvr>
                                      <p:to>
                                        <p:strVal val="visible"/>
                                      </p:to>
                                    </p:set>
                                    <p:animEffect transition="in" filter="wipe(left)">
                                      <p:cBhvr>
                                        <p:cTn id="191" dur="500"/>
                                        <p:tgtEl>
                                          <p:spTgt spid="1013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6" grpId="0" animBg="1"/>
      <p:bldP spid="1013787" grpId="0" animBg="1"/>
      <p:bldP spid="1013788" grpId="0" autoUpdateAnimBg="0"/>
      <p:bldP spid="1013793" grpId="0" animBg="1" autoUpdateAnimBg="0"/>
      <p:bldP spid="1013794" grpId="0" animBg="1"/>
      <p:bldP spid="1013795" grpId="0"/>
      <p:bldP spid="1013796" grpId="0" animBg="1"/>
      <p:bldP spid="1013800" grpId="0" animBg="1"/>
      <p:bldP spid="1013801" grpId="0" animBg="1"/>
      <p:bldP spid="1013805" grpId="0" animBg="1"/>
      <p:bldP spid="1013806" grpId="0" animBg="1" autoUpdateAnimBg="0"/>
      <p:bldP spid="1013807" grpId="0" animBg="1"/>
      <p:bldP spid="1013808" grpId="0" animBg="1"/>
      <p:bldP spid="1013809" grpId="0" animBg="1"/>
      <p:bldP spid="1013810" grpId="0" animBg="1"/>
      <p:bldP spid="1013811" grpId="0" animBg="1"/>
      <p:bldP spid="1013812" grpId="0" animBg="1"/>
      <p:bldP spid="1013813" grpId="0" animBg="1"/>
      <p:bldP spid="1013814" grpId="0" animBg="1"/>
      <p:bldP spid="1013818" grpId="0" animBg="1"/>
      <p:bldP spid="1013822" grpId="0" animBg="1"/>
      <p:bldP spid="1013823" grpId="0" animBg="1" autoUpdateAnimBg="0"/>
      <p:bldP spid="1013824" grpId="0" animBg="1"/>
      <p:bldP spid="1013825" grpId="0" animBg="1"/>
      <p:bldP spid="1013826" grpId="0" animBg="1"/>
      <p:bldP spid="1013827" grpId="0" animBg="1"/>
      <p:bldP spid="1013828" grpId="0" animBg="1"/>
      <p:bldP spid="1013832" grpId="0" animBg="1"/>
      <p:bldP spid="1013833" grpId="0" animBg="1"/>
      <p:bldP spid="101383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type="body" idx="1"/>
          </p:nvPr>
        </p:nvSpPr>
        <p:spPr>
          <a:xfrm>
            <a:off x="331788" y="908050"/>
            <a:ext cx="8561387" cy="5581650"/>
          </a:xfrm>
        </p:spPr>
        <p:txBody>
          <a:bodyPr/>
          <a:lstStyle/>
          <a:p>
            <a:pPr eaLnBrk="1" hangingPunct="1">
              <a:lnSpc>
                <a:spcPct val="90000"/>
              </a:lnSpc>
              <a:buFont typeface="Wingdings" pitchFamily="2" charset="2"/>
              <a:buNone/>
            </a:pPr>
            <a:r>
              <a:rPr lang="en-US" altLang="zh-CN" sz="3200" b="1" dirty="0" smtClean="0">
                <a:solidFill>
                  <a:schemeClr val="tx1"/>
                </a:solidFill>
              </a:rPr>
              <a:t>void  inverse( </a:t>
            </a:r>
            <a:r>
              <a:rPr lang="en-US" altLang="zh-CN" sz="3200" b="1" dirty="0" err="1" smtClean="0">
                <a:solidFill>
                  <a:schemeClr val="tx1"/>
                </a:solidFill>
              </a:rPr>
              <a:t>LinkList</a:t>
            </a:r>
            <a:r>
              <a:rPr lang="en-US" altLang="zh-CN" sz="3200" b="1" dirty="0" smtClean="0">
                <a:solidFill>
                  <a:schemeClr val="tx1"/>
                </a:solidFill>
              </a:rPr>
              <a:t> &amp;L )</a:t>
            </a:r>
          </a:p>
          <a:p>
            <a:pPr eaLnBrk="1" hangingPunct="1">
              <a:lnSpc>
                <a:spcPct val="90000"/>
              </a:lnSpc>
              <a:buFont typeface="Wingdings" pitchFamily="2" charset="2"/>
              <a:buNone/>
            </a:pPr>
            <a:r>
              <a:rPr lang="en-US" altLang="zh-CN" sz="3200" b="1" dirty="0" smtClean="0">
                <a:solidFill>
                  <a:schemeClr val="tx1"/>
                </a:solidFill>
              </a:rPr>
              <a:t>{   </a:t>
            </a:r>
            <a:r>
              <a:rPr lang="en-US" altLang="zh-CN" sz="3200" b="1" dirty="0" smtClean="0">
                <a:solidFill>
                  <a:srgbClr val="008000"/>
                </a:solidFill>
              </a:rPr>
              <a:t>// </a:t>
            </a:r>
            <a:r>
              <a:rPr lang="zh-CN" altLang="en-US" sz="3200" b="1" dirty="0" smtClean="0">
                <a:solidFill>
                  <a:srgbClr val="008000"/>
                </a:solidFill>
              </a:rPr>
              <a:t>逆置带头结点的单链表 </a:t>
            </a:r>
            <a:r>
              <a:rPr lang="en-US" altLang="zh-CN" sz="3200" b="1" dirty="0" smtClean="0">
                <a:solidFill>
                  <a:srgbClr val="008000"/>
                </a:solidFill>
              </a:rPr>
              <a:t>L</a:t>
            </a:r>
          </a:p>
          <a:p>
            <a:pPr eaLnBrk="1" hangingPunct="1">
              <a:lnSpc>
                <a:spcPct val="90000"/>
              </a:lnSpc>
              <a:buFont typeface="Wingdings" pitchFamily="2" charset="2"/>
              <a:buNone/>
            </a:pPr>
            <a:r>
              <a:rPr lang="en-US" altLang="zh-CN" sz="3200" b="1" dirty="0" smtClean="0">
                <a:solidFill>
                  <a:schemeClr val="tx1"/>
                </a:solidFill>
              </a:rPr>
              <a:t>    p = L-&gt;next;   L-&gt;next = NULL;</a:t>
            </a:r>
          </a:p>
          <a:p>
            <a:pPr eaLnBrk="1" hangingPunct="1">
              <a:lnSpc>
                <a:spcPct val="90000"/>
              </a:lnSpc>
              <a:buFont typeface="Wingdings" pitchFamily="2" charset="2"/>
              <a:buNone/>
            </a:pPr>
            <a:r>
              <a:rPr lang="en-US" altLang="zh-CN" sz="3200" b="1" dirty="0" smtClean="0">
                <a:solidFill>
                  <a:schemeClr val="tx1"/>
                </a:solidFill>
              </a:rPr>
              <a:t>    while ( p != NULL )</a:t>
            </a:r>
          </a:p>
          <a:p>
            <a:pPr eaLnBrk="1" hangingPunct="1">
              <a:lnSpc>
                <a:spcPct val="90000"/>
              </a:lnSpc>
              <a:buFont typeface="Wingdings" pitchFamily="2" charset="2"/>
              <a:buNone/>
            </a:pPr>
            <a:r>
              <a:rPr lang="en-US" altLang="zh-CN" sz="3200" b="1" dirty="0" smtClean="0">
                <a:solidFill>
                  <a:schemeClr val="tx1"/>
                </a:solidFill>
              </a:rPr>
              <a:t>    {  </a:t>
            </a:r>
            <a:r>
              <a:rPr lang="en-US" altLang="zh-CN" sz="3200" b="1" dirty="0" err="1" smtClean="0">
                <a:solidFill>
                  <a:schemeClr val="tx1"/>
                </a:solidFill>
              </a:rPr>
              <a:t>succ</a:t>
            </a:r>
            <a:r>
              <a:rPr lang="en-US" altLang="zh-CN" sz="3200" b="1" dirty="0" smtClean="0">
                <a:solidFill>
                  <a:schemeClr val="tx1"/>
                </a:solidFill>
              </a:rPr>
              <a:t> = p-&gt;next;    </a:t>
            </a:r>
            <a:r>
              <a:rPr lang="en-US" altLang="zh-CN" sz="3200" b="1" dirty="0" smtClean="0">
                <a:solidFill>
                  <a:srgbClr val="008000"/>
                </a:solidFill>
              </a:rPr>
              <a:t>// </a:t>
            </a:r>
            <a:r>
              <a:rPr lang="en-US" altLang="zh-CN" sz="3200" b="1" dirty="0" err="1" smtClean="0">
                <a:solidFill>
                  <a:srgbClr val="008000"/>
                </a:solidFill>
              </a:rPr>
              <a:t>succ</a:t>
            </a:r>
            <a:r>
              <a:rPr lang="zh-CN" altLang="zh-CN" sz="3200" b="1" dirty="0" smtClean="0">
                <a:solidFill>
                  <a:srgbClr val="008000"/>
                </a:solidFill>
              </a:rPr>
              <a:t>指向</a:t>
            </a:r>
            <a:r>
              <a:rPr lang="en-US" altLang="zh-CN" sz="3200" b="1" dirty="0" smtClean="0">
                <a:solidFill>
                  <a:srgbClr val="008000"/>
                </a:solidFill>
              </a:rPr>
              <a:t> </a:t>
            </a:r>
            <a:r>
              <a:rPr lang="zh-CN" altLang="zh-CN" sz="3200" b="1" dirty="0" smtClean="0">
                <a:solidFill>
                  <a:srgbClr val="008000"/>
                </a:solidFill>
              </a:rPr>
              <a:t>*</a:t>
            </a:r>
            <a:r>
              <a:rPr lang="en-US" altLang="zh-CN" sz="3200" b="1" dirty="0" smtClean="0">
                <a:solidFill>
                  <a:srgbClr val="008000"/>
                </a:solidFill>
              </a:rPr>
              <a:t>p </a:t>
            </a:r>
            <a:r>
              <a:rPr lang="zh-CN" altLang="zh-CN" sz="3200" b="1" dirty="0" smtClean="0">
                <a:solidFill>
                  <a:srgbClr val="008000"/>
                </a:solidFill>
              </a:rPr>
              <a:t>的后继</a:t>
            </a:r>
            <a:endParaRPr lang="zh-CN" altLang="en-US" sz="3200" b="1" dirty="0" smtClean="0">
              <a:solidFill>
                <a:srgbClr val="008000"/>
              </a:solidFill>
            </a:endParaRPr>
          </a:p>
          <a:p>
            <a:pPr eaLnBrk="1" hangingPunct="1">
              <a:lnSpc>
                <a:spcPct val="90000"/>
              </a:lnSpc>
              <a:buFont typeface="Wingdings" pitchFamily="2" charset="2"/>
              <a:buNone/>
            </a:pPr>
            <a:r>
              <a:rPr lang="zh-CN" altLang="en-US" sz="3200" b="1" dirty="0" smtClean="0">
                <a:solidFill>
                  <a:schemeClr val="tx1"/>
                </a:solidFill>
              </a:rPr>
              <a:t>       </a:t>
            </a:r>
            <a:r>
              <a:rPr lang="en-US" altLang="zh-CN" sz="3200" b="1" dirty="0" smtClean="0">
                <a:solidFill>
                  <a:schemeClr val="tx1"/>
                </a:solidFill>
              </a:rPr>
              <a:t>p-&gt;next = L-&gt;next;</a:t>
            </a:r>
          </a:p>
          <a:p>
            <a:pPr eaLnBrk="1" hangingPunct="1">
              <a:lnSpc>
                <a:spcPct val="90000"/>
              </a:lnSpc>
              <a:buFont typeface="Wingdings" pitchFamily="2" charset="2"/>
              <a:buNone/>
            </a:pPr>
            <a:r>
              <a:rPr lang="en-US" altLang="zh-CN" sz="3200" b="1" dirty="0" smtClean="0">
                <a:solidFill>
                  <a:schemeClr val="tx1"/>
                </a:solidFill>
              </a:rPr>
              <a:t>       L-&gt;next = p;          </a:t>
            </a:r>
            <a:r>
              <a:rPr lang="en-US" altLang="zh-CN" sz="3200" b="1" dirty="0" smtClean="0">
                <a:solidFill>
                  <a:srgbClr val="008000"/>
                </a:solidFill>
              </a:rPr>
              <a:t>// *p</a:t>
            </a:r>
            <a:r>
              <a:rPr lang="zh-CN" altLang="en-US" sz="3200" b="1" dirty="0" smtClean="0">
                <a:solidFill>
                  <a:srgbClr val="008000"/>
                </a:solidFill>
              </a:rPr>
              <a:t>插入在头结点之后</a:t>
            </a:r>
          </a:p>
          <a:p>
            <a:pPr eaLnBrk="1" hangingPunct="1">
              <a:lnSpc>
                <a:spcPct val="90000"/>
              </a:lnSpc>
              <a:buFont typeface="Wingdings" pitchFamily="2" charset="2"/>
              <a:buNone/>
            </a:pPr>
            <a:r>
              <a:rPr lang="zh-CN" altLang="en-US" sz="3200" b="1" dirty="0" smtClean="0">
                <a:solidFill>
                  <a:schemeClr val="tx1"/>
                </a:solidFill>
              </a:rPr>
              <a:t>       </a:t>
            </a:r>
            <a:r>
              <a:rPr lang="en-US" altLang="zh-CN" sz="3200" b="1" dirty="0" smtClean="0">
                <a:solidFill>
                  <a:schemeClr val="tx1"/>
                </a:solidFill>
              </a:rPr>
              <a:t>p = </a:t>
            </a:r>
            <a:r>
              <a:rPr lang="en-US" altLang="zh-CN" sz="3200" b="1" dirty="0" err="1" smtClean="0">
                <a:solidFill>
                  <a:schemeClr val="tx1"/>
                </a:solidFill>
              </a:rPr>
              <a:t>succ</a:t>
            </a:r>
            <a:r>
              <a:rPr lang="en-US" altLang="zh-CN" sz="3200" b="1" dirty="0" smtClean="0">
                <a:solidFill>
                  <a:schemeClr val="tx1"/>
                </a:solidFill>
              </a:rPr>
              <a:t>;</a:t>
            </a:r>
          </a:p>
          <a:p>
            <a:pPr eaLnBrk="1" hangingPunct="1">
              <a:lnSpc>
                <a:spcPct val="90000"/>
              </a:lnSpc>
              <a:buFont typeface="Wingdings" pitchFamily="2" charset="2"/>
              <a:buNone/>
            </a:pPr>
            <a:r>
              <a:rPr lang="en-US" altLang="zh-CN" sz="3200" b="1" dirty="0" smtClean="0">
                <a:solidFill>
                  <a:schemeClr val="tx1"/>
                </a:solidFill>
              </a:rPr>
              <a:t>    }</a:t>
            </a:r>
          </a:p>
          <a:p>
            <a:pPr eaLnBrk="1" hangingPunct="1">
              <a:lnSpc>
                <a:spcPct val="90000"/>
              </a:lnSpc>
              <a:buFont typeface="Wingdings" pitchFamily="2" charset="2"/>
              <a:buNone/>
            </a:pPr>
            <a:r>
              <a:rPr lang="en-US" altLang="zh-CN" sz="3200" b="1" dirty="0" smtClean="0">
                <a:solidFill>
                  <a:schemeClr val="tx1"/>
                </a:solidFill>
              </a:rPr>
              <a: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type="body" idx="1"/>
          </p:nvPr>
        </p:nvSpPr>
        <p:spPr>
          <a:xfrm>
            <a:off x="331788" y="908050"/>
            <a:ext cx="8561387" cy="5581650"/>
          </a:xfrm>
        </p:spPr>
        <p:txBody>
          <a:bodyPr/>
          <a:lstStyle/>
          <a:p>
            <a:pPr eaLnBrk="1" hangingPunct="1">
              <a:spcBef>
                <a:spcPct val="0"/>
              </a:spcBef>
              <a:buFont typeface="Wingdings" pitchFamily="2" charset="2"/>
              <a:buNone/>
            </a:pPr>
            <a:r>
              <a:rPr lang="en-US" altLang="zh-CN" sz="3200" b="1" dirty="0" smtClean="0"/>
              <a:t>4.</a:t>
            </a:r>
            <a:r>
              <a:rPr lang="zh-CN" altLang="en-US" sz="3200" b="1" dirty="0" smtClean="0"/>
              <a:t>	将两个非递减有序的有序单链表 </a:t>
            </a:r>
            <a:r>
              <a:rPr lang="en-US" altLang="zh-CN" sz="3200" b="1" dirty="0" smtClean="0"/>
              <a:t>la </a:t>
            </a:r>
            <a:r>
              <a:rPr lang="zh-CN" altLang="en-US" sz="3200" b="1" dirty="0" smtClean="0"/>
              <a:t>和 </a:t>
            </a:r>
            <a:r>
              <a:rPr lang="en-US" altLang="zh-CN" sz="3200" b="1" dirty="0" smtClean="0"/>
              <a:t>lb </a:t>
            </a:r>
            <a:r>
              <a:rPr lang="zh-CN" altLang="en-US" sz="3200" b="1" dirty="0" smtClean="0"/>
              <a:t>归并为非递增的有序表。</a:t>
            </a:r>
          </a:p>
          <a:p>
            <a:pPr eaLnBrk="1" hangingPunct="1">
              <a:spcBef>
                <a:spcPct val="0"/>
              </a:spcBef>
              <a:buFont typeface="Wingdings" pitchFamily="2" charset="2"/>
              <a:buNone/>
            </a:pPr>
            <a:r>
              <a:rPr lang="zh-CN" altLang="en-US" sz="3200" b="1" dirty="0" smtClean="0"/>
              <a:t>       </a:t>
            </a:r>
            <a:r>
              <a:rPr lang="en-US" altLang="zh-CN" sz="3200" b="1" dirty="0" err="1" smtClean="0"/>
              <a:t>Typedef</a:t>
            </a:r>
            <a:r>
              <a:rPr lang="en-US" altLang="zh-CN" sz="3200" b="1" dirty="0" smtClean="0"/>
              <a:t> </a:t>
            </a:r>
            <a:r>
              <a:rPr lang="en-US" altLang="zh-CN" sz="3200" b="1" dirty="0" err="1" smtClean="0"/>
              <a:t>struct</a:t>
            </a:r>
            <a:r>
              <a:rPr lang="en-US" altLang="zh-CN" sz="3200" b="1" dirty="0" smtClean="0"/>
              <a:t>  </a:t>
            </a:r>
            <a:r>
              <a:rPr lang="en-US" altLang="zh-CN" sz="3200" b="1" dirty="0" err="1" smtClean="0"/>
              <a:t>LNode</a:t>
            </a:r>
            <a:r>
              <a:rPr lang="en-US" altLang="zh-CN" sz="3200" b="1" dirty="0" smtClean="0"/>
              <a:t> {</a:t>
            </a:r>
          </a:p>
          <a:p>
            <a:pPr eaLnBrk="1" hangingPunct="1">
              <a:spcBef>
                <a:spcPct val="0"/>
              </a:spcBef>
              <a:buFont typeface="Wingdings" pitchFamily="2" charset="2"/>
              <a:buNone/>
            </a:pPr>
            <a:r>
              <a:rPr lang="en-US" altLang="zh-CN" sz="3200" b="1" dirty="0" smtClean="0"/>
              <a:t>           </a:t>
            </a:r>
            <a:r>
              <a:rPr lang="en-US" altLang="zh-CN" sz="3200" b="1" dirty="0" err="1" smtClean="0"/>
              <a:t>int</a:t>
            </a:r>
            <a:r>
              <a:rPr lang="en-US" altLang="zh-CN" sz="3200" b="1" dirty="0" smtClean="0"/>
              <a:t>                     data;  	</a:t>
            </a:r>
            <a:r>
              <a:rPr lang="en-US" altLang="zh-CN" sz="3200" b="1" dirty="0" smtClean="0">
                <a:solidFill>
                  <a:srgbClr val="008000"/>
                </a:solidFill>
              </a:rPr>
              <a:t>// </a:t>
            </a:r>
            <a:r>
              <a:rPr lang="zh-CN" altLang="en-US" sz="3200" b="1" dirty="0" smtClean="0">
                <a:solidFill>
                  <a:srgbClr val="008000"/>
                </a:solidFill>
              </a:rPr>
              <a:t>数据域</a:t>
            </a:r>
          </a:p>
          <a:p>
            <a:pPr eaLnBrk="1" hangingPunct="1">
              <a:spcBef>
                <a:spcPct val="0"/>
              </a:spcBef>
              <a:buFont typeface="Wingdings" pitchFamily="2" charset="2"/>
              <a:buNone/>
            </a:pPr>
            <a:r>
              <a:rPr lang="zh-CN" altLang="en-US" sz="3200" b="1" dirty="0" smtClean="0"/>
              <a:t>           </a:t>
            </a:r>
            <a:r>
              <a:rPr lang="en-US" altLang="zh-CN" sz="3200" b="1" dirty="0" err="1" smtClean="0"/>
              <a:t>struct</a:t>
            </a:r>
            <a:r>
              <a:rPr lang="en-US" altLang="zh-CN" sz="3200" b="1" dirty="0" smtClean="0"/>
              <a:t> </a:t>
            </a:r>
            <a:r>
              <a:rPr lang="en-US" altLang="zh-CN" sz="3200" b="1" dirty="0" err="1" smtClean="0"/>
              <a:t>Lnode</a:t>
            </a:r>
            <a:r>
              <a:rPr lang="en-US" altLang="zh-CN" sz="3200" b="1" dirty="0" smtClean="0"/>
              <a:t>   *next;  	</a:t>
            </a:r>
            <a:r>
              <a:rPr lang="en-US" altLang="zh-CN" sz="3200" b="1" dirty="0" smtClean="0">
                <a:solidFill>
                  <a:srgbClr val="008000"/>
                </a:solidFill>
              </a:rPr>
              <a:t>// </a:t>
            </a:r>
            <a:r>
              <a:rPr lang="zh-CN" altLang="en-US" sz="3200" b="1" dirty="0" smtClean="0">
                <a:solidFill>
                  <a:srgbClr val="008000"/>
                </a:solidFill>
              </a:rPr>
              <a:t>指针域</a:t>
            </a:r>
          </a:p>
          <a:p>
            <a:pPr eaLnBrk="1" hangingPunct="1">
              <a:spcBef>
                <a:spcPct val="0"/>
              </a:spcBef>
              <a:buFont typeface="Wingdings" pitchFamily="2" charset="2"/>
              <a:buNone/>
            </a:pPr>
            <a:r>
              <a:rPr lang="zh-CN" altLang="en-US" sz="3200" b="1" dirty="0" smtClean="0"/>
              <a:t>       </a:t>
            </a:r>
            <a:r>
              <a:rPr lang="en-US" altLang="zh-CN" sz="3200" b="1" dirty="0" smtClean="0"/>
              <a:t>} </a:t>
            </a:r>
            <a:r>
              <a:rPr lang="en-US" altLang="zh-CN" sz="3200" b="1" dirty="0" err="1" smtClean="0"/>
              <a:t>LNode</a:t>
            </a:r>
            <a:r>
              <a:rPr lang="en-US" altLang="zh-CN" sz="3200" b="1" dirty="0" smtClean="0"/>
              <a:t>, *</a:t>
            </a:r>
            <a:r>
              <a:rPr lang="en-US" altLang="zh-CN" sz="3200" b="1" dirty="0" err="1" smtClean="0"/>
              <a:t>LinkList</a:t>
            </a:r>
            <a:r>
              <a:rPr lang="en-US" altLang="zh-CN" sz="3200" b="1" dirty="0" smtClean="0"/>
              <a:t>;  </a:t>
            </a:r>
          </a:p>
          <a:p>
            <a:pPr eaLnBrk="1" hangingPunct="1">
              <a:spcBef>
                <a:spcPct val="0"/>
              </a:spcBef>
              <a:buFont typeface="Wingdings" pitchFamily="2" charset="2"/>
              <a:buNone/>
            </a:pPr>
            <a:r>
              <a:rPr lang="en-US" altLang="zh-CN" sz="3200" b="1" dirty="0" smtClean="0"/>
              <a:t>       </a:t>
            </a:r>
            <a:r>
              <a:rPr lang="en-US" altLang="zh-CN" sz="3200" b="1" dirty="0" err="1" smtClean="0"/>
              <a:t>LinkList</a:t>
            </a:r>
            <a:r>
              <a:rPr lang="en-US" altLang="zh-CN" sz="3200" b="1" dirty="0" smtClean="0"/>
              <a:t>  la, lb</a:t>
            </a:r>
            <a:r>
              <a:rPr lang="zh-CN" altLang="en-US" sz="3200" b="1" dirty="0" smtClean="0"/>
              <a:t>；  </a:t>
            </a:r>
            <a:r>
              <a:rPr lang="en-US" altLang="zh-CN" sz="3200" b="1" dirty="0" smtClean="0">
                <a:solidFill>
                  <a:srgbClr val="008000"/>
                </a:solidFill>
              </a:rPr>
              <a:t>// </a:t>
            </a:r>
            <a:r>
              <a:rPr lang="zh-CN" altLang="en-US" sz="3200" b="1" dirty="0" smtClean="0">
                <a:solidFill>
                  <a:srgbClr val="008000"/>
                </a:solidFill>
              </a:rPr>
              <a:t>单链表的头指针</a:t>
            </a:r>
          </a:p>
          <a:p>
            <a:pPr eaLnBrk="1" hangingPunct="1">
              <a:spcBef>
                <a:spcPct val="0"/>
              </a:spcBef>
              <a:buFont typeface="Wingdings" pitchFamily="2" charset="2"/>
              <a:buNone/>
            </a:pPr>
            <a:r>
              <a:rPr lang="en-US" altLang="zh-CN" sz="3200" b="1" dirty="0" smtClean="0"/>
              <a:t>       </a:t>
            </a:r>
            <a:r>
              <a:rPr lang="zh-CN" altLang="en-US" sz="3200" b="1" kern="1200" dirty="0" smtClean="0">
                <a:solidFill>
                  <a:srgbClr val="FF0000"/>
                </a:solidFill>
                <a:latin typeface="Times New Roman" pitchFamily="18" charset="0"/>
                <a:ea typeface="宋体" pitchFamily="2" charset="-122"/>
              </a:rPr>
              <a:t>请用 </a:t>
            </a:r>
            <a:r>
              <a:rPr lang="en-US" altLang="zh-CN" sz="3200" b="1" kern="1200" dirty="0" smtClean="0">
                <a:solidFill>
                  <a:srgbClr val="FF0000"/>
                </a:solidFill>
                <a:latin typeface="Times New Roman" pitchFamily="18" charset="0"/>
                <a:ea typeface="宋体" pitchFamily="2" charset="-122"/>
              </a:rPr>
              <a:t>la </a:t>
            </a:r>
            <a:r>
              <a:rPr lang="zh-CN" altLang="en-US" sz="3200" b="1" kern="1200" dirty="0" smtClean="0">
                <a:solidFill>
                  <a:srgbClr val="FF0000"/>
                </a:solidFill>
                <a:latin typeface="Times New Roman" pitchFamily="18" charset="0"/>
                <a:ea typeface="宋体" pitchFamily="2" charset="-122"/>
              </a:rPr>
              <a:t>和 </a:t>
            </a:r>
            <a:r>
              <a:rPr lang="en-US" altLang="zh-CN" sz="3200" b="1" kern="1200" dirty="0" smtClean="0">
                <a:solidFill>
                  <a:srgbClr val="FF0000"/>
                </a:solidFill>
                <a:latin typeface="Times New Roman" pitchFamily="18" charset="0"/>
                <a:ea typeface="宋体" pitchFamily="2" charset="-122"/>
              </a:rPr>
              <a:t>lb </a:t>
            </a:r>
            <a:r>
              <a:rPr lang="zh-CN" altLang="en-US" sz="3200" b="1" kern="1200" dirty="0" smtClean="0">
                <a:solidFill>
                  <a:srgbClr val="FF0000"/>
                </a:solidFill>
                <a:latin typeface="Times New Roman" pitchFamily="18" charset="0"/>
                <a:ea typeface="宋体" pitchFamily="2" charset="-122"/>
              </a:rPr>
              <a:t>中的结点合并生成一个新的非递增的有序单链表 </a:t>
            </a:r>
            <a:r>
              <a:rPr lang="en-US" altLang="zh-CN" sz="3200" b="1" kern="1200" dirty="0" err="1" smtClean="0">
                <a:solidFill>
                  <a:srgbClr val="FF0000"/>
                </a:solidFill>
                <a:latin typeface="Times New Roman" pitchFamily="18" charset="0"/>
                <a:ea typeface="宋体" pitchFamily="2" charset="-122"/>
              </a:rPr>
              <a:t>lc</a:t>
            </a:r>
            <a:r>
              <a:rPr lang="zh-CN" altLang="en-US" sz="3200" b="1" kern="1200" dirty="0" smtClean="0">
                <a:solidFill>
                  <a:srgbClr val="FF0000"/>
                </a:solidFill>
                <a:latin typeface="Times New Roman" pitchFamily="18" charset="0"/>
                <a:ea typeface="宋体" pitchFamily="2" charset="-122"/>
              </a:rPr>
              <a:t>。合并完成后，原来的 </a:t>
            </a:r>
            <a:r>
              <a:rPr lang="en-US" altLang="zh-CN" sz="3200" b="1" kern="1200" dirty="0" smtClean="0">
                <a:solidFill>
                  <a:srgbClr val="FF0000"/>
                </a:solidFill>
                <a:latin typeface="Times New Roman" pitchFamily="18" charset="0"/>
                <a:ea typeface="宋体" pitchFamily="2" charset="-122"/>
              </a:rPr>
              <a:t>la </a:t>
            </a:r>
            <a:r>
              <a:rPr lang="zh-CN" altLang="en-US" sz="3200" b="1" kern="1200" dirty="0" smtClean="0">
                <a:solidFill>
                  <a:srgbClr val="FF0000"/>
                </a:solidFill>
                <a:latin typeface="Times New Roman" pitchFamily="18" charset="0"/>
                <a:ea typeface="宋体" pitchFamily="2" charset="-122"/>
              </a:rPr>
              <a:t>和 </a:t>
            </a:r>
            <a:r>
              <a:rPr lang="en-US" altLang="zh-CN" sz="3200" b="1" kern="1200" dirty="0" smtClean="0">
                <a:solidFill>
                  <a:srgbClr val="FF0000"/>
                </a:solidFill>
                <a:latin typeface="Times New Roman" pitchFamily="18" charset="0"/>
                <a:ea typeface="宋体" pitchFamily="2" charset="-122"/>
              </a:rPr>
              <a:t>lb </a:t>
            </a:r>
            <a:r>
              <a:rPr lang="zh-CN" altLang="en-US" sz="3200" b="1" kern="1200" dirty="0" smtClean="0">
                <a:solidFill>
                  <a:srgbClr val="FF0000"/>
                </a:solidFill>
                <a:latin typeface="Times New Roman" pitchFamily="18" charset="0"/>
                <a:ea typeface="宋体" pitchFamily="2" charset="-122"/>
              </a:rPr>
              <a:t>成为空链表。</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body" idx="1"/>
          </p:nvPr>
        </p:nvSpPr>
        <p:spPr>
          <a:xfrm>
            <a:off x="331788" y="908050"/>
            <a:ext cx="8561387" cy="5581650"/>
          </a:xfrm>
        </p:spPr>
        <p:txBody>
          <a:bodyPr/>
          <a:lstStyle/>
          <a:p>
            <a:pPr marL="685800" indent="-685800" eaLnBrk="1" hangingPunct="1">
              <a:lnSpc>
                <a:spcPct val="120000"/>
              </a:lnSpc>
              <a:spcBef>
                <a:spcPct val="0"/>
              </a:spcBef>
              <a:buNone/>
            </a:pPr>
            <a:r>
              <a:rPr lang="zh-CN" altLang="en-US" b="1" dirty="0" smtClean="0"/>
              <a:t>操作步骤</a:t>
            </a:r>
            <a:endParaRPr lang="en-US" altLang="zh-CN" b="1" dirty="0" smtClean="0"/>
          </a:p>
          <a:p>
            <a:pPr marL="685800" indent="-685800" eaLnBrk="1" hangingPunct="1">
              <a:lnSpc>
                <a:spcPct val="120000"/>
              </a:lnSpc>
              <a:spcBef>
                <a:spcPct val="0"/>
              </a:spcBef>
              <a:buFont typeface="Wingdings" pitchFamily="2" charset="2"/>
              <a:buAutoNum type="arabicParenR"/>
            </a:pPr>
            <a:r>
              <a:rPr lang="zh-CN" altLang="en-US" sz="3200" b="1" dirty="0" smtClean="0"/>
              <a:t>建空表 </a:t>
            </a:r>
            <a:r>
              <a:rPr lang="en-US" altLang="zh-CN" sz="3200" b="1" dirty="0" err="1" smtClean="0"/>
              <a:t>Lc</a:t>
            </a:r>
            <a:r>
              <a:rPr lang="en-US" altLang="zh-CN" sz="3200" b="1" dirty="0" smtClean="0"/>
              <a:t>;</a:t>
            </a:r>
          </a:p>
          <a:p>
            <a:pPr marL="685800" indent="-685800" eaLnBrk="1" hangingPunct="1">
              <a:lnSpc>
                <a:spcPct val="120000"/>
              </a:lnSpc>
              <a:spcBef>
                <a:spcPct val="0"/>
              </a:spcBef>
              <a:buFont typeface="Wingdings" pitchFamily="2" charset="2"/>
              <a:buAutoNum type="arabicParenR"/>
            </a:pPr>
            <a:r>
              <a:rPr lang="zh-CN" altLang="en-US" sz="3200" b="1" dirty="0" smtClean="0"/>
              <a:t>依次从 </a:t>
            </a:r>
            <a:r>
              <a:rPr lang="en-US" altLang="zh-CN" sz="3200" b="1" dirty="0" smtClean="0"/>
              <a:t>La </a:t>
            </a:r>
            <a:r>
              <a:rPr lang="zh-CN" altLang="en-US" sz="3200" b="1" dirty="0" smtClean="0"/>
              <a:t>或 </a:t>
            </a:r>
            <a:r>
              <a:rPr lang="en-US" altLang="zh-CN" sz="3200" b="1" dirty="0" smtClean="0"/>
              <a:t>Lb </a:t>
            </a:r>
            <a:r>
              <a:rPr lang="zh-CN" altLang="en-US" sz="3200" b="1" dirty="0" smtClean="0"/>
              <a:t>中“摘取”元素值较小的结点插入到 </a:t>
            </a:r>
            <a:r>
              <a:rPr lang="en-US" altLang="zh-CN" sz="3200" b="1" dirty="0" err="1" smtClean="0"/>
              <a:t>Lc</a:t>
            </a:r>
            <a:r>
              <a:rPr lang="en-US" altLang="zh-CN" sz="3200" b="1" dirty="0" smtClean="0"/>
              <a:t> </a:t>
            </a:r>
            <a:r>
              <a:rPr lang="zh-CN" altLang="en-US" sz="3200" b="1" dirty="0" smtClean="0"/>
              <a:t>表中第一个结点之前直至其中一个表变空为止</a:t>
            </a:r>
            <a:r>
              <a:rPr lang="en-US" altLang="zh-CN" sz="3200" b="1" dirty="0" smtClean="0"/>
              <a:t>;</a:t>
            </a:r>
          </a:p>
          <a:p>
            <a:pPr marL="685800" indent="-685800" eaLnBrk="1" hangingPunct="1">
              <a:lnSpc>
                <a:spcPct val="120000"/>
              </a:lnSpc>
              <a:spcBef>
                <a:spcPct val="0"/>
              </a:spcBef>
              <a:buFont typeface="Wingdings" pitchFamily="2" charset="2"/>
              <a:buAutoNum type="arabicParenR"/>
            </a:pPr>
            <a:r>
              <a:rPr lang="zh-CN" altLang="en-US" sz="3200" b="1" dirty="0" smtClean="0"/>
              <a:t>继续将 </a:t>
            </a:r>
            <a:r>
              <a:rPr lang="en-US" altLang="zh-CN" sz="3200" b="1" dirty="0" smtClean="0"/>
              <a:t>La </a:t>
            </a:r>
            <a:r>
              <a:rPr lang="zh-CN" altLang="en-US" sz="3200" b="1" dirty="0" smtClean="0"/>
              <a:t>或 </a:t>
            </a:r>
            <a:r>
              <a:rPr lang="en-US" altLang="zh-CN" sz="3200" b="1" dirty="0" smtClean="0"/>
              <a:t>Lb </a:t>
            </a:r>
            <a:r>
              <a:rPr lang="zh-CN" altLang="en-US" sz="3200" b="1" dirty="0" smtClean="0"/>
              <a:t>其中一个表的剩余结点插入在 </a:t>
            </a:r>
            <a:r>
              <a:rPr lang="en-US" altLang="zh-CN" sz="3200" b="1" dirty="0" err="1" smtClean="0"/>
              <a:t>Lc</a:t>
            </a:r>
            <a:r>
              <a:rPr lang="en-US" altLang="zh-CN" sz="3200" b="1" dirty="0" smtClean="0"/>
              <a:t> </a:t>
            </a:r>
            <a:r>
              <a:rPr lang="zh-CN" altLang="en-US" sz="3200" b="1" dirty="0" smtClean="0"/>
              <a:t>表的表头结点之后</a:t>
            </a:r>
            <a:r>
              <a:rPr lang="en-US" altLang="zh-CN" sz="3200" b="1" dirty="0" smtClean="0"/>
              <a:t>; </a:t>
            </a:r>
          </a:p>
          <a:p>
            <a:pPr marL="685800" indent="-685800" eaLnBrk="1" hangingPunct="1">
              <a:lnSpc>
                <a:spcPct val="120000"/>
              </a:lnSpc>
              <a:spcBef>
                <a:spcPct val="0"/>
              </a:spcBef>
              <a:buFont typeface="Wingdings" pitchFamily="2" charset="2"/>
              <a:buAutoNum type="arabicParenR"/>
            </a:pPr>
            <a:r>
              <a:rPr lang="zh-CN" altLang="en-US" sz="3200" b="1" dirty="0" smtClean="0"/>
              <a:t>释放 </a:t>
            </a:r>
            <a:r>
              <a:rPr lang="en-US" altLang="zh-CN" sz="3200" b="1" dirty="0" smtClean="0"/>
              <a:t>La </a:t>
            </a:r>
            <a:r>
              <a:rPr lang="zh-CN" altLang="en-US" sz="3200" b="1" dirty="0" smtClean="0"/>
              <a:t>表和 </a:t>
            </a:r>
            <a:r>
              <a:rPr lang="en-US" altLang="zh-CN" sz="3200" b="1" dirty="0" smtClean="0"/>
              <a:t>Lb </a:t>
            </a:r>
            <a:r>
              <a:rPr lang="zh-CN" altLang="en-US" sz="3200" b="1" dirty="0" smtClean="0"/>
              <a:t>表的表头结点。</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331788" y="908050"/>
            <a:ext cx="8561387" cy="5761038"/>
          </a:xfrm>
        </p:spPr>
        <p:txBody>
          <a:bodyPr/>
          <a:lstStyle/>
          <a:p>
            <a:pPr marL="685800" indent="-685800" eaLnBrk="1" hangingPunct="1">
              <a:buFont typeface="Wingdings" pitchFamily="2" charset="2"/>
              <a:buNone/>
            </a:pPr>
            <a:r>
              <a:rPr lang="en-US" altLang="zh-CN" sz="2400" b="1" dirty="0" smtClean="0">
                <a:solidFill>
                  <a:schemeClr val="tx1"/>
                </a:solidFill>
              </a:rPr>
              <a:t>void union ( </a:t>
            </a:r>
            <a:r>
              <a:rPr lang="en-US" altLang="zh-CN" sz="2400" b="1" dirty="0" err="1" smtClean="0">
                <a:solidFill>
                  <a:schemeClr val="tx1"/>
                </a:solidFill>
              </a:rPr>
              <a:t>LinkList</a:t>
            </a:r>
            <a:r>
              <a:rPr lang="en-US" altLang="zh-CN" sz="2400" b="1" dirty="0" smtClean="0">
                <a:solidFill>
                  <a:schemeClr val="tx1"/>
                </a:solidFill>
              </a:rPr>
              <a:t>&amp; </a:t>
            </a:r>
            <a:r>
              <a:rPr lang="en-US" altLang="zh-CN" sz="2400" b="1" dirty="0" err="1" smtClean="0">
                <a:solidFill>
                  <a:schemeClr val="tx1"/>
                </a:solidFill>
              </a:rPr>
              <a:t>Lc</a:t>
            </a:r>
            <a:r>
              <a:rPr lang="en-US" altLang="zh-CN" sz="2400" b="1" dirty="0" smtClean="0">
                <a:solidFill>
                  <a:schemeClr val="tx1"/>
                </a:solidFill>
              </a:rPr>
              <a:t>, </a:t>
            </a:r>
            <a:r>
              <a:rPr lang="en-US" altLang="zh-CN" sz="2400" b="1" dirty="0" err="1" smtClean="0">
                <a:solidFill>
                  <a:schemeClr val="tx1"/>
                </a:solidFill>
              </a:rPr>
              <a:t>LinkList</a:t>
            </a:r>
            <a:r>
              <a:rPr lang="en-US" altLang="zh-CN" sz="2400" b="1" dirty="0" smtClean="0">
                <a:solidFill>
                  <a:schemeClr val="tx1"/>
                </a:solidFill>
              </a:rPr>
              <a:t>&amp; La, </a:t>
            </a:r>
            <a:r>
              <a:rPr lang="en-US" altLang="zh-CN" sz="2400" b="1" dirty="0" err="1" smtClean="0">
                <a:solidFill>
                  <a:schemeClr val="tx1"/>
                </a:solidFill>
              </a:rPr>
              <a:t>LinkList</a:t>
            </a:r>
            <a:r>
              <a:rPr lang="en-US" altLang="zh-CN" sz="2400" b="1" dirty="0" smtClean="0">
                <a:solidFill>
                  <a:schemeClr val="tx1"/>
                </a:solidFill>
              </a:rPr>
              <a:t>&amp; Lb )</a:t>
            </a:r>
          </a:p>
          <a:p>
            <a:pPr marL="685800" indent="-685800" eaLnBrk="1" hangingPunct="1">
              <a:buFont typeface="Wingdings" pitchFamily="2" charset="2"/>
              <a:buNone/>
            </a:pPr>
            <a:r>
              <a:rPr lang="en-US" altLang="zh-CN" sz="2800" b="1" dirty="0" smtClean="0">
                <a:solidFill>
                  <a:schemeClr val="tx1"/>
                </a:solidFill>
              </a:rPr>
              <a:t>{ // </a:t>
            </a:r>
            <a:r>
              <a:rPr lang="zh-CN" altLang="en-US" sz="2800" b="1" dirty="0" smtClean="0">
                <a:solidFill>
                  <a:schemeClr val="tx1"/>
                </a:solidFill>
              </a:rPr>
              <a:t>将非递减的有序表 </a:t>
            </a:r>
            <a:r>
              <a:rPr lang="en-US" altLang="zh-CN" sz="2800" b="1" dirty="0" smtClean="0">
                <a:solidFill>
                  <a:schemeClr val="tx1"/>
                </a:solidFill>
              </a:rPr>
              <a:t>La </a:t>
            </a:r>
            <a:r>
              <a:rPr lang="zh-CN" altLang="en-US" sz="2800" b="1" dirty="0" smtClean="0">
                <a:solidFill>
                  <a:schemeClr val="tx1"/>
                </a:solidFill>
              </a:rPr>
              <a:t>和</a:t>
            </a:r>
            <a:r>
              <a:rPr lang="en-US" altLang="zh-CN" sz="2800" b="1" dirty="0" smtClean="0">
                <a:solidFill>
                  <a:schemeClr val="tx1"/>
                </a:solidFill>
              </a:rPr>
              <a:t>Lb</a:t>
            </a:r>
            <a:r>
              <a:rPr lang="zh-CN" altLang="en-US" sz="2800" b="1" dirty="0" smtClean="0">
                <a:solidFill>
                  <a:schemeClr val="tx1"/>
                </a:solidFill>
              </a:rPr>
              <a:t>归并为非递增的</a:t>
            </a:r>
          </a:p>
          <a:p>
            <a:pPr marL="685800" indent="-685800" eaLnBrk="1" hangingPunct="1">
              <a:buFont typeface="Wingdings" pitchFamily="2" charset="2"/>
              <a:buNone/>
            </a:pPr>
            <a:r>
              <a:rPr lang="zh-CN" altLang="en-US" sz="2800" b="1" dirty="0" smtClean="0">
                <a:solidFill>
                  <a:schemeClr val="tx1"/>
                </a:solidFill>
              </a:rPr>
              <a:t>  </a:t>
            </a:r>
            <a:r>
              <a:rPr lang="en-US" altLang="zh-CN" sz="2800" b="1" dirty="0" smtClean="0">
                <a:solidFill>
                  <a:schemeClr val="tx1"/>
                </a:solidFill>
              </a:rPr>
              <a:t>// </a:t>
            </a:r>
            <a:r>
              <a:rPr lang="zh-CN" altLang="en-US" sz="2800" b="1" dirty="0" smtClean="0">
                <a:solidFill>
                  <a:schemeClr val="tx1"/>
                </a:solidFill>
              </a:rPr>
              <a:t>有序表</a:t>
            </a:r>
            <a:r>
              <a:rPr lang="en-US" altLang="zh-CN" sz="2800" b="1" dirty="0" err="1" smtClean="0">
                <a:solidFill>
                  <a:schemeClr val="tx1"/>
                </a:solidFill>
              </a:rPr>
              <a:t>Lc</a:t>
            </a:r>
            <a:r>
              <a:rPr lang="en-US" altLang="zh-CN" sz="2800" b="1" dirty="0" smtClean="0">
                <a:solidFill>
                  <a:schemeClr val="tx1"/>
                </a:solidFill>
              </a:rPr>
              <a:t>,</a:t>
            </a:r>
            <a:r>
              <a:rPr lang="zh-CN" altLang="en-US" sz="2800" b="1" dirty="0" smtClean="0">
                <a:solidFill>
                  <a:schemeClr val="tx1"/>
                </a:solidFill>
              </a:rPr>
              <a:t>归并之后，</a:t>
            </a:r>
            <a:r>
              <a:rPr lang="en-US" altLang="zh-CN" sz="2800" b="1" dirty="0" smtClean="0">
                <a:solidFill>
                  <a:schemeClr val="tx1"/>
                </a:solidFill>
              </a:rPr>
              <a:t>La</a:t>
            </a:r>
            <a:r>
              <a:rPr lang="zh-CN" altLang="en-US" sz="2800" b="1" dirty="0" smtClean="0">
                <a:solidFill>
                  <a:schemeClr val="tx1"/>
                </a:solidFill>
              </a:rPr>
              <a:t>和</a:t>
            </a:r>
            <a:r>
              <a:rPr lang="en-US" altLang="zh-CN" sz="2800" b="1" dirty="0" smtClean="0">
                <a:solidFill>
                  <a:schemeClr val="tx1"/>
                </a:solidFill>
              </a:rPr>
              <a:t>Lb</a:t>
            </a:r>
            <a:r>
              <a:rPr lang="zh-CN" altLang="en-US" sz="2800" b="1" dirty="0" smtClean="0">
                <a:solidFill>
                  <a:schemeClr val="tx1"/>
                </a:solidFill>
              </a:rPr>
              <a:t>表不再存在。</a:t>
            </a:r>
          </a:p>
          <a:p>
            <a:pPr marL="685800" indent="-685800" eaLnBrk="1" hangingPunct="1">
              <a:buFont typeface="Wingdings" pitchFamily="2" charset="2"/>
              <a:buNone/>
            </a:pPr>
            <a:r>
              <a:rPr lang="zh-CN" altLang="en-US" sz="2800" b="1" dirty="0" smtClean="0">
                <a:solidFill>
                  <a:schemeClr val="tx1"/>
                </a:solidFill>
              </a:rPr>
              <a:t>  </a:t>
            </a:r>
            <a:r>
              <a:rPr lang="en-US" altLang="zh-CN" sz="2800" b="1" dirty="0" smtClean="0">
                <a:solidFill>
                  <a:schemeClr val="tx1"/>
                </a:solidFill>
              </a:rPr>
              <a:t>// </a:t>
            </a:r>
            <a:r>
              <a:rPr lang="zh-CN" altLang="en-US" sz="2800" b="1" dirty="0" smtClean="0">
                <a:solidFill>
                  <a:schemeClr val="tx1"/>
                </a:solidFill>
              </a:rPr>
              <a:t>上述三个表均为带头结点的单链表，</a:t>
            </a:r>
            <a:r>
              <a:rPr lang="en-US" altLang="zh-CN" sz="2800" b="1" dirty="0" err="1" smtClean="0">
                <a:solidFill>
                  <a:schemeClr val="tx1"/>
                </a:solidFill>
              </a:rPr>
              <a:t>Lc</a:t>
            </a:r>
            <a:r>
              <a:rPr lang="en-US" altLang="zh-CN" sz="2800" b="1" dirty="0" smtClean="0">
                <a:solidFill>
                  <a:schemeClr val="tx1"/>
                </a:solidFill>
              </a:rPr>
              <a:t> </a:t>
            </a:r>
            <a:r>
              <a:rPr lang="zh-CN" altLang="en-US" sz="2800" b="1" dirty="0" smtClean="0">
                <a:solidFill>
                  <a:schemeClr val="tx1"/>
                </a:solidFill>
              </a:rPr>
              <a:t>表  </a:t>
            </a:r>
          </a:p>
          <a:p>
            <a:pPr marL="685800" indent="-685800" eaLnBrk="1" hangingPunct="1">
              <a:buFont typeface="Wingdings" pitchFamily="2" charset="2"/>
              <a:buNone/>
            </a:pPr>
            <a:r>
              <a:rPr lang="zh-CN" altLang="en-US" sz="2800" b="1" dirty="0" smtClean="0">
                <a:solidFill>
                  <a:schemeClr val="tx1"/>
                </a:solidFill>
              </a:rPr>
              <a:t>  </a:t>
            </a:r>
            <a:r>
              <a:rPr lang="en-US" altLang="zh-CN" sz="2800" b="1" dirty="0" smtClean="0">
                <a:solidFill>
                  <a:schemeClr val="tx1"/>
                </a:solidFill>
              </a:rPr>
              <a:t>// </a:t>
            </a:r>
            <a:r>
              <a:rPr lang="zh-CN" altLang="en-US" sz="2800" b="1" dirty="0" smtClean="0">
                <a:solidFill>
                  <a:schemeClr val="tx1"/>
                </a:solidFill>
              </a:rPr>
              <a:t>中的结点即为原 </a:t>
            </a:r>
            <a:r>
              <a:rPr lang="en-US" altLang="zh-CN" sz="2800" b="1" dirty="0" smtClean="0">
                <a:solidFill>
                  <a:schemeClr val="tx1"/>
                </a:solidFill>
              </a:rPr>
              <a:t>La </a:t>
            </a:r>
            <a:r>
              <a:rPr lang="zh-CN" altLang="en-US" sz="2800" b="1" dirty="0" smtClean="0">
                <a:solidFill>
                  <a:schemeClr val="tx1"/>
                </a:solidFill>
              </a:rPr>
              <a:t>或 </a:t>
            </a:r>
            <a:r>
              <a:rPr lang="en-US" altLang="zh-CN" sz="2800" b="1" dirty="0" smtClean="0">
                <a:solidFill>
                  <a:schemeClr val="tx1"/>
                </a:solidFill>
              </a:rPr>
              <a:t>Lb </a:t>
            </a:r>
            <a:r>
              <a:rPr lang="zh-CN" altLang="en-US" sz="2800" b="1" dirty="0" smtClean="0">
                <a:solidFill>
                  <a:schemeClr val="tx1"/>
                </a:solidFill>
              </a:rPr>
              <a:t>表中的结点。</a:t>
            </a:r>
          </a:p>
          <a:p>
            <a:pPr marL="685800" indent="-685800" eaLnBrk="1" hangingPunct="1">
              <a:buFont typeface="Wingdings" pitchFamily="2" charset="2"/>
              <a:buNone/>
            </a:pPr>
            <a:endParaRPr lang="zh-CN" altLang="en-US" sz="2800" b="1" dirty="0" smtClean="0">
              <a:solidFill>
                <a:schemeClr val="tx1"/>
              </a:solidFill>
            </a:endParaRPr>
          </a:p>
          <a:p>
            <a:pPr marL="685800" indent="-685800" eaLnBrk="1" hangingPunct="1">
              <a:buFont typeface="Wingdings" pitchFamily="2" charset="2"/>
              <a:buNone/>
            </a:pPr>
            <a:endParaRPr lang="zh-CN" altLang="en-US" sz="2800" b="1" dirty="0" smtClean="0">
              <a:solidFill>
                <a:schemeClr val="tx1"/>
              </a:solidFill>
            </a:endParaRPr>
          </a:p>
          <a:p>
            <a:pPr marL="685800" indent="-685800" eaLnBrk="1" hangingPunct="1">
              <a:buFont typeface="Wingdings" pitchFamily="2" charset="2"/>
              <a:buNone/>
            </a:pPr>
            <a:endParaRPr lang="zh-CN" altLang="en-US" sz="2800" b="1" dirty="0" smtClean="0">
              <a:solidFill>
                <a:schemeClr val="tx1"/>
              </a:solidFill>
            </a:endParaRPr>
          </a:p>
          <a:p>
            <a:pPr marL="685800" indent="-685800" eaLnBrk="1" hangingPunct="1">
              <a:buFont typeface="Wingdings" pitchFamily="2" charset="2"/>
              <a:buNone/>
            </a:pPr>
            <a:endParaRPr lang="zh-CN" altLang="en-US" sz="2800" b="1" dirty="0" smtClean="0">
              <a:solidFill>
                <a:schemeClr val="tx1"/>
              </a:solidFill>
            </a:endParaRPr>
          </a:p>
          <a:p>
            <a:pPr marL="685800" indent="-685800" eaLnBrk="1" hangingPunct="1">
              <a:buFont typeface="Wingdings" pitchFamily="2" charset="2"/>
              <a:buNone/>
            </a:pPr>
            <a:endParaRPr lang="zh-CN" altLang="en-US" sz="2800" b="1" dirty="0" smtClean="0">
              <a:solidFill>
                <a:schemeClr val="tx1"/>
              </a:solidFill>
            </a:endParaRPr>
          </a:p>
          <a:p>
            <a:pPr marL="685800" indent="-685800" eaLnBrk="1" hangingPunct="1">
              <a:buFont typeface="Wingdings" pitchFamily="2" charset="2"/>
              <a:buNone/>
            </a:pPr>
            <a:r>
              <a:rPr lang="en-US" altLang="zh-CN" sz="2800" b="1" dirty="0" smtClean="0">
                <a:solidFill>
                  <a:schemeClr val="tx1"/>
                </a:solidFill>
              </a:rPr>
              <a:t>} // union</a:t>
            </a:r>
            <a:endParaRPr lang="zh-CN" altLang="en-US" sz="2800" b="1" dirty="0" smtClean="0">
              <a:solidFill>
                <a:schemeClr val="tx1"/>
              </a:solidFill>
            </a:endParaRPr>
          </a:p>
        </p:txBody>
      </p:sp>
      <p:sp>
        <p:nvSpPr>
          <p:cNvPr id="1017861" name="Text Box 5"/>
          <p:cNvSpPr txBox="1">
            <a:spLocks noChangeArrowheads="1"/>
          </p:cNvSpPr>
          <p:nvPr/>
        </p:nvSpPr>
        <p:spPr bwMode="auto">
          <a:xfrm>
            <a:off x="792163" y="3560763"/>
            <a:ext cx="7796212" cy="1077912"/>
          </a:xfrm>
          <a:prstGeom prst="rect">
            <a:avLst/>
          </a:prstGeom>
          <a:noFill/>
          <a:ln w="9525">
            <a:noFill/>
            <a:miter lim="800000"/>
            <a:headEnd/>
            <a:tailEnd/>
          </a:ln>
        </p:spPr>
        <p:txBody>
          <a:bodyPr>
            <a:spAutoFit/>
          </a:bodyPr>
          <a:lstStyle/>
          <a:p>
            <a:pPr algn="l" eaLnBrk="1" hangingPunct="1">
              <a:spcBef>
                <a:spcPct val="0"/>
              </a:spcBef>
              <a:buClrTx/>
              <a:buFontTx/>
              <a:buNone/>
            </a:pPr>
            <a:r>
              <a:rPr lang="en-US" altLang="zh-CN" sz="3200" dirty="0" err="1"/>
              <a:t>Lc</a:t>
            </a:r>
            <a:r>
              <a:rPr lang="en-US" altLang="zh-CN" sz="3200" dirty="0"/>
              <a:t> = new </a:t>
            </a:r>
            <a:r>
              <a:rPr lang="en-US" altLang="zh-CN" sz="3200" dirty="0" err="1"/>
              <a:t>LNode</a:t>
            </a:r>
            <a:r>
              <a:rPr lang="en-US" altLang="zh-CN" sz="3200" dirty="0"/>
              <a:t>;  </a:t>
            </a:r>
            <a:r>
              <a:rPr lang="en-US" altLang="zh-CN" sz="3200" dirty="0" err="1"/>
              <a:t>Lc</a:t>
            </a:r>
            <a:r>
              <a:rPr lang="en-US" altLang="zh-CN" sz="3200" dirty="0"/>
              <a:t>-&gt;next = NULL;</a:t>
            </a:r>
          </a:p>
          <a:p>
            <a:pPr algn="l" eaLnBrk="1" hangingPunct="1">
              <a:spcBef>
                <a:spcPct val="0"/>
              </a:spcBef>
              <a:buClrTx/>
              <a:buFontTx/>
              <a:buNone/>
            </a:pPr>
            <a:r>
              <a:rPr lang="en-US" altLang="zh-CN" sz="3200" dirty="0"/>
              <a:t>pa = La-&gt;next;  </a:t>
            </a:r>
            <a:r>
              <a:rPr lang="en-US" altLang="zh-CN" sz="3200" dirty="0" err="1"/>
              <a:t>pb</a:t>
            </a:r>
            <a:r>
              <a:rPr lang="en-US" altLang="zh-CN" sz="3200" dirty="0"/>
              <a:t> = Lb-&gt;next;   </a:t>
            </a:r>
            <a:r>
              <a:rPr lang="en-US" altLang="zh-CN" sz="3200" dirty="0">
                <a:solidFill>
                  <a:srgbClr val="008000"/>
                </a:solidFill>
                <a:latin typeface="+mn-lt"/>
                <a:ea typeface="+mn-ea"/>
              </a:rPr>
              <a:t>// </a:t>
            </a:r>
            <a:r>
              <a:rPr lang="zh-CN" altLang="zh-CN" sz="3200" dirty="0">
                <a:solidFill>
                  <a:srgbClr val="008000"/>
                </a:solidFill>
                <a:latin typeface="+mn-lt"/>
                <a:ea typeface="+mn-ea"/>
              </a:rPr>
              <a:t>初始化</a:t>
            </a:r>
            <a:endParaRPr lang="zh-CN" altLang="en-US" sz="3200" dirty="0">
              <a:solidFill>
                <a:srgbClr val="008000"/>
              </a:solidFill>
              <a:latin typeface="+mn-lt"/>
              <a:ea typeface="+mn-ea"/>
            </a:endParaRPr>
          </a:p>
        </p:txBody>
      </p:sp>
      <p:sp>
        <p:nvSpPr>
          <p:cNvPr id="1017862" name="Text Box 6">
            <a:hlinkClick r:id="" action="ppaction://hlinkshowjump?jump=nextslide"/>
          </p:cNvPr>
          <p:cNvSpPr txBox="1">
            <a:spLocks noChangeArrowheads="1"/>
          </p:cNvSpPr>
          <p:nvPr/>
        </p:nvSpPr>
        <p:spPr bwMode="auto">
          <a:xfrm>
            <a:off x="958850" y="4687888"/>
            <a:ext cx="4390946" cy="584775"/>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2800" dirty="0">
                <a:solidFill>
                  <a:srgbClr val="FF0000"/>
                </a:solidFill>
              </a:rPr>
              <a:t>……  ……                </a:t>
            </a:r>
            <a:r>
              <a:rPr lang="en-US" altLang="zh-CN" sz="3200" dirty="0">
                <a:solidFill>
                  <a:srgbClr val="008000"/>
                </a:solidFill>
                <a:latin typeface="+mn-lt"/>
                <a:ea typeface="+mn-ea"/>
              </a:rPr>
              <a:t>// </a:t>
            </a:r>
            <a:r>
              <a:rPr lang="zh-CN" altLang="en-US" sz="3200" dirty="0">
                <a:solidFill>
                  <a:srgbClr val="008000"/>
                </a:solidFill>
                <a:latin typeface="+mn-lt"/>
                <a:ea typeface="+mn-ea"/>
              </a:rPr>
              <a:t>归并</a:t>
            </a:r>
          </a:p>
        </p:txBody>
      </p:sp>
      <p:sp>
        <p:nvSpPr>
          <p:cNvPr id="1017863" name="Text Box 7"/>
          <p:cNvSpPr txBox="1">
            <a:spLocks noChangeArrowheads="1"/>
          </p:cNvSpPr>
          <p:nvPr/>
        </p:nvSpPr>
        <p:spPr bwMode="auto">
          <a:xfrm>
            <a:off x="765175" y="5281613"/>
            <a:ext cx="8608447" cy="584775"/>
          </a:xfrm>
          <a:prstGeom prst="rect">
            <a:avLst/>
          </a:prstGeom>
          <a:noFill/>
          <a:ln w="9525">
            <a:noFill/>
            <a:miter lim="800000"/>
            <a:headEnd/>
            <a:tailEnd/>
          </a:ln>
        </p:spPr>
        <p:txBody>
          <a:bodyPr wrap="none">
            <a:spAutoFit/>
          </a:bodyPr>
          <a:lstStyle/>
          <a:p>
            <a:pPr algn="l" eaLnBrk="1" hangingPunct="1">
              <a:spcBef>
                <a:spcPct val="0"/>
              </a:spcBef>
              <a:buClrTx/>
              <a:buFontTx/>
              <a:buNone/>
            </a:pPr>
            <a:r>
              <a:rPr lang="en-US" altLang="zh-CN" sz="3200" dirty="0"/>
              <a:t>delete La;  delete Lb;   </a:t>
            </a:r>
            <a:r>
              <a:rPr lang="en-US" altLang="zh-CN" sz="3200" dirty="0">
                <a:solidFill>
                  <a:srgbClr val="008000"/>
                </a:solidFill>
                <a:latin typeface="+mn-lt"/>
                <a:ea typeface="+mn-ea"/>
              </a:rPr>
              <a:t>// </a:t>
            </a:r>
            <a:r>
              <a:rPr lang="zh-CN" altLang="en-US" sz="3200" dirty="0">
                <a:solidFill>
                  <a:srgbClr val="008000"/>
                </a:solidFill>
                <a:latin typeface="+mn-lt"/>
                <a:ea typeface="+mn-ea"/>
              </a:rPr>
              <a:t>释放</a:t>
            </a:r>
            <a:r>
              <a:rPr lang="en-US" altLang="zh-CN" sz="3200" dirty="0">
                <a:solidFill>
                  <a:srgbClr val="008000"/>
                </a:solidFill>
                <a:latin typeface="+mn-lt"/>
                <a:ea typeface="+mn-ea"/>
              </a:rPr>
              <a:t>La </a:t>
            </a:r>
            <a:r>
              <a:rPr lang="zh-CN" altLang="en-US" sz="3200" dirty="0">
                <a:solidFill>
                  <a:srgbClr val="008000"/>
                </a:solidFill>
                <a:latin typeface="+mn-lt"/>
                <a:ea typeface="+mn-ea"/>
              </a:rPr>
              <a:t>和 </a:t>
            </a:r>
            <a:r>
              <a:rPr lang="en-US" altLang="zh-CN" sz="3200" dirty="0">
                <a:solidFill>
                  <a:srgbClr val="008000"/>
                </a:solidFill>
                <a:latin typeface="+mn-lt"/>
                <a:ea typeface="+mn-ea"/>
              </a:rPr>
              <a:t>Lb</a:t>
            </a:r>
            <a:r>
              <a:rPr lang="zh-CN" altLang="en-US" sz="3200" dirty="0">
                <a:solidFill>
                  <a:srgbClr val="008000"/>
                </a:solidFill>
                <a:latin typeface="+mn-lt"/>
                <a:ea typeface="+mn-ea"/>
              </a:rPr>
              <a:t>的头结点</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7861"/>
                                        </p:tgtEl>
                                        <p:attrNameLst>
                                          <p:attrName>style.visibility</p:attrName>
                                        </p:attrNameLst>
                                      </p:cBhvr>
                                      <p:to>
                                        <p:strVal val="visible"/>
                                      </p:to>
                                    </p:set>
                                    <p:animEffect transition="in" filter="wipe(left)">
                                      <p:cBhvr>
                                        <p:cTn id="7" dur="500"/>
                                        <p:tgtEl>
                                          <p:spTgt spid="10178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7862"/>
                                        </p:tgtEl>
                                        <p:attrNameLst>
                                          <p:attrName>style.visibility</p:attrName>
                                        </p:attrNameLst>
                                      </p:cBhvr>
                                      <p:to>
                                        <p:strVal val="visible"/>
                                      </p:to>
                                    </p:set>
                                    <p:animEffect transition="in" filter="wipe(left)">
                                      <p:cBhvr>
                                        <p:cTn id="12" dur="500"/>
                                        <p:tgtEl>
                                          <p:spTgt spid="10178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7863"/>
                                        </p:tgtEl>
                                        <p:attrNameLst>
                                          <p:attrName>style.visibility</p:attrName>
                                        </p:attrNameLst>
                                      </p:cBhvr>
                                      <p:to>
                                        <p:strVal val="visible"/>
                                      </p:to>
                                    </p:set>
                                    <p:animEffect transition="in" filter="wipe(left)">
                                      <p:cBhvr>
                                        <p:cTn id="17" dur="500"/>
                                        <p:tgtEl>
                                          <p:spTgt spid="1017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61" grpId="0" autoUpdateAnimBg="0"/>
      <p:bldP spid="1017862" grpId="0" autoUpdateAnimBg="0"/>
      <p:bldP spid="101786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idx="1"/>
          </p:nvPr>
        </p:nvSpPr>
        <p:spPr>
          <a:xfrm>
            <a:off x="611188" y="782638"/>
            <a:ext cx="8380412" cy="5761037"/>
          </a:xfrm>
        </p:spPr>
        <p:txBody>
          <a:bodyPr/>
          <a:lstStyle/>
          <a:p>
            <a:pPr marL="685800" indent="-685800" eaLnBrk="1" hangingPunct="1">
              <a:lnSpc>
                <a:spcPts val="3800"/>
              </a:lnSpc>
              <a:spcBef>
                <a:spcPct val="0"/>
              </a:spcBef>
              <a:buFont typeface="Wingdings" pitchFamily="2" charset="2"/>
              <a:buNone/>
            </a:pPr>
            <a:r>
              <a:rPr lang="en-US" altLang="zh-CN" sz="3200" b="1" dirty="0" smtClean="0"/>
              <a:t>while ( pa != NULL || </a:t>
            </a:r>
            <a:r>
              <a:rPr lang="en-US" altLang="zh-CN" sz="3200" b="1" dirty="0" err="1" smtClean="0"/>
              <a:t>pb</a:t>
            </a:r>
            <a:r>
              <a:rPr lang="en-US" altLang="zh-CN" sz="3200" b="1" dirty="0" smtClean="0"/>
              <a:t> != NULL ) </a:t>
            </a:r>
          </a:p>
          <a:p>
            <a:pPr marL="685800" indent="-685800" eaLnBrk="1" hangingPunct="1">
              <a:lnSpc>
                <a:spcPts val="3800"/>
              </a:lnSpc>
              <a:spcBef>
                <a:spcPct val="0"/>
              </a:spcBef>
              <a:buFont typeface="Wingdings" pitchFamily="2" charset="2"/>
              <a:buNone/>
            </a:pPr>
            <a:r>
              <a:rPr lang="en-US" altLang="zh-CN" sz="3200" b="1" dirty="0" smtClean="0"/>
              <a:t>{   if  ( pa ==NULL )</a:t>
            </a:r>
          </a:p>
          <a:p>
            <a:pPr marL="685800" indent="-685800" eaLnBrk="1" hangingPunct="1">
              <a:lnSpc>
                <a:spcPts val="3800"/>
              </a:lnSpc>
              <a:spcBef>
                <a:spcPct val="0"/>
              </a:spcBef>
              <a:buFont typeface="Wingdings" pitchFamily="2" charset="2"/>
              <a:buNone/>
            </a:pPr>
            <a:r>
              <a:rPr lang="en-US" altLang="zh-CN" sz="3200" b="1" dirty="0" smtClean="0"/>
              <a:t>          { q = </a:t>
            </a:r>
            <a:r>
              <a:rPr lang="en-US" altLang="zh-CN" sz="3200" b="1" dirty="0" err="1" smtClean="0"/>
              <a:t>pb</a:t>
            </a:r>
            <a:r>
              <a:rPr lang="en-US" altLang="zh-CN" sz="3200" b="1" dirty="0" smtClean="0"/>
              <a:t>;  </a:t>
            </a:r>
            <a:r>
              <a:rPr lang="en-US" altLang="zh-CN" sz="3200" b="1" dirty="0" err="1" smtClean="0"/>
              <a:t>pb</a:t>
            </a:r>
            <a:r>
              <a:rPr lang="en-US" altLang="zh-CN" sz="3200" b="1" dirty="0" smtClean="0"/>
              <a:t> = </a:t>
            </a:r>
            <a:r>
              <a:rPr lang="en-US" altLang="zh-CN" sz="3200" b="1" dirty="0" err="1" smtClean="0"/>
              <a:t>pb</a:t>
            </a:r>
            <a:r>
              <a:rPr lang="en-US" altLang="zh-CN" sz="3200" b="1" dirty="0" smtClean="0"/>
              <a:t>-&gt;next; }</a:t>
            </a:r>
          </a:p>
          <a:p>
            <a:pPr marL="685800" indent="-685800" eaLnBrk="1" hangingPunct="1">
              <a:lnSpc>
                <a:spcPts val="3800"/>
              </a:lnSpc>
              <a:spcBef>
                <a:spcPct val="0"/>
              </a:spcBef>
              <a:buFont typeface="Wingdings" pitchFamily="2" charset="2"/>
              <a:buNone/>
            </a:pPr>
            <a:r>
              <a:rPr lang="en-US" altLang="zh-CN" sz="3200" b="1" dirty="0" smtClean="0"/>
              <a:t>   else if  ( </a:t>
            </a:r>
            <a:r>
              <a:rPr lang="en-US" altLang="zh-CN" sz="3200" b="1" dirty="0" err="1" smtClean="0"/>
              <a:t>pb</a:t>
            </a:r>
            <a:r>
              <a:rPr lang="en-US" altLang="zh-CN" sz="3200" b="1" dirty="0" smtClean="0"/>
              <a:t> == NULL ) </a:t>
            </a:r>
          </a:p>
          <a:p>
            <a:pPr marL="685800" indent="-685800" eaLnBrk="1" hangingPunct="1">
              <a:lnSpc>
                <a:spcPts val="3800"/>
              </a:lnSpc>
              <a:spcBef>
                <a:spcPct val="0"/>
              </a:spcBef>
              <a:buFont typeface="Wingdings" pitchFamily="2" charset="2"/>
              <a:buNone/>
            </a:pPr>
            <a:r>
              <a:rPr lang="en-US" altLang="zh-CN" sz="3200" b="1" dirty="0" smtClean="0"/>
              <a:t>          { q = pa;  pa = pa-&gt;next; } </a:t>
            </a:r>
          </a:p>
          <a:p>
            <a:pPr marL="685800" indent="-685800" eaLnBrk="1" hangingPunct="1">
              <a:lnSpc>
                <a:spcPts val="3800"/>
              </a:lnSpc>
              <a:spcBef>
                <a:spcPct val="0"/>
              </a:spcBef>
              <a:buFont typeface="Wingdings" pitchFamily="2" charset="2"/>
              <a:buNone/>
            </a:pPr>
            <a:r>
              <a:rPr lang="en-US" altLang="zh-CN" sz="3200" b="1" dirty="0" smtClean="0"/>
              <a:t>   else if ( pa-&gt;data &lt;= </a:t>
            </a:r>
            <a:r>
              <a:rPr lang="en-US" altLang="zh-CN" sz="3200" b="1" dirty="0" err="1" smtClean="0"/>
              <a:t>pb</a:t>
            </a:r>
            <a:r>
              <a:rPr lang="en-US" altLang="zh-CN" sz="3200" b="1" dirty="0" smtClean="0"/>
              <a:t>-&gt;data ) </a:t>
            </a:r>
          </a:p>
          <a:p>
            <a:pPr marL="685800" indent="-685800" eaLnBrk="1" hangingPunct="1">
              <a:lnSpc>
                <a:spcPts val="3800"/>
              </a:lnSpc>
              <a:spcBef>
                <a:spcPct val="0"/>
              </a:spcBef>
              <a:buFont typeface="Wingdings" pitchFamily="2" charset="2"/>
              <a:buNone/>
            </a:pPr>
            <a:r>
              <a:rPr lang="en-US" altLang="zh-CN" sz="3200" b="1" dirty="0" smtClean="0"/>
              <a:t>          { q = pa;  pa = pa-&gt;next; }</a:t>
            </a:r>
          </a:p>
          <a:p>
            <a:pPr marL="685800" indent="-685800" eaLnBrk="1" hangingPunct="1">
              <a:lnSpc>
                <a:spcPts val="3800"/>
              </a:lnSpc>
              <a:spcBef>
                <a:spcPct val="0"/>
              </a:spcBef>
              <a:buFont typeface="Wingdings" pitchFamily="2" charset="2"/>
              <a:buNone/>
            </a:pPr>
            <a:r>
              <a:rPr lang="en-US" altLang="zh-CN" sz="3200" b="1" dirty="0" smtClean="0"/>
              <a:t>   else </a:t>
            </a:r>
          </a:p>
          <a:p>
            <a:pPr marL="685800" indent="-685800" eaLnBrk="1" hangingPunct="1">
              <a:lnSpc>
                <a:spcPts val="3800"/>
              </a:lnSpc>
              <a:spcBef>
                <a:spcPct val="0"/>
              </a:spcBef>
              <a:buFont typeface="Wingdings" pitchFamily="2" charset="2"/>
              <a:buNone/>
            </a:pPr>
            <a:r>
              <a:rPr lang="en-US" altLang="zh-CN" sz="3200" b="1" dirty="0" smtClean="0"/>
              <a:t>          { q = </a:t>
            </a:r>
            <a:r>
              <a:rPr lang="en-US" altLang="zh-CN" sz="3200" b="1" dirty="0" err="1" smtClean="0"/>
              <a:t>pb</a:t>
            </a:r>
            <a:r>
              <a:rPr lang="en-US" altLang="zh-CN" sz="3200" b="1" dirty="0" smtClean="0"/>
              <a:t>;  </a:t>
            </a:r>
            <a:r>
              <a:rPr lang="en-US" altLang="zh-CN" sz="3200" b="1" dirty="0" err="1" smtClean="0"/>
              <a:t>pb</a:t>
            </a:r>
            <a:r>
              <a:rPr lang="en-US" altLang="zh-CN" sz="3200" b="1" dirty="0" smtClean="0"/>
              <a:t> = </a:t>
            </a:r>
            <a:r>
              <a:rPr lang="en-US" altLang="zh-CN" sz="3200" b="1" dirty="0" err="1" smtClean="0"/>
              <a:t>pb</a:t>
            </a:r>
            <a:r>
              <a:rPr lang="en-US" altLang="zh-CN" sz="3200" b="1" dirty="0" smtClean="0"/>
              <a:t>-&gt;next; }</a:t>
            </a:r>
          </a:p>
          <a:p>
            <a:pPr marL="685800" indent="-685800" eaLnBrk="1" hangingPunct="1">
              <a:lnSpc>
                <a:spcPts val="3800"/>
              </a:lnSpc>
              <a:spcBef>
                <a:spcPct val="0"/>
              </a:spcBef>
              <a:buFont typeface="Wingdings" pitchFamily="2" charset="2"/>
              <a:buNone/>
            </a:pPr>
            <a:r>
              <a:rPr lang="en-US" altLang="zh-CN" sz="3200" b="1" dirty="0" smtClean="0">
                <a:solidFill>
                  <a:schemeClr val="tx1"/>
                </a:solidFill>
              </a:rPr>
              <a:t>   q-&gt;next = </a:t>
            </a:r>
            <a:r>
              <a:rPr lang="en-US" altLang="zh-CN" sz="3200" b="1" dirty="0" err="1" smtClean="0">
                <a:solidFill>
                  <a:schemeClr val="tx1"/>
                </a:solidFill>
              </a:rPr>
              <a:t>Lc</a:t>
            </a:r>
            <a:r>
              <a:rPr lang="en-US" altLang="zh-CN" sz="3200" b="1" dirty="0" smtClean="0">
                <a:solidFill>
                  <a:schemeClr val="tx1"/>
                </a:solidFill>
              </a:rPr>
              <a:t>-&gt;next;      </a:t>
            </a:r>
            <a:r>
              <a:rPr lang="en-US" altLang="zh-CN" sz="3200" b="1" dirty="0" smtClean="0">
                <a:solidFill>
                  <a:srgbClr val="008000"/>
                </a:solidFill>
              </a:rPr>
              <a:t>// </a:t>
            </a:r>
            <a:r>
              <a:rPr lang="zh-CN" altLang="en-US" sz="3200" b="1" dirty="0" smtClean="0">
                <a:solidFill>
                  <a:srgbClr val="008000"/>
                </a:solidFill>
              </a:rPr>
              <a:t>插入</a:t>
            </a:r>
            <a:endParaRPr lang="en-US" altLang="zh-CN" sz="3200" b="1" dirty="0" smtClean="0">
              <a:solidFill>
                <a:srgbClr val="008000"/>
              </a:solidFill>
            </a:endParaRPr>
          </a:p>
          <a:p>
            <a:pPr marL="685800" indent="-685800" eaLnBrk="1" hangingPunct="1">
              <a:lnSpc>
                <a:spcPts val="3800"/>
              </a:lnSpc>
              <a:spcBef>
                <a:spcPct val="0"/>
              </a:spcBef>
              <a:buFont typeface="Wingdings" pitchFamily="2" charset="2"/>
              <a:buNone/>
            </a:pPr>
            <a:r>
              <a:rPr lang="en-US" altLang="zh-CN" sz="3200" b="1" dirty="0" smtClean="0">
                <a:solidFill>
                  <a:schemeClr val="tx1"/>
                </a:solidFill>
              </a:rPr>
              <a:t>   </a:t>
            </a:r>
            <a:r>
              <a:rPr lang="en-US" altLang="zh-CN" sz="3200" b="1" dirty="0" err="1" smtClean="0">
                <a:solidFill>
                  <a:schemeClr val="tx1"/>
                </a:solidFill>
              </a:rPr>
              <a:t>Lc</a:t>
            </a:r>
            <a:r>
              <a:rPr lang="en-US" altLang="zh-CN" sz="3200" b="1" dirty="0" smtClean="0">
                <a:solidFill>
                  <a:schemeClr val="tx1"/>
                </a:solidFill>
              </a:rPr>
              <a:t>-&gt;next = q;</a:t>
            </a:r>
            <a:endParaRPr lang="zh-CN" altLang="en-US" sz="3200" b="1" dirty="0" smtClean="0">
              <a:solidFill>
                <a:schemeClr val="tx1"/>
              </a:solidFill>
            </a:endParaRPr>
          </a:p>
          <a:p>
            <a:pPr marL="685800" indent="-685800" eaLnBrk="1" hangingPunct="1">
              <a:lnSpc>
                <a:spcPts val="3800"/>
              </a:lnSpc>
              <a:spcBef>
                <a:spcPct val="0"/>
              </a:spcBef>
              <a:buFont typeface="Wingdings" pitchFamily="2" charset="2"/>
              <a:buNone/>
            </a:pPr>
            <a:r>
              <a:rPr lang="en-US" altLang="zh-CN" sz="3200" b="1" dirty="0" smtClean="0"/>
              <a: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1"/>
          </p:nvPr>
        </p:nvSpPr>
        <p:spPr>
          <a:xfrm>
            <a:off x="228600" y="914400"/>
            <a:ext cx="8648700" cy="5643563"/>
          </a:xfrm>
        </p:spPr>
        <p:txBody>
          <a:bodyPr/>
          <a:lstStyle/>
          <a:p>
            <a:pPr>
              <a:buNone/>
            </a:pPr>
            <a:r>
              <a:rPr lang="en-US" altLang="zh-CN" b="1" dirty="0" smtClean="0"/>
              <a:t>5</a:t>
            </a:r>
            <a:r>
              <a:rPr lang="zh-CN" altLang="en-US" b="1" dirty="0" smtClean="0"/>
              <a:t>已知一带有表头结点的单链表，结点结构为如下：</a:t>
            </a:r>
            <a:endParaRPr lang="en-US" altLang="zh-CN" b="1" dirty="0" smtClean="0"/>
          </a:p>
          <a:p>
            <a:pPr>
              <a:buFont typeface="Wingdings" pitchFamily="2" charset="2"/>
              <a:buNone/>
            </a:pPr>
            <a:endParaRPr lang="en-US" altLang="zh-CN" b="1" dirty="0" smtClean="0"/>
          </a:p>
          <a:p>
            <a:pPr>
              <a:buFont typeface="Wingdings" pitchFamily="2" charset="2"/>
              <a:buNone/>
            </a:pPr>
            <a:r>
              <a:rPr lang="en-US" altLang="zh-CN" b="1" dirty="0" smtClean="0"/>
              <a:t>	</a:t>
            </a:r>
            <a:r>
              <a:rPr lang="zh-CN" altLang="en-US" b="1" dirty="0" smtClean="0"/>
              <a:t>假设该链表只给出了头指针 </a:t>
            </a:r>
            <a:r>
              <a:rPr lang="en-US" altLang="zh-CN" b="1" dirty="0" smtClean="0">
                <a:solidFill>
                  <a:schemeClr val="tx1"/>
                </a:solidFill>
              </a:rPr>
              <a:t>list</a:t>
            </a:r>
            <a:r>
              <a:rPr lang="zh-CN" altLang="en-US" b="1" dirty="0" smtClean="0"/>
              <a:t>。在不改变链表的前提下，请设计一个</a:t>
            </a:r>
            <a:r>
              <a:rPr lang="zh-CN" altLang="en-US" b="1" dirty="0" smtClean="0">
                <a:solidFill>
                  <a:schemeClr val="tx1"/>
                </a:solidFill>
              </a:rPr>
              <a:t>尽可能高效</a:t>
            </a:r>
            <a:r>
              <a:rPr lang="zh-CN" altLang="en-US" b="1" dirty="0" smtClean="0"/>
              <a:t>的算法，查找链表中倒数第 </a:t>
            </a:r>
            <a:r>
              <a:rPr lang="en-US" altLang="zh-CN" b="1" i="1" dirty="0" smtClean="0">
                <a:solidFill>
                  <a:schemeClr val="tx1"/>
                </a:solidFill>
              </a:rPr>
              <a:t>k </a:t>
            </a:r>
            <a:r>
              <a:rPr lang="zh-CN" altLang="en-US" b="1" dirty="0" smtClean="0"/>
              <a:t>个位置上的结点（</a:t>
            </a:r>
            <a:r>
              <a:rPr lang="en-US" altLang="zh-CN" b="1" i="1" dirty="0" smtClean="0"/>
              <a:t>k</a:t>
            </a:r>
            <a:r>
              <a:rPr lang="zh-CN" altLang="en-US" b="1" dirty="0" smtClean="0"/>
              <a:t>为正整数）。若查找成功，输出该结点的 </a:t>
            </a:r>
            <a:r>
              <a:rPr lang="en-US" altLang="zh-CN" b="1" dirty="0" smtClean="0"/>
              <a:t>data </a:t>
            </a:r>
            <a:r>
              <a:rPr lang="zh-CN" altLang="en-US" b="1" dirty="0" smtClean="0"/>
              <a:t>的值，并返回 </a:t>
            </a:r>
            <a:r>
              <a:rPr lang="en-US" altLang="zh-CN" b="1" dirty="0" smtClean="0"/>
              <a:t>1</a:t>
            </a:r>
            <a:r>
              <a:rPr lang="zh-CN" altLang="en-US" b="1" dirty="0" smtClean="0"/>
              <a:t>；否则，返回 </a:t>
            </a:r>
            <a:r>
              <a:rPr lang="en-US" altLang="zh-CN" b="1" dirty="0" smtClean="0"/>
              <a:t>0</a:t>
            </a:r>
            <a:r>
              <a:rPr lang="zh-CN" altLang="en-US" b="1" dirty="0" smtClean="0"/>
              <a:t>。</a:t>
            </a:r>
          </a:p>
        </p:txBody>
      </p:sp>
      <p:grpSp>
        <p:nvGrpSpPr>
          <p:cNvPr id="2" name="Group 5"/>
          <p:cNvGrpSpPr>
            <a:grpSpLocks/>
          </p:cNvGrpSpPr>
          <p:nvPr/>
        </p:nvGrpSpPr>
        <p:grpSpPr bwMode="auto">
          <a:xfrm>
            <a:off x="3298173" y="2065282"/>
            <a:ext cx="1967598" cy="536026"/>
            <a:chOff x="6843" y="7857"/>
            <a:chExt cx="1307" cy="345"/>
          </a:xfrm>
          <a:noFill/>
        </p:grpSpPr>
        <p:sp>
          <p:nvSpPr>
            <p:cNvPr id="20486" name="Text Box 6"/>
            <p:cNvSpPr txBox="1">
              <a:spLocks noChangeArrowheads="1"/>
            </p:cNvSpPr>
            <p:nvPr/>
          </p:nvSpPr>
          <p:spPr bwMode="auto">
            <a:xfrm>
              <a:off x="6843" y="7857"/>
              <a:ext cx="654" cy="345"/>
            </a:xfrm>
            <a:prstGeom prst="rect">
              <a:avLst/>
            </a:prstGeom>
            <a:grpFill/>
            <a:ln w="9525">
              <a:solidFill>
                <a:schemeClr val="tx1"/>
              </a:solidFill>
              <a:miter lim="800000"/>
              <a:headEnd/>
              <a:tailEnd/>
            </a:ln>
          </p:spPr>
          <p:txBody>
            <a:bodyPr lIns="0" tIns="0" rIns="0" bIns="0"/>
            <a:lstStyle/>
            <a:p>
              <a:pPr>
                <a:defRPr/>
              </a:pPr>
              <a:r>
                <a:rPr lang="en-US" altLang="zh-CN" sz="3200">
                  <a:latin typeface="+mn-ea"/>
                  <a:ea typeface="+mn-ea"/>
                </a:rPr>
                <a:t>data</a:t>
              </a:r>
              <a:endParaRPr lang="zh-CN" altLang="zh-CN" sz="3200">
                <a:latin typeface="+mn-ea"/>
                <a:ea typeface="+mn-ea"/>
              </a:endParaRPr>
            </a:p>
          </p:txBody>
        </p:sp>
        <p:sp>
          <p:nvSpPr>
            <p:cNvPr id="20487" name="Text Box 7"/>
            <p:cNvSpPr txBox="1">
              <a:spLocks noChangeArrowheads="1"/>
            </p:cNvSpPr>
            <p:nvPr/>
          </p:nvSpPr>
          <p:spPr bwMode="auto">
            <a:xfrm>
              <a:off x="7496" y="7857"/>
              <a:ext cx="654" cy="345"/>
            </a:xfrm>
            <a:prstGeom prst="rect">
              <a:avLst/>
            </a:prstGeom>
            <a:grpFill/>
            <a:ln w="9525">
              <a:solidFill>
                <a:schemeClr val="tx1"/>
              </a:solidFill>
              <a:miter lim="800000"/>
              <a:headEnd/>
              <a:tailEnd/>
            </a:ln>
          </p:spPr>
          <p:txBody>
            <a:bodyPr lIns="0" tIns="0" rIns="0" bIns="0"/>
            <a:lstStyle/>
            <a:p>
              <a:pPr>
                <a:defRPr/>
              </a:pPr>
              <a:r>
                <a:rPr lang="en-US" altLang="zh-CN" sz="3200">
                  <a:latin typeface="+mn-ea"/>
                  <a:ea typeface="+mn-ea"/>
                </a:rPr>
                <a:t>link</a:t>
              </a:r>
              <a:endParaRPr lang="zh-CN" altLang="zh-CN" sz="3200">
                <a:latin typeface="+mn-ea"/>
                <a:ea typeface="+mn-ea"/>
              </a:endParaRPr>
            </a:p>
          </p:txBody>
        </p:sp>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4674" name="Rectangle 2"/>
          <p:cNvSpPr>
            <a:spLocks noGrp="1" noChangeArrowheads="1"/>
          </p:cNvSpPr>
          <p:nvPr>
            <p:ph type="body" idx="1"/>
          </p:nvPr>
        </p:nvSpPr>
        <p:spPr>
          <a:xfrm>
            <a:off x="0" y="609600"/>
            <a:ext cx="9144000" cy="1066800"/>
          </a:xfrm>
        </p:spPr>
        <p:txBody>
          <a:bodyPr/>
          <a:lstStyle/>
          <a:p>
            <a:pPr marL="685800" indent="-685800">
              <a:buFont typeface="Wingdings 2" pitchFamily="18" charset="2"/>
              <a:buNone/>
            </a:pPr>
            <a:r>
              <a:rPr lang="en-US" altLang="zh-CN" sz="3200" b="1" smtClean="0">
                <a:solidFill>
                  <a:srgbClr val="3333CC"/>
                </a:solidFill>
              </a:rPr>
              <a:t>3</a:t>
            </a:r>
            <a:r>
              <a:rPr lang="zh-CN" altLang="en-US" sz="3200" b="1" smtClean="0">
                <a:solidFill>
                  <a:srgbClr val="3333CC"/>
                </a:solidFill>
              </a:rPr>
              <a:t>、对于给定的</a:t>
            </a:r>
            <a:r>
              <a:rPr lang="en-US" altLang="zh-CN" sz="3200" b="1" smtClean="0">
                <a:solidFill>
                  <a:srgbClr val="3333CC"/>
                </a:solidFill>
              </a:rPr>
              <a:t>n</a:t>
            </a:r>
            <a:r>
              <a:rPr lang="zh-CN" altLang="en-US" sz="3200" b="1" smtClean="0">
                <a:solidFill>
                  <a:srgbClr val="3333CC"/>
                </a:solidFill>
              </a:rPr>
              <a:t>个元素，可以构造出的逻辑结构有</a:t>
            </a:r>
            <a:r>
              <a:rPr lang="zh-CN" altLang="en-US" sz="3200" b="1" u="sng" smtClean="0">
                <a:solidFill>
                  <a:srgbClr val="3333CC"/>
                </a:solidFill>
              </a:rPr>
              <a:t>  ⑴  </a:t>
            </a:r>
            <a:r>
              <a:rPr lang="zh-CN" altLang="en-US" sz="3200" b="1" smtClean="0">
                <a:solidFill>
                  <a:srgbClr val="3333CC"/>
                </a:solidFill>
              </a:rPr>
              <a:t>、</a:t>
            </a:r>
            <a:r>
              <a:rPr lang="zh-CN" altLang="en-US" sz="3200" b="1" u="sng" smtClean="0">
                <a:solidFill>
                  <a:srgbClr val="3333CC"/>
                </a:solidFill>
              </a:rPr>
              <a:t>  ⑵  </a:t>
            </a:r>
            <a:r>
              <a:rPr lang="zh-CN" altLang="en-US" sz="3200" b="1" smtClean="0">
                <a:solidFill>
                  <a:srgbClr val="3333CC"/>
                </a:solidFill>
              </a:rPr>
              <a:t>、</a:t>
            </a:r>
            <a:r>
              <a:rPr lang="zh-CN" altLang="en-US" sz="3200" b="1" u="sng" smtClean="0">
                <a:solidFill>
                  <a:srgbClr val="3333CC"/>
                </a:solidFill>
              </a:rPr>
              <a:t>  ⑶  </a:t>
            </a:r>
            <a:r>
              <a:rPr lang="zh-CN" altLang="en-US" sz="3200" b="1" smtClean="0">
                <a:solidFill>
                  <a:srgbClr val="3333CC"/>
                </a:solidFill>
              </a:rPr>
              <a:t>、</a:t>
            </a:r>
            <a:r>
              <a:rPr lang="zh-CN" altLang="en-US" sz="3200" b="1" u="sng" smtClean="0">
                <a:solidFill>
                  <a:srgbClr val="3333CC"/>
                </a:solidFill>
              </a:rPr>
              <a:t>  ⑷  </a:t>
            </a:r>
            <a:r>
              <a:rPr lang="zh-CN" altLang="en-US" sz="3200" b="1" smtClean="0">
                <a:solidFill>
                  <a:srgbClr val="3333CC"/>
                </a:solidFill>
              </a:rPr>
              <a:t>四种。</a:t>
            </a:r>
          </a:p>
        </p:txBody>
      </p:sp>
      <p:sp>
        <p:nvSpPr>
          <p:cNvPr id="2204675" name="Rectangle 3"/>
          <p:cNvSpPr>
            <a:spLocks noChangeArrowheads="1"/>
          </p:cNvSpPr>
          <p:nvPr/>
        </p:nvSpPr>
        <p:spPr bwMode="auto">
          <a:xfrm>
            <a:off x="0" y="2438400"/>
            <a:ext cx="9144000" cy="579438"/>
          </a:xfrm>
          <a:prstGeom prst="rect">
            <a:avLst/>
          </a:prstGeom>
          <a:noFill/>
          <a:ln w="9525" cap="rnd">
            <a:noFill/>
            <a:miter lim="800000"/>
            <a:headEnd/>
            <a:tailEnd/>
          </a:ln>
        </p:spPr>
        <p:txBody>
          <a:bodyPr>
            <a:spAutoFit/>
          </a:bodyPr>
          <a:lstStyle/>
          <a:p>
            <a:pPr>
              <a:spcBef>
                <a:spcPct val="20000"/>
              </a:spcBef>
              <a:buClr>
                <a:srgbClr val="CC6600"/>
              </a:buClr>
              <a:buFont typeface="Wingdings 2" pitchFamily="18" charset="2"/>
              <a:buNone/>
            </a:pPr>
            <a:r>
              <a:rPr lang="zh-CN" altLang="en-US" sz="3200"/>
              <a:t>答案：⑴ 集合  ⑵ 线性结构  ⑶ 树结构  ⑷ 图结构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4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204675"/>
                                        </p:tgtEl>
                                        <p:attrNameLst>
                                          <p:attrName>style.visibility</p:attrName>
                                        </p:attrNameLst>
                                      </p:cBhvr>
                                      <p:to>
                                        <p:strVal val="visible"/>
                                      </p:to>
                                    </p:set>
                                    <p:animEffect transition="in" filter="wipe(left)">
                                      <p:cBhvr>
                                        <p:cTn id="11" dur="500"/>
                                        <p:tgtEl>
                                          <p:spTgt spid="2204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4674" grpId="0" build="p" autoUpdateAnimBg="0"/>
      <p:bldP spid="220467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228600" y="914400"/>
            <a:ext cx="8648700" cy="5643563"/>
          </a:xfrm>
        </p:spPr>
        <p:txBody>
          <a:bodyPr/>
          <a:lstStyle/>
          <a:p>
            <a:pPr>
              <a:buNone/>
              <a:defRPr/>
            </a:pPr>
            <a:r>
              <a:rPr lang="zh-CN" altLang="en-US" b="1" dirty="0" smtClean="0"/>
              <a:t>问题关键</a:t>
            </a:r>
            <a:endParaRPr lang="en-US" altLang="zh-CN" b="1" dirty="0" smtClean="0"/>
          </a:p>
          <a:p>
            <a:pPr>
              <a:buFont typeface="Wingdings" pitchFamily="2" charset="2"/>
              <a:buNone/>
              <a:defRPr/>
            </a:pPr>
            <a:r>
              <a:rPr lang="en-US" altLang="zh-CN" sz="3200" b="1" dirty="0" smtClean="0"/>
              <a:t>	</a:t>
            </a:r>
            <a:r>
              <a:rPr lang="zh-CN" altLang="en-US" sz="3200" b="1" dirty="0" smtClean="0">
                <a:solidFill>
                  <a:srgbClr val="FF0000"/>
                </a:solidFill>
              </a:rPr>
              <a:t>如何尽可能高效？</a:t>
            </a:r>
            <a:endParaRPr lang="en-US" altLang="zh-CN" sz="3200" b="1" dirty="0" smtClean="0">
              <a:solidFill>
                <a:srgbClr val="FF0000"/>
              </a:solidFill>
            </a:endParaRPr>
          </a:p>
          <a:p>
            <a:pPr>
              <a:buNone/>
              <a:defRPr/>
            </a:pPr>
            <a:r>
              <a:rPr lang="zh-CN" altLang="en-US" b="1" dirty="0" smtClean="0"/>
              <a:t>常规算法</a:t>
            </a:r>
            <a:endParaRPr lang="en-US" altLang="zh-CN" b="1" dirty="0" smtClean="0"/>
          </a:p>
          <a:p>
            <a:pPr>
              <a:buFont typeface="Wingdings" pitchFamily="2" charset="2"/>
              <a:buNone/>
              <a:defRPr/>
            </a:pPr>
            <a:r>
              <a:rPr lang="en-US" altLang="zh-CN" sz="3200" b="1" dirty="0" smtClean="0"/>
              <a:t>	</a:t>
            </a:r>
            <a:r>
              <a:rPr lang="zh-CN" altLang="en-US" sz="3200" b="1" dirty="0" smtClean="0"/>
              <a:t>对链表进行第一遍扫描，计算出链表的长度</a:t>
            </a:r>
            <a:r>
              <a:rPr lang="en-US" sz="3200" b="1" dirty="0" err="1" smtClean="0"/>
              <a:t>len</a:t>
            </a:r>
            <a:r>
              <a:rPr lang="zh-CN" altLang="en-US" sz="3200" b="1" dirty="0" smtClean="0"/>
              <a:t>，然后进行第二遍扫描，计数到 </a:t>
            </a:r>
            <a:r>
              <a:rPr lang="en-US" sz="3200" b="1" dirty="0" err="1" smtClean="0"/>
              <a:t>len</a:t>
            </a:r>
            <a:r>
              <a:rPr lang="en-US" sz="3200" b="1" dirty="0" smtClean="0"/>
              <a:t>-k </a:t>
            </a:r>
            <a:r>
              <a:rPr lang="zh-CN" altLang="en-US" sz="3200" b="1" dirty="0" smtClean="0"/>
              <a:t>的位置即为需要查找的倒数第 </a:t>
            </a:r>
            <a:r>
              <a:rPr lang="en-US" sz="3200" b="1" dirty="0" smtClean="0"/>
              <a:t>k </a:t>
            </a:r>
            <a:r>
              <a:rPr lang="zh-CN" altLang="en-US" sz="3200" b="1" dirty="0" smtClean="0"/>
              <a:t>个元素。</a:t>
            </a:r>
            <a:endParaRPr lang="en-US" altLang="zh-CN" sz="3200" b="1" dirty="0" smtClean="0"/>
          </a:p>
          <a:p>
            <a:pPr>
              <a:buFont typeface="Wingdings" pitchFamily="2" charset="2"/>
              <a:buNone/>
              <a:defRPr/>
            </a:pPr>
            <a:r>
              <a:rPr lang="en-US" altLang="zh-CN" sz="3200" b="1" dirty="0" smtClean="0"/>
              <a:t>	</a:t>
            </a:r>
            <a:r>
              <a:rPr lang="zh-CN" altLang="en-US" sz="3200" b="1" dirty="0" smtClean="0"/>
              <a:t>算法时间复杂度：</a:t>
            </a:r>
            <a:r>
              <a:rPr lang="en-US" sz="3200" b="1" dirty="0" smtClean="0">
                <a:solidFill>
                  <a:schemeClr val="tx1"/>
                </a:solidFill>
              </a:rPr>
              <a:t>O(n)</a:t>
            </a:r>
            <a:r>
              <a:rPr lang="zh-CN" altLang="en-US" sz="3200" b="1" dirty="0" smtClean="0"/>
              <a:t>。</a:t>
            </a:r>
            <a:endParaRPr lang="en-US" altLang="zh-CN" sz="3200" b="1" dirty="0" smtClean="0"/>
          </a:p>
          <a:p>
            <a:pPr marL="514350" indent="-514350">
              <a:buNone/>
              <a:defRPr/>
            </a:pPr>
            <a:r>
              <a:rPr lang="zh-CN" altLang="en-US" b="1" dirty="0" smtClean="0"/>
              <a:t>问题：</a:t>
            </a:r>
            <a:r>
              <a:rPr lang="zh-CN" altLang="en-US" sz="3200" b="1" dirty="0" smtClean="0">
                <a:solidFill>
                  <a:schemeClr val="tx1"/>
                </a:solidFill>
              </a:rPr>
              <a:t>是否有更高效的算法</a:t>
            </a:r>
            <a:endParaRPr lang="en-US" altLang="zh-CN" sz="3200" b="1" dirty="0" smtClean="0">
              <a:solidFill>
                <a:schemeClr val="tx1"/>
              </a:solidFill>
            </a:endParaRPr>
          </a:p>
          <a:p>
            <a:pPr marL="514350" indent="-514350">
              <a:buFont typeface="Wingdings" pitchFamily="2" charset="2"/>
              <a:buNone/>
              <a:defRPr/>
            </a:pPr>
            <a:r>
              <a:rPr lang="en-US" altLang="zh-CN" sz="3200" b="1" dirty="0" smtClean="0">
                <a:solidFill>
                  <a:schemeClr val="tx1"/>
                </a:solidFill>
              </a:rPr>
              <a:t>	</a:t>
            </a:r>
            <a:r>
              <a:rPr lang="zh-CN" altLang="en-US" sz="3200" b="1" dirty="0" smtClean="0">
                <a:solidFill>
                  <a:schemeClr val="tx1"/>
                </a:solidFill>
              </a:rPr>
              <a:t>能否只进行一遍扫描即可完成？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228600" y="914400"/>
            <a:ext cx="8648700" cy="5643563"/>
          </a:xfrm>
        </p:spPr>
        <p:txBody>
          <a:bodyPr/>
          <a:lstStyle/>
          <a:p>
            <a:pPr marL="358775" indent="-358775">
              <a:spcBef>
                <a:spcPts val="1200"/>
              </a:spcBef>
              <a:buNone/>
            </a:pPr>
            <a:r>
              <a:rPr lang="zh-CN" altLang="en-US" b="1" dirty="0" smtClean="0"/>
              <a:t>算法的基本设计思想</a:t>
            </a:r>
          </a:p>
          <a:p>
            <a:pPr marL="358775" indent="-358775">
              <a:spcBef>
                <a:spcPts val="1200"/>
              </a:spcBef>
              <a:buFont typeface="Wingdings" pitchFamily="2" charset="2"/>
              <a:buNone/>
            </a:pPr>
            <a:r>
              <a:rPr lang="en-US" altLang="zh-CN" b="1" dirty="0" smtClean="0"/>
              <a:t>	</a:t>
            </a:r>
            <a:r>
              <a:rPr lang="zh-CN" altLang="en-US" b="1" dirty="0" smtClean="0"/>
              <a:t>假设链表的最后一个结点为倒数第 </a:t>
            </a:r>
            <a:r>
              <a:rPr lang="en-US" altLang="zh-CN" b="1" dirty="0" smtClean="0"/>
              <a:t>1 </a:t>
            </a:r>
            <a:r>
              <a:rPr lang="zh-CN" altLang="en-US" b="1" dirty="0" smtClean="0"/>
              <a:t>个结点。</a:t>
            </a:r>
            <a:endParaRPr lang="en-US" altLang="zh-CN" b="1" dirty="0" smtClean="0"/>
          </a:p>
          <a:p>
            <a:pPr marL="358775" indent="-358775">
              <a:spcBef>
                <a:spcPts val="1200"/>
              </a:spcBef>
              <a:buFont typeface="Wingdings" pitchFamily="2" charset="2"/>
              <a:buNone/>
            </a:pPr>
            <a:r>
              <a:rPr lang="en-US" altLang="zh-CN" b="1" dirty="0" smtClean="0"/>
              <a:t>	</a:t>
            </a:r>
            <a:r>
              <a:rPr lang="zh-CN" altLang="en-US" b="1" dirty="0" smtClean="0"/>
              <a:t>对链表进行扫描：用指针 </a:t>
            </a:r>
            <a:r>
              <a:rPr lang="en-US" altLang="zh-CN" b="1" dirty="0" smtClean="0">
                <a:solidFill>
                  <a:schemeClr val="tx1"/>
                </a:solidFill>
              </a:rPr>
              <a:t>p </a:t>
            </a:r>
            <a:r>
              <a:rPr lang="zh-CN" altLang="en-US" b="1" dirty="0" smtClean="0"/>
              <a:t>和 </a:t>
            </a:r>
            <a:r>
              <a:rPr lang="en-US" altLang="zh-CN" b="1" dirty="0" smtClean="0">
                <a:solidFill>
                  <a:schemeClr val="tx1"/>
                </a:solidFill>
              </a:rPr>
              <a:t>q</a:t>
            </a:r>
            <a:r>
              <a:rPr lang="en-US" altLang="zh-CN" b="1" dirty="0" smtClean="0"/>
              <a:t> </a:t>
            </a:r>
            <a:r>
              <a:rPr lang="zh-CN" altLang="en-US" b="1" dirty="0" smtClean="0"/>
              <a:t>分别指向两个结点，且保持指针 </a:t>
            </a:r>
            <a:r>
              <a:rPr lang="en-US" altLang="zh-CN" b="1" dirty="0" smtClean="0">
                <a:solidFill>
                  <a:schemeClr val="tx1"/>
                </a:solidFill>
              </a:rPr>
              <a:t>p</a:t>
            </a:r>
            <a:r>
              <a:rPr lang="en-US" altLang="zh-CN" b="1" dirty="0" smtClean="0"/>
              <a:t> </a:t>
            </a:r>
            <a:r>
              <a:rPr lang="zh-CN" altLang="en-US" b="1" dirty="0" smtClean="0"/>
              <a:t>和指针 </a:t>
            </a:r>
            <a:r>
              <a:rPr lang="en-US" altLang="zh-CN" b="1" dirty="0" smtClean="0">
                <a:solidFill>
                  <a:schemeClr val="tx1"/>
                </a:solidFill>
              </a:rPr>
              <a:t>q</a:t>
            </a:r>
            <a:r>
              <a:rPr lang="en-US" altLang="zh-CN" b="1" dirty="0" smtClean="0"/>
              <a:t> </a:t>
            </a:r>
            <a:r>
              <a:rPr lang="zh-CN" altLang="en-US" b="1" dirty="0" smtClean="0"/>
              <a:t>之间的“距离”（包含的结点数）为 </a:t>
            </a:r>
            <a:r>
              <a:rPr lang="en-US" altLang="zh-CN" b="1" dirty="0" smtClean="0">
                <a:solidFill>
                  <a:schemeClr val="tx1"/>
                </a:solidFill>
              </a:rPr>
              <a:t>k</a:t>
            </a:r>
            <a:r>
              <a:rPr lang="zh-CN" altLang="en-US" b="1" dirty="0" smtClean="0"/>
              <a:t>，</a:t>
            </a:r>
            <a:endParaRPr lang="en-US" altLang="zh-CN" b="1" dirty="0" smtClean="0"/>
          </a:p>
          <a:p>
            <a:pPr marL="358775" indent="-358775">
              <a:spcBef>
                <a:spcPts val="1200"/>
              </a:spcBef>
              <a:buFont typeface="Wingdings" pitchFamily="2" charset="2"/>
              <a:buNone/>
            </a:pPr>
            <a:r>
              <a:rPr lang="en-US" altLang="zh-CN" b="1" dirty="0" smtClean="0"/>
              <a:t>	</a:t>
            </a:r>
            <a:r>
              <a:rPr lang="zh-CN" altLang="en-US" b="1" dirty="0" smtClean="0">
                <a:solidFill>
                  <a:schemeClr val="tx1"/>
                </a:solidFill>
              </a:rPr>
              <a:t>当 </a:t>
            </a:r>
            <a:r>
              <a:rPr lang="en-US" altLang="zh-CN" b="1" dirty="0" smtClean="0">
                <a:solidFill>
                  <a:schemeClr val="tx1"/>
                </a:solidFill>
              </a:rPr>
              <a:t>p </a:t>
            </a:r>
            <a:r>
              <a:rPr lang="zh-CN" altLang="en-US" b="1" dirty="0" smtClean="0">
                <a:solidFill>
                  <a:schemeClr val="tx1"/>
                </a:solidFill>
              </a:rPr>
              <a:t>指向最后一个结点时，</a:t>
            </a:r>
            <a:r>
              <a:rPr lang="en-US" altLang="zh-CN" b="1" dirty="0" smtClean="0">
                <a:solidFill>
                  <a:schemeClr val="tx1"/>
                </a:solidFill>
              </a:rPr>
              <a:t>q </a:t>
            </a:r>
            <a:r>
              <a:rPr lang="zh-CN" altLang="en-US" b="1" dirty="0" smtClean="0">
                <a:solidFill>
                  <a:schemeClr val="tx1"/>
                </a:solidFill>
              </a:rPr>
              <a:t>指向的就是倒数第 </a:t>
            </a:r>
            <a:r>
              <a:rPr lang="en-US" altLang="zh-CN" b="1" dirty="0" smtClean="0">
                <a:solidFill>
                  <a:schemeClr val="tx1"/>
                </a:solidFill>
              </a:rPr>
              <a:t>k </a:t>
            </a:r>
            <a:r>
              <a:rPr lang="zh-CN" altLang="en-US" b="1" dirty="0" smtClean="0">
                <a:solidFill>
                  <a:schemeClr val="tx1"/>
                </a:solidFill>
              </a:rPr>
              <a:t>个结点</a:t>
            </a:r>
            <a:r>
              <a:rPr lang="zh-CN" altLang="en-US" b="1"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228600" y="803275"/>
            <a:ext cx="8648700" cy="5645150"/>
          </a:xfrm>
        </p:spPr>
        <p:txBody>
          <a:bodyPr/>
          <a:lstStyle/>
          <a:p>
            <a:pPr marL="358775" indent="-457200">
              <a:spcBef>
                <a:spcPts val="600"/>
              </a:spcBef>
              <a:buNone/>
            </a:pPr>
            <a:r>
              <a:rPr lang="zh-CN" altLang="en-US" b="1" dirty="0" smtClean="0"/>
              <a:t>算法的详细实现步骤</a:t>
            </a:r>
          </a:p>
          <a:p>
            <a:pPr marL="358775" indent="-457200">
              <a:spcBef>
                <a:spcPts val="600"/>
              </a:spcBef>
              <a:buFont typeface="Wingdings" pitchFamily="2" charset="2"/>
              <a:buNone/>
            </a:pPr>
            <a:r>
              <a:rPr lang="en-US" altLang="zh-CN" sz="3200" b="1" dirty="0" smtClean="0"/>
              <a:t>	</a:t>
            </a:r>
            <a:r>
              <a:rPr lang="zh-CN" altLang="en-US" sz="3200" b="1" dirty="0" smtClean="0"/>
              <a:t>假表头指针为</a:t>
            </a:r>
            <a:r>
              <a:rPr lang="en-US" altLang="zh-CN" sz="3200" b="1" dirty="0" smtClean="0">
                <a:solidFill>
                  <a:schemeClr val="tx1"/>
                </a:solidFill>
              </a:rPr>
              <a:t>list</a:t>
            </a:r>
            <a:r>
              <a:rPr lang="zh-CN" altLang="en-US" sz="3200" b="1" dirty="0" smtClean="0"/>
              <a:t>，两个指针变量</a:t>
            </a:r>
            <a:r>
              <a:rPr lang="zh-CN" altLang="en-US" sz="3200" b="1" dirty="0" smtClean="0">
                <a:solidFill>
                  <a:schemeClr val="tx1"/>
                </a:solidFill>
              </a:rPr>
              <a:t> </a:t>
            </a:r>
            <a:r>
              <a:rPr lang="en-US" altLang="zh-CN" sz="3200" b="1" i="1" dirty="0" smtClean="0">
                <a:solidFill>
                  <a:schemeClr val="tx1"/>
                </a:solidFill>
              </a:rPr>
              <a:t>p</a:t>
            </a:r>
            <a:r>
              <a:rPr lang="en-US" altLang="zh-CN" sz="3200" b="1" i="1" dirty="0" smtClean="0"/>
              <a:t> </a:t>
            </a:r>
            <a:r>
              <a:rPr lang="zh-CN" altLang="en-US" sz="3200" b="1" dirty="0" smtClean="0"/>
              <a:t>和 </a:t>
            </a:r>
            <a:r>
              <a:rPr lang="en-US" altLang="zh-CN" sz="3200" b="1" i="1" dirty="0" smtClean="0">
                <a:solidFill>
                  <a:schemeClr val="tx1"/>
                </a:solidFill>
              </a:rPr>
              <a:t>q</a:t>
            </a:r>
            <a:r>
              <a:rPr lang="zh-CN" altLang="en-US" sz="3200" b="1" dirty="0" smtClean="0"/>
              <a:t>：</a:t>
            </a:r>
          </a:p>
          <a:p>
            <a:pPr marL="358775" indent="-457200">
              <a:spcBef>
                <a:spcPts val="600"/>
              </a:spcBef>
              <a:buFont typeface="楷体_GB2312" pitchFamily="49" charset="-122"/>
              <a:buAutoNum type="arabicPeriod"/>
            </a:pPr>
            <a:r>
              <a:rPr lang="zh-CN" altLang="en-US" sz="3200" b="1" dirty="0" smtClean="0"/>
              <a:t>距离计数器 </a:t>
            </a:r>
            <a:r>
              <a:rPr lang="en-US" altLang="zh-CN" sz="3200" b="1" i="1" dirty="0" smtClean="0">
                <a:solidFill>
                  <a:schemeClr val="tx1"/>
                </a:solidFill>
              </a:rPr>
              <a:t>count</a:t>
            </a:r>
            <a:r>
              <a:rPr lang="en-US" altLang="zh-CN" sz="3200" b="1" i="1" dirty="0" smtClean="0"/>
              <a:t> </a:t>
            </a:r>
            <a:r>
              <a:rPr lang="en-US" altLang="zh-CN" sz="3200" b="1" dirty="0" smtClean="0"/>
              <a:t>= 0</a:t>
            </a:r>
            <a:r>
              <a:rPr lang="zh-CN" altLang="en-US" sz="3200" b="1" dirty="0" smtClean="0"/>
              <a:t>；</a:t>
            </a:r>
            <a:r>
              <a:rPr lang="en-US" altLang="zh-CN" sz="3200" b="1" i="1" dirty="0" smtClean="0">
                <a:solidFill>
                  <a:schemeClr val="tx1"/>
                </a:solidFill>
              </a:rPr>
              <a:t>p</a:t>
            </a:r>
            <a:r>
              <a:rPr lang="en-US" altLang="zh-CN" sz="3200" b="1" i="1" dirty="0" smtClean="0"/>
              <a:t>=</a:t>
            </a:r>
            <a:r>
              <a:rPr lang="en-US" altLang="zh-CN" sz="3200" b="1" i="1" dirty="0" smtClean="0">
                <a:solidFill>
                  <a:schemeClr val="tx1"/>
                </a:solidFill>
              </a:rPr>
              <a:t>q</a:t>
            </a:r>
            <a:r>
              <a:rPr lang="en-US" altLang="zh-CN" sz="3200" b="1" i="1" dirty="0" smtClean="0"/>
              <a:t>=</a:t>
            </a:r>
            <a:r>
              <a:rPr lang="en-US" altLang="zh-CN" sz="3200" b="1" i="1" dirty="0" smtClean="0">
                <a:solidFill>
                  <a:schemeClr val="tx1"/>
                </a:solidFill>
              </a:rPr>
              <a:t>list-&gt;link</a:t>
            </a:r>
            <a:r>
              <a:rPr lang="zh-CN" altLang="en-US" sz="3200" b="1" i="1" dirty="0" smtClean="0"/>
              <a:t>，</a:t>
            </a:r>
            <a:r>
              <a:rPr lang="zh-CN" altLang="en-US" sz="3200" b="1" dirty="0" smtClean="0"/>
              <a:t>指向链表第一个数据结点；</a:t>
            </a:r>
          </a:p>
          <a:p>
            <a:pPr marL="358775" indent="-457200">
              <a:spcBef>
                <a:spcPts val="600"/>
              </a:spcBef>
              <a:buFont typeface="楷体_GB2312" pitchFamily="49" charset="-122"/>
              <a:buAutoNum type="arabicPeriod"/>
            </a:pPr>
            <a:r>
              <a:rPr lang="zh-CN" altLang="en-US" sz="3200" b="1" dirty="0" smtClean="0"/>
              <a:t>若 </a:t>
            </a:r>
            <a:r>
              <a:rPr lang="en-US" altLang="zh-CN" sz="3200" b="1" i="1" dirty="0" smtClean="0">
                <a:solidFill>
                  <a:schemeClr val="tx1"/>
                </a:solidFill>
              </a:rPr>
              <a:t>p </a:t>
            </a:r>
            <a:r>
              <a:rPr lang="zh-CN" altLang="en-US" sz="3200" b="1" dirty="0" smtClean="0"/>
              <a:t>非空，则执行③和④；否则，转⑤；</a:t>
            </a:r>
          </a:p>
          <a:p>
            <a:pPr marL="358775" indent="-457200">
              <a:spcBef>
                <a:spcPts val="600"/>
              </a:spcBef>
              <a:buFont typeface="楷体_GB2312" pitchFamily="49" charset="-122"/>
              <a:buAutoNum type="arabicPeriod"/>
            </a:pPr>
            <a:r>
              <a:rPr lang="zh-CN" altLang="en-US" sz="3200" b="1" dirty="0" smtClean="0"/>
              <a:t>如果</a:t>
            </a:r>
            <a:r>
              <a:rPr lang="en-US" altLang="zh-CN" sz="3200" b="1" i="1" dirty="0" smtClean="0">
                <a:solidFill>
                  <a:schemeClr val="tx1"/>
                </a:solidFill>
              </a:rPr>
              <a:t>count </a:t>
            </a:r>
            <a:r>
              <a:rPr lang="zh-CN" altLang="en-US" sz="3200" b="1" dirty="0" smtClean="0"/>
              <a:t>小于 </a:t>
            </a:r>
            <a:r>
              <a:rPr lang="en-US" altLang="zh-CN" sz="3200" b="1" i="1" dirty="0" smtClean="0">
                <a:solidFill>
                  <a:schemeClr val="tx1"/>
                </a:solidFill>
              </a:rPr>
              <a:t>k</a:t>
            </a:r>
            <a:r>
              <a:rPr lang="zh-CN" altLang="en-US" sz="3200" b="1" dirty="0" smtClean="0"/>
              <a:t>，则 </a:t>
            </a:r>
            <a:r>
              <a:rPr lang="en-US" altLang="zh-CN" sz="3200" b="1" i="1" dirty="0" smtClean="0">
                <a:solidFill>
                  <a:schemeClr val="tx1"/>
                </a:solidFill>
              </a:rPr>
              <a:t>count</a:t>
            </a:r>
            <a:r>
              <a:rPr lang="en-US" altLang="zh-CN" sz="3200" b="1" i="1" dirty="0" smtClean="0"/>
              <a:t> </a:t>
            </a:r>
            <a:r>
              <a:rPr lang="en-US" altLang="zh-CN" sz="3200" b="1" dirty="0" smtClean="0"/>
              <a:t>= </a:t>
            </a:r>
            <a:r>
              <a:rPr lang="en-US" altLang="zh-CN" sz="3200" b="1" i="1" dirty="0" smtClean="0">
                <a:solidFill>
                  <a:schemeClr val="tx1"/>
                </a:solidFill>
              </a:rPr>
              <a:t>count </a:t>
            </a:r>
            <a:r>
              <a:rPr lang="en-US" altLang="zh-CN" sz="3200" b="1" dirty="0" smtClean="0"/>
              <a:t>+ 1</a:t>
            </a:r>
            <a:r>
              <a:rPr lang="zh-CN" altLang="en-US" sz="3200" b="1" dirty="0" smtClean="0"/>
              <a:t>；否则 </a:t>
            </a:r>
            <a:r>
              <a:rPr lang="en-US" altLang="zh-CN" sz="3200" b="1" i="1" dirty="0" smtClean="0">
                <a:solidFill>
                  <a:schemeClr val="tx1"/>
                </a:solidFill>
              </a:rPr>
              <a:t>q </a:t>
            </a:r>
            <a:r>
              <a:rPr lang="zh-CN" altLang="en-US" sz="3200" b="1" dirty="0" smtClean="0"/>
              <a:t>指向下一个结点；</a:t>
            </a:r>
          </a:p>
          <a:p>
            <a:pPr marL="358775" indent="-457200">
              <a:spcBef>
                <a:spcPts val="600"/>
              </a:spcBef>
              <a:buFont typeface="楷体_GB2312" pitchFamily="49" charset="-122"/>
              <a:buAutoNum type="arabicPeriod"/>
            </a:pPr>
            <a:r>
              <a:rPr lang="en-US" altLang="zh-CN" sz="3200" b="1" i="1" dirty="0" smtClean="0">
                <a:solidFill>
                  <a:schemeClr val="tx1"/>
                </a:solidFill>
              </a:rPr>
              <a:t>p </a:t>
            </a:r>
            <a:r>
              <a:rPr lang="zh-CN" altLang="en-US" sz="3200" b="1" dirty="0" smtClean="0"/>
              <a:t>指向下一个结点，转步骤②；</a:t>
            </a:r>
          </a:p>
          <a:p>
            <a:pPr marL="358775" indent="-457200">
              <a:spcBef>
                <a:spcPts val="600"/>
              </a:spcBef>
              <a:buFont typeface="楷体_GB2312" pitchFamily="49" charset="-122"/>
              <a:buAutoNum type="arabicPeriod"/>
            </a:pPr>
            <a:r>
              <a:rPr lang="zh-CN" altLang="en-US" sz="3200" b="1" dirty="0" smtClean="0"/>
              <a:t>若 </a:t>
            </a:r>
            <a:r>
              <a:rPr lang="en-US" altLang="zh-CN" sz="3200" b="1" i="1" dirty="0" smtClean="0">
                <a:solidFill>
                  <a:schemeClr val="tx1"/>
                </a:solidFill>
              </a:rPr>
              <a:t>count</a:t>
            </a:r>
            <a:r>
              <a:rPr lang="en-US" altLang="zh-CN" sz="3200" b="1" i="1" dirty="0" smtClean="0"/>
              <a:t> </a:t>
            </a:r>
            <a:r>
              <a:rPr lang="zh-CN" altLang="en-US" sz="3200" b="1" dirty="0" smtClean="0"/>
              <a:t>等于</a:t>
            </a:r>
            <a:r>
              <a:rPr lang="en-US" altLang="zh-CN" sz="3200" b="1" i="1" dirty="0" smtClean="0">
                <a:solidFill>
                  <a:schemeClr val="tx1"/>
                </a:solidFill>
              </a:rPr>
              <a:t>k</a:t>
            </a:r>
            <a:r>
              <a:rPr lang="zh-CN" altLang="en-US" sz="3200" b="1" dirty="0" smtClean="0"/>
              <a:t>，则查找成功，输出 </a:t>
            </a:r>
            <a:r>
              <a:rPr lang="en-US" altLang="zh-CN" sz="3200" b="1" i="1" dirty="0" smtClean="0">
                <a:solidFill>
                  <a:schemeClr val="tx1"/>
                </a:solidFill>
              </a:rPr>
              <a:t>q </a:t>
            </a:r>
            <a:r>
              <a:rPr lang="zh-CN" altLang="en-US" sz="3200" b="1" dirty="0" smtClean="0"/>
              <a:t>结点的</a:t>
            </a:r>
            <a:r>
              <a:rPr lang="en-US" altLang="zh-CN" sz="3200" b="1" dirty="0" smtClean="0">
                <a:solidFill>
                  <a:schemeClr val="tx1"/>
                </a:solidFill>
              </a:rPr>
              <a:t>data</a:t>
            </a:r>
            <a:r>
              <a:rPr lang="zh-CN" altLang="en-US" sz="3200" b="1" dirty="0" smtClean="0"/>
              <a:t>值，返回 </a:t>
            </a:r>
            <a:r>
              <a:rPr lang="en-US" altLang="zh-CN" sz="3200" b="1" dirty="0" smtClean="0">
                <a:solidFill>
                  <a:schemeClr val="tx1"/>
                </a:solidFill>
              </a:rPr>
              <a:t>1</a:t>
            </a:r>
            <a:r>
              <a:rPr lang="zh-CN" altLang="en-US" sz="3200" b="1" dirty="0" smtClean="0"/>
              <a:t>；否则，返回 </a:t>
            </a:r>
            <a:r>
              <a:rPr lang="en-US" altLang="zh-CN" sz="3200" b="1" dirty="0" smtClean="0">
                <a:solidFill>
                  <a:schemeClr val="tx1"/>
                </a:solidFill>
              </a:rPr>
              <a:t>0</a:t>
            </a:r>
            <a:r>
              <a:rPr lang="zh-CN" altLang="en-US" sz="3200" b="1" dirty="0" smtClean="0"/>
              <a:t>。结束。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type="body" idx="1"/>
          </p:nvPr>
        </p:nvSpPr>
        <p:spPr>
          <a:xfrm>
            <a:off x="228600" y="803275"/>
            <a:ext cx="8648700" cy="5834063"/>
          </a:xfrm>
        </p:spPr>
        <p:txBody>
          <a:bodyPr/>
          <a:lstStyle/>
          <a:p>
            <a:pPr>
              <a:lnSpc>
                <a:spcPts val="3200"/>
              </a:lnSpc>
              <a:spcBef>
                <a:spcPct val="0"/>
              </a:spcBef>
              <a:buFont typeface="Wingdings" pitchFamily="2" charset="2"/>
              <a:buNone/>
            </a:pPr>
            <a:r>
              <a:rPr lang="en-US" altLang="zh-CN" sz="2800" b="1" dirty="0" err="1" smtClean="0"/>
              <a:t>int</a:t>
            </a:r>
            <a:r>
              <a:rPr lang="en-US" altLang="zh-CN" sz="2800" b="1" dirty="0" smtClean="0"/>
              <a:t>  </a:t>
            </a:r>
            <a:r>
              <a:rPr lang="en-US" altLang="zh-CN" sz="2800" b="1" dirty="0" err="1" smtClean="0"/>
              <a:t>SearchRevk</a:t>
            </a:r>
            <a:r>
              <a:rPr lang="en-US" altLang="zh-CN" sz="2800" b="1" dirty="0" smtClean="0"/>
              <a:t>( </a:t>
            </a:r>
            <a:r>
              <a:rPr lang="en-US" altLang="zh-CN" sz="2800" b="1" dirty="0" err="1" smtClean="0"/>
              <a:t>pLinkList</a:t>
            </a:r>
            <a:r>
              <a:rPr lang="en-US" altLang="zh-CN" sz="2800" b="1" dirty="0" smtClean="0"/>
              <a:t> list,  </a:t>
            </a:r>
            <a:r>
              <a:rPr lang="en-US" altLang="zh-CN" sz="2800" b="1" dirty="0" err="1" smtClean="0"/>
              <a:t>int</a:t>
            </a:r>
            <a:r>
              <a:rPr lang="en-US" altLang="zh-CN" sz="2800" b="1" dirty="0" smtClean="0"/>
              <a:t> k )</a:t>
            </a:r>
            <a:endParaRPr lang="zh-CN" altLang="en-US" sz="2800" b="1" dirty="0" smtClean="0"/>
          </a:p>
          <a:p>
            <a:pPr>
              <a:lnSpc>
                <a:spcPts val="3200"/>
              </a:lnSpc>
              <a:spcBef>
                <a:spcPct val="0"/>
              </a:spcBef>
              <a:buFont typeface="Wingdings" pitchFamily="2" charset="2"/>
              <a:buNone/>
            </a:pPr>
            <a:r>
              <a:rPr lang="en-US" altLang="zh-CN" sz="2800" b="1" dirty="0" smtClean="0"/>
              <a:t>{	</a:t>
            </a:r>
            <a:r>
              <a:rPr lang="en-US" altLang="zh-CN" sz="2800" b="1" dirty="0" err="1" smtClean="0"/>
              <a:t>pLinkList</a:t>
            </a:r>
            <a:r>
              <a:rPr lang="en-US" altLang="zh-CN" sz="2800" b="1" dirty="0" smtClean="0"/>
              <a:t>  p, q;    </a:t>
            </a:r>
            <a:r>
              <a:rPr lang="en-US" altLang="zh-CN" sz="2800" b="1" dirty="0" err="1" smtClean="0"/>
              <a:t>int</a:t>
            </a:r>
            <a:r>
              <a:rPr lang="en-US" altLang="zh-CN" sz="2800" b="1" dirty="0" smtClean="0"/>
              <a:t> count;	</a:t>
            </a:r>
            <a:r>
              <a:rPr lang="en-US" altLang="zh-CN" sz="2800" b="1" dirty="0" smtClean="0">
                <a:solidFill>
                  <a:schemeClr val="accent1"/>
                </a:solidFill>
              </a:rPr>
              <a:t>/* </a:t>
            </a:r>
            <a:r>
              <a:rPr lang="zh-CN" altLang="en-US" sz="2800" b="1" dirty="0" smtClean="0">
                <a:solidFill>
                  <a:schemeClr val="accent1"/>
                </a:solidFill>
              </a:rPr>
              <a:t>距离计数器 *</a:t>
            </a:r>
            <a:r>
              <a:rPr lang="en-US" altLang="zh-CN" sz="2800" b="1" dirty="0" smtClean="0">
                <a:solidFill>
                  <a:schemeClr val="accent1"/>
                </a:solidFill>
              </a:rPr>
              <a:t>/</a:t>
            </a:r>
            <a:endParaRPr lang="zh-CN" altLang="en-US" sz="2800" b="1" dirty="0" smtClean="0">
              <a:solidFill>
                <a:schemeClr val="accent1"/>
              </a:solidFill>
            </a:endParaRPr>
          </a:p>
          <a:p>
            <a:pPr>
              <a:lnSpc>
                <a:spcPts val="3200"/>
              </a:lnSpc>
              <a:spcBef>
                <a:spcPct val="0"/>
              </a:spcBef>
              <a:buFont typeface="Wingdings" pitchFamily="2" charset="2"/>
              <a:buNone/>
            </a:pPr>
            <a:r>
              <a:rPr lang="en-US" altLang="zh-CN" sz="2800" b="1" dirty="0" smtClean="0"/>
              <a:t>	p = q = list-&gt; link;	</a:t>
            </a:r>
            <a:r>
              <a:rPr lang="en-US" altLang="zh-CN" sz="2800" b="1" dirty="0" smtClean="0">
                <a:solidFill>
                  <a:schemeClr val="accent1"/>
                </a:solidFill>
              </a:rPr>
              <a:t>/* p</a:t>
            </a:r>
            <a:r>
              <a:rPr lang="zh-CN" altLang="en-US" sz="2800" b="1" dirty="0" smtClean="0">
                <a:solidFill>
                  <a:schemeClr val="accent1"/>
                </a:solidFill>
              </a:rPr>
              <a:t>和</a:t>
            </a:r>
            <a:r>
              <a:rPr lang="en-US" altLang="zh-CN" sz="2800" b="1" dirty="0" smtClean="0">
                <a:solidFill>
                  <a:schemeClr val="accent1"/>
                </a:solidFill>
              </a:rPr>
              <a:t>q</a:t>
            </a:r>
            <a:r>
              <a:rPr lang="zh-CN" altLang="en-US" sz="2800" b="1" dirty="0" smtClean="0">
                <a:solidFill>
                  <a:schemeClr val="accent1"/>
                </a:solidFill>
              </a:rPr>
              <a:t>指向第一个数据结点 *</a:t>
            </a:r>
            <a:r>
              <a:rPr lang="en-US" altLang="zh-CN" sz="2800" b="1" dirty="0" smtClean="0">
                <a:solidFill>
                  <a:schemeClr val="accent1"/>
                </a:solidFill>
              </a:rPr>
              <a:t>/</a:t>
            </a:r>
            <a:endParaRPr lang="zh-CN" altLang="en-US" sz="2800" b="1" dirty="0" smtClean="0">
              <a:solidFill>
                <a:schemeClr val="accent1"/>
              </a:solidFill>
            </a:endParaRPr>
          </a:p>
          <a:p>
            <a:pPr>
              <a:lnSpc>
                <a:spcPts val="3200"/>
              </a:lnSpc>
              <a:spcBef>
                <a:spcPct val="0"/>
              </a:spcBef>
              <a:buFont typeface="Wingdings" pitchFamily="2" charset="2"/>
              <a:buNone/>
            </a:pPr>
            <a:r>
              <a:rPr lang="en-US" altLang="zh-CN" sz="2800" b="1" dirty="0" smtClean="0"/>
              <a:t>	count = 0;</a:t>
            </a:r>
            <a:endParaRPr lang="zh-CN" altLang="en-US" sz="2800" b="1" dirty="0" smtClean="0"/>
          </a:p>
          <a:p>
            <a:pPr>
              <a:lnSpc>
                <a:spcPts val="3200"/>
              </a:lnSpc>
              <a:spcBef>
                <a:spcPct val="0"/>
              </a:spcBef>
              <a:buFont typeface="Wingdings" pitchFamily="2" charset="2"/>
              <a:buNone/>
            </a:pPr>
            <a:r>
              <a:rPr lang="en-US" altLang="zh-CN" sz="2800" b="1" dirty="0" smtClean="0"/>
              <a:t>	while ( p != NULL )</a:t>
            </a:r>
            <a:endParaRPr lang="zh-CN" altLang="en-US" sz="2800" b="1" dirty="0" smtClean="0"/>
          </a:p>
          <a:p>
            <a:pPr>
              <a:lnSpc>
                <a:spcPts val="3200"/>
              </a:lnSpc>
              <a:spcBef>
                <a:spcPct val="0"/>
              </a:spcBef>
              <a:buFont typeface="Wingdings" pitchFamily="2" charset="2"/>
              <a:buNone/>
            </a:pPr>
            <a:r>
              <a:rPr lang="en-US" altLang="zh-CN" sz="2800" b="1" dirty="0" smtClean="0"/>
              <a:t>	{  if ( count &lt; k )  count++;       </a:t>
            </a:r>
            <a:r>
              <a:rPr lang="en-US" altLang="zh-CN" sz="2800" b="1" dirty="0" smtClean="0">
                <a:solidFill>
                  <a:schemeClr val="accent1"/>
                </a:solidFill>
              </a:rPr>
              <a:t>/* </a:t>
            </a:r>
            <a:r>
              <a:rPr lang="zh-CN" altLang="en-US" sz="2800" b="1" dirty="0" smtClean="0">
                <a:solidFill>
                  <a:schemeClr val="accent1"/>
                </a:solidFill>
              </a:rPr>
              <a:t>计数器</a:t>
            </a:r>
            <a:r>
              <a:rPr lang="en-US" altLang="zh-CN" sz="2800" b="1" dirty="0" smtClean="0">
                <a:solidFill>
                  <a:schemeClr val="accent1"/>
                </a:solidFill>
              </a:rPr>
              <a:t>+1 */</a:t>
            </a:r>
            <a:endParaRPr lang="zh-CN" altLang="en-US" sz="2800" b="1" dirty="0" smtClean="0">
              <a:solidFill>
                <a:schemeClr val="accent1"/>
              </a:solidFill>
            </a:endParaRPr>
          </a:p>
          <a:p>
            <a:pPr>
              <a:lnSpc>
                <a:spcPts val="3200"/>
              </a:lnSpc>
              <a:spcBef>
                <a:spcPct val="0"/>
              </a:spcBef>
              <a:buFont typeface="Wingdings" pitchFamily="2" charset="2"/>
              <a:buNone/>
            </a:pPr>
            <a:r>
              <a:rPr lang="en-US" altLang="zh-CN" sz="2800" b="1" dirty="0" smtClean="0"/>
              <a:t>	   else		     q = q-&gt; link</a:t>
            </a:r>
            <a:r>
              <a:rPr lang="en-US" altLang="zh-CN" sz="2800" b="1" dirty="0" smtClean="0">
                <a:solidFill>
                  <a:schemeClr val="accent1"/>
                </a:solidFill>
              </a:rPr>
              <a:t>;  /* q</a:t>
            </a:r>
            <a:r>
              <a:rPr lang="zh-CN" altLang="en-US" sz="2800" b="1" dirty="0" smtClean="0">
                <a:solidFill>
                  <a:schemeClr val="accent1"/>
                </a:solidFill>
              </a:rPr>
              <a:t>指向下一结点 *</a:t>
            </a:r>
            <a:r>
              <a:rPr lang="en-US" altLang="zh-CN" sz="2800" b="1" dirty="0" smtClean="0">
                <a:solidFill>
                  <a:schemeClr val="accent1"/>
                </a:solidFill>
              </a:rPr>
              <a:t>/</a:t>
            </a:r>
            <a:endParaRPr lang="zh-CN" altLang="en-US" sz="2800" b="1" dirty="0" smtClean="0">
              <a:solidFill>
                <a:schemeClr val="accent1"/>
              </a:solidFill>
            </a:endParaRPr>
          </a:p>
          <a:p>
            <a:pPr>
              <a:lnSpc>
                <a:spcPts val="3200"/>
              </a:lnSpc>
              <a:spcBef>
                <a:spcPct val="0"/>
              </a:spcBef>
              <a:buFont typeface="Wingdings" pitchFamily="2" charset="2"/>
              <a:buNone/>
            </a:pPr>
            <a:r>
              <a:rPr lang="en-US" altLang="zh-CN" sz="2800" b="1" dirty="0" smtClean="0"/>
              <a:t>	   p = p-&gt; link;	</a:t>
            </a:r>
            <a:r>
              <a:rPr lang="en-US" altLang="zh-CN" sz="2800" b="1" dirty="0" smtClean="0">
                <a:solidFill>
                  <a:schemeClr val="accent1"/>
                </a:solidFill>
              </a:rPr>
              <a:t>            /* p</a:t>
            </a:r>
            <a:r>
              <a:rPr lang="zh-CN" altLang="en-US" sz="2800" b="1" dirty="0" smtClean="0">
                <a:solidFill>
                  <a:schemeClr val="accent1"/>
                </a:solidFill>
              </a:rPr>
              <a:t>指向下一个结点 *</a:t>
            </a:r>
            <a:r>
              <a:rPr lang="en-US" altLang="zh-CN" sz="2800" b="1" dirty="0" smtClean="0">
                <a:solidFill>
                  <a:schemeClr val="accent1"/>
                </a:solidFill>
              </a:rPr>
              <a:t>/</a:t>
            </a:r>
            <a:endParaRPr lang="zh-CN" altLang="en-US" sz="2800" b="1" dirty="0" smtClean="0">
              <a:solidFill>
                <a:schemeClr val="accent1"/>
              </a:solidFill>
            </a:endParaRPr>
          </a:p>
          <a:p>
            <a:pPr>
              <a:lnSpc>
                <a:spcPts val="3200"/>
              </a:lnSpc>
              <a:spcBef>
                <a:spcPct val="0"/>
              </a:spcBef>
              <a:buFont typeface="Wingdings" pitchFamily="2" charset="2"/>
              <a:buNone/>
            </a:pPr>
            <a:r>
              <a:rPr lang="en-US" altLang="zh-CN" sz="2800" b="1" dirty="0" smtClean="0"/>
              <a:t>	}</a:t>
            </a:r>
            <a:endParaRPr lang="zh-CN" altLang="en-US" sz="2800" b="1" dirty="0" smtClean="0"/>
          </a:p>
          <a:p>
            <a:pPr>
              <a:lnSpc>
                <a:spcPts val="3200"/>
              </a:lnSpc>
              <a:spcBef>
                <a:spcPct val="0"/>
              </a:spcBef>
              <a:buFont typeface="Wingdings" pitchFamily="2" charset="2"/>
              <a:buNone/>
            </a:pPr>
            <a:r>
              <a:rPr lang="en-US" altLang="zh-CN" sz="2800" b="1" dirty="0" smtClean="0"/>
              <a:t>	if ( count == k )   </a:t>
            </a:r>
            <a:r>
              <a:rPr lang="en-US" altLang="zh-CN" sz="2800" b="1" dirty="0" smtClean="0">
                <a:solidFill>
                  <a:schemeClr val="accent1"/>
                </a:solidFill>
              </a:rPr>
              <a:t>/* </a:t>
            </a:r>
            <a:r>
              <a:rPr lang="zh-CN" altLang="en-US" sz="2800" b="1" dirty="0" smtClean="0">
                <a:solidFill>
                  <a:schemeClr val="accent1"/>
                </a:solidFill>
              </a:rPr>
              <a:t>查找成功 *</a:t>
            </a:r>
            <a:r>
              <a:rPr lang="en-US" altLang="zh-CN" sz="2800" b="1" dirty="0" smtClean="0">
                <a:solidFill>
                  <a:schemeClr val="accent1"/>
                </a:solidFill>
              </a:rPr>
              <a:t>/</a:t>
            </a:r>
            <a:endParaRPr lang="zh-CN" altLang="en-US" sz="2800" b="1" dirty="0" smtClean="0">
              <a:solidFill>
                <a:schemeClr val="accent1"/>
              </a:solidFill>
            </a:endParaRPr>
          </a:p>
          <a:p>
            <a:pPr>
              <a:lnSpc>
                <a:spcPts val="3200"/>
              </a:lnSpc>
              <a:spcBef>
                <a:spcPct val="0"/>
              </a:spcBef>
              <a:buFont typeface="Wingdings" pitchFamily="2" charset="2"/>
              <a:buNone/>
            </a:pPr>
            <a:r>
              <a:rPr lang="en-US" altLang="zh-CN" sz="2800" b="1" dirty="0" smtClean="0"/>
              <a:t>	{   </a:t>
            </a:r>
            <a:r>
              <a:rPr lang="en-US" altLang="zh-CN" sz="2800" b="1" dirty="0" err="1" smtClean="0"/>
              <a:t>printf</a:t>
            </a:r>
            <a:r>
              <a:rPr lang="en-US" altLang="zh-CN" sz="2800" b="1" dirty="0" smtClean="0"/>
              <a:t>("%d\n",  q-&gt;data);	return 1;</a:t>
            </a:r>
            <a:endParaRPr lang="zh-CN" altLang="en-US" sz="2800" b="1" dirty="0" smtClean="0"/>
          </a:p>
          <a:p>
            <a:pPr>
              <a:lnSpc>
                <a:spcPts val="3200"/>
              </a:lnSpc>
              <a:spcBef>
                <a:spcPct val="0"/>
              </a:spcBef>
              <a:buFont typeface="Wingdings" pitchFamily="2" charset="2"/>
              <a:buNone/>
            </a:pPr>
            <a:r>
              <a:rPr lang="en-US" altLang="zh-CN" sz="2800" b="1" dirty="0" smtClean="0"/>
              <a:t>	}</a:t>
            </a:r>
            <a:endParaRPr lang="zh-CN" altLang="en-US" sz="2800" b="1" dirty="0" smtClean="0"/>
          </a:p>
          <a:p>
            <a:pPr>
              <a:lnSpc>
                <a:spcPts val="3200"/>
              </a:lnSpc>
              <a:spcBef>
                <a:spcPct val="0"/>
              </a:spcBef>
              <a:buFont typeface="Wingdings" pitchFamily="2" charset="2"/>
              <a:buNone/>
            </a:pPr>
            <a:r>
              <a:rPr lang="en-US" altLang="zh-CN" sz="2800" b="1" dirty="0" smtClean="0"/>
              <a:t>	else    return 0;	          </a:t>
            </a:r>
            <a:r>
              <a:rPr lang="en-US" altLang="zh-CN" sz="2800" b="1" dirty="0" smtClean="0">
                <a:solidFill>
                  <a:schemeClr val="accent1"/>
                </a:solidFill>
              </a:rPr>
              <a:t>/* </a:t>
            </a:r>
            <a:r>
              <a:rPr lang="zh-CN" altLang="en-US" sz="2800" b="1" dirty="0" smtClean="0">
                <a:solidFill>
                  <a:schemeClr val="accent1"/>
                </a:solidFill>
              </a:rPr>
              <a:t>查找失败 *</a:t>
            </a:r>
            <a:r>
              <a:rPr lang="en-US" altLang="zh-CN" sz="2800" b="1" dirty="0" smtClean="0">
                <a:solidFill>
                  <a:schemeClr val="accent1"/>
                </a:solidFill>
              </a:rPr>
              <a:t>/</a:t>
            </a:r>
            <a:endParaRPr lang="zh-CN" altLang="en-US" sz="2800" b="1" dirty="0" smtClean="0">
              <a:solidFill>
                <a:schemeClr val="accent1"/>
              </a:solidFill>
            </a:endParaRPr>
          </a:p>
          <a:p>
            <a:pPr>
              <a:lnSpc>
                <a:spcPts val="3200"/>
              </a:lnSpc>
              <a:spcBef>
                <a:spcPct val="0"/>
              </a:spcBef>
              <a:buFont typeface="Wingdings" pitchFamily="2" charset="2"/>
              <a:buNone/>
            </a:pPr>
            <a:r>
              <a:rPr lang="en-US" altLang="zh-CN" sz="2800" b="1" dirty="0" smtClean="0"/>
              <a:t>}</a:t>
            </a:r>
            <a:endParaRPr lang="zh-CN" altLang="en-US" sz="2800" b="1"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body" idx="1"/>
          </p:nvPr>
        </p:nvSpPr>
        <p:spPr>
          <a:xfrm>
            <a:off x="120650" y="357166"/>
            <a:ext cx="8866188" cy="2395537"/>
          </a:xfrm>
        </p:spPr>
        <p:txBody>
          <a:bodyPr/>
          <a:lstStyle/>
          <a:p>
            <a:pPr>
              <a:buNone/>
            </a:pPr>
            <a:r>
              <a:rPr lang="en-US" altLang="zh-CN" b="1" dirty="0" smtClean="0"/>
              <a:t>6</a:t>
            </a:r>
            <a:r>
              <a:rPr lang="zh-CN" altLang="en-US" b="1" dirty="0" smtClean="0"/>
              <a:t>求循环小数</a:t>
            </a:r>
          </a:p>
          <a:p>
            <a:pPr>
              <a:buFont typeface="Wingdings" pitchFamily="2" charset="2"/>
              <a:buNone/>
            </a:pPr>
            <a:r>
              <a:rPr lang="en-US" altLang="zh-CN" sz="3200" b="1" dirty="0" smtClean="0"/>
              <a:t>	</a:t>
            </a:r>
            <a:r>
              <a:rPr lang="zh-CN" altLang="en-US" sz="3200" b="1" dirty="0" smtClean="0"/>
              <a:t>对于任意的真分数 </a:t>
            </a:r>
            <a:r>
              <a:rPr lang="en-US" altLang="zh-CN" sz="3200" b="1" dirty="0" smtClean="0"/>
              <a:t>N/M (0 &lt; N &lt; M &lt; 500)</a:t>
            </a:r>
            <a:r>
              <a:rPr lang="zh-CN" altLang="en-US" sz="3200" b="1" dirty="0" smtClean="0"/>
              <a:t>，均可以求出对应的小数。如果采用链表表示各个小数，对于循环节采用循环链表表示。</a:t>
            </a:r>
          </a:p>
        </p:txBody>
      </p:sp>
      <p:grpSp>
        <p:nvGrpSpPr>
          <p:cNvPr id="2" name="Group 5"/>
          <p:cNvGrpSpPr>
            <a:grpSpLocks/>
          </p:cNvGrpSpPr>
          <p:nvPr/>
        </p:nvGrpSpPr>
        <p:grpSpPr bwMode="auto">
          <a:xfrm>
            <a:off x="1091304" y="3197838"/>
            <a:ext cx="6949110" cy="1373629"/>
            <a:chOff x="2170" y="4601"/>
            <a:chExt cx="5750" cy="1526"/>
          </a:xfrm>
          <a:noFill/>
        </p:grpSpPr>
        <p:sp>
          <p:nvSpPr>
            <p:cNvPr id="20486" name="Text Box 6"/>
            <p:cNvSpPr txBox="1">
              <a:spLocks noChangeArrowheads="1"/>
            </p:cNvSpPr>
            <p:nvPr/>
          </p:nvSpPr>
          <p:spPr bwMode="auto">
            <a:xfrm>
              <a:off x="2170" y="4601"/>
              <a:ext cx="649" cy="493"/>
            </a:xfrm>
            <a:prstGeom prst="rect">
              <a:avLst/>
            </a:prstGeom>
            <a:grpFill/>
            <a:ln w="9525">
              <a:noFill/>
              <a:miter lim="800000"/>
              <a:headEnd/>
              <a:tailEnd/>
            </a:ln>
          </p:spPr>
          <p:txBody>
            <a:bodyPr wrap="none" lIns="0" tIns="0" rIns="0" bIns="0"/>
            <a:lstStyle/>
            <a:p>
              <a:pPr algn="just">
                <a:defRPr/>
              </a:pPr>
              <a:r>
                <a:rPr lang="en-US" altLang="zh-CN" sz="2800">
                  <a:latin typeface="Calibri" pitchFamily="34" charset="0"/>
                </a:rPr>
                <a:t>head</a:t>
              </a:r>
              <a:endParaRPr lang="zh-CN" altLang="zh-CN" sz="2800"/>
            </a:p>
          </p:txBody>
        </p:sp>
        <p:sp>
          <p:nvSpPr>
            <p:cNvPr id="20487" name="Rectangle 7"/>
            <p:cNvSpPr>
              <a:spLocks noChangeArrowheads="1"/>
            </p:cNvSpPr>
            <p:nvPr/>
          </p:nvSpPr>
          <p:spPr bwMode="auto">
            <a:xfrm>
              <a:off x="2880" y="4636"/>
              <a:ext cx="360" cy="313"/>
            </a:xfrm>
            <a:prstGeom prst="rect">
              <a:avLst/>
            </a:prstGeom>
            <a:grpFill/>
            <a:ln w="9525">
              <a:solidFill>
                <a:schemeClr val="tx1"/>
              </a:solidFill>
              <a:miter lim="800000"/>
              <a:headEnd/>
              <a:tailEnd/>
            </a:ln>
          </p:spPr>
          <p:txBody>
            <a:bodyPr/>
            <a:lstStyle/>
            <a:p>
              <a:pPr>
                <a:defRPr/>
              </a:pPr>
              <a:endParaRPr lang="zh-CN" altLang="en-US" sz="2800"/>
            </a:p>
          </p:txBody>
        </p:sp>
        <p:sp>
          <p:nvSpPr>
            <p:cNvPr id="20488" name="Line 8"/>
            <p:cNvSpPr>
              <a:spLocks noChangeShapeType="1"/>
            </p:cNvSpPr>
            <p:nvPr/>
          </p:nvSpPr>
          <p:spPr bwMode="auto">
            <a:xfrm>
              <a:off x="3060" y="4792"/>
              <a:ext cx="362" cy="1"/>
            </a:xfrm>
            <a:prstGeom prst="line">
              <a:avLst/>
            </a:prstGeom>
            <a:grpFill/>
            <a:ln w="28575">
              <a:solidFill>
                <a:schemeClr val="tx1"/>
              </a:solidFill>
              <a:round/>
              <a:headEnd/>
              <a:tailEnd type="triangle" w="med" len="med"/>
            </a:ln>
          </p:spPr>
          <p:txBody>
            <a:bodyPr/>
            <a:lstStyle/>
            <a:p>
              <a:pPr>
                <a:defRPr/>
              </a:pPr>
              <a:endParaRPr lang="zh-CN" altLang="en-US" sz="2800"/>
            </a:p>
          </p:txBody>
        </p:sp>
        <p:sp>
          <p:nvSpPr>
            <p:cNvPr id="20489" name="Rectangle 9"/>
            <p:cNvSpPr>
              <a:spLocks noChangeArrowheads="1"/>
            </p:cNvSpPr>
            <p:nvPr/>
          </p:nvSpPr>
          <p:spPr bwMode="auto">
            <a:xfrm>
              <a:off x="3420" y="4637"/>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490" name="Text Box 10"/>
            <p:cNvSpPr txBox="1">
              <a:spLocks noChangeArrowheads="1"/>
            </p:cNvSpPr>
            <p:nvPr/>
          </p:nvSpPr>
          <p:spPr bwMode="auto">
            <a:xfrm>
              <a:off x="3420" y="4949"/>
              <a:ext cx="540" cy="624"/>
            </a:xfrm>
            <a:prstGeom prst="rect">
              <a:avLst/>
            </a:prstGeom>
            <a:grpFill/>
            <a:ln w="9525">
              <a:solidFill>
                <a:schemeClr val="tx1"/>
              </a:solidFill>
              <a:miter lim="800000"/>
              <a:headEnd/>
              <a:tailEnd/>
            </a:ln>
          </p:spPr>
          <p:txBody>
            <a:bodyPr/>
            <a:lstStyle/>
            <a:p>
              <a:pPr>
                <a:defRPr/>
              </a:pPr>
              <a:endParaRPr lang="zh-CN" altLang="zh-CN" sz="2800"/>
            </a:p>
          </p:txBody>
        </p:sp>
        <p:sp>
          <p:nvSpPr>
            <p:cNvPr id="20491" name="Line 11"/>
            <p:cNvSpPr>
              <a:spLocks noChangeShapeType="1"/>
            </p:cNvSpPr>
            <p:nvPr/>
          </p:nvSpPr>
          <p:spPr bwMode="auto">
            <a:xfrm>
              <a:off x="3780" y="4793"/>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492" name="Rectangle 12"/>
            <p:cNvSpPr>
              <a:spLocks noChangeArrowheads="1"/>
            </p:cNvSpPr>
            <p:nvPr/>
          </p:nvSpPr>
          <p:spPr bwMode="auto">
            <a:xfrm>
              <a:off x="4500" y="4637"/>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493" name="Text Box 13"/>
            <p:cNvSpPr txBox="1">
              <a:spLocks noChangeArrowheads="1"/>
            </p:cNvSpPr>
            <p:nvPr/>
          </p:nvSpPr>
          <p:spPr bwMode="auto">
            <a:xfrm>
              <a:off x="4500" y="4949"/>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1</a:t>
              </a:r>
              <a:endParaRPr lang="zh-CN" altLang="zh-CN" sz="2800"/>
            </a:p>
          </p:txBody>
        </p:sp>
        <p:sp>
          <p:nvSpPr>
            <p:cNvPr id="20494" name="Text Box 14"/>
            <p:cNvSpPr txBox="1">
              <a:spLocks noChangeArrowheads="1"/>
            </p:cNvSpPr>
            <p:nvPr/>
          </p:nvSpPr>
          <p:spPr bwMode="auto">
            <a:xfrm>
              <a:off x="5220" y="5676"/>
              <a:ext cx="2700" cy="451"/>
            </a:xfrm>
            <a:prstGeom prst="rect">
              <a:avLst/>
            </a:prstGeom>
            <a:grpFill/>
            <a:ln w="9525">
              <a:noFill/>
              <a:miter lim="800000"/>
              <a:headEnd/>
              <a:tailEnd/>
            </a:ln>
          </p:spPr>
          <p:txBody>
            <a:bodyPr lIns="0" tIns="0" rIns="0" bIns="0"/>
            <a:lstStyle/>
            <a:p>
              <a:pPr algn="just">
                <a:defRPr/>
              </a:pPr>
              <a:r>
                <a:rPr lang="en-US" altLang="zh-CN" sz="2800">
                  <a:latin typeface="Calibri" pitchFamily="34" charset="0"/>
                </a:rPr>
                <a:t>1/8 = 0.125 </a:t>
              </a:r>
              <a:r>
                <a:rPr lang="zh-CN" altLang="en-US" sz="2800">
                  <a:latin typeface="Calibri" pitchFamily="34" charset="0"/>
                </a:rPr>
                <a:t>存储形式</a:t>
              </a:r>
              <a:endParaRPr lang="zh-CN" sz="2800"/>
            </a:p>
          </p:txBody>
        </p:sp>
        <p:sp>
          <p:nvSpPr>
            <p:cNvPr id="20495" name="Line 15"/>
            <p:cNvSpPr>
              <a:spLocks noChangeShapeType="1"/>
            </p:cNvSpPr>
            <p:nvPr/>
          </p:nvSpPr>
          <p:spPr bwMode="auto">
            <a:xfrm>
              <a:off x="4860" y="4793"/>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496" name="Rectangle 16"/>
            <p:cNvSpPr>
              <a:spLocks noChangeArrowheads="1"/>
            </p:cNvSpPr>
            <p:nvPr/>
          </p:nvSpPr>
          <p:spPr bwMode="auto">
            <a:xfrm>
              <a:off x="5580" y="4637"/>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497" name="Text Box 17"/>
            <p:cNvSpPr txBox="1">
              <a:spLocks noChangeArrowheads="1"/>
            </p:cNvSpPr>
            <p:nvPr/>
          </p:nvSpPr>
          <p:spPr bwMode="auto">
            <a:xfrm>
              <a:off x="5580" y="4949"/>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2</a:t>
              </a:r>
              <a:endParaRPr lang="zh-CN" altLang="zh-CN" sz="2800"/>
            </a:p>
          </p:txBody>
        </p:sp>
        <p:sp>
          <p:nvSpPr>
            <p:cNvPr id="20498" name="Line 18"/>
            <p:cNvSpPr>
              <a:spLocks noChangeShapeType="1"/>
            </p:cNvSpPr>
            <p:nvPr/>
          </p:nvSpPr>
          <p:spPr bwMode="auto">
            <a:xfrm>
              <a:off x="5940" y="4793"/>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499" name="Rectangle 19"/>
            <p:cNvSpPr>
              <a:spLocks noChangeArrowheads="1"/>
            </p:cNvSpPr>
            <p:nvPr/>
          </p:nvSpPr>
          <p:spPr bwMode="auto">
            <a:xfrm>
              <a:off x="6660" y="4637"/>
              <a:ext cx="540" cy="312"/>
            </a:xfrm>
            <a:prstGeom prst="rect">
              <a:avLst/>
            </a:prstGeom>
            <a:grpFill/>
            <a:ln w="9525">
              <a:solidFill>
                <a:schemeClr val="tx1"/>
              </a:solidFill>
              <a:miter lim="800000"/>
              <a:headEnd/>
              <a:tailEnd/>
            </a:ln>
          </p:spPr>
          <p:txBody>
            <a:bodyPr lIns="0" tIns="0" rIns="0" bIns="0"/>
            <a:lstStyle/>
            <a:p>
              <a:pPr>
                <a:defRPr/>
              </a:pPr>
              <a:r>
                <a:rPr lang="en-US" altLang="zh-CN">
                  <a:latin typeface="宋体" pitchFamily="2" charset="-122"/>
                </a:rPr>
                <a:t>∧</a:t>
              </a:r>
              <a:endParaRPr lang="zh-CN" altLang="zh-CN"/>
            </a:p>
          </p:txBody>
        </p:sp>
        <p:sp>
          <p:nvSpPr>
            <p:cNvPr id="20500" name="Text Box 20"/>
            <p:cNvSpPr txBox="1">
              <a:spLocks noChangeArrowheads="1"/>
            </p:cNvSpPr>
            <p:nvPr/>
          </p:nvSpPr>
          <p:spPr bwMode="auto">
            <a:xfrm>
              <a:off x="6660" y="4949"/>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5</a:t>
              </a:r>
              <a:endParaRPr lang="zh-CN" altLang="zh-CN" sz="2800"/>
            </a:p>
          </p:txBody>
        </p:sp>
      </p:grpSp>
      <p:grpSp>
        <p:nvGrpSpPr>
          <p:cNvPr id="3" name="Group 21"/>
          <p:cNvGrpSpPr>
            <a:grpSpLocks/>
          </p:cNvGrpSpPr>
          <p:nvPr/>
        </p:nvGrpSpPr>
        <p:grpSpPr bwMode="auto">
          <a:xfrm>
            <a:off x="851190" y="4824220"/>
            <a:ext cx="7505043" cy="1324708"/>
            <a:chOff x="2113" y="8380"/>
            <a:chExt cx="6750" cy="1443"/>
          </a:xfrm>
          <a:noFill/>
        </p:grpSpPr>
        <p:sp>
          <p:nvSpPr>
            <p:cNvPr id="20502" name="Text Box 22"/>
            <p:cNvSpPr txBox="1">
              <a:spLocks noChangeArrowheads="1"/>
            </p:cNvSpPr>
            <p:nvPr/>
          </p:nvSpPr>
          <p:spPr bwMode="auto">
            <a:xfrm>
              <a:off x="3801" y="9356"/>
              <a:ext cx="5062" cy="467"/>
            </a:xfrm>
            <a:prstGeom prst="rect">
              <a:avLst/>
            </a:prstGeom>
            <a:grpFill/>
            <a:ln w="9525">
              <a:noFill/>
              <a:miter lim="800000"/>
              <a:headEnd/>
              <a:tailEnd/>
            </a:ln>
          </p:spPr>
          <p:txBody>
            <a:bodyPr lIns="0" tIns="0" rIns="0" bIns="0"/>
            <a:lstStyle/>
            <a:p>
              <a:pPr algn="just">
                <a:lnSpc>
                  <a:spcPct val="96000"/>
                </a:lnSpc>
                <a:spcBef>
                  <a:spcPts val="0"/>
                </a:spcBef>
                <a:defRPr/>
              </a:pPr>
              <a:r>
                <a:rPr lang="en-US" altLang="zh-CN" sz="2800">
                  <a:latin typeface="Calibri" pitchFamily="34" charset="0"/>
                </a:rPr>
                <a:t>       .    .</a:t>
              </a:r>
            </a:p>
            <a:p>
              <a:pPr algn="just">
                <a:lnSpc>
                  <a:spcPct val="96000"/>
                </a:lnSpc>
                <a:spcBef>
                  <a:spcPts val="0"/>
                </a:spcBef>
                <a:defRPr/>
              </a:pPr>
              <a:r>
                <a:rPr lang="en-US" altLang="zh-CN" sz="2800">
                  <a:latin typeface="Calibri" pitchFamily="34" charset="0"/>
                </a:rPr>
                <a:t>0. 6125 </a:t>
              </a:r>
              <a:r>
                <a:rPr lang="zh-CN" altLang="en-US" sz="2800">
                  <a:latin typeface="Calibri" pitchFamily="34" charset="0"/>
                </a:rPr>
                <a:t>（循环节</a:t>
              </a:r>
              <a:r>
                <a:rPr lang="en-US" altLang="zh-CN" sz="2800">
                  <a:latin typeface="Calibri" pitchFamily="34" charset="0"/>
                </a:rPr>
                <a:t>125</a:t>
              </a:r>
              <a:r>
                <a:rPr lang="zh-CN" altLang="en-US" sz="2800">
                  <a:latin typeface="Calibri" pitchFamily="34" charset="0"/>
                </a:rPr>
                <a:t>）存储形式</a:t>
              </a:r>
              <a:endParaRPr lang="zh-CN" sz="2800"/>
            </a:p>
          </p:txBody>
        </p:sp>
        <p:sp>
          <p:nvSpPr>
            <p:cNvPr id="20503" name="Rectangle 23"/>
            <p:cNvSpPr>
              <a:spLocks noChangeArrowheads="1"/>
            </p:cNvSpPr>
            <p:nvPr/>
          </p:nvSpPr>
          <p:spPr bwMode="auto">
            <a:xfrm>
              <a:off x="6659" y="8380"/>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04" name="Text Box 24"/>
            <p:cNvSpPr txBox="1">
              <a:spLocks noChangeArrowheads="1"/>
            </p:cNvSpPr>
            <p:nvPr/>
          </p:nvSpPr>
          <p:spPr bwMode="auto">
            <a:xfrm>
              <a:off x="7739" y="8692"/>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5</a:t>
              </a:r>
              <a:endParaRPr lang="zh-CN" altLang="zh-CN" sz="2800"/>
            </a:p>
          </p:txBody>
        </p:sp>
        <p:sp>
          <p:nvSpPr>
            <p:cNvPr id="20505" name="Rectangle 25"/>
            <p:cNvSpPr>
              <a:spLocks noChangeArrowheads="1"/>
            </p:cNvSpPr>
            <p:nvPr/>
          </p:nvSpPr>
          <p:spPr bwMode="auto">
            <a:xfrm>
              <a:off x="7739" y="8380"/>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06" name="Line 26"/>
            <p:cNvSpPr>
              <a:spLocks noChangeShapeType="1"/>
            </p:cNvSpPr>
            <p:nvPr/>
          </p:nvSpPr>
          <p:spPr bwMode="auto">
            <a:xfrm>
              <a:off x="7019" y="8536"/>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07" name="Text Box 27"/>
            <p:cNvSpPr txBox="1">
              <a:spLocks noChangeArrowheads="1"/>
            </p:cNvSpPr>
            <p:nvPr/>
          </p:nvSpPr>
          <p:spPr bwMode="auto">
            <a:xfrm>
              <a:off x="6659" y="8692"/>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2</a:t>
              </a:r>
              <a:endParaRPr lang="zh-CN" altLang="zh-CN" sz="2800"/>
            </a:p>
          </p:txBody>
        </p:sp>
        <p:sp>
          <p:nvSpPr>
            <p:cNvPr id="20508" name="Line 28"/>
            <p:cNvSpPr>
              <a:spLocks noChangeShapeType="1"/>
            </p:cNvSpPr>
            <p:nvPr/>
          </p:nvSpPr>
          <p:spPr bwMode="auto">
            <a:xfrm>
              <a:off x="8099" y="8536"/>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09" name="Line 29"/>
            <p:cNvSpPr>
              <a:spLocks noChangeShapeType="1"/>
            </p:cNvSpPr>
            <p:nvPr/>
          </p:nvSpPr>
          <p:spPr bwMode="auto">
            <a:xfrm>
              <a:off x="8819" y="8535"/>
              <a:ext cx="1" cy="936"/>
            </a:xfrm>
            <a:prstGeom prst="line">
              <a:avLst/>
            </a:prstGeom>
            <a:grpFill/>
            <a:ln w="9525">
              <a:solidFill>
                <a:schemeClr val="tx1"/>
              </a:solidFill>
              <a:round/>
              <a:headEnd/>
              <a:tailEnd/>
            </a:ln>
          </p:spPr>
          <p:txBody>
            <a:bodyPr/>
            <a:lstStyle/>
            <a:p>
              <a:pPr>
                <a:defRPr/>
              </a:pPr>
              <a:endParaRPr lang="zh-CN" altLang="en-US" sz="2800"/>
            </a:p>
          </p:txBody>
        </p:sp>
        <p:sp>
          <p:nvSpPr>
            <p:cNvPr id="20510" name="Line 30"/>
            <p:cNvSpPr>
              <a:spLocks noChangeShapeType="1"/>
            </p:cNvSpPr>
            <p:nvPr/>
          </p:nvSpPr>
          <p:spPr bwMode="auto">
            <a:xfrm flipH="1">
              <a:off x="5220" y="9471"/>
              <a:ext cx="3599" cy="1"/>
            </a:xfrm>
            <a:prstGeom prst="line">
              <a:avLst/>
            </a:prstGeom>
            <a:grpFill/>
            <a:ln w="9525">
              <a:solidFill>
                <a:schemeClr val="tx1"/>
              </a:solidFill>
              <a:round/>
              <a:headEnd/>
              <a:tailEnd/>
            </a:ln>
          </p:spPr>
          <p:txBody>
            <a:bodyPr/>
            <a:lstStyle/>
            <a:p>
              <a:pPr>
                <a:defRPr/>
              </a:pPr>
              <a:endParaRPr lang="zh-CN" altLang="en-US" sz="2800"/>
            </a:p>
          </p:txBody>
        </p:sp>
        <p:sp>
          <p:nvSpPr>
            <p:cNvPr id="20511" name="Line 31"/>
            <p:cNvSpPr>
              <a:spLocks noChangeShapeType="1"/>
            </p:cNvSpPr>
            <p:nvPr/>
          </p:nvSpPr>
          <p:spPr bwMode="auto">
            <a:xfrm>
              <a:off x="5220" y="8690"/>
              <a:ext cx="36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12" name="Line 32"/>
            <p:cNvSpPr>
              <a:spLocks noChangeShapeType="1"/>
            </p:cNvSpPr>
            <p:nvPr/>
          </p:nvSpPr>
          <p:spPr bwMode="auto">
            <a:xfrm flipV="1">
              <a:off x="5220" y="8691"/>
              <a:ext cx="1" cy="780"/>
            </a:xfrm>
            <a:prstGeom prst="line">
              <a:avLst/>
            </a:prstGeom>
            <a:grpFill/>
            <a:ln w="9525">
              <a:solidFill>
                <a:schemeClr val="tx1"/>
              </a:solidFill>
              <a:round/>
              <a:headEnd/>
              <a:tailEnd/>
            </a:ln>
          </p:spPr>
          <p:txBody>
            <a:bodyPr/>
            <a:lstStyle/>
            <a:p>
              <a:pPr>
                <a:defRPr/>
              </a:pPr>
              <a:endParaRPr lang="zh-CN" altLang="en-US" sz="2800"/>
            </a:p>
          </p:txBody>
        </p:sp>
        <p:sp>
          <p:nvSpPr>
            <p:cNvPr id="20513" name="Rectangle 33"/>
            <p:cNvSpPr>
              <a:spLocks noChangeArrowheads="1"/>
            </p:cNvSpPr>
            <p:nvPr/>
          </p:nvSpPr>
          <p:spPr bwMode="auto">
            <a:xfrm>
              <a:off x="4500" y="8380"/>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14" name="Line 34"/>
            <p:cNvSpPr>
              <a:spLocks noChangeShapeType="1"/>
            </p:cNvSpPr>
            <p:nvPr/>
          </p:nvSpPr>
          <p:spPr bwMode="auto">
            <a:xfrm>
              <a:off x="4860" y="8536"/>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15" name="Text Box 35"/>
            <p:cNvSpPr txBox="1">
              <a:spLocks noChangeArrowheads="1"/>
            </p:cNvSpPr>
            <p:nvPr/>
          </p:nvSpPr>
          <p:spPr bwMode="auto">
            <a:xfrm>
              <a:off x="4500" y="8692"/>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6</a:t>
              </a:r>
              <a:endParaRPr lang="zh-CN" altLang="zh-CN" sz="2800"/>
            </a:p>
          </p:txBody>
        </p:sp>
        <p:sp>
          <p:nvSpPr>
            <p:cNvPr id="20516" name="Rectangle 36"/>
            <p:cNvSpPr>
              <a:spLocks noChangeArrowheads="1"/>
            </p:cNvSpPr>
            <p:nvPr/>
          </p:nvSpPr>
          <p:spPr bwMode="auto">
            <a:xfrm>
              <a:off x="5580" y="8380"/>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17" name="Line 37"/>
            <p:cNvSpPr>
              <a:spLocks noChangeShapeType="1"/>
            </p:cNvSpPr>
            <p:nvPr/>
          </p:nvSpPr>
          <p:spPr bwMode="auto">
            <a:xfrm>
              <a:off x="5940" y="8536"/>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18" name="Text Box 38"/>
            <p:cNvSpPr txBox="1">
              <a:spLocks noChangeArrowheads="1"/>
            </p:cNvSpPr>
            <p:nvPr/>
          </p:nvSpPr>
          <p:spPr bwMode="auto">
            <a:xfrm>
              <a:off x="5580" y="8692"/>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1</a:t>
              </a:r>
              <a:endParaRPr lang="zh-CN" altLang="zh-CN" sz="2800"/>
            </a:p>
          </p:txBody>
        </p:sp>
        <p:sp>
          <p:nvSpPr>
            <p:cNvPr id="20519" name="Rectangle 39"/>
            <p:cNvSpPr>
              <a:spLocks noChangeArrowheads="1"/>
            </p:cNvSpPr>
            <p:nvPr/>
          </p:nvSpPr>
          <p:spPr bwMode="auto">
            <a:xfrm>
              <a:off x="2880" y="8380"/>
              <a:ext cx="360" cy="313"/>
            </a:xfrm>
            <a:prstGeom prst="rect">
              <a:avLst/>
            </a:prstGeom>
            <a:grpFill/>
            <a:ln w="9525">
              <a:solidFill>
                <a:schemeClr val="tx1"/>
              </a:solidFill>
              <a:miter lim="800000"/>
              <a:headEnd/>
              <a:tailEnd/>
            </a:ln>
          </p:spPr>
          <p:txBody>
            <a:bodyPr/>
            <a:lstStyle/>
            <a:p>
              <a:pPr>
                <a:defRPr/>
              </a:pPr>
              <a:endParaRPr lang="zh-CN" altLang="en-US" sz="2800"/>
            </a:p>
          </p:txBody>
        </p:sp>
        <p:sp>
          <p:nvSpPr>
            <p:cNvPr id="20520" name="Line 40"/>
            <p:cNvSpPr>
              <a:spLocks noChangeShapeType="1"/>
            </p:cNvSpPr>
            <p:nvPr/>
          </p:nvSpPr>
          <p:spPr bwMode="auto">
            <a:xfrm>
              <a:off x="3060" y="8537"/>
              <a:ext cx="362" cy="1"/>
            </a:xfrm>
            <a:prstGeom prst="line">
              <a:avLst/>
            </a:prstGeom>
            <a:grpFill/>
            <a:ln w="28575">
              <a:solidFill>
                <a:schemeClr val="tx1"/>
              </a:solidFill>
              <a:round/>
              <a:headEnd/>
              <a:tailEnd type="triangle" w="med" len="med"/>
            </a:ln>
          </p:spPr>
          <p:txBody>
            <a:bodyPr/>
            <a:lstStyle/>
            <a:p>
              <a:pPr>
                <a:defRPr/>
              </a:pPr>
              <a:endParaRPr lang="zh-CN" altLang="en-US" sz="2800"/>
            </a:p>
          </p:txBody>
        </p:sp>
        <p:sp>
          <p:nvSpPr>
            <p:cNvPr id="20521" name="Rectangle 41"/>
            <p:cNvSpPr>
              <a:spLocks noChangeArrowheads="1"/>
            </p:cNvSpPr>
            <p:nvPr/>
          </p:nvSpPr>
          <p:spPr bwMode="auto">
            <a:xfrm>
              <a:off x="3420" y="8382"/>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22" name="Line 42"/>
            <p:cNvSpPr>
              <a:spLocks noChangeShapeType="1"/>
            </p:cNvSpPr>
            <p:nvPr/>
          </p:nvSpPr>
          <p:spPr bwMode="auto">
            <a:xfrm>
              <a:off x="3780" y="8538"/>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23" name="Text Box 43"/>
            <p:cNvSpPr txBox="1">
              <a:spLocks noChangeArrowheads="1"/>
            </p:cNvSpPr>
            <p:nvPr/>
          </p:nvSpPr>
          <p:spPr bwMode="auto">
            <a:xfrm>
              <a:off x="3420" y="8694"/>
              <a:ext cx="540" cy="624"/>
            </a:xfrm>
            <a:prstGeom prst="rect">
              <a:avLst/>
            </a:prstGeom>
            <a:grpFill/>
            <a:ln w="9525">
              <a:solidFill>
                <a:schemeClr val="tx1"/>
              </a:solidFill>
              <a:miter lim="800000"/>
              <a:headEnd/>
              <a:tailEnd/>
            </a:ln>
          </p:spPr>
          <p:txBody>
            <a:bodyPr/>
            <a:lstStyle/>
            <a:p>
              <a:pPr>
                <a:defRPr/>
              </a:pPr>
              <a:endParaRPr lang="zh-CN" altLang="zh-CN" sz="2800"/>
            </a:p>
          </p:txBody>
        </p:sp>
        <p:sp>
          <p:nvSpPr>
            <p:cNvPr id="20524" name="Text Box 44"/>
            <p:cNvSpPr txBox="1">
              <a:spLocks noChangeArrowheads="1"/>
            </p:cNvSpPr>
            <p:nvPr/>
          </p:nvSpPr>
          <p:spPr bwMode="auto">
            <a:xfrm>
              <a:off x="2113" y="8381"/>
              <a:ext cx="737" cy="473"/>
            </a:xfrm>
            <a:prstGeom prst="rect">
              <a:avLst/>
            </a:prstGeom>
            <a:grpFill/>
            <a:ln w="9525">
              <a:noFill/>
              <a:miter lim="800000"/>
              <a:headEnd/>
              <a:tailEnd/>
            </a:ln>
          </p:spPr>
          <p:txBody>
            <a:bodyPr wrap="none" lIns="0" tIns="0" rIns="0" bIns="0"/>
            <a:lstStyle/>
            <a:p>
              <a:pPr algn="just">
                <a:defRPr/>
              </a:pPr>
              <a:r>
                <a:rPr lang="en-US" altLang="zh-CN" sz="2800">
                  <a:latin typeface="Calibri" pitchFamily="34" charset="0"/>
                </a:rPr>
                <a:t>head</a:t>
              </a:r>
              <a:endParaRPr lang="zh-CN" altLang="zh-CN" sz="2800"/>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184150" y="773113"/>
            <a:ext cx="8739188" cy="5722937"/>
          </a:xfrm>
        </p:spPr>
        <p:txBody>
          <a:bodyPr/>
          <a:lstStyle/>
          <a:p>
            <a:pPr>
              <a:buNone/>
            </a:pPr>
            <a:r>
              <a:rPr lang="zh-CN" altLang="en-US" b="1" dirty="0" smtClean="0"/>
              <a:t>算法设计</a:t>
            </a:r>
          </a:p>
          <a:p>
            <a:pPr>
              <a:buFont typeface="Wingdings" pitchFamily="2" charset="2"/>
              <a:buNone/>
            </a:pPr>
            <a:r>
              <a:rPr lang="en-US" altLang="zh-CN" sz="3200" b="1" dirty="0" smtClean="0">
                <a:solidFill>
                  <a:schemeClr val="tx1"/>
                </a:solidFill>
              </a:rPr>
              <a:t>	</a:t>
            </a:r>
            <a:r>
              <a:rPr lang="zh-CN" altLang="en-US" sz="3200" b="1" dirty="0" smtClean="0">
                <a:solidFill>
                  <a:schemeClr val="tx1"/>
                </a:solidFill>
              </a:rPr>
              <a:t>模拟手工计算过程。</a:t>
            </a:r>
            <a:endParaRPr lang="en-US" altLang="zh-CN" sz="3200" b="1" dirty="0" smtClean="0">
              <a:solidFill>
                <a:schemeClr val="tx1"/>
              </a:solidFill>
            </a:endParaRPr>
          </a:p>
          <a:p>
            <a:pPr>
              <a:buFont typeface="Wingdings" pitchFamily="2" charset="2"/>
              <a:buNone/>
            </a:pPr>
            <a:r>
              <a:rPr lang="en-US" altLang="zh-CN" sz="3200" b="1" dirty="0" smtClean="0"/>
              <a:t>	</a:t>
            </a:r>
            <a:r>
              <a:rPr lang="zh-CN" altLang="en-US" sz="3200" b="1" dirty="0" smtClean="0"/>
              <a:t>关键：记录计算过程中的余数和对应的商，一旦发现余数出现重复，则找到循环节。</a:t>
            </a:r>
            <a:endParaRPr lang="en-US" altLang="zh-CN" sz="3200" b="1" dirty="0" smtClean="0"/>
          </a:p>
          <a:p>
            <a:pPr>
              <a:buNone/>
            </a:pPr>
            <a:r>
              <a:rPr lang="zh-CN" altLang="en-US" b="1" dirty="0" smtClean="0"/>
              <a:t>算法实现</a:t>
            </a:r>
            <a:endParaRPr lang="en-US" altLang="zh-CN" b="1" dirty="0" smtClean="0"/>
          </a:p>
          <a:p>
            <a:pPr>
              <a:buFont typeface="Wingdings" pitchFamily="2" charset="2"/>
              <a:buNone/>
            </a:pPr>
            <a:r>
              <a:rPr lang="en-US" altLang="zh-CN" sz="3200" b="1" dirty="0" smtClean="0"/>
              <a:t>	</a:t>
            </a:r>
            <a:r>
              <a:rPr lang="zh-CN" altLang="en-US" sz="3200" b="1" dirty="0" smtClean="0"/>
              <a:t>动态申请有 </a:t>
            </a:r>
            <a:r>
              <a:rPr lang="en-US" altLang="zh-CN" sz="3200" b="1" dirty="0" smtClean="0"/>
              <a:t>M </a:t>
            </a:r>
            <a:r>
              <a:rPr lang="zh-CN" altLang="en-US" sz="3200" b="1" dirty="0" smtClean="0"/>
              <a:t>个元素的指针数组：以每次求得的余数作为</a:t>
            </a:r>
            <a:r>
              <a:rPr lang="zh-CN" altLang="en-US" sz="3200" b="1" dirty="0" smtClean="0">
                <a:solidFill>
                  <a:schemeClr val="tx1"/>
                </a:solidFill>
              </a:rPr>
              <a:t>下标</a:t>
            </a:r>
            <a:r>
              <a:rPr lang="zh-CN" altLang="en-US" sz="3200" b="1" dirty="0" smtClean="0"/>
              <a:t>，对应的数组元素保存</a:t>
            </a:r>
            <a:r>
              <a:rPr lang="zh-CN" altLang="en-US" sz="3200" b="1" dirty="0" smtClean="0">
                <a:solidFill>
                  <a:schemeClr val="tx1"/>
                </a:solidFill>
              </a:rPr>
              <a:t>该余数对应的商</a:t>
            </a:r>
            <a:r>
              <a:rPr lang="zh-CN" altLang="en-US" sz="3200" b="1"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idx="1"/>
          </p:nvPr>
        </p:nvSpPr>
        <p:spPr>
          <a:xfrm>
            <a:off x="120650" y="709613"/>
            <a:ext cx="8866188" cy="5959475"/>
          </a:xfrm>
        </p:spPr>
        <p:txBody>
          <a:bodyPr/>
          <a:lstStyle/>
          <a:p>
            <a:pPr marL="358775" indent="-358775">
              <a:lnSpc>
                <a:spcPts val="3100"/>
              </a:lnSpc>
              <a:spcBef>
                <a:spcPct val="0"/>
              </a:spcBef>
              <a:buFont typeface="Wingdings" pitchFamily="2" charset="2"/>
              <a:buNone/>
            </a:pPr>
            <a:r>
              <a:rPr lang="en-US" altLang="zh-CN" sz="2800" b="1" dirty="0" smtClean="0"/>
              <a:t>void change( </a:t>
            </a:r>
            <a:r>
              <a:rPr lang="en-US" altLang="zh-CN" sz="2800" b="1" dirty="0" err="1" smtClean="0"/>
              <a:t>int</a:t>
            </a:r>
            <a:r>
              <a:rPr lang="en-US" altLang="zh-CN" sz="2800" b="1" dirty="0" smtClean="0"/>
              <a:t> n, </a:t>
            </a:r>
            <a:r>
              <a:rPr lang="en-US" altLang="zh-CN" sz="2800" b="1" dirty="0" err="1" smtClean="0"/>
              <a:t>int</a:t>
            </a:r>
            <a:r>
              <a:rPr lang="en-US" altLang="zh-CN" sz="2800" b="1" dirty="0" smtClean="0"/>
              <a:t> m, NODE * head )</a:t>
            </a:r>
            <a:endParaRPr lang="zh-CN" altLang="en-US" sz="2800" b="1" dirty="0" smtClean="0"/>
          </a:p>
          <a:p>
            <a:pPr marL="358775" indent="-358775">
              <a:lnSpc>
                <a:spcPts val="3100"/>
              </a:lnSpc>
              <a:spcBef>
                <a:spcPct val="0"/>
              </a:spcBef>
              <a:buFont typeface="Wingdings" pitchFamily="2" charset="2"/>
              <a:buNone/>
            </a:pPr>
            <a:r>
              <a:rPr lang="en-US" altLang="zh-CN" sz="2800" b="1" dirty="0" smtClean="0"/>
              <a:t>{   NODE * * array;   NODE * p=head;   </a:t>
            </a:r>
            <a:r>
              <a:rPr lang="en-US" altLang="zh-CN" sz="2800" b="1" dirty="0" err="1" smtClean="0"/>
              <a:t>int</a:t>
            </a:r>
            <a:r>
              <a:rPr lang="en-US" altLang="zh-CN" sz="2800" b="1" dirty="0" smtClean="0"/>
              <a:t> k;</a:t>
            </a:r>
            <a:endParaRPr lang="zh-CN" altLang="en-US" sz="2800" b="1" dirty="0" smtClean="0"/>
          </a:p>
          <a:p>
            <a:pPr marL="358775" indent="-358775">
              <a:lnSpc>
                <a:spcPts val="3100"/>
              </a:lnSpc>
              <a:spcBef>
                <a:spcPct val="0"/>
              </a:spcBef>
              <a:buFont typeface="Wingdings" pitchFamily="2" charset="2"/>
              <a:buNone/>
            </a:pPr>
            <a:r>
              <a:rPr lang="en-US" altLang="zh-CN" sz="2800" b="1" dirty="0" smtClean="0"/>
              <a:t>	array = ( NODE ** ) </a:t>
            </a:r>
            <a:r>
              <a:rPr lang="en-US" altLang="zh-CN" sz="2800" b="1" dirty="0" err="1" smtClean="0"/>
              <a:t>malloc</a:t>
            </a:r>
            <a:r>
              <a:rPr lang="en-US" altLang="zh-CN" sz="2800" b="1" dirty="0" smtClean="0"/>
              <a:t>( </a:t>
            </a:r>
            <a:r>
              <a:rPr lang="en-US" altLang="zh-CN" sz="2800" b="1" dirty="0" err="1" smtClean="0"/>
              <a:t>sizeof</a:t>
            </a:r>
            <a:r>
              <a:rPr lang="en-US" altLang="zh-CN" sz="2800" b="1" dirty="0" smtClean="0"/>
              <a:t>( NODE * )* m );</a:t>
            </a:r>
            <a:endParaRPr lang="zh-CN" altLang="en-US" sz="2800" b="1" dirty="0" smtClean="0"/>
          </a:p>
          <a:p>
            <a:pPr marL="358775" indent="-358775">
              <a:lnSpc>
                <a:spcPts val="3100"/>
              </a:lnSpc>
              <a:spcBef>
                <a:spcPct val="0"/>
              </a:spcBef>
              <a:buFont typeface="Wingdings" pitchFamily="2" charset="2"/>
              <a:buNone/>
            </a:pPr>
            <a:r>
              <a:rPr lang="en-US" altLang="zh-CN" sz="2800" b="1" dirty="0" smtClean="0"/>
              <a:t>	for ( k=0; k&lt;m; k++ )    // </a:t>
            </a:r>
            <a:r>
              <a:rPr lang="zh-CN" altLang="en-US" sz="2800" b="1" dirty="0" smtClean="0"/>
              <a:t>建立保存余数的数组</a:t>
            </a:r>
          </a:p>
          <a:p>
            <a:pPr marL="358775" indent="-358775">
              <a:lnSpc>
                <a:spcPts val="3100"/>
              </a:lnSpc>
              <a:spcBef>
                <a:spcPct val="0"/>
              </a:spcBef>
              <a:buFont typeface="Wingdings" pitchFamily="2" charset="2"/>
              <a:buNone/>
            </a:pPr>
            <a:r>
              <a:rPr lang="en-US" altLang="zh-CN" sz="2800" b="1" dirty="0" smtClean="0"/>
              <a:t>		array[k]  = NULL;</a:t>
            </a:r>
          </a:p>
          <a:p>
            <a:pPr marL="358775" indent="-358775">
              <a:lnSpc>
                <a:spcPts val="3100"/>
              </a:lnSpc>
              <a:spcBef>
                <a:spcPct val="0"/>
              </a:spcBef>
              <a:buFont typeface="Wingdings" pitchFamily="2" charset="2"/>
              <a:buNone/>
            </a:pPr>
            <a:r>
              <a:rPr lang="en-US" altLang="zh-CN" sz="2800" b="1" dirty="0" smtClean="0"/>
              <a:t>	while ( n != 0 ) </a:t>
            </a:r>
            <a:r>
              <a:rPr lang="zh-CN" altLang="en-US" sz="2800" b="1" dirty="0" smtClean="0"/>
              <a:t>   </a:t>
            </a:r>
            <a:r>
              <a:rPr lang="en-US" altLang="zh-CN" sz="2800" b="1" dirty="0" smtClean="0"/>
              <a:t>// </a:t>
            </a:r>
            <a:r>
              <a:rPr lang="zh-CN" altLang="en-US" sz="2800" b="1" dirty="0" smtClean="0"/>
              <a:t>余数不为 </a:t>
            </a:r>
            <a:r>
              <a:rPr lang="en-US" altLang="zh-CN" sz="2800" b="1" dirty="0" smtClean="0"/>
              <a:t>0</a:t>
            </a:r>
            <a:r>
              <a:rPr lang="zh-CN" altLang="en-US" sz="2800" b="1" dirty="0" smtClean="0"/>
              <a:t>，则继续循环</a:t>
            </a:r>
          </a:p>
          <a:p>
            <a:pPr marL="358775" indent="-358775">
              <a:lnSpc>
                <a:spcPts val="3100"/>
              </a:lnSpc>
              <a:spcBef>
                <a:spcPct val="0"/>
              </a:spcBef>
              <a:buFont typeface="Wingdings" pitchFamily="2" charset="2"/>
              <a:buNone/>
            </a:pPr>
            <a:r>
              <a:rPr lang="en-US" altLang="zh-CN" sz="2800" b="1" dirty="0" smtClean="0"/>
              <a:t>	{  if ( n*10%m == 0 )  // </a:t>
            </a:r>
            <a:r>
              <a:rPr lang="zh-CN" altLang="en-US" sz="2800" b="1" dirty="0" smtClean="0"/>
              <a:t>若能够整除，则处理，结束</a:t>
            </a:r>
          </a:p>
          <a:p>
            <a:pPr marL="358775" indent="-358775">
              <a:lnSpc>
                <a:spcPts val="3100"/>
              </a:lnSpc>
              <a:spcBef>
                <a:spcPct val="0"/>
              </a:spcBef>
              <a:buFont typeface="Wingdings" pitchFamily="2" charset="2"/>
              <a:buNone/>
            </a:pPr>
            <a:r>
              <a:rPr lang="en-US" altLang="zh-CN" sz="2800" b="1" dirty="0" smtClean="0"/>
              <a:t>	   {   p-&gt;next = (NODE *) </a:t>
            </a:r>
            <a:r>
              <a:rPr lang="en-US" altLang="zh-CN" sz="2800" b="1" dirty="0" err="1" smtClean="0"/>
              <a:t>malloc</a:t>
            </a:r>
            <a:r>
              <a:rPr lang="en-US" altLang="zh-CN" sz="2800" b="1" dirty="0" smtClean="0"/>
              <a:t>( </a:t>
            </a:r>
            <a:r>
              <a:rPr lang="en-US" altLang="zh-CN" sz="2800" b="1" dirty="0" err="1" smtClean="0"/>
              <a:t>sizeof</a:t>
            </a:r>
            <a:r>
              <a:rPr lang="en-US" altLang="zh-CN" sz="2800" b="1" dirty="0" smtClean="0"/>
              <a:t>(NODE) );</a:t>
            </a:r>
            <a:endParaRPr lang="zh-CN" altLang="en-US" sz="2800" b="1" dirty="0" smtClean="0"/>
          </a:p>
          <a:p>
            <a:pPr marL="358775" indent="-358775">
              <a:lnSpc>
                <a:spcPts val="3100"/>
              </a:lnSpc>
              <a:spcBef>
                <a:spcPct val="0"/>
              </a:spcBef>
              <a:buFont typeface="Wingdings" pitchFamily="2" charset="2"/>
              <a:buNone/>
            </a:pPr>
            <a:r>
              <a:rPr lang="en-US" altLang="zh-CN" sz="2800" b="1" dirty="0" smtClean="0"/>
              <a:t>		  p-&gt;next-&gt;data = n*10 /m;</a:t>
            </a:r>
            <a:endParaRPr lang="zh-CN" altLang="en-US" sz="2800" b="1" dirty="0" smtClean="0"/>
          </a:p>
          <a:p>
            <a:pPr marL="358775" indent="-358775">
              <a:lnSpc>
                <a:spcPts val="3100"/>
              </a:lnSpc>
              <a:spcBef>
                <a:spcPct val="0"/>
              </a:spcBef>
              <a:buFont typeface="Wingdings" pitchFamily="2" charset="2"/>
              <a:buNone/>
            </a:pPr>
            <a:r>
              <a:rPr lang="en-US" altLang="zh-CN" sz="2800" b="1" dirty="0" smtClean="0"/>
              <a:t>		  p-&gt;next-&gt;next = NULL;</a:t>
            </a:r>
            <a:endParaRPr lang="zh-CN" altLang="en-US" sz="2800" b="1" dirty="0" smtClean="0"/>
          </a:p>
          <a:p>
            <a:pPr marL="358775" indent="-358775">
              <a:lnSpc>
                <a:spcPts val="3100"/>
              </a:lnSpc>
              <a:spcBef>
                <a:spcPct val="0"/>
              </a:spcBef>
              <a:buFont typeface="Wingdings" pitchFamily="2" charset="2"/>
              <a:buNone/>
            </a:pPr>
            <a:r>
              <a:rPr lang="en-US" altLang="zh-CN" sz="2800" b="1" dirty="0" smtClean="0"/>
              <a:t>		  n = 0;</a:t>
            </a:r>
            <a:endParaRPr lang="zh-CN" altLang="en-US" sz="2800" b="1" dirty="0" smtClean="0"/>
          </a:p>
          <a:p>
            <a:pPr marL="358775" indent="-358775">
              <a:lnSpc>
                <a:spcPts val="3100"/>
              </a:lnSpc>
              <a:spcBef>
                <a:spcPct val="0"/>
              </a:spcBef>
              <a:buFont typeface="Wingdings" pitchFamily="2" charset="2"/>
              <a:buNone/>
            </a:pPr>
            <a:r>
              <a:rPr lang="en-US" altLang="zh-CN" sz="2800" b="1" dirty="0" smtClean="0"/>
              <a:t>	   }</a:t>
            </a:r>
            <a:endParaRPr lang="zh-CN" altLang="en-US" sz="2800" b="1" dirty="0" smtClean="0"/>
          </a:p>
          <a:p>
            <a:pPr marL="358775" indent="-358775">
              <a:lnSpc>
                <a:spcPts val="3100"/>
              </a:lnSpc>
              <a:spcBef>
                <a:spcPct val="0"/>
              </a:spcBef>
              <a:buFont typeface="Wingdings" pitchFamily="2" charset="2"/>
              <a:buNone/>
            </a:pPr>
            <a:r>
              <a:rPr lang="en-US" altLang="zh-CN" sz="2800" b="1" dirty="0" smtClean="0"/>
              <a:t>	   else  {  </a:t>
            </a:r>
            <a:r>
              <a:rPr lang="zh-CN" altLang="en-US" sz="2800" b="1" dirty="0" smtClean="0"/>
              <a:t>处理一般情况  </a:t>
            </a:r>
            <a:r>
              <a:rPr lang="en-US" altLang="zh-CN" sz="2800" b="1" dirty="0" smtClean="0"/>
              <a:t>}</a:t>
            </a:r>
            <a:endParaRPr lang="zh-CN" altLang="en-US" sz="2800" b="1" dirty="0" smtClean="0"/>
          </a:p>
          <a:p>
            <a:pPr marL="358775" indent="-358775">
              <a:lnSpc>
                <a:spcPts val="3100"/>
              </a:lnSpc>
              <a:spcBef>
                <a:spcPct val="0"/>
              </a:spcBef>
              <a:buFont typeface="Wingdings" pitchFamily="2" charset="2"/>
              <a:buNone/>
            </a:pPr>
            <a:r>
              <a:rPr lang="en-US" altLang="zh-CN" sz="2800" b="1" dirty="0" smtClean="0"/>
              <a:t>	}</a:t>
            </a:r>
            <a:endParaRPr lang="zh-CN" altLang="en-US" sz="2800" b="1" dirty="0" smtClean="0"/>
          </a:p>
          <a:p>
            <a:pPr marL="358775" indent="-358775">
              <a:lnSpc>
                <a:spcPts val="3100"/>
              </a:lnSpc>
              <a:spcBef>
                <a:spcPct val="0"/>
              </a:spcBef>
              <a:buFont typeface="Wingdings" pitchFamily="2" charset="2"/>
              <a:buNone/>
            </a:pPr>
            <a:r>
              <a:rPr lang="en-US" altLang="zh-CN" sz="2800" b="1" dirty="0" smtClean="0"/>
              <a:t>}</a:t>
            </a:r>
            <a:endParaRPr lang="zh-CN" altLang="en-US" sz="2800" b="1" dirty="0"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body" idx="1"/>
          </p:nvPr>
        </p:nvSpPr>
        <p:spPr>
          <a:xfrm>
            <a:off x="120650" y="898525"/>
            <a:ext cx="8866188" cy="5722938"/>
          </a:xfrm>
        </p:spPr>
        <p:txBody>
          <a:bodyPr/>
          <a:lstStyle/>
          <a:p>
            <a:pPr marL="358775" indent="-358775">
              <a:spcBef>
                <a:spcPct val="0"/>
              </a:spcBef>
              <a:buFont typeface="Wingdings" pitchFamily="2" charset="2"/>
              <a:buNone/>
            </a:pPr>
            <a:r>
              <a:rPr lang="en-US" altLang="zh-CN" sz="2800" b="1" dirty="0" smtClean="0"/>
              <a:t>	   else  </a:t>
            </a:r>
            <a:endParaRPr lang="zh-CN" altLang="en-US" sz="2800" b="1" dirty="0" smtClean="0"/>
          </a:p>
          <a:p>
            <a:pPr marL="358775" indent="-358775">
              <a:spcBef>
                <a:spcPct val="0"/>
              </a:spcBef>
              <a:buFont typeface="Wingdings" pitchFamily="2" charset="2"/>
              <a:buNone/>
            </a:pPr>
            <a:r>
              <a:rPr lang="en-US" altLang="zh-CN" sz="2800" b="1" dirty="0" smtClean="0"/>
              <a:t>	   {  if ( array[n] == NULL )  // </a:t>
            </a:r>
            <a:r>
              <a:rPr lang="zh-CN" altLang="en-US" sz="2800" b="1" dirty="0" smtClean="0"/>
              <a:t>若该余数第一次出现</a:t>
            </a:r>
          </a:p>
          <a:p>
            <a:pPr marL="358775" indent="-358775">
              <a:spcBef>
                <a:spcPct val="0"/>
              </a:spcBef>
              <a:buFont typeface="Wingdings" pitchFamily="2" charset="2"/>
              <a:buNone/>
            </a:pPr>
            <a:r>
              <a:rPr lang="en-US" altLang="zh-CN" sz="2800" b="1" dirty="0" smtClean="0"/>
              <a:t>		 {  array[n] = p-&gt;next </a:t>
            </a:r>
          </a:p>
          <a:p>
            <a:pPr marL="358775" indent="-358775" algn="r">
              <a:spcBef>
                <a:spcPct val="0"/>
              </a:spcBef>
              <a:buFont typeface="Wingdings" pitchFamily="2" charset="2"/>
              <a:buNone/>
            </a:pPr>
            <a:r>
              <a:rPr lang="en-US" altLang="zh-CN" sz="2800" b="1" dirty="0" smtClean="0"/>
              <a:t>= (NODE *) </a:t>
            </a:r>
            <a:r>
              <a:rPr lang="en-US" altLang="zh-CN" sz="2800" b="1" dirty="0" err="1" smtClean="0"/>
              <a:t>malloc</a:t>
            </a:r>
            <a:r>
              <a:rPr lang="en-US" altLang="zh-CN" sz="2800" b="1" dirty="0" smtClean="0"/>
              <a:t>(</a:t>
            </a:r>
            <a:r>
              <a:rPr lang="en-US" altLang="zh-CN" sz="2800" b="1" dirty="0" err="1" smtClean="0"/>
              <a:t>sizeof</a:t>
            </a:r>
            <a:r>
              <a:rPr lang="en-US" altLang="zh-CN" sz="2800" b="1" dirty="0" smtClean="0"/>
              <a:t>(NODE) );</a:t>
            </a:r>
            <a:endParaRPr lang="zh-CN" altLang="en-US" sz="2800" b="1" dirty="0" smtClean="0"/>
          </a:p>
          <a:p>
            <a:pPr marL="358775" indent="-358775">
              <a:spcBef>
                <a:spcPct val="0"/>
              </a:spcBef>
              <a:buFont typeface="Wingdings" pitchFamily="2" charset="2"/>
              <a:buNone/>
            </a:pPr>
            <a:r>
              <a:rPr lang="en-US" altLang="zh-CN" sz="2800" b="1" dirty="0" smtClean="0"/>
              <a:t>		    p-&gt;next-&gt;data = n * 10 / m;  // </a:t>
            </a:r>
            <a:r>
              <a:rPr lang="zh-CN" altLang="en-US" sz="2800" b="1" dirty="0" smtClean="0"/>
              <a:t>保存商</a:t>
            </a:r>
          </a:p>
          <a:p>
            <a:pPr marL="358775" indent="-358775">
              <a:spcBef>
                <a:spcPct val="0"/>
              </a:spcBef>
              <a:buFont typeface="Wingdings" pitchFamily="2" charset="2"/>
              <a:buNone/>
            </a:pPr>
            <a:r>
              <a:rPr lang="en-US" altLang="zh-CN" sz="2800" b="1" dirty="0" smtClean="0"/>
              <a:t>		    n = n * 10 % m;                     // </a:t>
            </a:r>
            <a:r>
              <a:rPr lang="zh-CN" altLang="en-US" sz="2800" b="1" dirty="0" smtClean="0"/>
              <a:t>余数扩大</a:t>
            </a:r>
            <a:r>
              <a:rPr lang="en-US" altLang="zh-CN" sz="2800" b="1" dirty="0" smtClean="0"/>
              <a:t>10</a:t>
            </a:r>
            <a:r>
              <a:rPr lang="zh-CN" altLang="en-US" sz="2800" b="1" dirty="0" smtClean="0"/>
              <a:t>倍</a:t>
            </a:r>
          </a:p>
          <a:p>
            <a:pPr marL="358775" indent="-358775">
              <a:spcBef>
                <a:spcPct val="0"/>
              </a:spcBef>
              <a:buFont typeface="Wingdings" pitchFamily="2" charset="2"/>
              <a:buNone/>
            </a:pPr>
            <a:r>
              <a:rPr lang="en-US" altLang="zh-CN" sz="2800" b="1" dirty="0" smtClean="0"/>
              <a:t>		    p = p-&gt;next;</a:t>
            </a:r>
            <a:endParaRPr lang="zh-CN" altLang="en-US" sz="2800" b="1" dirty="0" smtClean="0"/>
          </a:p>
          <a:p>
            <a:pPr marL="358775" indent="-358775">
              <a:spcBef>
                <a:spcPct val="0"/>
              </a:spcBef>
              <a:buFont typeface="Wingdings" pitchFamily="2" charset="2"/>
              <a:buNone/>
            </a:pPr>
            <a:r>
              <a:rPr lang="en-US" altLang="zh-CN" sz="2800" b="1" dirty="0" smtClean="0"/>
              <a:t>		 }</a:t>
            </a:r>
            <a:endParaRPr lang="zh-CN" altLang="en-US" sz="2800" b="1" dirty="0" smtClean="0"/>
          </a:p>
          <a:p>
            <a:pPr marL="358775" indent="-358775">
              <a:spcBef>
                <a:spcPct val="0"/>
              </a:spcBef>
              <a:buFont typeface="Wingdings" pitchFamily="2" charset="2"/>
              <a:buNone/>
            </a:pPr>
            <a:r>
              <a:rPr lang="en-US" altLang="zh-CN" sz="2800" b="1" dirty="0" smtClean="0"/>
              <a:t>		 else  // </a:t>
            </a:r>
            <a:r>
              <a:rPr lang="zh-CN" altLang="en-US" sz="2800" b="1" dirty="0" smtClean="0"/>
              <a:t>该余数不是第一次出现，则发现循环节</a:t>
            </a:r>
          </a:p>
          <a:p>
            <a:pPr marL="358775" indent="-358775">
              <a:spcBef>
                <a:spcPct val="0"/>
              </a:spcBef>
              <a:buFont typeface="Wingdings" pitchFamily="2" charset="2"/>
              <a:buNone/>
            </a:pPr>
            <a:r>
              <a:rPr lang="en-US" altLang="zh-CN" sz="2800" b="1" dirty="0" smtClean="0"/>
              <a:t>		 {  p-&gt;next = array[n];  // </a:t>
            </a:r>
            <a:r>
              <a:rPr lang="zh-CN" altLang="en-US" sz="2800" b="1" dirty="0" smtClean="0"/>
              <a:t>建立环</a:t>
            </a:r>
          </a:p>
          <a:p>
            <a:pPr marL="358775" indent="-358775">
              <a:spcBef>
                <a:spcPct val="0"/>
              </a:spcBef>
              <a:buFont typeface="Wingdings" pitchFamily="2" charset="2"/>
              <a:buNone/>
            </a:pPr>
            <a:r>
              <a:rPr lang="en-US" altLang="zh-CN" sz="2800" b="1" dirty="0" smtClean="0"/>
              <a:t>		    n = 0;</a:t>
            </a:r>
            <a:endParaRPr lang="zh-CN" altLang="en-US" sz="2800" b="1" dirty="0" smtClean="0"/>
          </a:p>
          <a:p>
            <a:pPr marL="358775" indent="-358775">
              <a:spcBef>
                <a:spcPct val="0"/>
              </a:spcBef>
              <a:buFont typeface="Wingdings" pitchFamily="2" charset="2"/>
              <a:buNone/>
            </a:pPr>
            <a:r>
              <a:rPr lang="en-US" altLang="zh-CN" sz="2800" b="1" dirty="0" smtClean="0"/>
              <a:t>		 }</a:t>
            </a:r>
            <a:endParaRPr lang="zh-CN" altLang="en-US" sz="2800" b="1" dirty="0" smtClean="0"/>
          </a:p>
          <a:p>
            <a:pPr marL="358775" indent="-358775">
              <a:spcBef>
                <a:spcPct val="0"/>
              </a:spcBef>
              <a:buFont typeface="Wingdings" pitchFamily="2" charset="2"/>
              <a:buNone/>
            </a:pPr>
            <a:r>
              <a:rPr lang="en-US" altLang="zh-CN" sz="2800" b="1" dirty="0" smtClean="0"/>
              <a:t>	   }</a:t>
            </a:r>
            <a:endParaRPr lang="zh-CN" altLang="en-US" sz="2800" b="1" dirty="0" smtClean="0"/>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body" idx="1"/>
          </p:nvPr>
        </p:nvSpPr>
        <p:spPr>
          <a:xfrm>
            <a:off x="120650" y="247645"/>
            <a:ext cx="8866188" cy="2395537"/>
          </a:xfrm>
        </p:spPr>
        <p:txBody>
          <a:bodyPr/>
          <a:lstStyle/>
          <a:p>
            <a:pPr>
              <a:buNone/>
            </a:pPr>
            <a:r>
              <a:rPr lang="zh-CN" altLang="en-US" b="1" dirty="0" smtClean="0"/>
              <a:t>求循环节</a:t>
            </a:r>
          </a:p>
          <a:p>
            <a:pPr>
              <a:buFont typeface="Wingdings" pitchFamily="2" charset="2"/>
              <a:buNone/>
            </a:pPr>
            <a:r>
              <a:rPr lang="en-US" altLang="zh-CN" sz="3200" b="1" dirty="0" smtClean="0"/>
              <a:t>	</a:t>
            </a:r>
            <a:r>
              <a:rPr lang="zh-CN" altLang="en-US" sz="3200" b="1" dirty="0" smtClean="0"/>
              <a:t>编写一个尽可能高效的查找循环节起始点的函数：</a:t>
            </a:r>
            <a:r>
              <a:rPr lang="en-US" altLang="zh-CN" sz="3200" b="1" dirty="0" smtClean="0"/>
              <a:t>NODE * find( NODE * head )</a:t>
            </a:r>
            <a:r>
              <a:rPr lang="zh-CN" altLang="en-US" sz="3200" b="1" dirty="0" smtClean="0"/>
              <a:t>。函数的返回值为循环节的起点（即图中的指针</a:t>
            </a:r>
            <a:r>
              <a:rPr lang="en-US" altLang="zh-CN" sz="3200" b="1" dirty="0" smtClean="0"/>
              <a:t>p</a:t>
            </a:r>
            <a:r>
              <a:rPr lang="zh-CN" altLang="en-US" sz="3200" b="1" dirty="0" smtClean="0"/>
              <a:t>）。</a:t>
            </a:r>
          </a:p>
          <a:p>
            <a:pPr>
              <a:buFont typeface="Wingdings" pitchFamily="2" charset="2"/>
              <a:buNone/>
            </a:pPr>
            <a:endParaRPr lang="zh-CN" altLang="en-US" sz="3200" b="1" dirty="0" smtClean="0"/>
          </a:p>
        </p:txBody>
      </p:sp>
      <p:grpSp>
        <p:nvGrpSpPr>
          <p:cNvPr id="2" name="Group 5"/>
          <p:cNvGrpSpPr>
            <a:grpSpLocks/>
          </p:cNvGrpSpPr>
          <p:nvPr/>
        </p:nvGrpSpPr>
        <p:grpSpPr bwMode="auto">
          <a:xfrm>
            <a:off x="1091304" y="3197838"/>
            <a:ext cx="6949110" cy="1373629"/>
            <a:chOff x="2170" y="4601"/>
            <a:chExt cx="5750" cy="1526"/>
          </a:xfrm>
          <a:noFill/>
        </p:grpSpPr>
        <p:sp>
          <p:nvSpPr>
            <p:cNvPr id="20486" name="Text Box 6"/>
            <p:cNvSpPr txBox="1">
              <a:spLocks noChangeArrowheads="1"/>
            </p:cNvSpPr>
            <p:nvPr/>
          </p:nvSpPr>
          <p:spPr bwMode="auto">
            <a:xfrm>
              <a:off x="2170" y="4601"/>
              <a:ext cx="649" cy="493"/>
            </a:xfrm>
            <a:prstGeom prst="rect">
              <a:avLst/>
            </a:prstGeom>
            <a:grpFill/>
            <a:ln w="9525">
              <a:noFill/>
              <a:miter lim="800000"/>
              <a:headEnd/>
              <a:tailEnd/>
            </a:ln>
          </p:spPr>
          <p:txBody>
            <a:bodyPr wrap="none" lIns="0" tIns="0" rIns="0" bIns="0"/>
            <a:lstStyle/>
            <a:p>
              <a:pPr algn="just">
                <a:defRPr/>
              </a:pPr>
              <a:r>
                <a:rPr lang="en-US" altLang="zh-CN" sz="2800">
                  <a:latin typeface="Calibri" pitchFamily="34" charset="0"/>
                </a:rPr>
                <a:t>head</a:t>
              </a:r>
              <a:endParaRPr lang="zh-CN" altLang="zh-CN" sz="2800"/>
            </a:p>
          </p:txBody>
        </p:sp>
        <p:sp>
          <p:nvSpPr>
            <p:cNvPr id="20487" name="Rectangle 7"/>
            <p:cNvSpPr>
              <a:spLocks noChangeArrowheads="1"/>
            </p:cNvSpPr>
            <p:nvPr/>
          </p:nvSpPr>
          <p:spPr bwMode="auto">
            <a:xfrm>
              <a:off x="2880" y="4636"/>
              <a:ext cx="360" cy="313"/>
            </a:xfrm>
            <a:prstGeom prst="rect">
              <a:avLst/>
            </a:prstGeom>
            <a:grpFill/>
            <a:ln w="9525">
              <a:solidFill>
                <a:schemeClr val="tx1"/>
              </a:solidFill>
              <a:miter lim="800000"/>
              <a:headEnd/>
              <a:tailEnd/>
            </a:ln>
          </p:spPr>
          <p:txBody>
            <a:bodyPr/>
            <a:lstStyle/>
            <a:p>
              <a:pPr>
                <a:defRPr/>
              </a:pPr>
              <a:endParaRPr lang="zh-CN" altLang="en-US" sz="2800"/>
            </a:p>
          </p:txBody>
        </p:sp>
        <p:sp>
          <p:nvSpPr>
            <p:cNvPr id="20488" name="Line 8"/>
            <p:cNvSpPr>
              <a:spLocks noChangeShapeType="1"/>
            </p:cNvSpPr>
            <p:nvPr/>
          </p:nvSpPr>
          <p:spPr bwMode="auto">
            <a:xfrm>
              <a:off x="3060" y="4792"/>
              <a:ext cx="362" cy="1"/>
            </a:xfrm>
            <a:prstGeom prst="line">
              <a:avLst/>
            </a:prstGeom>
            <a:grpFill/>
            <a:ln w="28575">
              <a:solidFill>
                <a:schemeClr val="tx1"/>
              </a:solidFill>
              <a:round/>
              <a:headEnd/>
              <a:tailEnd type="triangle" w="med" len="med"/>
            </a:ln>
          </p:spPr>
          <p:txBody>
            <a:bodyPr/>
            <a:lstStyle/>
            <a:p>
              <a:pPr>
                <a:defRPr/>
              </a:pPr>
              <a:endParaRPr lang="zh-CN" altLang="en-US" sz="2800"/>
            </a:p>
          </p:txBody>
        </p:sp>
        <p:sp>
          <p:nvSpPr>
            <p:cNvPr id="20489" name="Rectangle 9"/>
            <p:cNvSpPr>
              <a:spLocks noChangeArrowheads="1"/>
            </p:cNvSpPr>
            <p:nvPr/>
          </p:nvSpPr>
          <p:spPr bwMode="auto">
            <a:xfrm>
              <a:off x="3420" y="4637"/>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490" name="Text Box 10"/>
            <p:cNvSpPr txBox="1">
              <a:spLocks noChangeArrowheads="1"/>
            </p:cNvSpPr>
            <p:nvPr/>
          </p:nvSpPr>
          <p:spPr bwMode="auto">
            <a:xfrm>
              <a:off x="3420" y="4949"/>
              <a:ext cx="540" cy="624"/>
            </a:xfrm>
            <a:prstGeom prst="rect">
              <a:avLst/>
            </a:prstGeom>
            <a:grpFill/>
            <a:ln w="9525">
              <a:solidFill>
                <a:schemeClr val="tx1"/>
              </a:solidFill>
              <a:miter lim="800000"/>
              <a:headEnd/>
              <a:tailEnd/>
            </a:ln>
          </p:spPr>
          <p:txBody>
            <a:bodyPr/>
            <a:lstStyle/>
            <a:p>
              <a:pPr>
                <a:defRPr/>
              </a:pPr>
              <a:endParaRPr lang="zh-CN" altLang="zh-CN" sz="2800"/>
            </a:p>
          </p:txBody>
        </p:sp>
        <p:sp>
          <p:nvSpPr>
            <p:cNvPr id="20491" name="Line 11"/>
            <p:cNvSpPr>
              <a:spLocks noChangeShapeType="1"/>
            </p:cNvSpPr>
            <p:nvPr/>
          </p:nvSpPr>
          <p:spPr bwMode="auto">
            <a:xfrm>
              <a:off x="3780" y="4793"/>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492" name="Rectangle 12"/>
            <p:cNvSpPr>
              <a:spLocks noChangeArrowheads="1"/>
            </p:cNvSpPr>
            <p:nvPr/>
          </p:nvSpPr>
          <p:spPr bwMode="auto">
            <a:xfrm>
              <a:off x="4500" y="4637"/>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493" name="Text Box 13"/>
            <p:cNvSpPr txBox="1">
              <a:spLocks noChangeArrowheads="1"/>
            </p:cNvSpPr>
            <p:nvPr/>
          </p:nvSpPr>
          <p:spPr bwMode="auto">
            <a:xfrm>
              <a:off x="4500" y="4949"/>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1</a:t>
              </a:r>
              <a:endParaRPr lang="zh-CN" altLang="zh-CN" sz="2800"/>
            </a:p>
          </p:txBody>
        </p:sp>
        <p:sp>
          <p:nvSpPr>
            <p:cNvPr id="20494" name="Text Box 14"/>
            <p:cNvSpPr txBox="1">
              <a:spLocks noChangeArrowheads="1"/>
            </p:cNvSpPr>
            <p:nvPr/>
          </p:nvSpPr>
          <p:spPr bwMode="auto">
            <a:xfrm>
              <a:off x="5220" y="5676"/>
              <a:ext cx="2700" cy="451"/>
            </a:xfrm>
            <a:prstGeom prst="rect">
              <a:avLst/>
            </a:prstGeom>
            <a:grpFill/>
            <a:ln w="9525">
              <a:noFill/>
              <a:miter lim="800000"/>
              <a:headEnd/>
              <a:tailEnd/>
            </a:ln>
          </p:spPr>
          <p:txBody>
            <a:bodyPr lIns="0" tIns="0" rIns="0" bIns="0"/>
            <a:lstStyle/>
            <a:p>
              <a:pPr algn="just">
                <a:defRPr/>
              </a:pPr>
              <a:r>
                <a:rPr lang="en-US" altLang="zh-CN" sz="2800">
                  <a:latin typeface="Calibri" pitchFamily="34" charset="0"/>
                </a:rPr>
                <a:t>1/8 = 0.125 </a:t>
              </a:r>
              <a:r>
                <a:rPr lang="zh-CN" altLang="en-US" sz="2800">
                  <a:latin typeface="Calibri" pitchFamily="34" charset="0"/>
                </a:rPr>
                <a:t>存储形式</a:t>
              </a:r>
              <a:endParaRPr lang="zh-CN" sz="2800"/>
            </a:p>
          </p:txBody>
        </p:sp>
        <p:sp>
          <p:nvSpPr>
            <p:cNvPr id="20495" name="Line 15"/>
            <p:cNvSpPr>
              <a:spLocks noChangeShapeType="1"/>
            </p:cNvSpPr>
            <p:nvPr/>
          </p:nvSpPr>
          <p:spPr bwMode="auto">
            <a:xfrm>
              <a:off x="4860" y="4793"/>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496" name="Rectangle 16"/>
            <p:cNvSpPr>
              <a:spLocks noChangeArrowheads="1"/>
            </p:cNvSpPr>
            <p:nvPr/>
          </p:nvSpPr>
          <p:spPr bwMode="auto">
            <a:xfrm>
              <a:off x="5580" y="4637"/>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497" name="Text Box 17"/>
            <p:cNvSpPr txBox="1">
              <a:spLocks noChangeArrowheads="1"/>
            </p:cNvSpPr>
            <p:nvPr/>
          </p:nvSpPr>
          <p:spPr bwMode="auto">
            <a:xfrm>
              <a:off x="5580" y="4949"/>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2</a:t>
              </a:r>
              <a:endParaRPr lang="zh-CN" altLang="zh-CN" sz="2800"/>
            </a:p>
          </p:txBody>
        </p:sp>
        <p:sp>
          <p:nvSpPr>
            <p:cNvPr id="20498" name="Line 18"/>
            <p:cNvSpPr>
              <a:spLocks noChangeShapeType="1"/>
            </p:cNvSpPr>
            <p:nvPr/>
          </p:nvSpPr>
          <p:spPr bwMode="auto">
            <a:xfrm>
              <a:off x="5940" y="4793"/>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499" name="Rectangle 19"/>
            <p:cNvSpPr>
              <a:spLocks noChangeArrowheads="1"/>
            </p:cNvSpPr>
            <p:nvPr/>
          </p:nvSpPr>
          <p:spPr bwMode="auto">
            <a:xfrm>
              <a:off x="6660" y="4637"/>
              <a:ext cx="540" cy="312"/>
            </a:xfrm>
            <a:prstGeom prst="rect">
              <a:avLst/>
            </a:prstGeom>
            <a:grpFill/>
            <a:ln w="9525">
              <a:solidFill>
                <a:schemeClr val="tx1"/>
              </a:solidFill>
              <a:miter lim="800000"/>
              <a:headEnd/>
              <a:tailEnd/>
            </a:ln>
          </p:spPr>
          <p:txBody>
            <a:bodyPr lIns="0" tIns="0" rIns="0" bIns="0"/>
            <a:lstStyle/>
            <a:p>
              <a:pPr>
                <a:defRPr/>
              </a:pPr>
              <a:r>
                <a:rPr lang="en-US" altLang="zh-CN">
                  <a:latin typeface="宋体" pitchFamily="2" charset="-122"/>
                </a:rPr>
                <a:t>∧</a:t>
              </a:r>
              <a:endParaRPr lang="zh-CN" altLang="zh-CN"/>
            </a:p>
          </p:txBody>
        </p:sp>
        <p:sp>
          <p:nvSpPr>
            <p:cNvPr id="20500" name="Text Box 20"/>
            <p:cNvSpPr txBox="1">
              <a:spLocks noChangeArrowheads="1"/>
            </p:cNvSpPr>
            <p:nvPr/>
          </p:nvSpPr>
          <p:spPr bwMode="auto">
            <a:xfrm>
              <a:off x="6660" y="4949"/>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5</a:t>
              </a:r>
              <a:endParaRPr lang="zh-CN" altLang="zh-CN" sz="2800"/>
            </a:p>
          </p:txBody>
        </p:sp>
      </p:grpSp>
      <p:grpSp>
        <p:nvGrpSpPr>
          <p:cNvPr id="3" name="Group 21"/>
          <p:cNvGrpSpPr>
            <a:grpSpLocks/>
          </p:cNvGrpSpPr>
          <p:nvPr/>
        </p:nvGrpSpPr>
        <p:grpSpPr bwMode="auto">
          <a:xfrm>
            <a:off x="851190" y="4824220"/>
            <a:ext cx="7505043" cy="1324708"/>
            <a:chOff x="2113" y="8380"/>
            <a:chExt cx="6750" cy="1443"/>
          </a:xfrm>
          <a:noFill/>
        </p:grpSpPr>
        <p:sp>
          <p:nvSpPr>
            <p:cNvPr id="20502" name="Text Box 22"/>
            <p:cNvSpPr txBox="1">
              <a:spLocks noChangeArrowheads="1"/>
            </p:cNvSpPr>
            <p:nvPr/>
          </p:nvSpPr>
          <p:spPr bwMode="auto">
            <a:xfrm>
              <a:off x="3801" y="9356"/>
              <a:ext cx="5062" cy="467"/>
            </a:xfrm>
            <a:prstGeom prst="rect">
              <a:avLst/>
            </a:prstGeom>
            <a:grpFill/>
            <a:ln w="9525">
              <a:noFill/>
              <a:miter lim="800000"/>
              <a:headEnd/>
              <a:tailEnd/>
            </a:ln>
          </p:spPr>
          <p:txBody>
            <a:bodyPr lIns="0" tIns="0" rIns="0" bIns="0"/>
            <a:lstStyle/>
            <a:p>
              <a:pPr algn="just">
                <a:lnSpc>
                  <a:spcPct val="96000"/>
                </a:lnSpc>
                <a:spcBef>
                  <a:spcPts val="0"/>
                </a:spcBef>
                <a:defRPr/>
              </a:pPr>
              <a:r>
                <a:rPr lang="en-US" altLang="zh-CN" sz="2800">
                  <a:latin typeface="Calibri" pitchFamily="34" charset="0"/>
                </a:rPr>
                <a:t>       .    .</a:t>
              </a:r>
            </a:p>
            <a:p>
              <a:pPr algn="just">
                <a:lnSpc>
                  <a:spcPct val="96000"/>
                </a:lnSpc>
                <a:spcBef>
                  <a:spcPts val="0"/>
                </a:spcBef>
                <a:defRPr/>
              </a:pPr>
              <a:r>
                <a:rPr lang="en-US" altLang="zh-CN" sz="2800">
                  <a:latin typeface="Calibri" pitchFamily="34" charset="0"/>
                </a:rPr>
                <a:t>0. 6125 </a:t>
              </a:r>
              <a:r>
                <a:rPr lang="zh-CN" altLang="en-US" sz="2800">
                  <a:latin typeface="Calibri" pitchFamily="34" charset="0"/>
                </a:rPr>
                <a:t>（循环节</a:t>
              </a:r>
              <a:r>
                <a:rPr lang="en-US" altLang="zh-CN" sz="2800">
                  <a:latin typeface="Calibri" pitchFamily="34" charset="0"/>
                </a:rPr>
                <a:t>125</a:t>
              </a:r>
              <a:r>
                <a:rPr lang="zh-CN" altLang="en-US" sz="2800">
                  <a:latin typeface="Calibri" pitchFamily="34" charset="0"/>
                </a:rPr>
                <a:t>）存储形式</a:t>
              </a:r>
              <a:endParaRPr lang="zh-CN" sz="2800"/>
            </a:p>
          </p:txBody>
        </p:sp>
        <p:sp>
          <p:nvSpPr>
            <p:cNvPr id="20503" name="Rectangle 23"/>
            <p:cNvSpPr>
              <a:spLocks noChangeArrowheads="1"/>
            </p:cNvSpPr>
            <p:nvPr/>
          </p:nvSpPr>
          <p:spPr bwMode="auto">
            <a:xfrm>
              <a:off x="6659" y="8380"/>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04" name="Text Box 24"/>
            <p:cNvSpPr txBox="1">
              <a:spLocks noChangeArrowheads="1"/>
            </p:cNvSpPr>
            <p:nvPr/>
          </p:nvSpPr>
          <p:spPr bwMode="auto">
            <a:xfrm>
              <a:off x="7739" y="8692"/>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5</a:t>
              </a:r>
              <a:endParaRPr lang="zh-CN" altLang="zh-CN" sz="2800"/>
            </a:p>
          </p:txBody>
        </p:sp>
        <p:sp>
          <p:nvSpPr>
            <p:cNvPr id="20505" name="Rectangle 25"/>
            <p:cNvSpPr>
              <a:spLocks noChangeArrowheads="1"/>
            </p:cNvSpPr>
            <p:nvPr/>
          </p:nvSpPr>
          <p:spPr bwMode="auto">
            <a:xfrm>
              <a:off x="7739" y="8380"/>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06" name="Line 26"/>
            <p:cNvSpPr>
              <a:spLocks noChangeShapeType="1"/>
            </p:cNvSpPr>
            <p:nvPr/>
          </p:nvSpPr>
          <p:spPr bwMode="auto">
            <a:xfrm>
              <a:off x="7019" y="8536"/>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07" name="Text Box 27"/>
            <p:cNvSpPr txBox="1">
              <a:spLocks noChangeArrowheads="1"/>
            </p:cNvSpPr>
            <p:nvPr/>
          </p:nvSpPr>
          <p:spPr bwMode="auto">
            <a:xfrm>
              <a:off x="6659" y="8692"/>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2</a:t>
              </a:r>
              <a:endParaRPr lang="zh-CN" altLang="zh-CN" sz="2800"/>
            </a:p>
          </p:txBody>
        </p:sp>
        <p:sp>
          <p:nvSpPr>
            <p:cNvPr id="20508" name="Line 28"/>
            <p:cNvSpPr>
              <a:spLocks noChangeShapeType="1"/>
            </p:cNvSpPr>
            <p:nvPr/>
          </p:nvSpPr>
          <p:spPr bwMode="auto">
            <a:xfrm>
              <a:off x="8099" y="8536"/>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09" name="Line 29"/>
            <p:cNvSpPr>
              <a:spLocks noChangeShapeType="1"/>
            </p:cNvSpPr>
            <p:nvPr/>
          </p:nvSpPr>
          <p:spPr bwMode="auto">
            <a:xfrm>
              <a:off x="8819" y="8535"/>
              <a:ext cx="1" cy="936"/>
            </a:xfrm>
            <a:prstGeom prst="line">
              <a:avLst/>
            </a:prstGeom>
            <a:grpFill/>
            <a:ln w="9525">
              <a:solidFill>
                <a:schemeClr val="tx1"/>
              </a:solidFill>
              <a:round/>
              <a:headEnd/>
              <a:tailEnd/>
            </a:ln>
          </p:spPr>
          <p:txBody>
            <a:bodyPr/>
            <a:lstStyle/>
            <a:p>
              <a:pPr>
                <a:defRPr/>
              </a:pPr>
              <a:endParaRPr lang="zh-CN" altLang="en-US" sz="2800"/>
            </a:p>
          </p:txBody>
        </p:sp>
        <p:sp>
          <p:nvSpPr>
            <p:cNvPr id="20510" name="Line 30"/>
            <p:cNvSpPr>
              <a:spLocks noChangeShapeType="1"/>
            </p:cNvSpPr>
            <p:nvPr/>
          </p:nvSpPr>
          <p:spPr bwMode="auto">
            <a:xfrm flipH="1">
              <a:off x="5220" y="9471"/>
              <a:ext cx="3599" cy="1"/>
            </a:xfrm>
            <a:prstGeom prst="line">
              <a:avLst/>
            </a:prstGeom>
            <a:grpFill/>
            <a:ln w="9525">
              <a:solidFill>
                <a:schemeClr val="tx1"/>
              </a:solidFill>
              <a:round/>
              <a:headEnd/>
              <a:tailEnd/>
            </a:ln>
          </p:spPr>
          <p:txBody>
            <a:bodyPr/>
            <a:lstStyle/>
            <a:p>
              <a:pPr>
                <a:defRPr/>
              </a:pPr>
              <a:endParaRPr lang="zh-CN" altLang="en-US" sz="2800"/>
            </a:p>
          </p:txBody>
        </p:sp>
        <p:sp>
          <p:nvSpPr>
            <p:cNvPr id="20511" name="Line 31"/>
            <p:cNvSpPr>
              <a:spLocks noChangeShapeType="1"/>
            </p:cNvSpPr>
            <p:nvPr/>
          </p:nvSpPr>
          <p:spPr bwMode="auto">
            <a:xfrm>
              <a:off x="5220" y="8690"/>
              <a:ext cx="36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12" name="Line 32"/>
            <p:cNvSpPr>
              <a:spLocks noChangeShapeType="1"/>
            </p:cNvSpPr>
            <p:nvPr/>
          </p:nvSpPr>
          <p:spPr bwMode="auto">
            <a:xfrm flipV="1">
              <a:off x="5220" y="8691"/>
              <a:ext cx="1" cy="780"/>
            </a:xfrm>
            <a:prstGeom prst="line">
              <a:avLst/>
            </a:prstGeom>
            <a:grpFill/>
            <a:ln w="9525">
              <a:solidFill>
                <a:schemeClr val="tx1"/>
              </a:solidFill>
              <a:round/>
              <a:headEnd/>
              <a:tailEnd/>
            </a:ln>
          </p:spPr>
          <p:txBody>
            <a:bodyPr/>
            <a:lstStyle/>
            <a:p>
              <a:pPr>
                <a:defRPr/>
              </a:pPr>
              <a:endParaRPr lang="zh-CN" altLang="en-US" sz="2800"/>
            </a:p>
          </p:txBody>
        </p:sp>
        <p:sp>
          <p:nvSpPr>
            <p:cNvPr id="20513" name="Rectangle 33"/>
            <p:cNvSpPr>
              <a:spLocks noChangeArrowheads="1"/>
            </p:cNvSpPr>
            <p:nvPr/>
          </p:nvSpPr>
          <p:spPr bwMode="auto">
            <a:xfrm>
              <a:off x="4500" y="8380"/>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14" name="Line 34"/>
            <p:cNvSpPr>
              <a:spLocks noChangeShapeType="1"/>
            </p:cNvSpPr>
            <p:nvPr/>
          </p:nvSpPr>
          <p:spPr bwMode="auto">
            <a:xfrm>
              <a:off x="4860" y="8536"/>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15" name="Text Box 35"/>
            <p:cNvSpPr txBox="1">
              <a:spLocks noChangeArrowheads="1"/>
            </p:cNvSpPr>
            <p:nvPr/>
          </p:nvSpPr>
          <p:spPr bwMode="auto">
            <a:xfrm>
              <a:off x="4500" y="8692"/>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6</a:t>
              </a:r>
              <a:endParaRPr lang="zh-CN" altLang="zh-CN" sz="2800"/>
            </a:p>
          </p:txBody>
        </p:sp>
        <p:sp>
          <p:nvSpPr>
            <p:cNvPr id="20516" name="Rectangle 36"/>
            <p:cNvSpPr>
              <a:spLocks noChangeArrowheads="1"/>
            </p:cNvSpPr>
            <p:nvPr/>
          </p:nvSpPr>
          <p:spPr bwMode="auto">
            <a:xfrm>
              <a:off x="5580" y="8380"/>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17" name="Line 37"/>
            <p:cNvSpPr>
              <a:spLocks noChangeShapeType="1"/>
            </p:cNvSpPr>
            <p:nvPr/>
          </p:nvSpPr>
          <p:spPr bwMode="auto">
            <a:xfrm>
              <a:off x="5940" y="8536"/>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18" name="Text Box 38"/>
            <p:cNvSpPr txBox="1">
              <a:spLocks noChangeArrowheads="1"/>
            </p:cNvSpPr>
            <p:nvPr/>
          </p:nvSpPr>
          <p:spPr bwMode="auto">
            <a:xfrm>
              <a:off x="5580" y="8692"/>
              <a:ext cx="540" cy="624"/>
            </a:xfrm>
            <a:prstGeom prst="rect">
              <a:avLst/>
            </a:prstGeom>
            <a:grpFill/>
            <a:ln w="9525">
              <a:solidFill>
                <a:schemeClr val="tx1"/>
              </a:solidFill>
              <a:miter lim="800000"/>
              <a:headEnd/>
              <a:tailEnd/>
            </a:ln>
          </p:spPr>
          <p:txBody>
            <a:bodyPr/>
            <a:lstStyle/>
            <a:p>
              <a:pPr>
                <a:defRPr/>
              </a:pPr>
              <a:r>
                <a:rPr lang="en-US" altLang="zh-CN" sz="2800">
                  <a:latin typeface="Calibri" pitchFamily="34" charset="0"/>
                </a:rPr>
                <a:t>1</a:t>
              </a:r>
              <a:endParaRPr lang="zh-CN" altLang="zh-CN" sz="2800"/>
            </a:p>
          </p:txBody>
        </p:sp>
        <p:sp>
          <p:nvSpPr>
            <p:cNvPr id="20519" name="Rectangle 39"/>
            <p:cNvSpPr>
              <a:spLocks noChangeArrowheads="1"/>
            </p:cNvSpPr>
            <p:nvPr/>
          </p:nvSpPr>
          <p:spPr bwMode="auto">
            <a:xfrm>
              <a:off x="2880" y="8380"/>
              <a:ext cx="360" cy="313"/>
            </a:xfrm>
            <a:prstGeom prst="rect">
              <a:avLst/>
            </a:prstGeom>
            <a:grpFill/>
            <a:ln w="9525">
              <a:solidFill>
                <a:schemeClr val="tx1"/>
              </a:solidFill>
              <a:miter lim="800000"/>
              <a:headEnd/>
              <a:tailEnd/>
            </a:ln>
          </p:spPr>
          <p:txBody>
            <a:bodyPr/>
            <a:lstStyle/>
            <a:p>
              <a:pPr>
                <a:defRPr/>
              </a:pPr>
              <a:endParaRPr lang="zh-CN" altLang="en-US" sz="2800"/>
            </a:p>
          </p:txBody>
        </p:sp>
        <p:sp>
          <p:nvSpPr>
            <p:cNvPr id="20520" name="Line 40"/>
            <p:cNvSpPr>
              <a:spLocks noChangeShapeType="1"/>
            </p:cNvSpPr>
            <p:nvPr/>
          </p:nvSpPr>
          <p:spPr bwMode="auto">
            <a:xfrm>
              <a:off x="3060" y="8537"/>
              <a:ext cx="362" cy="1"/>
            </a:xfrm>
            <a:prstGeom prst="line">
              <a:avLst/>
            </a:prstGeom>
            <a:grpFill/>
            <a:ln w="28575">
              <a:solidFill>
                <a:schemeClr val="tx1"/>
              </a:solidFill>
              <a:round/>
              <a:headEnd/>
              <a:tailEnd type="triangle" w="med" len="med"/>
            </a:ln>
          </p:spPr>
          <p:txBody>
            <a:bodyPr/>
            <a:lstStyle/>
            <a:p>
              <a:pPr>
                <a:defRPr/>
              </a:pPr>
              <a:endParaRPr lang="zh-CN" altLang="en-US" sz="2800"/>
            </a:p>
          </p:txBody>
        </p:sp>
        <p:sp>
          <p:nvSpPr>
            <p:cNvPr id="20521" name="Rectangle 41"/>
            <p:cNvSpPr>
              <a:spLocks noChangeArrowheads="1"/>
            </p:cNvSpPr>
            <p:nvPr/>
          </p:nvSpPr>
          <p:spPr bwMode="auto">
            <a:xfrm>
              <a:off x="3420" y="8382"/>
              <a:ext cx="540" cy="312"/>
            </a:xfrm>
            <a:prstGeom prst="rect">
              <a:avLst/>
            </a:prstGeom>
            <a:grpFill/>
            <a:ln w="9525">
              <a:solidFill>
                <a:schemeClr val="tx1"/>
              </a:solidFill>
              <a:miter lim="800000"/>
              <a:headEnd/>
              <a:tailEnd/>
            </a:ln>
          </p:spPr>
          <p:txBody>
            <a:bodyPr/>
            <a:lstStyle/>
            <a:p>
              <a:pPr>
                <a:defRPr/>
              </a:pPr>
              <a:endParaRPr lang="zh-CN" altLang="en-US" sz="2800"/>
            </a:p>
          </p:txBody>
        </p:sp>
        <p:sp>
          <p:nvSpPr>
            <p:cNvPr id="20522" name="Line 42"/>
            <p:cNvSpPr>
              <a:spLocks noChangeShapeType="1"/>
            </p:cNvSpPr>
            <p:nvPr/>
          </p:nvSpPr>
          <p:spPr bwMode="auto">
            <a:xfrm>
              <a:off x="3780" y="8538"/>
              <a:ext cx="720" cy="1"/>
            </a:xfrm>
            <a:prstGeom prst="line">
              <a:avLst/>
            </a:prstGeom>
            <a:grpFill/>
            <a:ln w="9525">
              <a:solidFill>
                <a:schemeClr val="tx1"/>
              </a:solidFill>
              <a:round/>
              <a:headEnd/>
              <a:tailEnd type="triangle" w="med" len="med"/>
            </a:ln>
          </p:spPr>
          <p:txBody>
            <a:bodyPr/>
            <a:lstStyle/>
            <a:p>
              <a:pPr>
                <a:defRPr/>
              </a:pPr>
              <a:endParaRPr lang="zh-CN" altLang="en-US" sz="2800"/>
            </a:p>
          </p:txBody>
        </p:sp>
        <p:sp>
          <p:nvSpPr>
            <p:cNvPr id="20523" name="Text Box 43"/>
            <p:cNvSpPr txBox="1">
              <a:spLocks noChangeArrowheads="1"/>
            </p:cNvSpPr>
            <p:nvPr/>
          </p:nvSpPr>
          <p:spPr bwMode="auto">
            <a:xfrm>
              <a:off x="3420" y="8694"/>
              <a:ext cx="540" cy="624"/>
            </a:xfrm>
            <a:prstGeom prst="rect">
              <a:avLst/>
            </a:prstGeom>
            <a:grpFill/>
            <a:ln w="9525">
              <a:solidFill>
                <a:schemeClr val="tx1"/>
              </a:solidFill>
              <a:miter lim="800000"/>
              <a:headEnd/>
              <a:tailEnd/>
            </a:ln>
          </p:spPr>
          <p:txBody>
            <a:bodyPr/>
            <a:lstStyle/>
            <a:p>
              <a:pPr>
                <a:defRPr/>
              </a:pPr>
              <a:endParaRPr lang="zh-CN" altLang="zh-CN" sz="2800"/>
            </a:p>
          </p:txBody>
        </p:sp>
        <p:sp>
          <p:nvSpPr>
            <p:cNvPr id="20524" name="Text Box 44"/>
            <p:cNvSpPr txBox="1">
              <a:spLocks noChangeArrowheads="1"/>
            </p:cNvSpPr>
            <p:nvPr/>
          </p:nvSpPr>
          <p:spPr bwMode="auto">
            <a:xfrm>
              <a:off x="2113" y="8381"/>
              <a:ext cx="737" cy="473"/>
            </a:xfrm>
            <a:prstGeom prst="rect">
              <a:avLst/>
            </a:prstGeom>
            <a:grpFill/>
            <a:ln w="9525">
              <a:noFill/>
              <a:miter lim="800000"/>
              <a:headEnd/>
              <a:tailEnd/>
            </a:ln>
          </p:spPr>
          <p:txBody>
            <a:bodyPr wrap="none" lIns="0" tIns="0" rIns="0" bIns="0"/>
            <a:lstStyle/>
            <a:p>
              <a:pPr algn="just">
                <a:defRPr/>
              </a:pPr>
              <a:r>
                <a:rPr lang="en-US" altLang="zh-CN" sz="2800">
                  <a:latin typeface="Calibri" pitchFamily="34" charset="0"/>
                </a:rPr>
                <a:t>head</a:t>
              </a:r>
              <a:endParaRPr lang="zh-CN" altLang="zh-CN" sz="2800"/>
            </a:p>
          </p:txBody>
        </p:sp>
      </p:gr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184150" y="773113"/>
            <a:ext cx="8739188" cy="5722937"/>
          </a:xfrm>
        </p:spPr>
        <p:txBody>
          <a:bodyPr/>
          <a:lstStyle/>
          <a:p>
            <a:pPr>
              <a:buNone/>
            </a:pPr>
            <a:r>
              <a:rPr lang="zh-CN" altLang="en-US" b="1" dirty="0" smtClean="0"/>
              <a:t>算法设计</a:t>
            </a:r>
          </a:p>
          <a:p>
            <a:pPr>
              <a:buFont typeface="Wingdings" pitchFamily="2" charset="2"/>
              <a:buNone/>
            </a:pPr>
            <a:r>
              <a:rPr lang="en-US" altLang="zh-CN" sz="3200" b="1" dirty="0" smtClean="0">
                <a:solidFill>
                  <a:srgbClr val="FF0000"/>
                </a:solidFill>
              </a:rPr>
              <a:t>	</a:t>
            </a:r>
            <a:r>
              <a:rPr lang="zh-CN" altLang="en-US" sz="3200" b="1" dirty="0" smtClean="0">
                <a:solidFill>
                  <a:srgbClr val="FF0000"/>
                </a:solidFill>
              </a:rPr>
              <a:t>关键是要找出高效算法。</a:t>
            </a:r>
            <a:endParaRPr lang="en-US" altLang="zh-CN" sz="3200" b="1" dirty="0" smtClean="0">
              <a:solidFill>
                <a:srgbClr val="FF0000"/>
              </a:solidFill>
            </a:endParaRPr>
          </a:p>
          <a:p>
            <a:pPr>
              <a:buFont typeface="Wingdings" pitchFamily="2" charset="2"/>
              <a:buNone/>
            </a:pPr>
            <a:r>
              <a:rPr lang="en-US" altLang="zh-CN" sz="3200" b="1" dirty="0" smtClean="0"/>
              <a:t>	1. </a:t>
            </a:r>
            <a:r>
              <a:rPr lang="zh-CN" altLang="en-US" sz="3200" b="1" dirty="0" smtClean="0"/>
              <a:t>判断是否有环。</a:t>
            </a:r>
            <a:endParaRPr lang="en-US" altLang="zh-CN" sz="3200" b="1" dirty="0" smtClean="0"/>
          </a:p>
          <a:p>
            <a:pPr>
              <a:buFont typeface="Wingdings" pitchFamily="2" charset="2"/>
              <a:buNone/>
            </a:pPr>
            <a:r>
              <a:rPr lang="en-US" altLang="zh-CN" sz="3200" b="1" dirty="0" smtClean="0"/>
              <a:t>	2. </a:t>
            </a:r>
            <a:r>
              <a:rPr lang="zh-CN" altLang="en-US" sz="3200" b="1" dirty="0" smtClean="0"/>
              <a:t>在确认有环的情况下，找到环的开始。</a:t>
            </a:r>
            <a:endParaRPr lang="en-US" altLang="zh-CN" sz="32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228600"/>
            <a:ext cx="9144000" cy="5867400"/>
          </a:xfrm>
        </p:spPr>
        <p:txBody>
          <a:bodyPr/>
          <a:lstStyle/>
          <a:p>
            <a:pPr>
              <a:lnSpc>
                <a:spcPct val="110000"/>
              </a:lnSpc>
              <a:spcBef>
                <a:spcPct val="0"/>
              </a:spcBef>
              <a:buFont typeface="Wingdings 2" pitchFamily="18" charset="2"/>
              <a:buNone/>
            </a:pPr>
            <a:r>
              <a:rPr lang="en-US" altLang="zh-CN" sz="3200" b="1" smtClean="0"/>
              <a:t>  4  </a:t>
            </a:r>
            <a:r>
              <a:rPr lang="zh-CN" altLang="en-US" sz="3200" b="1" smtClean="0"/>
              <a:t>设</a:t>
            </a:r>
            <a:r>
              <a:rPr lang="en-US" altLang="zh-CN" sz="3200" b="1" smtClean="0"/>
              <a:t>n</a:t>
            </a:r>
            <a:r>
              <a:rPr lang="zh-CN" altLang="en-US" sz="3200" b="1" smtClean="0"/>
              <a:t>为正整数。试确定下列各程序段中前置以记号*的语句的执行次数：</a:t>
            </a:r>
          </a:p>
          <a:p>
            <a:pPr>
              <a:lnSpc>
                <a:spcPct val="110000"/>
              </a:lnSpc>
              <a:spcBef>
                <a:spcPct val="0"/>
              </a:spcBef>
              <a:buFont typeface="Wingdings 2" pitchFamily="18" charset="2"/>
              <a:buNone/>
            </a:pPr>
            <a:r>
              <a:rPr lang="zh-CN" altLang="en-US" sz="3200" b="1" smtClean="0"/>
              <a:t>  </a:t>
            </a:r>
            <a:r>
              <a:rPr lang="en-US" altLang="zh-CN" sz="3200" b="1" smtClean="0"/>
              <a:t>(1) k=0;</a:t>
            </a:r>
          </a:p>
          <a:p>
            <a:pPr>
              <a:lnSpc>
                <a:spcPct val="110000"/>
              </a:lnSpc>
              <a:spcBef>
                <a:spcPct val="0"/>
              </a:spcBef>
              <a:buFont typeface="Wingdings 2" pitchFamily="18" charset="2"/>
              <a:buNone/>
            </a:pPr>
            <a:r>
              <a:rPr lang="en-US" altLang="zh-CN" sz="3200" b="1" smtClean="0"/>
              <a:t>       for(i=1;i&lt;=n;i++)</a:t>
            </a:r>
          </a:p>
          <a:p>
            <a:pPr>
              <a:lnSpc>
                <a:spcPct val="110000"/>
              </a:lnSpc>
              <a:spcBef>
                <a:spcPct val="0"/>
              </a:spcBef>
              <a:buFont typeface="Wingdings 2" pitchFamily="18" charset="2"/>
              <a:buNone/>
            </a:pPr>
            <a:r>
              <a:rPr lang="en-US" altLang="zh-CN" sz="3200" b="1" smtClean="0"/>
              <a:t>           for(j=i;j&lt;=n;j++)</a:t>
            </a:r>
          </a:p>
          <a:p>
            <a:pPr>
              <a:lnSpc>
                <a:spcPct val="110000"/>
              </a:lnSpc>
              <a:spcBef>
                <a:spcPct val="0"/>
              </a:spcBef>
              <a:buFont typeface="Wingdings 2" pitchFamily="18" charset="2"/>
              <a:buNone/>
            </a:pPr>
            <a:r>
              <a:rPr lang="en-US" altLang="zh-CN" sz="3200" b="1" smtClean="0"/>
              <a:t>                k++;                  *</a:t>
            </a:r>
          </a:p>
          <a:p>
            <a:pPr>
              <a:lnSpc>
                <a:spcPct val="110000"/>
              </a:lnSpc>
              <a:spcBef>
                <a:spcPct val="0"/>
              </a:spcBef>
              <a:buFont typeface="Wingdings 2" pitchFamily="18" charset="2"/>
              <a:buNone/>
            </a:pPr>
            <a:r>
              <a:rPr lang="en-US" altLang="zh-CN" sz="3200" b="1" smtClean="0"/>
              <a:t>  (2)  i=1;j=0;</a:t>
            </a:r>
          </a:p>
          <a:p>
            <a:pPr>
              <a:lnSpc>
                <a:spcPct val="110000"/>
              </a:lnSpc>
              <a:spcBef>
                <a:spcPct val="0"/>
              </a:spcBef>
              <a:buFont typeface="Wingdings 2" pitchFamily="18" charset="2"/>
              <a:buNone/>
            </a:pPr>
            <a:r>
              <a:rPr lang="en-US" altLang="zh-CN" sz="3200" b="1" smtClean="0"/>
              <a:t>        while(i+j&lt;=n)</a:t>
            </a:r>
          </a:p>
          <a:p>
            <a:pPr>
              <a:lnSpc>
                <a:spcPct val="110000"/>
              </a:lnSpc>
              <a:spcBef>
                <a:spcPct val="0"/>
              </a:spcBef>
              <a:buFont typeface="Wingdings 2" pitchFamily="18" charset="2"/>
              <a:buNone/>
            </a:pPr>
            <a:r>
              <a:rPr lang="en-US" altLang="zh-CN" sz="3200" b="1" smtClean="0"/>
              <a:t>             if(i&gt;j)j++;           *</a:t>
            </a:r>
          </a:p>
          <a:p>
            <a:pPr>
              <a:lnSpc>
                <a:spcPct val="110000"/>
              </a:lnSpc>
              <a:spcBef>
                <a:spcPct val="0"/>
              </a:spcBef>
              <a:buFont typeface="Wingdings 2" pitchFamily="18" charset="2"/>
              <a:buNone/>
            </a:pPr>
            <a:r>
              <a:rPr lang="en-US" altLang="zh-CN" sz="3200" b="1" smtClean="0"/>
              <a:t>             else i++;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184150" y="773113"/>
            <a:ext cx="8739188" cy="5722937"/>
          </a:xfrm>
        </p:spPr>
        <p:txBody>
          <a:bodyPr/>
          <a:lstStyle/>
          <a:p>
            <a:pPr>
              <a:lnSpc>
                <a:spcPts val="3100"/>
              </a:lnSpc>
              <a:spcBef>
                <a:spcPct val="0"/>
              </a:spcBef>
              <a:buFont typeface="Wingdings" pitchFamily="2" charset="2"/>
              <a:buNone/>
            </a:pPr>
            <a:r>
              <a:rPr lang="en-US" altLang="zh-CN" sz="2800" b="1" dirty="0" smtClean="0"/>
              <a:t>NODE * find( NODE * head, </a:t>
            </a:r>
            <a:r>
              <a:rPr lang="en-US" altLang="zh-CN" sz="2800" b="1" dirty="0" err="1" smtClean="0"/>
              <a:t>int</a:t>
            </a:r>
            <a:r>
              <a:rPr lang="en-US" altLang="zh-CN" sz="2800" b="1" dirty="0" smtClean="0"/>
              <a:t> * n )</a:t>
            </a:r>
            <a:endParaRPr lang="zh-CN" altLang="en-US" sz="2800" b="1" dirty="0" smtClean="0"/>
          </a:p>
          <a:p>
            <a:pPr>
              <a:lnSpc>
                <a:spcPts val="3100"/>
              </a:lnSpc>
              <a:spcBef>
                <a:spcPct val="0"/>
              </a:spcBef>
              <a:buFont typeface="Wingdings" pitchFamily="2" charset="2"/>
              <a:buNone/>
            </a:pPr>
            <a:r>
              <a:rPr lang="en-US" altLang="zh-CN" sz="2800" b="1" dirty="0" smtClean="0"/>
              <a:t>{	</a:t>
            </a:r>
            <a:r>
              <a:rPr lang="en-US" altLang="zh-CN" sz="2800" b="1" dirty="0" err="1" smtClean="0"/>
              <a:t>int</a:t>
            </a:r>
            <a:r>
              <a:rPr lang="en-US" altLang="zh-CN" sz="2800" b="1" dirty="0" smtClean="0"/>
              <a:t> count=0, ring;	NODE * p, * q;</a:t>
            </a:r>
            <a:endParaRPr lang="zh-CN" altLang="en-US" sz="2800" b="1" dirty="0" smtClean="0"/>
          </a:p>
          <a:p>
            <a:pPr>
              <a:lnSpc>
                <a:spcPts val="3100"/>
              </a:lnSpc>
              <a:spcBef>
                <a:spcPct val="0"/>
              </a:spcBef>
              <a:buFont typeface="Wingdings" pitchFamily="2" charset="2"/>
              <a:buNone/>
            </a:pPr>
            <a:r>
              <a:rPr lang="en-US" altLang="zh-CN" sz="2800" b="1" dirty="0" smtClean="0"/>
              <a:t>	p = q = head-&gt;next;</a:t>
            </a:r>
            <a:endParaRPr lang="zh-CN" altLang="en-US" sz="2800" b="1" dirty="0" smtClean="0"/>
          </a:p>
          <a:p>
            <a:pPr>
              <a:lnSpc>
                <a:spcPts val="3100"/>
              </a:lnSpc>
              <a:spcBef>
                <a:spcPct val="0"/>
              </a:spcBef>
              <a:buFont typeface="Wingdings" pitchFamily="2" charset="2"/>
              <a:buNone/>
            </a:pPr>
            <a:r>
              <a:rPr lang="en-US" altLang="zh-CN" sz="2800" b="1" dirty="0" smtClean="0"/>
              <a:t>	while ( p!=NULL &amp;&amp; q!=NULL )</a:t>
            </a:r>
            <a:endParaRPr lang="zh-CN" altLang="en-US" sz="2800" b="1" dirty="0" smtClean="0"/>
          </a:p>
          <a:p>
            <a:pPr>
              <a:lnSpc>
                <a:spcPts val="3100"/>
              </a:lnSpc>
              <a:spcBef>
                <a:spcPct val="0"/>
              </a:spcBef>
              <a:buFont typeface="Wingdings" pitchFamily="2" charset="2"/>
              <a:buNone/>
            </a:pPr>
            <a:r>
              <a:rPr lang="en-US" altLang="zh-CN" sz="2800" b="1" dirty="0" smtClean="0"/>
              <a:t>	{   count ++;</a:t>
            </a:r>
            <a:endParaRPr lang="zh-CN" altLang="en-US" sz="2800" b="1" dirty="0" smtClean="0"/>
          </a:p>
          <a:p>
            <a:pPr>
              <a:lnSpc>
                <a:spcPts val="3100"/>
              </a:lnSpc>
              <a:spcBef>
                <a:spcPct val="0"/>
              </a:spcBef>
              <a:buFont typeface="Wingdings" pitchFamily="2" charset="2"/>
              <a:buNone/>
            </a:pPr>
            <a:r>
              <a:rPr lang="en-US" altLang="zh-CN" sz="2800" b="1" dirty="0" smtClean="0"/>
              <a:t>	    p = p-&gt;next;</a:t>
            </a:r>
            <a:r>
              <a:rPr lang="en-US" altLang="zh-CN" sz="2800" b="1" dirty="0" smtClean="0">
                <a:solidFill>
                  <a:schemeClr val="tx1"/>
                </a:solidFill>
              </a:rPr>
              <a:t>	// p</a:t>
            </a:r>
            <a:r>
              <a:rPr lang="zh-CN" altLang="en-US" sz="2800" b="1" dirty="0" smtClean="0">
                <a:solidFill>
                  <a:schemeClr val="tx1"/>
                </a:solidFill>
              </a:rPr>
              <a:t>指针一次走一步</a:t>
            </a:r>
          </a:p>
          <a:p>
            <a:pPr>
              <a:lnSpc>
                <a:spcPts val="3100"/>
              </a:lnSpc>
              <a:spcBef>
                <a:spcPct val="0"/>
              </a:spcBef>
              <a:buFont typeface="Wingdings" pitchFamily="2" charset="2"/>
              <a:buNone/>
            </a:pPr>
            <a:r>
              <a:rPr lang="en-US" altLang="zh-CN" sz="2800" b="1" dirty="0" smtClean="0"/>
              <a:t>	    q = q-&gt;next;</a:t>
            </a:r>
            <a:r>
              <a:rPr lang="en-US" altLang="zh-CN" sz="2800" b="1" dirty="0" smtClean="0">
                <a:solidFill>
                  <a:schemeClr val="tx1"/>
                </a:solidFill>
              </a:rPr>
              <a:t>	// q</a:t>
            </a:r>
            <a:r>
              <a:rPr lang="zh-CN" altLang="en-US" sz="2800" b="1" dirty="0" smtClean="0">
                <a:solidFill>
                  <a:schemeClr val="tx1"/>
                </a:solidFill>
              </a:rPr>
              <a:t>指针一次走两步</a:t>
            </a:r>
          </a:p>
          <a:p>
            <a:pPr>
              <a:lnSpc>
                <a:spcPts val="3100"/>
              </a:lnSpc>
              <a:spcBef>
                <a:spcPct val="0"/>
              </a:spcBef>
              <a:buFont typeface="Wingdings" pitchFamily="2" charset="2"/>
              <a:buNone/>
            </a:pPr>
            <a:r>
              <a:rPr lang="en-US" altLang="zh-CN" sz="2800" b="1" dirty="0" smtClean="0"/>
              <a:t>	    if ( q!=NULL )   q = q-&gt;next;</a:t>
            </a:r>
            <a:endParaRPr lang="zh-CN" altLang="en-US" sz="2800" b="1" dirty="0" smtClean="0"/>
          </a:p>
          <a:p>
            <a:pPr>
              <a:lnSpc>
                <a:spcPts val="3100"/>
              </a:lnSpc>
              <a:spcBef>
                <a:spcPct val="0"/>
              </a:spcBef>
              <a:buFont typeface="Wingdings" pitchFamily="2" charset="2"/>
              <a:buNone/>
            </a:pPr>
            <a:r>
              <a:rPr lang="en-US" altLang="zh-CN" sz="2800" b="1" dirty="0" smtClean="0"/>
              <a:t>	    if ( p == q )	      break;  </a:t>
            </a:r>
            <a:r>
              <a:rPr lang="en-US" altLang="zh-CN" sz="2800" b="1" dirty="0" smtClean="0">
                <a:solidFill>
                  <a:schemeClr val="tx1"/>
                </a:solidFill>
              </a:rPr>
              <a:t>// </a:t>
            </a:r>
            <a:r>
              <a:rPr lang="zh-CN" altLang="en-US" sz="2800" b="1" dirty="0" smtClean="0">
                <a:solidFill>
                  <a:schemeClr val="tx1"/>
                </a:solidFill>
              </a:rPr>
              <a:t>找到重合点则退出</a:t>
            </a:r>
          </a:p>
          <a:p>
            <a:pPr>
              <a:lnSpc>
                <a:spcPts val="3100"/>
              </a:lnSpc>
              <a:spcBef>
                <a:spcPct val="0"/>
              </a:spcBef>
              <a:buFont typeface="Wingdings" pitchFamily="2" charset="2"/>
              <a:buNone/>
            </a:pPr>
            <a:r>
              <a:rPr lang="en-US" altLang="zh-CN" sz="2800" b="1" dirty="0" smtClean="0"/>
              <a:t>	}</a:t>
            </a:r>
            <a:endParaRPr lang="zh-CN" altLang="en-US" sz="2800" b="1" dirty="0" smtClean="0"/>
          </a:p>
          <a:p>
            <a:pPr>
              <a:lnSpc>
                <a:spcPts val="3100"/>
              </a:lnSpc>
              <a:spcBef>
                <a:spcPct val="0"/>
              </a:spcBef>
              <a:buFont typeface="Wingdings" pitchFamily="2" charset="2"/>
              <a:buNone/>
            </a:pPr>
            <a:r>
              <a:rPr lang="en-US" altLang="zh-CN" sz="2800" b="1" dirty="0" smtClean="0"/>
              <a:t>	if ( q == NULL )	</a:t>
            </a:r>
            <a:r>
              <a:rPr lang="en-US" altLang="zh-CN" sz="2800" b="1" dirty="0" smtClean="0">
                <a:solidFill>
                  <a:schemeClr val="tx1"/>
                </a:solidFill>
              </a:rPr>
              <a:t>// </a:t>
            </a:r>
            <a:r>
              <a:rPr lang="zh-CN" altLang="en-US" sz="2800" b="1" dirty="0" smtClean="0">
                <a:solidFill>
                  <a:schemeClr val="tx1"/>
                </a:solidFill>
              </a:rPr>
              <a:t>如果不存在环则返回</a:t>
            </a:r>
          </a:p>
          <a:p>
            <a:pPr>
              <a:lnSpc>
                <a:spcPts val="3100"/>
              </a:lnSpc>
              <a:spcBef>
                <a:spcPct val="0"/>
              </a:spcBef>
              <a:buFont typeface="Wingdings" pitchFamily="2" charset="2"/>
              <a:buNone/>
            </a:pPr>
            <a:r>
              <a:rPr lang="en-US" altLang="zh-CN" sz="2800" b="1" dirty="0" smtClean="0"/>
              <a:t>	{	*n =0;</a:t>
            </a:r>
            <a:endParaRPr lang="zh-CN" altLang="en-US" sz="2800" b="1" dirty="0" smtClean="0"/>
          </a:p>
          <a:p>
            <a:pPr>
              <a:lnSpc>
                <a:spcPts val="3100"/>
              </a:lnSpc>
              <a:spcBef>
                <a:spcPct val="0"/>
              </a:spcBef>
              <a:buFont typeface="Wingdings" pitchFamily="2" charset="2"/>
              <a:buNone/>
            </a:pPr>
            <a:r>
              <a:rPr lang="en-US" altLang="zh-CN" sz="2800" b="1" dirty="0" smtClean="0"/>
              <a:t>		return NULL;</a:t>
            </a:r>
            <a:endParaRPr lang="zh-CN" altLang="en-US" sz="2800" b="1" dirty="0" smtClean="0"/>
          </a:p>
          <a:p>
            <a:pPr>
              <a:lnSpc>
                <a:spcPts val="3100"/>
              </a:lnSpc>
              <a:spcBef>
                <a:spcPct val="0"/>
              </a:spcBef>
              <a:buFont typeface="Wingdings" pitchFamily="2" charset="2"/>
              <a:buNone/>
            </a:pPr>
            <a:r>
              <a:rPr lang="en-US" altLang="zh-CN" sz="2800" b="1" dirty="0" smtClean="0"/>
              <a:t>	}</a:t>
            </a:r>
            <a:endParaRPr lang="zh-CN" altLang="en-US"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48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48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48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48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48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48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body" idx="1"/>
          </p:nvPr>
        </p:nvSpPr>
        <p:spPr>
          <a:xfrm>
            <a:off x="184150" y="773113"/>
            <a:ext cx="8739188" cy="5722937"/>
          </a:xfrm>
        </p:spPr>
        <p:txBody>
          <a:bodyPr/>
          <a:lstStyle/>
          <a:p>
            <a:pPr>
              <a:lnSpc>
                <a:spcPts val="3200"/>
              </a:lnSpc>
              <a:spcBef>
                <a:spcPct val="0"/>
              </a:spcBef>
              <a:buFont typeface="Wingdings" pitchFamily="2" charset="2"/>
              <a:buNone/>
            </a:pPr>
            <a:r>
              <a:rPr lang="en-US" altLang="zh-CN" sz="2800" b="1" dirty="0" smtClean="0"/>
              <a:t>	ring = 1;</a:t>
            </a:r>
            <a:endParaRPr lang="zh-CN" altLang="en-US" sz="2800" b="1" dirty="0" smtClean="0"/>
          </a:p>
          <a:p>
            <a:pPr>
              <a:lnSpc>
                <a:spcPts val="3200"/>
              </a:lnSpc>
              <a:spcBef>
                <a:spcPct val="0"/>
              </a:spcBef>
              <a:buFont typeface="Wingdings" pitchFamily="2" charset="2"/>
              <a:buNone/>
            </a:pPr>
            <a:r>
              <a:rPr lang="en-US" altLang="zh-CN" sz="2800" b="1" dirty="0" smtClean="0"/>
              <a:t>	while ( q-&gt;next != p )  		</a:t>
            </a:r>
            <a:r>
              <a:rPr lang="en-US" altLang="zh-CN" sz="2800" b="1" dirty="0" smtClean="0">
                <a:solidFill>
                  <a:schemeClr val="tx1"/>
                </a:solidFill>
              </a:rPr>
              <a:t>// </a:t>
            </a:r>
            <a:r>
              <a:rPr lang="zh-CN" altLang="en-US" sz="2800" b="1" dirty="0" smtClean="0">
                <a:solidFill>
                  <a:schemeClr val="tx1"/>
                </a:solidFill>
              </a:rPr>
              <a:t>求环长</a:t>
            </a:r>
          </a:p>
          <a:p>
            <a:pPr>
              <a:lnSpc>
                <a:spcPts val="3200"/>
              </a:lnSpc>
              <a:spcBef>
                <a:spcPct val="0"/>
              </a:spcBef>
              <a:buFont typeface="Wingdings" pitchFamily="2" charset="2"/>
              <a:buNone/>
            </a:pPr>
            <a:r>
              <a:rPr lang="en-US" altLang="zh-CN" sz="2800" b="1" dirty="0" smtClean="0"/>
              <a:t>	{	q = q-&gt;next;	ring ++;</a:t>
            </a:r>
            <a:endParaRPr lang="zh-CN" altLang="en-US" sz="2800" b="1" dirty="0" smtClean="0"/>
          </a:p>
          <a:p>
            <a:pPr>
              <a:lnSpc>
                <a:spcPts val="3200"/>
              </a:lnSpc>
              <a:spcBef>
                <a:spcPct val="0"/>
              </a:spcBef>
              <a:buFont typeface="Wingdings" pitchFamily="2" charset="2"/>
              <a:buNone/>
            </a:pPr>
            <a:r>
              <a:rPr lang="en-US" altLang="zh-CN" sz="2800" b="1" dirty="0" smtClean="0"/>
              <a:t>	}</a:t>
            </a:r>
            <a:endParaRPr lang="zh-CN" altLang="en-US" sz="2800" b="1" dirty="0" smtClean="0"/>
          </a:p>
          <a:p>
            <a:pPr>
              <a:lnSpc>
                <a:spcPts val="3200"/>
              </a:lnSpc>
              <a:spcBef>
                <a:spcPct val="0"/>
              </a:spcBef>
              <a:buFont typeface="Wingdings" pitchFamily="2" charset="2"/>
              <a:buNone/>
            </a:pPr>
            <a:r>
              <a:rPr lang="en-US" altLang="zh-CN" sz="2800" b="1" dirty="0" smtClean="0"/>
              <a:t>	count = 0;	  q = p = head-&gt;next;</a:t>
            </a:r>
            <a:endParaRPr lang="zh-CN" altLang="en-US" sz="2800" b="1" dirty="0" smtClean="0"/>
          </a:p>
          <a:p>
            <a:pPr>
              <a:lnSpc>
                <a:spcPts val="3200"/>
              </a:lnSpc>
              <a:spcBef>
                <a:spcPct val="0"/>
              </a:spcBef>
              <a:buFont typeface="Wingdings" pitchFamily="2" charset="2"/>
              <a:buNone/>
            </a:pPr>
            <a:r>
              <a:rPr lang="en-US" altLang="zh-CN" sz="2800" b="1" dirty="0" smtClean="0"/>
              <a:t>	while ( count &lt; ring )		</a:t>
            </a:r>
            <a:r>
              <a:rPr lang="en-US" altLang="zh-CN" sz="2800" b="1" dirty="0" smtClean="0">
                <a:solidFill>
                  <a:schemeClr val="tx1"/>
                </a:solidFill>
              </a:rPr>
              <a:t>// </a:t>
            </a:r>
            <a:r>
              <a:rPr lang="zh-CN" altLang="en-US" sz="2800" b="1" dirty="0" smtClean="0">
                <a:solidFill>
                  <a:schemeClr val="tx1"/>
                </a:solidFill>
              </a:rPr>
              <a:t>求环的起始点</a:t>
            </a:r>
          </a:p>
          <a:p>
            <a:pPr>
              <a:lnSpc>
                <a:spcPts val="3200"/>
              </a:lnSpc>
              <a:spcBef>
                <a:spcPct val="0"/>
              </a:spcBef>
              <a:buFont typeface="Wingdings" pitchFamily="2" charset="2"/>
              <a:buNone/>
            </a:pPr>
            <a:r>
              <a:rPr lang="en-US" altLang="zh-CN" sz="2800" b="1" dirty="0" smtClean="0"/>
              <a:t>	{	count ++;	p = p-&gt;next;</a:t>
            </a:r>
            <a:endParaRPr lang="zh-CN" altLang="en-US" sz="2800" b="1" dirty="0" smtClean="0"/>
          </a:p>
          <a:p>
            <a:pPr>
              <a:lnSpc>
                <a:spcPts val="3200"/>
              </a:lnSpc>
              <a:spcBef>
                <a:spcPct val="0"/>
              </a:spcBef>
              <a:buFont typeface="Wingdings" pitchFamily="2" charset="2"/>
              <a:buNone/>
            </a:pPr>
            <a:r>
              <a:rPr lang="en-US" altLang="zh-CN" sz="2800" b="1" dirty="0" smtClean="0"/>
              <a:t>	}</a:t>
            </a:r>
            <a:endParaRPr lang="zh-CN" altLang="en-US" sz="2800" b="1" dirty="0" smtClean="0"/>
          </a:p>
          <a:p>
            <a:pPr>
              <a:lnSpc>
                <a:spcPts val="3200"/>
              </a:lnSpc>
              <a:spcBef>
                <a:spcPct val="0"/>
              </a:spcBef>
              <a:buFont typeface="Wingdings" pitchFamily="2" charset="2"/>
              <a:buNone/>
            </a:pPr>
            <a:r>
              <a:rPr lang="en-US" altLang="zh-CN" sz="2800" b="1" dirty="0" smtClean="0"/>
              <a:t>	while ( p != q )</a:t>
            </a:r>
            <a:endParaRPr lang="zh-CN" altLang="en-US" sz="2800" b="1" dirty="0" smtClean="0"/>
          </a:p>
          <a:p>
            <a:pPr>
              <a:lnSpc>
                <a:spcPts val="3200"/>
              </a:lnSpc>
              <a:spcBef>
                <a:spcPct val="0"/>
              </a:spcBef>
              <a:buFont typeface="Wingdings" pitchFamily="2" charset="2"/>
              <a:buNone/>
            </a:pPr>
            <a:r>
              <a:rPr lang="en-US" altLang="zh-CN" sz="2800" b="1" dirty="0" smtClean="0"/>
              <a:t>	{	p = p-&gt;next;	q = q-&gt;next;</a:t>
            </a:r>
            <a:endParaRPr lang="zh-CN" altLang="en-US" sz="2800" b="1" dirty="0" smtClean="0"/>
          </a:p>
          <a:p>
            <a:pPr>
              <a:lnSpc>
                <a:spcPts val="3200"/>
              </a:lnSpc>
              <a:spcBef>
                <a:spcPct val="0"/>
              </a:spcBef>
              <a:buFont typeface="Wingdings" pitchFamily="2" charset="2"/>
              <a:buNone/>
            </a:pPr>
            <a:r>
              <a:rPr lang="en-US" altLang="zh-CN" sz="2800" b="1" dirty="0" smtClean="0"/>
              <a:t>	}</a:t>
            </a:r>
            <a:endParaRPr lang="zh-CN" altLang="en-US" sz="2800" b="1" dirty="0" smtClean="0"/>
          </a:p>
          <a:p>
            <a:pPr>
              <a:lnSpc>
                <a:spcPts val="3200"/>
              </a:lnSpc>
              <a:spcBef>
                <a:spcPct val="0"/>
              </a:spcBef>
              <a:buFont typeface="Wingdings" pitchFamily="2" charset="2"/>
              <a:buNone/>
            </a:pPr>
            <a:r>
              <a:rPr lang="en-US" altLang="zh-CN" sz="2800" b="1" dirty="0" smtClean="0"/>
              <a:t>	*n = ring;</a:t>
            </a:r>
            <a:endParaRPr lang="zh-CN" altLang="en-US" sz="2800" b="1" dirty="0" smtClean="0"/>
          </a:p>
          <a:p>
            <a:pPr>
              <a:lnSpc>
                <a:spcPts val="3200"/>
              </a:lnSpc>
              <a:spcBef>
                <a:spcPct val="0"/>
              </a:spcBef>
              <a:buFont typeface="Wingdings" pitchFamily="2" charset="2"/>
              <a:buNone/>
            </a:pPr>
            <a:r>
              <a:rPr lang="en-US" altLang="zh-CN" sz="2800" b="1" dirty="0" smtClean="0"/>
              <a:t>	return p;</a:t>
            </a:r>
            <a:endParaRPr lang="zh-CN" altLang="en-US" sz="2800" b="1" dirty="0" smtClean="0"/>
          </a:p>
          <a:p>
            <a:pPr>
              <a:lnSpc>
                <a:spcPts val="3200"/>
              </a:lnSpc>
              <a:spcBef>
                <a:spcPct val="0"/>
              </a:spcBef>
              <a:buFont typeface="Wingdings" pitchFamily="2" charset="2"/>
              <a:buNone/>
            </a:pPr>
            <a:r>
              <a:rPr lang="en-US" altLang="zh-CN" sz="2800" b="1" dirty="0" smtClean="0"/>
              <a:t>}</a:t>
            </a:r>
            <a:endParaRPr lang="zh-CN" altLang="en-US" sz="28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48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48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48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48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48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48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body" idx="1"/>
          </p:nvPr>
        </p:nvSpPr>
        <p:spPr>
          <a:xfrm>
            <a:off x="120650" y="898525"/>
            <a:ext cx="8866188" cy="5722938"/>
          </a:xfrm>
        </p:spPr>
        <p:txBody>
          <a:bodyPr/>
          <a:lstStyle/>
          <a:p>
            <a:pPr marL="358775" indent="-358775">
              <a:lnSpc>
                <a:spcPts val="4500"/>
              </a:lnSpc>
              <a:spcBef>
                <a:spcPts val="600"/>
              </a:spcBef>
              <a:buNone/>
            </a:pPr>
            <a:r>
              <a:rPr lang="en-US" altLang="zh-CN" b="1" dirty="0" smtClean="0"/>
              <a:t>7</a:t>
            </a:r>
            <a:r>
              <a:rPr lang="zh-CN" altLang="en-US" b="1" dirty="0" smtClean="0"/>
              <a:t>将</a:t>
            </a:r>
            <a:r>
              <a:rPr lang="en-US" altLang="zh-CN" b="1" dirty="0" smtClean="0"/>
              <a:t>n ( n&gt;1) </a:t>
            </a:r>
            <a:r>
              <a:rPr lang="zh-CN" altLang="en-US" b="1" dirty="0" smtClean="0"/>
              <a:t>个整数存放到一维数组</a:t>
            </a:r>
            <a:r>
              <a:rPr lang="en-US" altLang="zh-CN" b="1" dirty="0" smtClean="0"/>
              <a:t>R</a:t>
            </a:r>
            <a:r>
              <a:rPr lang="zh-CN" altLang="en-US" b="1" dirty="0" smtClean="0"/>
              <a:t>中。</a:t>
            </a:r>
            <a:endParaRPr lang="en-US" altLang="zh-CN" b="1" dirty="0" smtClean="0"/>
          </a:p>
          <a:p>
            <a:pPr marL="358775" indent="-358775">
              <a:lnSpc>
                <a:spcPts val="4500"/>
              </a:lnSpc>
              <a:spcBef>
                <a:spcPts val="600"/>
              </a:spcBef>
              <a:buFont typeface="Wingdings" pitchFamily="2" charset="2"/>
              <a:buNone/>
            </a:pPr>
            <a:r>
              <a:rPr lang="en-US" altLang="zh-CN" b="1" dirty="0" smtClean="0"/>
              <a:t>	</a:t>
            </a:r>
            <a:r>
              <a:rPr lang="zh-CN" altLang="en-US" b="1" dirty="0" smtClean="0"/>
              <a:t>试设计一个在时间和空间两方面都</a:t>
            </a:r>
            <a:r>
              <a:rPr lang="zh-CN" altLang="en-US" b="1" dirty="0" smtClean="0">
                <a:solidFill>
                  <a:schemeClr val="tx1"/>
                </a:solidFill>
              </a:rPr>
              <a:t>尽可能高效</a:t>
            </a:r>
            <a:r>
              <a:rPr lang="zh-CN" altLang="en-US" b="1" dirty="0" smtClean="0"/>
              <a:t>的算法，将 </a:t>
            </a:r>
            <a:r>
              <a:rPr lang="en-US" altLang="zh-CN" b="1" dirty="0" smtClean="0"/>
              <a:t>R </a:t>
            </a:r>
            <a:r>
              <a:rPr lang="zh-CN" altLang="en-US" b="1" dirty="0" smtClean="0"/>
              <a:t>中保有的序列</a:t>
            </a:r>
            <a:r>
              <a:rPr lang="zh-CN" altLang="en-US" b="1" dirty="0" smtClean="0">
                <a:solidFill>
                  <a:schemeClr val="tx1"/>
                </a:solidFill>
              </a:rPr>
              <a:t>循环左移</a:t>
            </a:r>
            <a:r>
              <a:rPr lang="en-US" altLang="zh-CN" b="1" dirty="0" smtClean="0">
                <a:solidFill>
                  <a:schemeClr val="tx1"/>
                </a:solidFill>
              </a:rPr>
              <a:t>p</a:t>
            </a:r>
            <a:r>
              <a:rPr lang="zh-CN" altLang="en-US" b="1" dirty="0" smtClean="0"/>
              <a:t>（</a:t>
            </a:r>
            <a:r>
              <a:rPr lang="en-US" altLang="zh-CN" b="1" dirty="0" smtClean="0"/>
              <a:t>0</a:t>
            </a:r>
            <a:r>
              <a:rPr lang="zh-CN" altLang="en-US" b="1" dirty="0" smtClean="0"/>
              <a:t>﹤</a:t>
            </a:r>
            <a:r>
              <a:rPr lang="en-US" altLang="zh-CN" b="1" dirty="0" smtClean="0"/>
              <a:t>p</a:t>
            </a:r>
            <a:r>
              <a:rPr lang="zh-CN" altLang="en-US" b="1" dirty="0" smtClean="0"/>
              <a:t>﹤</a:t>
            </a:r>
            <a:r>
              <a:rPr lang="en-US" altLang="zh-CN" b="1" dirty="0" smtClean="0"/>
              <a:t>n</a:t>
            </a:r>
            <a:r>
              <a:rPr lang="zh-CN" altLang="en-US" b="1" dirty="0" smtClean="0"/>
              <a:t>）个位置，即将</a:t>
            </a:r>
            <a:r>
              <a:rPr lang="en-US" altLang="zh-CN" b="1" dirty="0" smtClean="0"/>
              <a:t>R</a:t>
            </a:r>
            <a:r>
              <a:rPr lang="zh-CN" altLang="en-US" b="1" dirty="0" smtClean="0"/>
              <a:t>中的数据由：</a:t>
            </a:r>
            <a:endParaRPr lang="en-US" altLang="zh-CN" b="1" dirty="0" smtClean="0"/>
          </a:p>
          <a:p>
            <a:pPr marL="358775" indent="-358775" algn="ctr">
              <a:lnSpc>
                <a:spcPts val="4500"/>
              </a:lnSpc>
              <a:spcBef>
                <a:spcPts val="600"/>
              </a:spcBef>
              <a:buFont typeface="Wingdings" pitchFamily="2" charset="2"/>
              <a:buNone/>
            </a:pPr>
            <a:r>
              <a:rPr lang="en-US" altLang="zh-CN" b="1" dirty="0" smtClean="0"/>
              <a:t>(x</a:t>
            </a:r>
            <a:r>
              <a:rPr lang="en-US" altLang="zh-CN" b="1" baseline="-25000" dirty="0" smtClean="0"/>
              <a:t>0</a:t>
            </a:r>
            <a:r>
              <a:rPr lang="en-US" altLang="zh-CN" b="1" dirty="0" smtClean="0"/>
              <a:t>, x</a:t>
            </a:r>
            <a:r>
              <a:rPr lang="en-US" altLang="zh-CN" b="1" baseline="-25000" dirty="0" smtClean="0"/>
              <a:t>1</a:t>
            </a:r>
            <a:r>
              <a:rPr lang="en-US" altLang="zh-CN" b="1" dirty="0" smtClean="0"/>
              <a:t>, … , x</a:t>
            </a:r>
            <a:r>
              <a:rPr lang="en-US" altLang="zh-CN" b="1" baseline="-25000" dirty="0" smtClean="0"/>
              <a:t>p-1</a:t>
            </a:r>
            <a:r>
              <a:rPr lang="en-US" altLang="zh-CN" b="1" dirty="0" smtClean="0"/>
              <a:t>, </a:t>
            </a:r>
            <a:r>
              <a:rPr lang="en-US" altLang="zh-CN" b="1" dirty="0" err="1" smtClean="0"/>
              <a:t>x</a:t>
            </a:r>
            <a:r>
              <a:rPr lang="en-US" altLang="zh-CN" b="1" baseline="-25000" dirty="0" err="1" smtClean="0"/>
              <a:t>p</a:t>
            </a:r>
            <a:r>
              <a:rPr lang="en-US" altLang="zh-CN" b="1" dirty="0" smtClean="0"/>
              <a:t>, x</a:t>
            </a:r>
            <a:r>
              <a:rPr lang="en-US" altLang="zh-CN" b="1" baseline="-25000" dirty="0" smtClean="0"/>
              <a:t>p+1</a:t>
            </a:r>
            <a:r>
              <a:rPr lang="en-US" altLang="zh-CN" b="1" dirty="0" smtClean="0"/>
              <a:t>, …, x</a:t>
            </a:r>
            <a:r>
              <a:rPr lang="en-US" altLang="zh-CN" b="1" baseline="-25000" dirty="0" smtClean="0"/>
              <a:t>n-1</a:t>
            </a:r>
            <a:r>
              <a:rPr lang="en-US" altLang="zh-CN" b="1" dirty="0" smtClean="0"/>
              <a:t>)</a:t>
            </a:r>
          </a:p>
          <a:p>
            <a:pPr marL="358775" indent="-358775">
              <a:lnSpc>
                <a:spcPts val="4500"/>
              </a:lnSpc>
              <a:spcBef>
                <a:spcPts val="600"/>
              </a:spcBef>
              <a:buFont typeface="Wingdings" pitchFamily="2" charset="2"/>
              <a:buNone/>
            </a:pPr>
            <a:r>
              <a:rPr lang="en-US" altLang="zh-CN" b="1" dirty="0" smtClean="0"/>
              <a:t>	</a:t>
            </a:r>
            <a:r>
              <a:rPr lang="zh-CN" altLang="en-US" b="1" dirty="0" smtClean="0"/>
              <a:t>变换为：</a:t>
            </a:r>
            <a:endParaRPr lang="en-US" altLang="zh-CN" b="1" dirty="0" smtClean="0"/>
          </a:p>
          <a:p>
            <a:pPr marL="358775" indent="-358775" algn="ctr">
              <a:lnSpc>
                <a:spcPts val="4500"/>
              </a:lnSpc>
              <a:spcBef>
                <a:spcPts val="600"/>
              </a:spcBef>
              <a:buFont typeface="Wingdings" pitchFamily="2" charset="2"/>
              <a:buNone/>
            </a:pPr>
            <a:r>
              <a:rPr lang="en-US" altLang="zh-CN" b="1" dirty="0" smtClean="0"/>
              <a:t>(</a:t>
            </a:r>
            <a:r>
              <a:rPr lang="en-US" altLang="zh-CN" b="1" dirty="0" err="1" smtClean="0"/>
              <a:t>x</a:t>
            </a:r>
            <a:r>
              <a:rPr lang="en-US" altLang="zh-CN" b="1" baseline="-25000" dirty="0" err="1" smtClean="0"/>
              <a:t>p</a:t>
            </a:r>
            <a:r>
              <a:rPr lang="en-US" altLang="zh-CN" b="1" dirty="0" smtClean="0"/>
              <a:t>, x</a:t>
            </a:r>
            <a:r>
              <a:rPr lang="en-US" altLang="zh-CN" b="1" baseline="-25000" dirty="0" smtClean="0"/>
              <a:t>p+1</a:t>
            </a:r>
            <a:r>
              <a:rPr lang="en-US" altLang="zh-CN" b="1" dirty="0" smtClean="0"/>
              <a:t>, ……, x</a:t>
            </a:r>
            <a:r>
              <a:rPr lang="en-US" altLang="zh-CN" b="1" baseline="-25000" dirty="0" smtClean="0"/>
              <a:t>n-1</a:t>
            </a:r>
            <a:r>
              <a:rPr lang="en-US" altLang="zh-CN" b="1" dirty="0" smtClean="0"/>
              <a:t>, x</a:t>
            </a:r>
            <a:r>
              <a:rPr lang="en-US" altLang="zh-CN" b="1" baseline="-25000" dirty="0" smtClean="0"/>
              <a:t>0</a:t>
            </a:r>
            <a:r>
              <a:rPr lang="en-US" altLang="zh-CN" b="1" dirty="0" smtClean="0"/>
              <a:t>, x</a:t>
            </a:r>
            <a:r>
              <a:rPr lang="en-US" altLang="zh-CN" b="1" baseline="-25000" dirty="0" smtClean="0"/>
              <a:t>1</a:t>
            </a:r>
            <a:r>
              <a:rPr lang="en-US" altLang="zh-CN" b="1" dirty="0" smtClean="0"/>
              <a:t>, ……, x</a:t>
            </a:r>
            <a:r>
              <a:rPr lang="en-US" altLang="zh-CN" b="1" baseline="-25000" dirty="0" smtClean="0"/>
              <a:t>p-1</a:t>
            </a:r>
            <a:r>
              <a:rPr lang="en-US" altLang="zh-CN" b="1" dirty="0" smtClean="0"/>
              <a:t>)</a:t>
            </a:r>
            <a:endParaRPr lang="zh-CN" altLang="en-US" b="1" dirty="0" smtClean="0">
              <a:solidFill>
                <a:srgbClr val="00FFFF"/>
              </a:solidFill>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1" name="Rectangle 3"/>
          <p:cNvSpPr>
            <a:spLocks noGrp="1" noChangeArrowheads="1"/>
          </p:cNvSpPr>
          <p:nvPr>
            <p:ph type="body" idx="1"/>
          </p:nvPr>
        </p:nvSpPr>
        <p:spPr>
          <a:xfrm>
            <a:off x="120650" y="898525"/>
            <a:ext cx="8866188" cy="5722938"/>
          </a:xfrm>
        </p:spPr>
        <p:txBody>
          <a:bodyPr/>
          <a:lstStyle/>
          <a:p>
            <a:pPr marL="358775" indent="-358775">
              <a:spcBef>
                <a:spcPts val="600"/>
              </a:spcBef>
              <a:buNone/>
            </a:pPr>
            <a:r>
              <a:rPr lang="zh-CN" altLang="en-US" b="1" dirty="0" smtClean="0"/>
              <a:t>问题关键</a:t>
            </a:r>
            <a:endParaRPr lang="en-US" altLang="zh-CN" b="1" dirty="0" smtClean="0"/>
          </a:p>
          <a:p>
            <a:pPr marL="358775" indent="-358775">
              <a:spcBef>
                <a:spcPts val="600"/>
              </a:spcBef>
              <a:buFont typeface="Wingdings" pitchFamily="2" charset="2"/>
              <a:buNone/>
            </a:pPr>
            <a:r>
              <a:rPr lang="en-US" altLang="zh-CN" b="1" dirty="0" smtClean="0"/>
              <a:t>	</a:t>
            </a:r>
            <a:r>
              <a:rPr lang="zh-CN" altLang="en-US" b="1" dirty="0" smtClean="0">
                <a:solidFill>
                  <a:srgbClr val="FF0000"/>
                </a:solidFill>
              </a:rPr>
              <a:t>如何尽可能高效？</a:t>
            </a:r>
            <a:endParaRPr lang="en-US" altLang="zh-CN" b="1" dirty="0" smtClean="0">
              <a:solidFill>
                <a:srgbClr val="FF0000"/>
              </a:solidFill>
            </a:endParaRPr>
          </a:p>
          <a:p>
            <a:pPr marL="358775" indent="-358775">
              <a:spcBef>
                <a:spcPts val="600"/>
              </a:spcBef>
              <a:buNone/>
            </a:pPr>
            <a:r>
              <a:rPr lang="zh-CN" altLang="en-US" b="1" dirty="0" smtClean="0"/>
              <a:t>常规算法</a:t>
            </a:r>
            <a:endParaRPr lang="en-US" altLang="zh-CN" b="1" dirty="0" smtClean="0"/>
          </a:p>
          <a:p>
            <a:pPr marL="358775" indent="-358775">
              <a:spcBef>
                <a:spcPts val="600"/>
              </a:spcBef>
              <a:buFont typeface="Wingdings" pitchFamily="2" charset="2"/>
              <a:buNone/>
            </a:pPr>
            <a:r>
              <a:rPr lang="en-US" altLang="zh-CN" sz="3200" b="1" dirty="0" smtClean="0"/>
              <a:t>	    </a:t>
            </a:r>
            <a:r>
              <a:rPr lang="zh-CN" altLang="en-US" sz="3200" b="1" dirty="0" smtClean="0"/>
              <a:t>一般的循环左移算法的时间复杂度肯定是比较大的。</a:t>
            </a:r>
            <a:endParaRPr lang="en-US" altLang="zh-CN" sz="3200" b="1" dirty="0" smtClean="0"/>
          </a:p>
          <a:p>
            <a:pPr marL="358775" indent="-358775">
              <a:spcBef>
                <a:spcPts val="600"/>
              </a:spcBef>
              <a:buFont typeface="Wingdings" pitchFamily="2" charset="2"/>
              <a:buNone/>
            </a:pPr>
            <a:r>
              <a:rPr lang="en-US" altLang="zh-CN" sz="3200" b="1" dirty="0" smtClean="0"/>
              <a:t>	    </a:t>
            </a:r>
            <a:r>
              <a:rPr lang="zh-CN" altLang="en-US" sz="3200" b="1" dirty="0" smtClean="0"/>
              <a:t>最差的一种方法：采用一个变量作为辅助空间，每次移动一位，反复进行移动 </a:t>
            </a:r>
            <a:r>
              <a:rPr lang="en-US" altLang="zh-CN" sz="3200" b="1" dirty="0" smtClean="0"/>
              <a:t>K </a:t>
            </a:r>
            <a:r>
              <a:rPr lang="zh-CN" altLang="en-US" sz="3200" b="1" dirty="0" smtClean="0"/>
              <a:t>次，则时间复杂度为</a:t>
            </a:r>
            <a:r>
              <a:rPr lang="en-US" altLang="zh-CN" sz="3200" b="1" dirty="0" smtClean="0"/>
              <a:t>O( n*k )</a:t>
            </a:r>
            <a:r>
              <a:rPr lang="zh-CN" altLang="en-US" sz="3200" b="1" dirty="0" smtClean="0"/>
              <a:t>。</a:t>
            </a:r>
            <a:endParaRPr lang="en-US" altLang="zh-CN" sz="3200" b="1" dirty="0" smtClean="0"/>
          </a:p>
          <a:p>
            <a:pPr marL="358775" indent="-358775">
              <a:spcBef>
                <a:spcPts val="600"/>
              </a:spcBef>
              <a:buFont typeface="Wingdings" pitchFamily="2" charset="2"/>
              <a:buNone/>
            </a:pPr>
            <a:r>
              <a:rPr lang="en-US" altLang="zh-CN" sz="3200" b="1" dirty="0" smtClean="0"/>
              <a:t>	    </a:t>
            </a:r>
            <a:r>
              <a:rPr lang="zh-CN" altLang="en-US" sz="3200" b="1" dirty="0" smtClean="0"/>
              <a:t>另一种算法是采用 </a:t>
            </a:r>
            <a:r>
              <a:rPr lang="en-US" altLang="zh-CN" sz="3200" b="1" dirty="0" smtClean="0"/>
              <a:t>p </a:t>
            </a:r>
            <a:r>
              <a:rPr lang="zh-CN" altLang="en-US" sz="3200" b="1" dirty="0" smtClean="0"/>
              <a:t>位辅助空间，空间复杂度</a:t>
            </a:r>
            <a:r>
              <a:rPr lang="en-US" altLang="zh-CN" sz="3200" b="1" dirty="0" smtClean="0"/>
              <a:t>O( p )</a:t>
            </a:r>
            <a:r>
              <a:rPr lang="zh-CN" altLang="en-US" sz="3200" b="1" dirty="0" smtClean="0"/>
              <a:t>，时间复杂度 </a:t>
            </a:r>
            <a:r>
              <a:rPr lang="en-US" altLang="zh-CN" sz="3200" b="1" dirty="0" smtClean="0"/>
              <a:t>O( </a:t>
            </a:r>
            <a:r>
              <a:rPr lang="en-US" altLang="zh-CN" sz="3200" b="1" dirty="0" err="1" smtClean="0"/>
              <a:t>n+p</a:t>
            </a:r>
            <a:r>
              <a:rPr lang="en-US" altLang="zh-CN" sz="3200" b="1" dirty="0" smtClean="0"/>
              <a:t> )</a:t>
            </a:r>
            <a:r>
              <a:rPr lang="zh-CN" altLang="en-US" sz="3200" b="1" dirty="0" smtClean="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7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7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7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78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78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1" name="Rectangle 3"/>
          <p:cNvSpPr>
            <a:spLocks noGrp="1" noChangeArrowheads="1"/>
          </p:cNvSpPr>
          <p:nvPr>
            <p:ph type="body" idx="1"/>
          </p:nvPr>
        </p:nvSpPr>
        <p:spPr>
          <a:xfrm>
            <a:off x="120650" y="898525"/>
            <a:ext cx="8866188" cy="5722938"/>
          </a:xfrm>
        </p:spPr>
        <p:txBody>
          <a:bodyPr/>
          <a:lstStyle/>
          <a:p>
            <a:pPr>
              <a:buNone/>
            </a:pPr>
            <a:r>
              <a:rPr lang="zh-CN" altLang="en-US" sz="3200" b="1" dirty="0" smtClean="0"/>
              <a:t>基本设计思想</a:t>
            </a:r>
            <a:endParaRPr lang="en-US" altLang="zh-CN" sz="3200" b="1" dirty="0" smtClean="0"/>
          </a:p>
          <a:p>
            <a:pPr>
              <a:buFont typeface="Wingdings" pitchFamily="2" charset="2"/>
              <a:buNone/>
            </a:pPr>
            <a:r>
              <a:rPr lang="en-US" altLang="zh-CN" sz="3200" b="1" dirty="0" smtClean="0"/>
              <a:t>	</a:t>
            </a:r>
            <a:r>
              <a:rPr lang="zh-CN" altLang="en-US" sz="3200" b="1" dirty="0" smtClean="0"/>
              <a:t>先将前面 </a:t>
            </a:r>
            <a:r>
              <a:rPr lang="en-US" altLang="zh-CN" sz="3200" b="1" dirty="0" smtClean="0"/>
              <a:t>p </a:t>
            </a:r>
            <a:r>
              <a:rPr lang="zh-CN" altLang="en-US" sz="3200" b="1" dirty="0" smtClean="0"/>
              <a:t>个元素置反，再将后边 </a:t>
            </a:r>
            <a:r>
              <a:rPr lang="en-US" altLang="zh-CN" sz="3200" b="1" dirty="0" smtClean="0"/>
              <a:t>n-p </a:t>
            </a:r>
            <a:r>
              <a:rPr lang="zh-CN" altLang="en-US" sz="3200" b="1" dirty="0" smtClean="0"/>
              <a:t>元素置反，最后整体置反。</a:t>
            </a:r>
          </a:p>
          <a:p>
            <a:pPr>
              <a:buNone/>
            </a:pPr>
            <a:r>
              <a:rPr lang="zh-CN" altLang="en-US" sz="3200" b="1" dirty="0" smtClean="0"/>
              <a:t>参考程序</a:t>
            </a:r>
          </a:p>
          <a:p>
            <a:pPr>
              <a:spcBef>
                <a:spcPct val="0"/>
              </a:spcBef>
              <a:buFont typeface="Wingdings" pitchFamily="2" charset="2"/>
              <a:buNone/>
            </a:pPr>
            <a:r>
              <a:rPr lang="pt-BR" altLang="zh-CN" sz="3200" b="1" dirty="0" smtClean="0"/>
              <a:t>	vo</a:t>
            </a:r>
            <a:r>
              <a:rPr lang="en-US" altLang="zh-CN" sz="3200" b="1" dirty="0" err="1" smtClean="0"/>
              <a:t>i</a:t>
            </a:r>
            <a:r>
              <a:rPr lang="pt-BR" altLang="zh-CN" sz="3200" b="1" dirty="0" smtClean="0"/>
              <a:t>d leftShift( int r[ ], int n, int p )</a:t>
            </a:r>
            <a:endParaRPr lang="zh-CN" altLang="en-US" sz="3200" b="1" dirty="0" smtClean="0"/>
          </a:p>
          <a:p>
            <a:pPr>
              <a:spcBef>
                <a:spcPct val="0"/>
              </a:spcBef>
              <a:buFont typeface="Wingdings" pitchFamily="2" charset="2"/>
              <a:buNone/>
            </a:pPr>
            <a:r>
              <a:rPr lang="pt-BR" altLang="zh-CN" sz="3200" b="1" dirty="0" smtClean="0"/>
              <a:t>	{  if ( p&gt;0 &amp;&amp; p&lt;n )</a:t>
            </a:r>
            <a:endParaRPr lang="zh-CN" altLang="en-US" sz="3200" b="1" dirty="0" smtClean="0"/>
          </a:p>
          <a:p>
            <a:pPr>
              <a:spcBef>
                <a:spcPct val="0"/>
              </a:spcBef>
              <a:buFont typeface="Wingdings" pitchFamily="2" charset="2"/>
              <a:buNone/>
            </a:pPr>
            <a:r>
              <a:rPr lang="pt-BR" altLang="zh-CN" sz="3200" b="1" dirty="0" smtClean="0"/>
              <a:t>   	   {  </a:t>
            </a:r>
            <a:r>
              <a:rPr lang="pt-BR" altLang="zh-CN" sz="3200" b="1" dirty="0" smtClean="0">
                <a:solidFill>
                  <a:schemeClr val="tx1"/>
                </a:solidFill>
              </a:rPr>
              <a:t>rever</a:t>
            </a:r>
            <a:r>
              <a:rPr lang="pt-BR" altLang="zh-CN" sz="3200" b="1" dirty="0" smtClean="0"/>
              <a:t>(r, 0, n-1);</a:t>
            </a:r>
            <a:endParaRPr lang="zh-CN" altLang="en-US" sz="3200" b="1" dirty="0" smtClean="0"/>
          </a:p>
          <a:p>
            <a:pPr>
              <a:spcBef>
                <a:spcPct val="0"/>
              </a:spcBef>
              <a:buFont typeface="Wingdings" pitchFamily="2" charset="2"/>
              <a:buNone/>
            </a:pPr>
            <a:r>
              <a:rPr lang="pt-BR" altLang="zh-CN" sz="3200" b="1" dirty="0" smtClean="0"/>
              <a:t>	      </a:t>
            </a:r>
            <a:r>
              <a:rPr lang="pt-BR" altLang="zh-CN" sz="3200" b="1" dirty="0" smtClean="0">
                <a:solidFill>
                  <a:schemeClr val="tx1"/>
                </a:solidFill>
              </a:rPr>
              <a:t>rever</a:t>
            </a:r>
            <a:r>
              <a:rPr lang="pt-BR" altLang="zh-CN" sz="3200" b="1" dirty="0" smtClean="0"/>
              <a:t>(r, 0, n-p-1);</a:t>
            </a:r>
            <a:endParaRPr lang="zh-CN" altLang="en-US" sz="3200" b="1" dirty="0" smtClean="0"/>
          </a:p>
          <a:p>
            <a:pPr>
              <a:spcBef>
                <a:spcPct val="0"/>
              </a:spcBef>
              <a:buFont typeface="Wingdings" pitchFamily="2" charset="2"/>
              <a:buNone/>
            </a:pPr>
            <a:r>
              <a:rPr lang="pt-BR" altLang="zh-CN" sz="3200" b="1" dirty="0" smtClean="0"/>
              <a:t>	      </a:t>
            </a:r>
            <a:r>
              <a:rPr lang="pt-BR" altLang="zh-CN" sz="3200" b="1" dirty="0" smtClean="0">
                <a:solidFill>
                  <a:schemeClr val="tx1"/>
                </a:solidFill>
              </a:rPr>
              <a:t>rever</a:t>
            </a:r>
            <a:r>
              <a:rPr lang="pt-BR" altLang="zh-CN" sz="3200" b="1" dirty="0" smtClean="0"/>
              <a:t>(r, n-p, n-1);</a:t>
            </a:r>
            <a:endParaRPr lang="zh-CN" altLang="en-US" sz="3200" b="1" dirty="0" smtClean="0"/>
          </a:p>
          <a:p>
            <a:pPr>
              <a:spcBef>
                <a:spcPct val="0"/>
              </a:spcBef>
              <a:buFont typeface="Wingdings" pitchFamily="2" charset="2"/>
              <a:buNone/>
            </a:pPr>
            <a:r>
              <a:rPr lang="pt-BR" altLang="zh-CN" sz="3200" b="1" dirty="0" smtClean="0"/>
              <a:t>	   }</a:t>
            </a:r>
            <a:endParaRPr lang="zh-CN" altLang="en-US" sz="3200" b="1" dirty="0" smtClean="0"/>
          </a:p>
          <a:p>
            <a:pPr>
              <a:spcBef>
                <a:spcPct val="0"/>
              </a:spcBef>
              <a:buFont typeface="Wingdings" pitchFamily="2" charset="2"/>
              <a:buNone/>
            </a:pPr>
            <a:r>
              <a:rPr lang="pt-BR" altLang="zh-CN" sz="3200" b="1" dirty="0" smtClean="0"/>
              <a:t>	}</a:t>
            </a:r>
            <a:endParaRPr lang="zh-CN" altLang="en-US" sz="32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7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7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7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78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78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78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78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8781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7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ChangeArrowheads="1"/>
          </p:cNvSpPr>
          <p:nvPr>
            <p:ph type="body" idx="1"/>
          </p:nvPr>
        </p:nvSpPr>
        <p:spPr>
          <a:xfrm>
            <a:off x="204788" y="898525"/>
            <a:ext cx="8782050" cy="5722938"/>
          </a:xfrm>
        </p:spPr>
        <p:txBody>
          <a:bodyPr/>
          <a:lstStyle/>
          <a:p>
            <a:pPr>
              <a:spcBef>
                <a:spcPct val="0"/>
              </a:spcBef>
              <a:buFont typeface="Wingdings" pitchFamily="2" charset="2"/>
              <a:buNone/>
            </a:pPr>
            <a:r>
              <a:rPr lang="en-US" altLang="zh-CN" sz="3200" b="1" dirty="0" smtClean="0"/>
              <a:t>void </a:t>
            </a:r>
            <a:r>
              <a:rPr lang="en-US" altLang="zh-CN" sz="3200" b="1" dirty="0" err="1" smtClean="0"/>
              <a:t>rever</a:t>
            </a:r>
            <a:r>
              <a:rPr lang="en-US" altLang="zh-CN" sz="3200" b="1" dirty="0" smtClean="0"/>
              <a:t>( </a:t>
            </a:r>
            <a:r>
              <a:rPr lang="en-US" altLang="zh-CN" sz="3200" b="1" dirty="0" err="1" smtClean="0"/>
              <a:t>int</a:t>
            </a:r>
            <a:r>
              <a:rPr lang="en-US" altLang="zh-CN" sz="3200" b="1" dirty="0" smtClean="0"/>
              <a:t> a[ ], </a:t>
            </a:r>
            <a:r>
              <a:rPr lang="en-US" altLang="zh-CN" sz="3200" b="1" dirty="0" err="1" smtClean="0"/>
              <a:t>int</a:t>
            </a:r>
            <a:r>
              <a:rPr lang="en-US" altLang="zh-CN" sz="3200" b="1" dirty="0" smtClean="0"/>
              <a:t> left, </a:t>
            </a:r>
            <a:r>
              <a:rPr lang="en-US" altLang="zh-CN" sz="3200" b="1" dirty="0" err="1" smtClean="0"/>
              <a:t>int</a:t>
            </a:r>
            <a:r>
              <a:rPr lang="en-US" altLang="zh-CN" sz="3200" b="1" dirty="0" smtClean="0"/>
              <a:t> right )</a:t>
            </a:r>
            <a:endParaRPr lang="zh-CN" altLang="en-US" sz="3200" b="1" dirty="0" smtClean="0"/>
          </a:p>
          <a:p>
            <a:pPr>
              <a:spcBef>
                <a:spcPct val="0"/>
              </a:spcBef>
              <a:buFont typeface="Wingdings" pitchFamily="2" charset="2"/>
              <a:buNone/>
            </a:pPr>
            <a:r>
              <a:rPr lang="en-US" altLang="zh-CN" sz="3200" b="1" dirty="0" smtClean="0"/>
              <a:t>{  </a:t>
            </a:r>
            <a:r>
              <a:rPr lang="en-US" altLang="zh-CN" sz="3200" b="1" dirty="0" err="1" smtClean="0"/>
              <a:t>int</a:t>
            </a:r>
            <a:r>
              <a:rPr lang="en-US" altLang="zh-CN" sz="3200" b="1" dirty="0" smtClean="0"/>
              <a:t>  k=lift, j=right, temp;</a:t>
            </a:r>
            <a:endParaRPr lang="zh-CN" altLang="en-US" sz="3200" b="1" dirty="0" smtClean="0"/>
          </a:p>
          <a:p>
            <a:pPr>
              <a:spcBef>
                <a:spcPct val="0"/>
              </a:spcBef>
              <a:buFont typeface="Wingdings" pitchFamily="2" charset="2"/>
              <a:buNone/>
            </a:pPr>
            <a:r>
              <a:rPr lang="pt-BR" altLang="zh-CN" sz="3200" b="1" dirty="0" smtClean="0"/>
              <a:t>	while ( k &lt; j )</a:t>
            </a:r>
            <a:endParaRPr lang="zh-CN" altLang="en-US" sz="3200" b="1" dirty="0" smtClean="0"/>
          </a:p>
          <a:p>
            <a:pPr>
              <a:spcBef>
                <a:spcPct val="0"/>
              </a:spcBef>
              <a:buFont typeface="Wingdings" pitchFamily="2" charset="2"/>
              <a:buNone/>
            </a:pPr>
            <a:r>
              <a:rPr lang="pt-BR" altLang="zh-CN" sz="3200" b="1" dirty="0" smtClean="0"/>
              <a:t>	{  temp = r[k];</a:t>
            </a:r>
            <a:endParaRPr lang="zh-CN" altLang="en-US" sz="3200" b="1" dirty="0" smtClean="0"/>
          </a:p>
          <a:p>
            <a:pPr>
              <a:spcBef>
                <a:spcPct val="0"/>
              </a:spcBef>
              <a:buFont typeface="Wingdings" pitchFamily="2" charset="2"/>
              <a:buNone/>
            </a:pPr>
            <a:r>
              <a:rPr lang="pt-BR" altLang="zh-CN" sz="3200" b="1" dirty="0" smtClean="0"/>
              <a:t>       r[k] = r[j];</a:t>
            </a:r>
            <a:endParaRPr lang="zh-CN" altLang="en-US" sz="3200" b="1" dirty="0" smtClean="0"/>
          </a:p>
          <a:p>
            <a:pPr>
              <a:spcBef>
                <a:spcPct val="0"/>
              </a:spcBef>
              <a:buFont typeface="Wingdings" pitchFamily="2" charset="2"/>
              <a:buNone/>
            </a:pPr>
            <a:r>
              <a:rPr lang="pt-BR" altLang="zh-CN" sz="3200" b="1" dirty="0" smtClean="0"/>
              <a:t>       r[j] = temp;</a:t>
            </a:r>
            <a:endParaRPr lang="zh-CN" altLang="en-US" sz="3200" b="1" dirty="0" smtClean="0"/>
          </a:p>
          <a:p>
            <a:pPr>
              <a:spcBef>
                <a:spcPct val="0"/>
              </a:spcBef>
              <a:buFont typeface="Wingdings" pitchFamily="2" charset="2"/>
              <a:buNone/>
            </a:pPr>
            <a:r>
              <a:rPr lang="pt-BR" altLang="zh-CN" sz="3200" b="1" dirty="0" smtClean="0"/>
              <a:t>       k++;</a:t>
            </a:r>
            <a:endParaRPr lang="zh-CN" altLang="en-US" sz="3200" b="1" dirty="0" smtClean="0"/>
          </a:p>
          <a:p>
            <a:pPr>
              <a:spcBef>
                <a:spcPct val="0"/>
              </a:spcBef>
              <a:buFont typeface="Wingdings" pitchFamily="2" charset="2"/>
              <a:buNone/>
            </a:pPr>
            <a:r>
              <a:rPr lang="pt-BR" altLang="zh-CN" sz="3200" b="1" dirty="0" smtClean="0"/>
              <a:t>       j--;</a:t>
            </a:r>
            <a:endParaRPr lang="zh-CN" altLang="en-US" sz="3200" b="1" dirty="0" smtClean="0"/>
          </a:p>
          <a:p>
            <a:pPr>
              <a:spcBef>
                <a:spcPct val="0"/>
              </a:spcBef>
              <a:buFont typeface="Wingdings" pitchFamily="2" charset="2"/>
              <a:buNone/>
            </a:pPr>
            <a:r>
              <a:rPr lang="pt-BR" altLang="zh-CN" sz="3200" b="1" dirty="0" smtClean="0"/>
              <a:t>	}</a:t>
            </a:r>
            <a:endParaRPr lang="zh-CN" altLang="en-US" sz="3200" b="1" dirty="0" smtClean="0"/>
          </a:p>
          <a:p>
            <a:pPr>
              <a:spcBef>
                <a:spcPct val="0"/>
              </a:spcBef>
              <a:buFont typeface="Wingdings" pitchFamily="2" charset="2"/>
              <a:buNone/>
            </a:pPr>
            <a:r>
              <a:rPr lang="en-US" altLang="zh-CN" sz="3200" b="1" dirty="0" smtClean="0"/>
              <a:t>} </a:t>
            </a:r>
            <a:endParaRPr lang="zh-CN" altLang="en-US" sz="3200" b="1" dirty="0" smtClean="0"/>
          </a:p>
          <a:p>
            <a:pPr algn="ctr">
              <a:spcBef>
                <a:spcPct val="0"/>
              </a:spcBef>
              <a:buFont typeface="Wingdings" pitchFamily="2" charset="2"/>
              <a:buNone/>
            </a:pPr>
            <a:r>
              <a:rPr lang="zh-CN" altLang="en-US" sz="3200" b="1" dirty="0" smtClean="0"/>
              <a:t>算法时间复杂度为</a:t>
            </a:r>
            <a:r>
              <a:rPr lang="pt-BR" altLang="zh-CN" sz="3200" b="1" dirty="0" smtClean="0"/>
              <a:t>O(n)</a:t>
            </a:r>
            <a:r>
              <a:rPr lang="zh-CN" altLang="en-US" sz="3200" b="1" dirty="0" smtClean="0"/>
              <a:t>，空间复杂度为</a:t>
            </a:r>
            <a:r>
              <a:rPr lang="pt-BR" altLang="zh-CN" sz="3200" b="1" dirty="0" smtClean="0"/>
              <a:t>O(1)</a:t>
            </a:r>
            <a:r>
              <a:rPr lang="zh-CN" altLang="en-US" sz="3200" b="1" dirty="0" smtClean="0"/>
              <a: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1" name="Rectangle 3"/>
          <p:cNvSpPr>
            <a:spLocks noGrp="1" noChangeArrowheads="1"/>
          </p:cNvSpPr>
          <p:nvPr>
            <p:ph type="body" idx="1"/>
          </p:nvPr>
        </p:nvSpPr>
        <p:spPr>
          <a:xfrm>
            <a:off x="120650" y="898525"/>
            <a:ext cx="8866188" cy="5722938"/>
          </a:xfrm>
        </p:spPr>
        <p:txBody>
          <a:bodyPr/>
          <a:lstStyle/>
          <a:p>
            <a:pPr>
              <a:spcBef>
                <a:spcPts val="0"/>
              </a:spcBef>
              <a:buFont typeface="Wingdings" pitchFamily="2" charset="2"/>
              <a:buNone/>
              <a:defRPr/>
            </a:pPr>
            <a:r>
              <a:rPr lang="en-US" altLang="zh-CN" sz="3200" b="1" dirty="0" smtClean="0"/>
              <a:t>	</a:t>
            </a:r>
            <a:r>
              <a:rPr lang="zh-CN" altLang="en-US" sz="3200" b="1" dirty="0" smtClean="0"/>
              <a:t>本题曾经出现在</a:t>
            </a:r>
            <a:r>
              <a:rPr lang="en-US" altLang="zh-CN" sz="3200" b="1" dirty="0" smtClean="0"/>
              <a:t>《</a:t>
            </a:r>
            <a:r>
              <a:rPr lang="zh-CN" altLang="en-US" sz="3200" b="1" dirty="0" smtClean="0"/>
              <a:t>编程珠玑</a:t>
            </a:r>
            <a:r>
              <a:rPr lang="en-US" altLang="zh-CN" sz="3200" b="1" dirty="0" smtClean="0"/>
              <a:t>》</a:t>
            </a:r>
            <a:r>
              <a:rPr lang="zh-CN" altLang="en-US" sz="3200" b="1" dirty="0" smtClean="0"/>
              <a:t>中。</a:t>
            </a:r>
            <a:endParaRPr lang="en-US" altLang="zh-CN" sz="3200" b="1" dirty="0" smtClean="0"/>
          </a:p>
          <a:p>
            <a:pPr>
              <a:buNone/>
              <a:defRPr/>
            </a:pPr>
            <a:r>
              <a:rPr lang="zh-CN" altLang="en-US" sz="3200" b="1" dirty="0" smtClean="0"/>
              <a:t>基本思想</a:t>
            </a:r>
          </a:p>
          <a:p>
            <a:pPr marL="514350" indent="-514350">
              <a:buFont typeface="+mj-lt"/>
              <a:buAutoNum type="arabicPeriod"/>
              <a:defRPr/>
            </a:pPr>
            <a:r>
              <a:rPr lang="zh-CN" altLang="en-US" sz="2800" b="1" dirty="0" smtClean="0"/>
              <a:t>从第 </a:t>
            </a:r>
            <a:r>
              <a:rPr lang="en-US" sz="2800" b="1" dirty="0" smtClean="0"/>
              <a:t>n </a:t>
            </a:r>
            <a:r>
              <a:rPr lang="zh-CN" altLang="en-US" sz="2800" b="1" dirty="0" smtClean="0"/>
              <a:t>个元素开始移位，将它直接移到第</a:t>
            </a:r>
            <a:r>
              <a:rPr lang="en-US" sz="2800" b="1" dirty="0" smtClean="0"/>
              <a:t>n-p</a:t>
            </a:r>
            <a:r>
              <a:rPr lang="zh-CN" altLang="en-US" sz="2800" b="1" dirty="0" smtClean="0"/>
              <a:t>位，然后再对第</a:t>
            </a:r>
            <a:r>
              <a:rPr lang="en-US" sz="2800" b="1" dirty="0" smtClean="0"/>
              <a:t>n-p</a:t>
            </a:r>
            <a:r>
              <a:rPr lang="zh-CN" altLang="en-US" sz="2800" b="1" dirty="0" smtClean="0"/>
              <a:t>位操作，依次类推</a:t>
            </a:r>
            <a:r>
              <a:rPr lang="en-US" sz="2800" b="1" dirty="0" smtClean="0"/>
              <a:t>n-2p</a:t>
            </a:r>
            <a:r>
              <a:rPr lang="zh-CN" altLang="en-US" sz="2800" b="1" dirty="0" smtClean="0"/>
              <a:t>，</a:t>
            </a:r>
            <a:r>
              <a:rPr lang="en-US" sz="2800" b="1" dirty="0" smtClean="0"/>
              <a:t>n-3p.....</a:t>
            </a:r>
            <a:r>
              <a:rPr lang="zh-CN" altLang="en-US" sz="2800" b="1" dirty="0" smtClean="0"/>
              <a:t>；</a:t>
            </a:r>
            <a:endParaRPr lang="en-US" altLang="zh-CN" sz="2800" b="1" dirty="0" smtClean="0"/>
          </a:p>
          <a:p>
            <a:pPr marL="514350" indent="-514350">
              <a:buFont typeface="+mj-lt"/>
              <a:buAutoNum type="arabicPeriod"/>
              <a:defRPr/>
            </a:pPr>
            <a:r>
              <a:rPr lang="zh-CN" altLang="en-US" sz="2800" b="1" dirty="0" smtClean="0"/>
              <a:t>上述移位操作经过一定次数后，必定又重新对第 </a:t>
            </a:r>
            <a:r>
              <a:rPr lang="en-US" sz="2800" b="1" dirty="0" smtClean="0"/>
              <a:t>n </a:t>
            </a:r>
            <a:r>
              <a:rPr lang="zh-CN" altLang="en-US" sz="2800" b="1" dirty="0" smtClean="0"/>
              <a:t>位操作，此时完成了一次循环；例如，当 </a:t>
            </a:r>
            <a:r>
              <a:rPr lang="en-US" sz="2800" b="1" dirty="0" smtClean="0"/>
              <a:t>n=6</a:t>
            </a:r>
            <a:r>
              <a:rPr lang="zh-CN" altLang="en-US" sz="2800" b="1" dirty="0" smtClean="0"/>
              <a:t>，</a:t>
            </a:r>
            <a:r>
              <a:rPr lang="en-US" sz="2800" b="1" dirty="0" smtClean="0"/>
              <a:t>p=2</a:t>
            </a:r>
            <a:r>
              <a:rPr lang="zh-CN" altLang="en-US" sz="2800" b="1" dirty="0" smtClean="0"/>
              <a:t>时，先将第 </a:t>
            </a:r>
            <a:r>
              <a:rPr lang="en-US" sz="2800" b="1" dirty="0" smtClean="0"/>
              <a:t>6 </a:t>
            </a:r>
            <a:r>
              <a:rPr lang="zh-CN" altLang="en-US" sz="2800" b="1" dirty="0" smtClean="0"/>
              <a:t>位移到第 </a:t>
            </a:r>
            <a:r>
              <a:rPr lang="en-US" sz="2800" b="1" dirty="0" smtClean="0"/>
              <a:t>4 </a:t>
            </a:r>
            <a:r>
              <a:rPr lang="zh-CN" altLang="en-US" sz="2800" b="1" dirty="0" smtClean="0"/>
              <a:t>位，第 </a:t>
            </a:r>
            <a:r>
              <a:rPr lang="en-US" sz="2800" b="1" dirty="0" smtClean="0"/>
              <a:t>4 </a:t>
            </a:r>
            <a:r>
              <a:rPr lang="zh-CN" altLang="en-US" sz="2800" b="1" dirty="0" smtClean="0"/>
              <a:t>位移到第 </a:t>
            </a:r>
            <a:r>
              <a:rPr lang="en-US" sz="2800" b="1" dirty="0" smtClean="0"/>
              <a:t>2 </a:t>
            </a:r>
            <a:r>
              <a:rPr lang="zh-CN" altLang="en-US" sz="2800" b="1" dirty="0" smtClean="0"/>
              <a:t>位，第 </a:t>
            </a:r>
            <a:r>
              <a:rPr lang="en-US" sz="2800" b="1" dirty="0" smtClean="0"/>
              <a:t>2 </a:t>
            </a:r>
            <a:r>
              <a:rPr lang="zh-CN" altLang="en-US" sz="2800" b="1" dirty="0" smtClean="0"/>
              <a:t>位移到第 </a:t>
            </a:r>
            <a:r>
              <a:rPr lang="en-US" sz="2800" b="1" dirty="0" smtClean="0"/>
              <a:t>6 </a:t>
            </a:r>
            <a:r>
              <a:rPr lang="zh-CN" altLang="en-US" sz="2800" b="1" dirty="0" smtClean="0"/>
              <a:t>位，循环一次，此时一次循环未能将数组移位完毕。当 </a:t>
            </a:r>
            <a:r>
              <a:rPr lang="en-US" sz="2800" b="1" dirty="0" smtClean="0"/>
              <a:t>n=6</a:t>
            </a:r>
            <a:r>
              <a:rPr lang="zh-CN" altLang="en-US" sz="2800" b="1" dirty="0" smtClean="0"/>
              <a:t>，</a:t>
            </a:r>
            <a:r>
              <a:rPr lang="en-US" sz="2800" b="1" dirty="0" smtClean="0"/>
              <a:t>p=5 </a:t>
            </a:r>
            <a:r>
              <a:rPr lang="zh-CN" altLang="en-US" sz="2800" b="1" dirty="0" smtClean="0"/>
              <a:t>时，</a:t>
            </a:r>
            <a:r>
              <a:rPr lang="en-US" sz="2800" b="1" dirty="0" smtClean="0"/>
              <a:t>6-&gt;1</a:t>
            </a:r>
            <a:r>
              <a:rPr lang="zh-CN" altLang="en-US" sz="2800" b="1" dirty="0" smtClean="0"/>
              <a:t>；</a:t>
            </a:r>
            <a:r>
              <a:rPr lang="en-US" sz="2800" b="1" dirty="0" smtClean="0"/>
              <a:t>1-&gt;2</a:t>
            </a:r>
            <a:r>
              <a:rPr lang="zh-CN" altLang="en-US" sz="2800" b="1" dirty="0" smtClean="0"/>
              <a:t>；</a:t>
            </a:r>
            <a:r>
              <a:rPr lang="en-US" sz="2800" b="1" dirty="0" smtClean="0"/>
              <a:t>2-&gt;3</a:t>
            </a:r>
            <a:r>
              <a:rPr lang="zh-CN" altLang="en-US" sz="2800" b="1" dirty="0" smtClean="0"/>
              <a:t>；</a:t>
            </a:r>
            <a:r>
              <a:rPr lang="en-US" sz="2800" b="1" dirty="0" smtClean="0"/>
              <a:t>3-&gt;4</a:t>
            </a:r>
            <a:r>
              <a:rPr lang="zh-CN" altLang="en-US" sz="2800" b="1" dirty="0" smtClean="0"/>
              <a:t>；</a:t>
            </a:r>
            <a:r>
              <a:rPr lang="en-US" sz="2800" b="1" dirty="0" smtClean="0"/>
              <a:t>4-&gt;5</a:t>
            </a:r>
            <a:r>
              <a:rPr lang="zh-CN" altLang="en-US" sz="2800" b="1" dirty="0" smtClean="0"/>
              <a:t>；</a:t>
            </a:r>
            <a:r>
              <a:rPr lang="en-US" sz="2800" b="1" dirty="0" smtClean="0"/>
              <a:t>5-&gt;6</a:t>
            </a:r>
            <a:r>
              <a:rPr lang="zh-CN" altLang="en-US" sz="2800" b="1" dirty="0" smtClean="0"/>
              <a:t>；此时一次循环即将整个数组移位完毕。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7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7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78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1" name="Rectangle 3"/>
          <p:cNvSpPr>
            <a:spLocks noGrp="1" noChangeArrowheads="1"/>
          </p:cNvSpPr>
          <p:nvPr>
            <p:ph type="body" idx="1"/>
          </p:nvPr>
        </p:nvSpPr>
        <p:spPr>
          <a:xfrm>
            <a:off x="120650" y="819150"/>
            <a:ext cx="8866188" cy="5722938"/>
          </a:xfrm>
        </p:spPr>
        <p:txBody>
          <a:bodyPr/>
          <a:lstStyle/>
          <a:p>
            <a:pPr>
              <a:buNone/>
              <a:defRPr/>
            </a:pPr>
            <a:r>
              <a:rPr lang="zh-CN" altLang="en-US" sz="3200" b="1" dirty="0" smtClean="0"/>
              <a:t>基本思想</a:t>
            </a:r>
          </a:p>
          <a:p>
            <a:pPr marL="514350" indent="-514350">
              <a:buFont typeface="+mj-lt"/>
              <a:buAutoNum type="arabicPeriod" startAt="3"/>
              <a:defRPr/>
            </a:pPr>
            <a:r>
              <a:rPr lang="zh-CN" altLang="en-US" sz="2800" b="1" dirty="0" smtClean="0"/>
              <a:t>当一次循环不能将整个数组完全移位时，可从第 </a:t>
            </a:r>
            <a:r>
              <a:rPr lang="en-US" sz="2800" b="1" dirty="0" smtClean="0"/>
              <a:t>n-1</a:t>
            </a:r>
            <a:r>
              <a:rPr lang="zh-CN" altLang="en-US" sz="2800" b="1" dirty="0" smtClean="0"/>
              <a:t>位，再进行第（</a:t>
            </a:r>
            <a:r>
              <a:rPr lang="en-US" sz="2800" b="1" dirty="0" smtClean="0"/>
              <a:t>1</a:t>
            </a:r>
            <a:r>
              <a:rPr lang="zh-CN" altLang="en-US" sz="2800" b="1" dirty="0" smtClean="0"/>
              <a:t>）步的操作；如果还没移完，继续从第 </a:t>
            </a:r>
            <a:r>
              <a:rPr lang="en-US" sz="2800" b="1" dirty="0" smtClean="0"/>
              <a:t>n-2 </a:t>
            </a:r>
            <a:r>
              <a:rPr lang="zh-CN" altLang="en-US" sz="2800" b="1" dirty="0" smtClean="0"/>
              <a:t>位开始循环，依次类推。</a:t>
            </a:r>
            <a:endParaRPr lang="en-US" altLang="zh-CN" sz="2800" b="1" dirty="0" smtClean="0"/>
          </a:p>
          <a:p>
            <a:pPr marL="514350" indent="-514350">
              <a:buFont typeface="+mj-lt"/>
              <a:buAutoNum type="arabicPeriod" startAt="3"/>
              <a:defRPr/>
            </a:pPr>
            <a:r>
              <a:rPr lang="zh-CN" altLang="en-US" sz="2800" b="1" dirty="0" smtClean="0"/>
              <a:t>现在的关键之处是移动需要多少次循环。由数论性质可知：</a:t>
            </a:r>
          </a:p>
          <a:p>
            <a:pPr>
              <a:defRPr/>
            </a:pPr>
            <a:r>
              <a:rPr lang="en-US" sz="2800" b="1" dirty="0" smtClean="0"/>
              <a:t>a. </a:t>
            </a:r>
            <a:r>
              <a:rPr lang="zh-CN" altLang="en-US" sz="2800" b="1" dirty="0" smtClean="0"/>
              <a:t>当 </a:t>
            </a:r>
            <a:r>
              <a:rPr lang="en-US" sz="2800" b="1" dirty="0" smtClean="0"/>
              <a:t>n </a:t>
            </a:r>
            <a:r>
              <a:rPr lang="zh-CN" altLang="en-US" sz="2800" b="1" dirty="0" smtClean="0"/>
              <a:t>和 </a:t>
            </a:r>
            <a:r>
              <a:rPr lang="en-US" sz="2800" b="1" dirty="0" smtClean="0"/>
              <a:t>p </a:t>
            </a:r>
            <a:r>
              <a:rPr lang="zh-CN" altLang="en-US" sz="2800" b="1" dirty="0" smtClean="0"/>
              <a:t>的最大公约数（记为 </a:t>
            </a:r>
            <a:r>
              <a:rPr lang="en-US" sz="2800" b="1" dirty="0" err="1" smtClean="0"/>
              <a:t>gcd</a:t>
            </a:r>
            <a:r>
              <a:rPr lang="en-US" sz="2800" b="1" dirty="0" smtClean="0"/>
              <a:t>( n, p ) </a:t>
            </a:r>
            <a:r>
              <a:rPr lang="zh-CN" altLang="en-US" sz="2800" b="1" dirty="0" smtClean="0"/>
              <a:t>）为 </a:t>
            </a:r>
            <a:r>
              <a:rPr lang="en-US" sz="2800" b="1" dirty="0" smtClean="0"/>
              <a:t>1 </a:t>
            </a:r>
            <a:r>
              <a:rPr lang="zh-CN" altLang="en-US" sz="2800" b="1" dirty="0" smtClean="0"/>
              <a:t>时，一次循环必定将整个数组移动完毕。</a:t>
            </a:r>
          </a:p>
          <a:p>
            <a:pPr>
              <a:defRPr/>
            </a:pPr>
            <a:r>
              <a:rPr lang="en-US" sz="2800" b="1" dirty="0" smtClean="0"/>
              <a:t>b. </a:t>
            </a:r>
            <a:r>
              <a:rPr lang="zh-CN" altLang="en-US" sz="2800" b="1" dirty="0" smtClean="0"/>
              <a:t>当 </a:t>
            </a:r>
            <a:r>
              <a:rPr lang="en-US" sz="2800" b="1" dirty="0" smtClean="0"/>
              <a:t>n </a:t>
            </a:r>
            <a:r>
              <a:rPr lang="zh-CN" altLang="en-US" sz="2800" b="1" dirty="0" smtClean="0"/>
              <a:t>和 </a:t>
            </a:r>
            <a:r>
              <a:rPr lang="en-US" sz="2800" b="1" dirty="0" smtClean="0"/>
              <a:t>p </a:t>
            </a:r>
            <a:r>
              <a:rPr lang="zh-CN" altLang="en-US" sz="2800" b="1" dirty="0" smtClean="0"/>
              <a:t>的最大公约数（记为</a:t>
            </a:r>
            <a:r>
              <a:rPr lang="en-US" sz="2800" b="1" dirty="0" err="1" smtClean="0"/>
              <a:t>gcd</a:t>
            </a:r>
            <a:r>
              <a:rPr lang="en-US" sz="2800" b="1" dirty="0" smtClean="0"/>
              <a:t>( n, p )</a:t>
            </a:r>
            <a:r>
              <a:rPr lang="zh-CN" altLang="en-US" sz="2800" b="1" dirty="0" smtClean="0"/>
              <a:t>）大于 </a:t>
            </a:r>
            <a:r>
              <a:rPr lang="en-US" sz="2800" b="1" dirty="0" smtClean="0"/>
              <a:t>1 </a:t>
            </a:r>
            <a:r>
              <a:rPr lang="zh-CN" altLang="en-US" sz="2800" b="1" dirty="0" smtClean="0"/>
              <a:t>时，则需要的循环次数就是 </a:t>
            </a:r>
            <a:r>
              <a:rPr lang="en-US" sz="2800" b="1" dirty="0" err="1" smtClean="0"/>
              <a:t>gcd</a:t>
            </a:r>
            <a:r>
              <a:rPr lang="en-US" sz="2800" b="1" dirty="0" smtClean="0"/>
              <a:t>( n, p )</a:t>
            </a:r>
            <a:r>
              <a:rPr lang="zh-CN" altLang="en-US" sz="2800" b="1" dirty="0" smtClean="0"/>
              <a:t>！</a:t>
            </a:r>
          </a:p>
          <a:p>
            <a:pPr>
              <a:buFont typeface="Wingdings" pitchFamily="2" charset="2"/>
              <a:buNone/>
              <a:defRPr/>
            </a:pPr>
            <a:r>
              <a:rPr lang="en-US" altLang="zh-CN" sz="2800" b="1" dirty="0" smtClean="0"/>
              <a:t>	</a:t>
            </a:r>
            <a:r>
              <a:rPr lang="zh-CN" altLang="en-US" sz="2800" b="1" dirty="0" smtClean="0"/>
              <a:t>如 </a:t>
            </a:r>
            <a:r>
              <a:rPr lang="en-US" sz="2800" b="1" dirty="0" smtClean="0"/>
              <a:t>n=6</a:t>
            </a:r>
            <a:r>
              <a:rPr lang="zh-CN" altLang="en-US" sz="2800" b="1" dirty="0" smtClean="0"/>
              <a:t>，</a:t>
            </a:r>
            <a:r>
              <a:rPr lang="en-US" sz="2800" b="1" dirty="0" smtClean="0"/>
              <a:t>p=2</a:t>
            </a:r>
            <a:r>
              <a:rPr lang="zh-CN" altLang="en-US" sz="2800" b="1" dirty="0" smtClean="0"/>
              <a:t>，</a:t>
            </a:r>
            <a:r>
              <a:rPr lang="en-US" sz="2800" b="1" dirty="0" err="1" smtClean="0"/>
              <a:t>gcd</a:t>
            </a:r>
            <a:r>
              <a:rPr lang="en-US" sz="2800" b="1" dirty="0" smtClean="0"/>
              <a:t>(6, 2) =2</a:t>
            </a:r>
            <a:r>
              <a:rPr lang="zh-CN" altLang="en-US" sz="2800" b="1" dirty="0" smtClean="0"/>
              <a:t>，第一次循环从第 </a:t>
            </a:r>
            <a:r>
              <a:rPr lang="en-US" sz="2800" b="1" dirty="0" smtClean="0"/>
              <a:t>6 </a:t>
            </a:r>
            <a:r>
              <a:rPr lang="zh-CN" altLang="en-US" sz="2800" b="1" dirty="0" smtClean="0"/>
              <a:t>位开始，第二次循环从第 </a:t>
            </a:r>
            <a:r>
              <a:rPr lang="en-US" sz="2800" b="1" dirty="0" smtClean="0"/>
              <a:t>5 </a:t>
            </a:r>
            <a:r>
              <a:rPr lang="zh-CN" altLang="en-US" sz="2800" b="1" dirty="0" smtClean="0"/>
              <a:t>位开始，两次后完成！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78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878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78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78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78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78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7811"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type="body" idx="1"/>
          </p:nvPr>
        </p:nvSpPr>
        <p:spPr>
          <a:xfrm>
            <a:off x="220663" y="798513"/>
            <a:ext cx="8670925" cy="5713412"/>
          </a:xfrm>
        </p:spPr>
        <p:txBody>
          <a:bodyPr/>
          <a:lstStyle/>
          <a:p>
            <a:pPr marL="358775" indent="-358775" eaLnBrk="1" hangingPunct="1">
              <a:lnSpc>
                <a:spcPts val="4300"/>
              </a:lnSpc>
              <a:spcBef>
                <a:spcPts val="300"/>
              </a:spcBef>
              <a:buNone/>
            </a:pPr>
            <a:r>
              <a:rPr lang="zh-CN" altLang="en-US" sz="3200" b="1" dirty="0" smtClean="0"/>
              <a:t>定义：一个长度为 </a:t>
            </a:r>
            <a:r>
              <a:rPr lang="en-US" altLang="zh-CN" sz="3200" b="1" dirty="0" smtClean="0"/>
              <a:t>L</a:t>
            </a:r>
            <a:r>
              <a:rPr lang="zh-CN" altLang="en-US" sz="3200" b="1" dirty="0" smtClean="0"/>
              <a:t>（</a:t>
            </a:r>
            <a:r>
              <a:rPr lang="en-US" altLang="zh-CN" sz="3200" b="1" dirty="0" smtClean="0"/>
              <a:t>L</a:t>
            </a:r>
            <a:r>
              <a:rPr lang="zh-CN" altLang="en-US" sz="3200" b="1" dirty="0" smtClean="0"/>
              <a:t>≥</a:t>
            </a:r>
            <a:r>
              <a:rPr lang="en-US" altLang="zh-CN" sz="3200" b="1" dirty="0" smtClean="0"/>
              <a:t>1</a:t>
            </a:r>
            <a:r>
              <a:rPr lang="zh-CN" altLang="en-US" sz="3200" b="1" dirty="0" smtClean="0"/>
              <a:t>）的升序序列 </a:t>
            </a:r>
            <a:r>
              <a:rPr lang="en-US" altLang="zh-CN" sz="3200" b="1" dirty="0" smtClean="0"/>
              <a:t>S</a:t>
            </a:r>
            <a:r>
              <a:rPr lang="zh-CN" altLang="en-US" sz="3200" b="1" dirty="0" smtClean="0"/>
              <a:t>，处在第 </a:t>
            </a:r>
            <a:r>
              <a:rPr lang="zh-CN" altLang="en-US" sz="3200" b="1" dirty="0" smtClean="0">
                <a:sym typeface="Symbol" pitchFamily="18" charset="2"/>
              </a:rPr>
              <a:t></a:t>
            </a:r>
            <a:r>
              <a:rPr lang="en-US" altLang="zh-CN" sz="3200" b="1" dirty="0" smtClean="0"/>
              <a:t>L/2</a:t>
            </a:r>
            <a:r>
              <a:rPr lang="en-US" altLang="zh-CN" sz="3200" b="1" dirty="0" smtClean="0">
                <a:sym typeface="Symbol" pitchFamily="18" charset="2"/>
              </a:rPr>
              <a:t></a:t>
            </a:r>
            <a:r>
              <a:rPr lang="en-US" altLang="zh-CN" sz="3200" b="1" dirty="0" smtClean="0"/>
              <a:t> </a:t>
            </a:r>
            <a:r>
              <a:rPr lang="zh-CN" altLang="en-US" sz="3200" b="1" dirty="0" smtClean="0"/>
              <a:t>个位置的数称为</a:t>
            </a:r>
            <a:r>
              <a:rPr lang="en-US" altLang="zh-CN" sz="3200" b="1" dirty="0" smtClean="0"/>
              <a:t>S</a:t>
            </a:r>
            <a:r>
              <a:rPr lang="zh-CN" altLang="en-US" sz="3200" b="1" dirty="0" smtClean="0"/>
              <a:t>的中位数。</a:t>
            </a:r>
            <a:endParaRPr lang="en-US" altLang="zh-CN" sz="3200" b="1" dirty="0" smtClean="0"/>
          </a:p>
          <a:p>
            <a:pPr marL="358775" indent="-358775" eaLnBrk="1" hangingPunct="1">
              <a:lnSpc>
                <a:spcPts val="4300"/>
              </a:lnSpc>
              <a:spcBef>
                <a:spcPts val="300"/>
              </a:spcBef>
              <a:buFont typeface="Wingdings" pitchFamily="2" charset="2"/>
              <a:buNone/>
            </a:pPr>
            <a:r>
              <a:rPr lang="en-US" altLang="zh-CN" sz="3200" b="1" dirty="0" smtClean="0"/>
              <a:t>	</a:t>
            </a:r>
            <a:r>
              <a:rPr lang="zh-CN" altLang="en-US" sz="3200" b="1" dirty="0" smtClean="0"/>
              <a:t>例如，若序列 </a:t>
            </a:r>
            <a:r>
              <a:rPr lang="en-US" altLang="zh-CN" sz="3200" b="1" dirty="0" smtClean="0"/>
              <a:t>S1 = ( 11, 13, 15, 17, 19 )</a:t>
            </a:r>
            <a:r>
              <a:rPr lang="zh-CN" altLang="en-US" sz="3200" b="1" dirty="0" smtClean="0"/>
              <a:t>，则</a:t>
            </a:r>
            <a:r>
              <a:rPr lang="en-US" altLang="zh-CN" sz="3200" b="1" dirty="0" smtClean="0"/>
              <a:t>S1 </a:t>
            </a:r>
            <a:r>
              <a:rPr lang="zh-CN" altLang="en-US" sz="3200" b="1" dirty="0" smtClean="0"/>
              <a:t>的中位数是 </a:t>
            </a:r>
            <a:r>
              <a:rPr lang="en-US" altLang="zh-CN" sz="3200" b="1" dirty="0" smtClean="0"/>
              <a:t>15</a:t>
            </a:r>
            <a:r>
              <a:rPr lang="zh-CN" altLang="en-US" sz="3200" b="1" dirty="0" smtClean="0"/>
              <a:t>。</a:t>
            </a:r>
            <a:endParaRPr lang="en-US" altLang="zh-CN" sz="3200" b="1" dirty="0" smtClean="0"/>
          </a:p>
          <a:p>
            <a:pPr marL="358775" indent="-358775" eaLnBrk="1" hangingPunct="1">
              <a:lnSpc>
                <a:spcPts val="4300"/>
              </a:lnSpc>
              <a:spcBef>
                <a:spcPts val="300"/>
              </a:spcBef>
              <a:buFont typeface="Wingdings" pitchFamily="2" charset="2"/>
              <a:buNone/>
            </a:pPr>
            <a:r>
              <a:rPr lang="en-US" altLang="zh-CN" sz="3200" b="1" dirty="0" smtClean="0"/>
              <a:t>	</a:t>
            </a:r>
            <a:r>
              <a:rPr lang="zh-CN" altLang="en-US" sz="3200" b="1" dirty="0" smtClean="0"/>
              <a:t>两个序列的中位数是含它们所有元素的升序序列的中位数。例如，若 </a:t>
            </a:r>
            <a:r>
              <a:rPr lang="en-US" altLang="zh-CN" sz="3200" b="1" dirty="0" smtClean="0"/>
              <a:t>S2=(2, 4, 6, 8, 20)</a:t>
            </a:r>
            <a:r>
              <a:rPr lang="zh-CN" altLang="en-US" sz="3200" b="1" dirty="0" smtClean="0"/>
              <a:t>，则 </a:t>
            </a:r>
            <a:r>
              <a:rPr lang="en-US" altLang="zh-CN" sz="3200" b="1" dirty="0" smtClean="0"/>
              <a:t>S1 </a:t>
            </a:r>
            <a:r>
              <a:rPr lang="zh-CN" altLang="en-US" sz="3200" b="1" dirty="0" smtClean="0"/>
              <a:t>和 </a:t>
            </a:r>
            <a:r>
              <a:rPr lang="en-US" altLang="zh-CN" sz="3200" b="1" dirty="0" smtClean="0"/>
              <a:t>S2 </a:t>
            </a:r>
            <a:r>
              <a:rPr lang="zh-CN" altLang="en-US" sz="3200" b="1" dirty="0" smtClean="0"/>
              <a:t>的中位数是 </a:t>
            </a:r>
            <a:r>
              <a:rPr lang="en-US" altLang="zh-CN" sz="3200" b="1" dirty="0" smtClean="0"/>
              <a:t>11</a:t>
            </a:r>
            <a:r>
              <a:rPr lang="zh-CN" altLang="en-US" sz="3200" b="1" dirty="0" smtClean="0"/>
              <a:t>。</a:t>
            </a:r>
            <a:endParaRPr lang="en-US" altLang="zh-CN" sz="3200" b="1" dirty="0" smtClean="0"/>
          </a:p>
          <a:p>
            <a:pPr marL="358775" indent="-358775" eaLnBrk="1" hangingPunct="1">
              <a:lnSpc>
                <a:spcPts val="4300"/>
              </a:lnSpc>
              <a:spcBef>
                <a:spcPts val="300"/>
              </a:spcBef>
              <a:buFont typeface="Wingdings" pitchFamily="2" charset="2"/>
              <a:buNone/>
            </a:pPr>
            <a:r>
              <a:rPr lang="en-US" altLang="zh-CN" sz="3200" b="1" dirty="0" smtClean="0"/>
              <a:t>	</a:t>
            </a:r>
            <a:r>
              <a:rPr lang="zh-CN" altLang="en-US" sz="3200" b="1" dirty="0" smtClean="0"/>
              <a:t>现有两个等长升序序列 </a:t>
            </a:r>
            <a:r>
              <a:rPr lang="en-US" altLang="zh-CN" sz="3200" b="1" dirty="0" smtClean="0"/>
              <a:t>A </a:t>
            </a:r>
            <a:r>
              <a:rPr lang="zh-CN" altLang="en-US" sz="3200" b="1" dirty="0" smtClean="0"/>
              <a:t>和 </a:t>
            </a:r>
            <a:r>
              <a:rPr lang="en-US" altLang="zh-CN" sz="3200" b="1" dirty="0" smtClean="0"/>
              <a:t>B</a:t>
            </a:r>
            <a:r>
              <a:rPr lang="zh-CN" altLang="en-US" sz="3200" b="1" dirty="0" smtClean="0"/>
              <a:t>，设计一个在时间和空间两方面都尽可能高效的算法，找出两个序列 </a:t>
            </a:r>
            <a:r>
              <a:rPr lang="en-US" altLang="zh-CN" sz="3200" b="1" dirty="0" smtClean="0"/>
              <a:t>A </a:t>
            </a:r>
            <a:r>
              <a:rPr lang="zh-CN" altLang="en-US" sz="3200" b="1" dirty="0" smtClean="0"/>
              <a:t>和 </a:t>
            </a:r>
            <a:r>
              <a:rPr lang="en-US" altLang="zh-CN" sz="3200" b="1" dirty="0" smtClean="0"/>
              <a:t>B </a:t>
            </a:r>
            <a:r>
              <a:rPr lang="zh-CN" altLang="en-US" sz="3200" b="1" dirty="0" smtClean="0"/>
              <a:t>的中位数。</a:t>
            </a:r>
            <a:endParaRPr lang="en-US" altLang="zh-CN" sz="3200" b="1"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9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9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a:xfrm>
            <a:off x="220663" y="766763"/>
            <a:ext cx="8670925" cy="5697537"/>
          </a:xfrm>
        </p:spPr>
        <p:txBody>
          <a:bodyPr/>
          <a:lstStyle/>
          <a:p>
            <a:pPr marL="360000" indent="-360000">
              <a:spcBef>
                <a:spcPts val="300"/>
              </a:spcBef>
              <a:buNone/>
              <a:defRPr/>
            </a:pPr>
            <a:r>
              <a:rPr lang="zh-CN" altLang="en-US" sz="3200" b="1" dirty="0" smtClean="0"/>
              <a:t>基本设计思想</a:t>
            </a:r>
          </a:p>
          <a:p>
            <a:pPr marL="360000" indent="-360000">
              <a:spcBef>
                <a:spcPts val="300"/>
              </a:spcBef>
              <a:buNone/>
              <a:defRPr/>
            </a:pPr>
            <a:r>
              <a:rPr lang="zh-CN" altLang="en-US" sz="3200" b="1" dirty="0" smtClean="0"/>
              <a:t>分别求两个升序序列</a:t>
            </a:r>
            <a:r>
              <a:rPr lang="en-US" sz="3200" b="1" dirty="0" smtClean="0"/>
              <a:t>A</a:t>
            </a:r>
            <a:r>
              <a:rPr lang="zh-CN" altLang="en-US" sz="3200" b="1" dirty="0" smtClean="0"/>
              <a:t>、</a:t>
            </a:r>
            <a:r>
              <a:rPr lang="en-US" sz="3200" b="1" dirty="0" smtClean="0"/>
              <a:t>B</a:t>
            </a:r>
            <a:r>
              <a:rPr lang="zh-CN" altLang="en-US" sz="3200" b="1" dirty="0" smtClean="0"/>
              <a:t>的中位数，设为</a:t>
            </a:r>
            <a:r>
              <a:rPr lang="en-US" sz="3200" b="1" dirty="0" smtClean="0"/>
              <a:t>a</a:t>
            </a:r>
            <a:r>
              <a:rPr lang="zh-CN" altLang="en-US" sz="3200" b="1" dirty="0" smtClean="0"/>
              <a:t>和</a:t>
            </a:r>
            <a:r>
              <a:rPr lang="en-US" sz="3200" b="1" dirty="0" smtClean="0"/>
              <a:t>b</a:t>
            </a:r>
            <a:r>
              <a:rPr lang="zh-CN" altLang="en-US" sz="3200" b="1" dirty="0" smtClean="0"/>
              <a:t>。求中位数的过程如下：</a:t>
            </a:r>
          </a:p>
          <a:p>
            <a:pPr marL="514350" indent="-514350">
              <a:spcBef>
                <a:spcPts val="300"/>
              </a:spcBef>
              <a:buFont typeface="+mj-lt"/>
              <a:buAutoNum type="arabicPeriod"/>
              <a:defRPr/>
            </a:pPr>
            <a:r>
              <a:rPr lang="zh-CN" altLang="en-US" sz="3200" b="1" dirty="0" smtClean="0"/>
              <a:t>若</a:t>
            </a:r>
            <a:r>
              <a:rPr lang="en-US" sz="3200" b="1" dirty="0" smtClean="0">
                <a:solidFill>
                  <a:schemeClr val="tx1"/>
                </a:solidFill>
              </a:rPr>
              <a:t>a=b</a:t>
            </a:r>
            <a:r>
              <a:rPr lang="zh-CN" altLang="en-US" sz="3200" b="1" dirty="0" smtClean="0"/>
              <a:t>，则</a:t>
            </a:r>
            <a:r>
              <a:rPr lang="en-US" sz="3200" b="1" dirty="0" smtClean="0"/>
              <a:t>a</a:t>
            </a:r>
            <a:r>
              <a:rPr lang="zh-CN" altLang="en-US" sz="3200" b="1" dirty="0" smtClean="0"/>
              <a:t>或</a:t>
            </a:r>
            <a:r>
              <a:rPr lang="en-US" sz="3200" b="1" dirty="0" smtClean="0"/>
              <a:t>b</a:t>
            </a:r>
            <a:r>
              <a:rPr lang="zh-CN" altLang="en-US" sz="3200" b="1" dirty="0" smtClean="0"/>
              <a:t>即为所求的中位数，结束；</a:t>
            </a:r>
          </a:p>
          <a:p>
            <a:pPr marL="514350" indent="-514350">
              <a:spcBef>
                <a:spcPts val="300"/>
              </a:spcBef>
              <a:buFont typeface="+mj-lt"/>
              <a:buAutoNum type="arabicPeriod"/>
              <a:defRPr/>
            </a:pPr>
            <a:r>
              <a:rPr lang="zh-CN" altLang="en-US" sz="3200" b="1" dirty="0" smtClean="0"/>
              <a:t>若</a:t>
            </a:r>
            <a:r>
              <a:rPr lang="en-US" sz="3200" b="1" dirty="0" smtClean="0">
                <a:solidFill>
                  <a:schemeClr val="tx1"/>
                </a:solidFill>
              </a:rPr>
              <a:t>a&lt;b</a:t>
            </a:r>
            <a:r>
              <a:rPr lang="zh-CN" altLang="en-US" sz="3200" b="1" dirty="0" smtClean="0"/>
              <a:t>，则舍弃</a:t>
            </a:r>
            <a:r>
              <a:rPr lang="en-US" sz="3200" b="1" dirty="0" smtClean="0"/>
              <a:t>A</a:t>
            </a:r>
            <a:r>
              <a:rPr lang="zh-CN" altLang="en-US" sz="3200" b="1" dirty="0" smtClean="0"/>
              <a:t>中较小一半，同时舍弃</a:t>
            </a:r>
            <a:r>
              <a:rPr lang="en-US" sz="3200" b="1" dirty="0" smtClean="0"/>
              <a:t>B</a:t>
            </a:r>
            <a:r>
              <a:rPr lang="zh-CN" altLang="en-US" sz="3200" b="1" dirty="0" smtClean="0"/>
              <a:t>中较大一半，要求两次舍弃的元素个数相同。</a:t>
            </a:r>
          </a:p>
          <a:p>
            <a:pPr marL="514350" indent="-514350">
              <a:spcBef>
                <a:spcPts val="300"/>
              </a:spcBef>
              <a:buFont typeface="+mj-lt"/>
              <a:buAutoNum type="arabicPeriod"/>
              <a:defRPr/>
            </a:pPr>
            <a:r>
              <a:rPr lang="zh-CN" altLang="en-US" sz="3200" b="1" dirty="0" smtClean="0"/>
              <a:t>若</a:t>
            </a:r>
            <a:r>
              <a:rPr lang="en-US" sz="3200" b="1" dirty="0" smtClean="0">
                <a:solidFill>
                  <a:schemeClr val="tx1"/>
                </a:solidFill>
              </a:rPr>
              <a:t>a&gt;b</a:t>
            </a:r>
            <a:r>
              <a:rPr lang="zh-CN" altLang="en-US" sz="3200" b="1" dirty="0" smtClean="0"/>
              <a:t>，则舍弃</a:t>
            </a:r>
            <a:r>
              <a:rPr lang="en-US" sz="3200" b="1" dirty="0" smtClean="0"/>
              <a:t>A</a:t>
            </a:r>
            <a:r>
              <a:rPr lang="zh-CN" altLang="en-US" sz="3200" b="1" dirty="0" smtClean="0"/>
              <a:t>中较大一半，同时舍弃</a:t>
            </a:r>
            <a:r>
              <a:rPr lang="en-US" sz="3200" b="1" dirty="0" smtClean="0"/>
              <a:t>B</a:t>
            </a:r>
            <a:r>
              <a:rPr lang="zh-CN" altLang="en-US" sz="3200" b="1" dirty="0" smtClean="0"/>
              <a:t>中较小一半，要求两次舍弃的元素个数相同。</a:t>
            </a:r>
          </a:p>
          <a:p>
            <a:pPr marL="514350" indent="-514350">
              <a:spcBef>
                <a:spcPts val="300"/>
              </a:spcBef>
              <a:buFont typeface="+mj-lt"/>
              <a:buAutoNum type="arabicPeriod"/>
              <a:defRPr/>
            </a:pPr>
            <a:r>
              <a:rPr lang="zh-CN" altLang="en-US" sz="3200" b="1" dirty="0" smtClean="0"/>
              <a:t>在保留的两个升序序列中，重复上述过程，直到两个序列中均只含 </a:t>
            </a:r>
            <a:r>
              <a:rPr lang="en-US" sz="3200" b="1" dirty="0" smtClean="0"/>
              <a:t>1 </a:t>
            </a:r>
            <a:r>
              <a:rPr lang="zh-CN" altLang="en-US" sz="3200" b="1" dirty="0" smtClean="0"/>
              <a:t>个元素时为止，则较小者即为所求的中位数。</a:t>
            </a:r>
            <a:endParaRPr lang="en-US" altLang="zh-CN" sz="3200" b="1"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z="3200" b="1" smtClean="0">
                <a:solidFill>
                  <a:schemeClr val="tx1"/>
                </a:solidFill>
              </a:rPr>
              <a:t>第二章 习题</a:t>
            </a:r>
            <a:r>
              <a:rPr lang="en-US" altLang="zh-CN" sz="3200" b="1" smtClean="0">
                <a:solidFill>
                  <a:schemeClr val="tx1"/>
                </a:solidFill>
              </a:rPr>
              <a:t>(</a:t>
            </a:r>
            <a:r>
              <a:rPr lang="zh-CN" altLang="en-US" sz="3200" b="1" smtClean="0">
                <a:solidFill>
                  <a:schemeClr val="tx1"/>
                </a:solidFill>
              </a:rPr>
              <a:t>习题二）</a:t>
            </a:r>
          </a:p>
        </p:txBody>
      </p:sp>
      <p:sp>
        <p:nvSpPr>
          <p:cNvPr id="5123" name="Rectangle 3"/>
          <p:cNvSpPr>
            <a:spLocks noGrp="1" noChangeArrowheads="1"/>
          </p:cNvSpPr>
          <p:nvPr>
            <p:ph type="body" idx="1"/>
          </p:nvPr>
        </p:nvSpPr>
        <p:spPr>
          <a:xfrm>
            <a:off x="0" y="908050"/>
            <a:ext cx="9144000" cy="5949950"/>
          </a:xfrm>
        </p:spPr>
        <p:txBody>
          <a:bodyPr/>
          <a:lstStyle/>
          <a:p>
            <a:pPr eaLnBrk="1" hangingPunct="1">
              <a:lnSpc>
                <a:spcPct val="110000"/>
              </a:lnSpc>
              <a:spcBef>
                <a:spcPct val="10000"/>
              </a:spcBef>
              <a:buFont typeface="Wingdings 2" pitchFamily="18" charset="2"/>
              <a:buNone/>
            </a:pPr>
            <a:r>
              <a:rPr lang="en-US" altLang="zh-CN" sz="2400" smtClean="0">
                <a:latin typeface="宋体" pitchFamily="2" charset="-122"/>
              </a:rPr>
              <a:t>1.</a:t>
            </a:r>
            <a:r>
              <a:rPr lang="zh-CN" altLang="en-US" sz="2400" smtClean="0">
                <a:latin typeface="宋体" pitchFamily="2" charset="-122"/>
              </a:rPr>
              <a:t>单选题</a:t>
            </a:r>
          </a:p>
          <a:p>
            <a:pPr eaLnBrk="1" hangingPunct="1">
              <a:lnSpc>
                <a:spcPct val="110000"/>
              </a:lnSpc>
              <a:spcBef>
                <a:spcPct val="10000"/>
              </a:spcBef>
              <a:buFont typeface="Wingdings 2" pitchFamily="18" charset="2"/>
              <a:buNone/>
            </a:pPr>
            <a:r>
              <a:rPr lang="zh-CN" altLang="en-US" sz="2400" smtClean="0">
                <a:latin typeface="宋体" pitchFamily="2" charset="-122"/>
              </a:rPr>
              <a:t>  </a:t>
            </a:r>
            <a:r>
              <a:rPr lang="en-US" altLang="zh-CN" sz="2400" smtClean="0">
                <a:latin typeface="宋体" pitchFamily="2" charset="-122"/>
              </a:rPr>
              <a:t>1) </a:t>
            </a:r>
            <a:r>
              <a:rPr lang="zh-CN" altLang="en-US" sz="2400" smtClean="0">
                <a:latin typeface="宋体" pitchFamily="2" charset="-122"/>
              </a:rPr>
              <a:t>线性表的顺序存储结构是通过</a:t>
            </a:r>
            <a:r>
              <a:rPr lang="zh-CN" altLang="en-US" sz="2400" smtClean="0">
                <a:solidFill>
                  <a:srgbClr val="FF0000"/>
                </a:solidFill>
                <a:latin typeface="宋体" pitchFamily="2" charset="-122"/>
                <a:cs typeface="Times New Roman" pitchFamily="18" charset="0"/>
              </a:rPr>
              <a:t>（  ）</a:t>
            </a:r>
            <a:r>
              <a:rPr lang="zh-CN" altLang="en-US" sz="2400" smtClean="0">
                <a:latin typeface="宋体" pitchFamily="2" charset="-122"/>
              </a:rPr>
              <a:t>表示元素之间的关系</a:t>
            </a:r>
          </a:p>
          <a:p>
            <a:pPr eaLnBrk="1" hangingPunct="1">
              <a:lnSpc>
                <a:spcPct val="110000"/>
              </a:lnSpc>
              <a:spcBef>
                <a:spcPct val="10000"/>
              </a:spcBef>
              <a:buFont typeface="Wingdings 2" pitchFamily="18" charset="2"/>
              <a:buNone/>
            </a:pPr>
            <a:r>
              <a:rPr lang="zh-CN" altLang="en-US" sz="2400" smtClean="0">
                <a:latin typeface="宋体" pitchFamily="2" charset="-122"/>
              </a:rPr>
              <a:t>      </a:t>
            </a:r>
            <a:r>
              <a:rPr lang="en-US" altLang="zh-CN" sz="2400" smtClean="0">
                <a:latin typeface="宋体" pitchFamily="2" charset="-122"/>
              </a:rPr>
              <a:t>A. </a:t>
            </a:r>
            <a:r>
              <a:rPr lang="zh-CN" altLang="en-US" sz="2400" smtClean="0">
                <a:latin typeface="宋体" pitchFamily="2" charset="-122"/>
              </a:rPr>
              <a:t>后继元素地址      </a:t>
            </a:r>
            <a:r>
              <a:rPr lang="en-US" altLang="zh-CN" sz="2400" smtClean="0">
                <a:latin typeface="宋体" pitchFamily="2" charset="-122"/>
              </a:rPr>
              <a:t>B. </a:t>
            </a:r>
            <a:r>
              <a:rPr lang="zh-CN" altLang="en-US" sz="2400" smtClean="0">
                <a:latin typeface="宋体" pitchFamily="2" charset="-122"/>
              </a:rPr>
              <a:t>元素的存储顺序      </a:t>
            </a:r>
          </a:p>
          <a:p>
            <a:pPr eaLnBrk="1" hangingPunct="1">
              <a:lnSpc>
                <a:spcPct val="110000"/>
              </a:lnSpc>
              <a:spcBef>
                <a:spcPct val="10000"/>
              </a:spcBef>
              <a:buFont typeface="Wingdings 2" pitchFamily="18" charset="2"/>
              <a:buNone/>
            </a:pPr>
            <a:r>
              <a:rPr lang="zh-CN" altLang="en-US" sz="2400" smtClean="0">
                <a:latin typeface="宋体" pitchFamily="2" charset="-122"/>
              </a:rPr>
              <a:t>      </a:t>
            </a:r>
            <a:r>
              <a:rPr lang="en-US" altLang="zh-CN" sz="2400" smtClean="0">
                <a:latin typeface="宋体" pitchFamily="2" charset="-122"/>
              </a:rPr>
              <a:t>C. </a:t>
            </a:r>
            <a:r>
              <a:rPr lang="zh-CN" altLang="en-US" sz="2400" smtClean="0">
                <a:latin typeface="宋体" pitchFamily="2" charset="-122"/>
              </a:rPr>
              <a:t>左、右孩子地址    </a:t>
            </a:r>
            <a:r>
              <a:rPr lang="en-US" altLang="zh-CN" sz="2400" smtClean="0">
                <a:latin typeface="宋体" pitchFamily="2" charset="-122"/>
              </a:rPr>
              <a:t>D. </a:t>
            </a:r>
            <a:r>
              <a:rPr lang="zh-CN" altLang="en-US" sz="2400" smtClean="0">
                <a:latin typeface="宋体" pitchFamily="2" charset="-122"/>
              </a:rPr>
              <a:t>后继元素的数组下标 </a:t>
            </a:r>
          </a:p>
          <a:p>
            <a:pPr eaLnBrk="1" hangingPunct="1">
              <a:lnSpc>
                <a:spcPct val="110000"/>
              </a:lnSpc>
              <a:spcBef>
                <a:spcPct val="10000"/>
              </a:spcBef>
              <a:buFont typeface="Wingdings 2" pitchFamily="18" charset="2"/>
              <a:buNone/>
            </a:pPr>
            <a:r>
              <a:rPr lang="zh-CN" altLang="en-US" sz="2400" smtClean="0">
                <a:latin typeface="宋体" pitchFamily="2" charset="-122"/>
              </a:rPr>
              <a:t>  </a:t>
            </a:r>
            <a:r>
              <a:rPr lang="en-US" altLang="zh-CN" sz="2400" smtClean="0">
                <a:latin typeface="宋体" pitchFamily="2" charset="-122"/>
              </a:rPr>
              <a:t>2) </a:t>
            </a:r>
            <a:r>
              <a:rPr lang="zh-CN" altLang="en-US" sz="2400" smtClean="0">
                <a:latin typeface="宋体" pitchFamily="2" charset="-122"/>
              </a:rPr>
              <a:t>在线性表顺序存储结构下，在第</a:t>
            </a:r>
            <a:r>
              <a:rPr lang="en-US" altLang="zh-CN" sz="2400" smtClean="0">
                <a:latin typeface="宋体" pitchFamily="2" charset="-122"/>
              </a:rPr>
              <a:t>i</a:t>
            </a:r>
            <a:r>
              <a:rPr lang="zh-CN" altLang="en-US" sz="2400" smtClean="0">
                <a:latin typeface="宋体" pitchFamily="2" charset="-122"/>
              </a:rPr>
              <a:t>个元素之前插入新元素一般需要</a:t>
            </a:r>
            <a:r>
              <a:rPr lang="zh-CN" altLang="en-US" sz="2400" smtClean="0">
                <a:solidFill>
                  <a:srgbClr val="FF0000"/>
                </a:solidFill>
                <a:latin typeface="宋体" pitchFamily="2" charset="-122"/>
                <a:cs typeface="Times New Roman" pitchFamily="18" charset="0"/>
              </a:rPr>
              <a:t>（  ）</a:t>
            </a:r>
            <a:r>
              <a:rPr lang="zh-CN" altLang="en-US" sz="2400" smtClean="0">
                <a:latin typeface="宋体" pitchFamily="2" charset="-122"/>
              </a:rPr>
              <a:t> 。</a:t>
            </a:r>
            <a:r>
              <a:rPr lang="zh-CN" altLang="en-US" sz="2400" u="sng" smtClean="0">
                <a:latin typeface="宋体" pitchFamily="2" charset="-122"/>
              </a:rPr>
              <a:t>      </a:t>
            </a:r>
            <a:endParaRPr lang="zh-CN" altLang="en-US" sz="2400" smtClean="0">
              <a:latin typeface="宋体" pitchFamily="2" charset="-122"/>
            </a:endParaRPr>
          </a:p>
          <a:p>
            <a:pPr eaLnBrk="1" hangingPunct="1">
              <a:lnSpc>
                <a:spcPct val="110000"/>
              </a:lnSpc>
              <a:spcBef>
                <a:spcPct val="10000"/>
              </a:spcBef>
              <a:buFont typeface="Wingdings 2" pitchFamily="18" charset="2"/>
              <a:buNone/>
            </a:pPr>
            <a:r>
              <a:rPr lang="zh-CN" altLang="en-US" sz="2400" smtClean="0">
                <a:latin typeface="宋体" pitchFamily="2" charset="-122"/>
              </a:rPr>
              <a:t>   </a:t>
            </a:r>
            <a:r>
              <a:rPr lang="en-US" altLang="zh-CN" sz="2400" smtClean="0">
                <a:latin typeface="宋体" pitchFamily="2" charset="-122"/>
              </a:rPr>
              <a:t>A. </a:t>
            </a:r>
            <a:r>
              <a:rPr lang="zh-CN" altLang="en-US" sz="2400" smtClean="0">
                <a:latin typeface="宋体" pitchFamily="2" charset="-122"/>
              </a:rPr>
              <a:t>移动元素      </a:t>
            </a:r>
            <a:r>
              <a:rPr lang="en-US" altLang="zh-CN" sz="2400" smtClean="0">
                <a:latin typeface="宋体" pitchFamily="2" charset="-122"/>
              </a:rPr>
              <a:t>B. </a:t>
            </a:r>
            <a:r>
              <a:rPr lang="zh-CN" altLang="en-US" sz="2400" smtClean="0">
                <a:latin typeface="宋体" pitchFamily="2" charset="-122"/>
              </a:rPr>
              <a:t>修改头指针 </a:t>
            </a:r>
          </a:p>
          <a:p>
            <a:pPr eaLnBrk="1" hangingPunct="1">
              <a:lnSpc>
                <a:spcPct val="110000"/>
              </a:lnSpc>
              <a:spcBef>
                <a:spcPct val="10000"/>
              </a:spcBef>
              <a:buFont typeface="Wingdings 2" pitchFamily="18" charset="2"/>
              <a:buNone/>
            </a:pPr>
            <a:r>
              <a:rPr lang="zh-CN" altLang="en-US" sz="2400" smtClean="0">
                <a:latin typeface="宋体" pitchFamily="2" charset="-122"/>
              </a:rPr>
              <a:t>   </a:t>
            </a:r>
            <a:r>
              <a:rPr lang="en-US" altLang="zh-CN" sz="2400" smtClean="0">
                <a:latin typeface="宋体" pitchFamily="2" charset="-122"/>
              </a:rPr>
              <a:t>C. </a:t>
            </a:r>
            <a:r>
              <a:rPr lang="zh-CN" altLang="en-US" sz="2400" smtClean="0">
                <a:latin typeface="宋体" pitchFamily="2" charset="-122"/>
              </a:rPr>
              <a:t>修改指针      </a:t>
            </a:r>
            <a:r>
              <a:rPr lang="en-US" altLang="zh-CN" sz="2400" smtClean="0">
                <a:latin typeface="宋体" pitchFamily="2" charset="-122"/>
              </a:rPr>
              <a:t>D.</a:t>
            </a:r>
            <a:r>
              <a:rPr lang="zh-CN" altLang="en-US" sz="2400" smtClean="0">
                <a:latin typeface="宋体" pitchFamily="2" charset="-122"/>
              </a:rPr>
              <a:t>申请新的结点空间</a:t>
            </a:r>
          </a:p>
          <a:p>
            <a:pPr eaLnBrk="1" hangingPunct="1">
              <a:lnSpc>
                <a:spcPct val="110000"/>
              </a:lnSpc>
              <a:spcBef>
                <a:spcPct val="10000"/>
              </a:spcBef>
              <a:buFont typeface="Wingdings 2" pitchFamily="18" charset="2"/>
              <a:buNone/>
            </a:pPr>
            <a:r>
              <a:rPr lang="zh-CN" altLang="en-US" sz="2400" smtClean="0">
                <a:latin typeface="宋体" pitchFamily="2" charset="-122"/>
              </a:rPr>
              <a:t>  </a:t>
            </a:r>
            <a:r>
              <a:rPr lang="en-US" altLang="zh-CN" sz="2400" smtClean="0">
                <a:latin typeface="宋体" pitchFamily="2" charset="-122"/>
              </a:rPr>
              <a:t>3) </a:t>
            </a:r>
            <a:r>
              <a:rPr lang="zh-CN" altLang="en-US" sz="2400" smtClean="0">
                <a:latin typeface="宋体" pitchFamily="2" charset="-122"/>
              </a:rPr>
              <a:t>若长度为</a:t>
            </a:r>
            <a:r>
              <a:rPr lang="en-US" altLang="zh-CN" sz="2400" smtClean="0">
                <a:latin typeface="宋体" pitchFamily="2" charset="-122"/>
              </a:rPr>
              <a:t>n</a:t>
            </a:r>
            <a:r>
              <a:rPr lang="zh-CN" altLang="en-US" sz="2400" smtClean="0">
                <a:latin typeface="宋体" pitchFamily="2" charset="-122"/>
              </a:rPr>
              <a:t>的线性表采用顺序存储结构，在其第</a:t>
            </a:r>
            <a:r>
              <a:rPr lang="en-US" altLang="zh-CN" sz="2400" smtClean="0">
                <a:latin typeface="宋体" pitchFamily="2" charset="-122"/>
              </a:rPr>
              <a:t>i (1≤i≤n+1)</a:t>
            </a:r>
            <a:r>
              <a:rPr lang="zh-CN" altLang="en-US" sz="2400" smtClean="0">
                <a:latin typeface="宋体" pitchFamily="2" charset="-122"/>
              </a:rPr>
              <a:t>个位置之前插入一个新元素的算法的时间复杂度为</a:t>
            </a:r>
            <a:r>
              <a:rPr lang="zh-CN" altLang="en-US" sz="2400" smtClean="0">
                <a:solidFill>
                  <a:srgbClr val="FF0000"/>
                </a:solidFill>
                <a:latin typeface="宋体" pitchFamily="2" charset="-122"/>
                <a:cs typeface="Times New Roman" pitchFamily="18" charset="0"/>
              </a:rPr>
              <a:t>（  ）</a:t>
            </a:r>
            <a:r>
              <a:rPr lang="zh-CN" altLang="en-US" sz="2400" smtClean="0">
                <a:latin typeface="宋体" pitchFamily="2" charset="-122"/>
              </a:rPr>
              <a:t>  。</a:t>
            </a:r>
          </a:p>
          <a:p>
            <a:pPr eaLnBrk="1" hangingPunct="1">
              <a:lnSpc>
                <a:spcPct val="110000"/>
              </a:lnSpc>
              <a:spcBef>
                <a:spcPct val="10000"/>
              </a:spcBef>
              <a:buFont typeface="Wingdings 2" pitchFamily="18" charset="2"/>
              <a:buNone/>
            </a:pPr>
            <a:r>
              <a:rPr lang="zh-CN" altLang="en-US" sz="2400" smtClean="0">
                <a:latin typeface="宋体" pitchFamily="2" charset="-122"/>
              </a:rPr>
              <a:t>    </a:t>
            </a:r>
            <a:r>
              <a:rPr lang="en-US" altLang="zh-CN" sz="2400" smtClean="0">
                <a:latin typeface="宋体" pitchFamily="2" charset="-122"/>
              </a:rPr>
              <a:t>A. O(n)      B. O(1)      C. O(n</a:t>
            </a:r>
            <a:r>
              <a:rPr lang="en-US" altLang="zh-CN" sz="2400" baseline="30000" smtClean="0">
                <a:latin typeface="宋体" pitchFamily="2" charset="-122"/>
              </a:rPr>
              <a:t>2</a:t>
            </a:r>
            <a:r>
              <a:rPr lang="en-US" altLang="zh-CN" sz="2400" smtClean="0">
                <a:latin typeface="宋体" pitchFamily="2" charset="-122"/>
              </a:rPr>
              <a:t>)   D. O(log</a:t>
            </a:r>
            <a:r>
              <a:rPr lang="en-US" altLang="zh-CN" sz="2400" baseline="-25000" smtClean="0">
                <a:latin typeface="宋体" pitchFamily="2" charset="-122"/>
              </a:rPr>
              <a:t>2</a:t>
            </a:r>
            <a:r>
              <a:rPr lang="en-US" altLang="zh-CN" sz="2400" smtClean="0">
                <a:latin typeface="宋体" pitchFamily="2" charset="-122"/>
              </a:rPr>
              <a:t>n)</a:t>
            </a:r>
          </a:p>
        </p:txBody>
      </p:sp>
      <p:sp>
        <p:nvSpPr>
          <p:cNvPr id="2573316" name="Rectangle 4"/>
          <p:cNvSpPr>
            <a:spLocks noChangeArrowheads="1"/>
          </p:cNvSpPr>
          <p:nvPr/>
        </p:nvSpPr>
        <p:spPr bwMode="auto">
          <a:xfrm>
            <a:off x="3886200" y="1828800"/>
            <a:ext cx="336550" cy="457200"/>
          </a:xfrm>
          <a:prstGeom prst="rect">
            <a:avLst/>
          </a:prstGeom>
          <a:noFill/>
          <a:ln w="9525" cap="rnd">
            <a:noFill/>
            <a:miter lim="800000"/>
            <a:headEnd/>
            <a:tailEnd/>
          </a:ln>
        </p:spPr>
        <p:txBody>
          <a:bodyPr wrap="none">
            <a:spAutoFit/>
          </a:bodyPr>
          <a:lstStyle/>
          <a:p>
            <a:r>
              <a:rPr lang="en-US" altLang="zh-CN" sz="2400">
                <a:solidFill>
                  <a:srgbClr val="FF0000"/>
                </a:solidFill>
                <a:latin typeface="宋体" pitchFamily="2" charset="-122"/>
                <a:sym typeface="Symbol" pitchFamily="18" charset="2"/>
              </a:rPr>
              <a:t></a:t>
            </a:r>
          </a:p>
        </p:txBody>
      </p:sp>
      <p:sp>
        <p:nvSpPr>
          <p:cNvPr id="2573317" name="Rectangle 5"/>
          <p:cNvSpPr>
            <a:spLocks noChangeArrowheads="1"/>
          </p:cNvSpPr>
          <p:nvPr/>
        </p:nvSpPr>
        <p:spPr bwMode="auto">
          <a:xfrm>
            <a:off x="228600" y="3505200"/>
            <a:ext cx="336550" cy="457200"/>
          </a:xfrm>
          <a:prstGeom prst="rect">
            <a:avLst/>
          </a:prstGeom>
          <a:noFill/>
          <a:ln w="9525" cap="rnd">
            <a:noFill/>
            <a:miter lim="800000"/>
            <a:headEnd/>
            <a:tailEnd/>
          </a:ln>
        </p:spPr>
        <p:txBody>
          <a:bodyPr wrap="none">
            <a:spAutoFit/>
          </a:bodyPr>
          <a:lstStyle/>
          <a:p>
            <a:r>
              <a:rPr lang="en-US" altLang="zh-CN" sz="2400">
                <a:solidFill>
                  <a:srgbClr val="FF0000"/>
                </a:solidFill>
                <a:latin typeface="宋体" pitchFamily="2" charset="-122"/>
                <a:sym typeface="Symbol" pitchFamily="18" charset="2"/>
              </a:rPr>
              <a:t></a:t>
            </a:r>
          </a:p>
        </p:txBody>
      </p:sp>
      <p:sp>
        <p:nvSpPr>
          <p:cNvPr id="2573318" name="Rectangle 6"/>
          <p:cNvSpPr>
            <a:spLocks noChangeArrowheads="1"/>
          </p:cNvSpPr>
          <p:nvPr/>
        </p:nvSpPr>
        <p:spPr bwMode="auto">
          <a:xfrm>
            <a:off x="381000" y="5257800"/>
            <a:ext cx="336550" cy="457200"/>
          </a:xfrm>
          <a:prstGeom prst="rect">
            <a:avLst/>
          </a:prstGeom>
          <a:noFill/>
          <a:ln w="9525" cap="rnd">
            <a:noFill/>
            <a:miter lim="800000"/>
            <a:headEnd/>
            <a:tailEnd/>
          </a:ln>
        </p:spPr>
        <p:txBody>
          <a:bodyPr wrap="none">
            <a:spAutoFit/>
          </a:bodyPr>
          <a:lstStyle/>
          <a:p>
            <a:r>
              <a:rPr lang="en-US" altLang="zh-CN" sz="2400">
                <a:solidFill>
                  <a:srgbClr val="FF0000"/>
                </a:solidFill>
                <a:latin typeface="宋体" pitchFamily="2" charset="-122"/>
                <a:sym typeface="Symbol"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73316"/>
                                        </p:tgtEl>
                                        <p:attrNameLst>
                                          <p:attrName>style.visibility</p:attrName>
                                        </p:attrNameLst>
                                      </p:cBhvr>
                                      <p:to>
                                        <p:strVal val="visible"/>
                                      </p:to>
                                    </p:set>
                                    <p:animEffect transition="in" filter="blinds(horizontal)">
                                      <p:cBhvr>
                                        <p:cTn id="7" dur="500"/>
                                        <p:tgtEl>
                                          <p:spTgt spid="25733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73317"/>
                                        </p:tgtEl>
                                        <p:attrNameLst>
                                          <p:attrName>style.visibility</p:attrName>
                                        </p:attrNameLst>
                                      </p:cBhvr>
                                      <p:to>
                                        <p:strVal val="visible"/>
                                      </p:to>
                                    </p:set>
                                    <p:animEffect transition="in" filter="blinds(horizontal)">
                                      <p:cBhvr>
                                        <p:cTn id="12" dur="500"/>
                                        <p:tgtEl>
                                          <p:spTgt spid="25733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73318"/>
                                        </p:tgtEl>
                                        <p:attrNameLst>
                                          <p:attrName>style.visibility</p:attrName>
                                        </p:attrNameLst>
                                      </p:cBhvr>
                                      <p:to>
                                        <p:strVal val="visible"/>
                                      </p:to>
                                    </p:set>
                                    <p:animEffect transition="in" filter="blinds(horizontal)">
                                      <p:cBhvr>
                                        <p:cTn id="17" dur="500"/>
                                        <p:tgtEl>
                                          <p:spTgt spid="257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3316" grpId="0"/>
      <p:bldP spid="2573317" grpId="0"/>
      <p:bldP spid="25733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a:xfrm>
            <a:off x="220663" y="766763"/>
            <a:ext cx="8670925" cy="5697537"/>
          </a:xfrm>
        </p:spPr>
        <p:txBody>
          <a:bodyPr/>
          <a:lstStyle/>
          <a:p>
            <a:pPr marL="360000" indent="-360000">
              <a:spcBef>
                <a:spcPts val="0"/>
              </a:spcBef>
              <a:buNone/>
              <a:defRPr/>
            </a:pPr>
            <a:r>
              <a:rPr lang="zh-CN" altLang="en-US" sz="3200" b="1" dirty="0" smtClean="0"/>
              <a:t>基本设计思想</a:t>
            </a:r>
          </a:p>
          <a:p>
            <a:pPr>
              <a:spcBef>
                <a:spcPts val="0"/>
              </a:spcBef>
              <a:buFont typeface="Wingdings" pitchFamily="2" charset="2"/>
              <a:buNone/>
              <a:defRPr/>
            </a:pPr>
            <a:r>
              <a:rPr lang="en-US" sz="2800" b="1" dirty="0" err="1" smtClean="0"/>
              <a:t>int</a:t>
            </a:r>
            <a:r>
              <a:rPr lang="en-US" sz="2800" b="1" dirty="0" smtClean="0"/>
              <a:t> </a:t>
            </a:r>
            <a:r>
              <a:rPr lang="en-US" sz="2800" b="1" dirty="0" err="1" smtClean="0"/>
              <a:t>M_Search</a:t>
            </a:r>
            <a:r>
              <a:rPr lang="en-US" sz="2800" b="1" dirty="0" smtClean="0"/>
              <a:t> ( </a:t>
            </a:r>
            <a:r>
              <a:rPr lang="en-US" sz="2800" b="1" dirty="0" err="1" smtClean="0"/>
              <a:t>int</a:t>
            </a:r>
            <a:r>
              <a:rPr lang="en-US" sz="2800" b="1" dirty="0" smtClean="0"/>
              <a:t> A[ ], </a:t>
            </a:r>
            <a:r>
              <a:rPr lang="en-US" sz="2800" b="1" dirty="0" err="1" smtClean="0"/>
              <a:t>int</a:t>
            </a:r>
            <a:r>
              <a:rPr lang="en-US" sz="2800" b="1" dirty="0" smtClean="0"/>
              <a:t> B[ ], </a:t>
            </a:r>
            <a:r>
              <a:rPr lang="en-US" sz="2800" b="1" dirty="0" err="1" smtClean="0"/>
              <a:t>int</a:t>
            </a:r>
            <a:r>
              <a:rPr lang="en-US" sz="2800" b="1" dirty="0" smtClean="0"/>
              <a:t> n ) </a:t>
            </a:r>
            <a:endParaRPr lang="zh-CN" altLang="en-US" sz="2800" b="1" dirty="0" smtClean="0"/>
          </a:p>
          <a:p>
            <a:pPr>
              <a:spcBef>
                <a:spcPts val="0"/>
              </a:spcBef>
              <a:buFont typeface="Wingdings" pitchFamily="2" charset="2"/>
              <a:buNone/>
              <a:defRPr/>
            </a:pPr>
            <a:r>
              <a:rPr lang="en-US" sz="2800" b="1" dirty="0" smtClean="0"/>
              <a:t>{  </a:t>
            </a:r>
            <a:r>
              <a:rPr lang="en-US" sz="2800" b="1" dirty="0" err="1" smtClean="0"/>
              <a:t>int</a:t>
            </a:r>
            <a:r>
              <a:rPr lang="en-US" sz="2800" b="1" dirty="0" smtClean="0"/>
              <a:t> start1, end1, mid1, start2, end2, mid2; </a:t>
            </a:r>
            <a:endParaRPr lang="zh-CN" altLang="en-US" sz="2800" b="1" dirty="0" smtClean="0"/>
          </a:p>
          <a:p>
            <a:pPr>
              <a:spcBef>
                <a:spcPts val="0"/>
              </a:spcBef>
              <a:buFont typeface="Wingdings" pitchFamily="2" charset="2"/>
              <a:buNone/>
              <a:defRPr/>
            </a:pPr>
            <a:r>
              <a:rPr lang="en-US" sz="2800" b="1" dirty="0" smtClean="0"/>
              <a:t>   start1 = 0; end1 = n-1; </a:t>
            </a:r>
            <a:r>
              <a:rPr lang="zh-CN" altLang="en-US" sz="2800" b="1" dirty="0" smtClean="0"/>
              <a:t>  </a:t>
            </a:r>
            <a:r>
              <a:rPr lang="en-US" sz="2800" b="1" dirty="0" smtClean="0"/>
              <a:t>start2 = 0; end2 = n-1; </a:t>
            </a:r>
            <a:endParaRPr lang="zh-CN" altLang="en-US" sz="2800" b="1" dirty="0" smtClean="0"/>
          </a:p>
          <a:p>
            <a:pPr>
              <a:spcBef>
                <a:spcPts val="0"/>
              </a:spcBef>
              <a:buFont typeface="Wingdings" pitchFamily="2" charset="2"/>
              <a:buNone/>
              <a:defRPr/>
            </a:pPr>
            <a:r>
              <a:rPr lang="en-US" sz="2800" b="1" dirty="0" smtClean="0"/>
              <a:t>   while  ( start1 != end1 || start2 != end2 ) </a:t>
            </a:r>
            <a:endParaRPr lang="zh-CN" altLang="en-US" sz="2800" b="1" dirty="0" smtClean="0"/>
          </a:p>
          <a:p>
            <a:pPr>
              <a:spcBef>
                <a:spcPts val="0"/>
              </a:spcBef>
              <a:buFont typeface="Wingdings" pitchFamily="2" charset="2"/>
              <a:buNone/>
              <a:defRPr/>
            </a:pPr>
            <a:r>
              <a:rPr lang="en-US" sz="2800" b="1" dirty="0" smtClean="0"/>
              <a:t>   {  mid1 = (start1 + end1) / 2; </a:t>
            </a:r>
            <a:endParaRPr lang="zh-CN" altLang="en-US" sz="2800" b="1" dirty="0" smtClean="0"/>
          </a:p>
          <a:p>
            <a:pPr>
              <a:spcBef>
                <a:spcPts val="0"/>
              </a:spcBef>
              <a:buFont typeface="Wingdings" pitchFamily="2" charset="2"/>
              <a:buNone/>
              <a:defRPr/>
            </a:pPr>
            <a:r>
              <a:rPr lang="en-US" sz="2800" b="1" dirty="0" smtClean="0"/>
              <a:t>      mid2 = (start2 + end2) / 2; </a:t>
            </a:r>
            <a:endParaRPr lang="zh-CN" altLang="en-US" sz="2800" b="1" dirty="0" smtClean="0"/>
          </a:p>
          <a:p>
            <a:pPr>
              <a:spcBef>
                <a:spcPts val="0"/>
              </a:spcBef>
              <a:buFont typeface="Wingdings" pitchFamily="2" charset="2"/>
              <a:buNone/>
              <a:defRPr/>
            </a:pPr>
            <a:r>
              <a:rPr lang="en-US" sz="2800" b="1" dirty="0" smtClean="0"/>
              <a:t>      if  ( A[ mid1 ] == B[ mid2 ] ) </a:t>
            </a:r>
            <a:endParaRPr lang="zh-CN" altLang="en-US" sz="2800" b="1" dirty="0" smtClean="0"/>
          </a:p>
          <a:p>
            <a:pPr>
              <a:spcBef>
                <a:spcPts val="0"/>
              </a:spcBef>
              <a:buFont typeface="Wingdings" pitchFamily="2" charset="2"/>
              <a:buNone/>
              <a:defRPr/>
            </a:pPr>
            <a:r>
              <a:rPr lang="en-US" sz="2800" b="1" dirty="0" smtClean="0"/>
              <a:t>          return A[ mid1 ]; </a:t>
            </a:r>
            <a:endParaRPr lang="zh-CN" altLang="en-US" sz="2800" b="1" dirty="0" smtClean="0"/>
          </a:p>
          <a:p>
            <a:pPr>
              <a:spcBef>
                <a:spcPts val="0"/>
              </a:spcBef>
              <a:buFont typeface="Wingdings" pitchFamily="2" charset="2"/>
              <a:buNone/>
              <a:defRPr/>
            </a:pPr>
            <a:r>
              <a:rPr lang="en-US" altLang="zh-CN" sz="2800" b="1" dirty="0" smtClean="0"/>
              <a:t>      </a:t>
            </a:r>
            <a:r>
              <a:rPr lang="en-US" altLang="zh-CN" sz="2800" b="1" dirty="0" smtClean="0">
                <a:solidFill>
                  <a:schemeClr val="tx1"/>
                </a:solidFill>
              </a:rPr>
              <a:t>......</a:t>
            </a:r>
          </a:p>
          <a:p>
            <a:pPr>
              <a:spcBef>
                <a:spcPts val="0"/>
              </a:spcBef>
              <a:buFont typeface="Wingdings" pitchFamily="2" charset="2"/>
              <a:buNone/>
              <a:defRPr/>
            </a:pPr>
            <a:r>
              <a:rPr lang="en-US" altLang="zh-CN" sz="2800" b="1" dirty="0" smtClean="0">
                <a:solidFill>
                  <a:schemeClr val="tx1"/>
                </a:solidFill>
              </a:rPr>
              <a:t>	</a:t>
            </a:r>
            <a:r>
              <a:rPr lang="en-US" altLang="zh-CN" sz="2800" b="1" dirty="0" smtClean="0"/>
              <a:t>}</a:t>
            </a:r>
            <a:endParaRPr lang="zh-CN" altLang="en-US" sz="2800" b="1" dirty="0" smtClean="0"/>
          </a:p>
          <a:p>
            <a:pPr>
              <a:spcBef>
                <a:spcPts val="0"/>
              </a:spcBef>
              <a:buFont typeface="Wingdings" pitchFamily="2" charset="2"/>
              <a:buNone/>
              <a:defRPr/>
            </a:pPr>
            <a:r>
              <a:rPr lang="en-US" sz="2800" b="1" dirty="0" smtClean="0">
                <a:solidFill>
                  <a:schemeClr val="tx1"/>
                </a:solidFill>
              </a:rPr>
              <a:t>   </a:t>
            </a:r>
            <a:r>
              <a:rPr lang="en-US" sz="2800" b="1" dirty="0" smtClean="0"/>
              <a:t>return </a:t>
            </a:r>
            <a:r>
              <a:rPr lang="en-US" sz="2400" b="1" dirty="0" smtClean="0"/>
              <a:t>A[start1] &lt; B[start2] ? A[start1] : B[start2]; </a:t>
            </a:r>
            <a:endParaRPr lang="zh-CN" altLang="en-US" sz="2400" b="1" dirty="0" smtClean="0"/>
          </a:p>
          <a:p>
            <a:pPr>
              <a:spcBef>
                <a:spcPts val="0"/>
              </a:spcBef>
              <a:buFont typeface="Wingdings" pitchFamily="2" charset="2"/>
              <a:buNone/>
              <a:defRPr/>
            </a:pPr>
            <a:r>
              <a:rPr lang="en-US" sz="2800" b="1" dirty="0" smtClean="0"/>
              <a:t>}</a:t>
            </a:r>
            <a:endParaRPr lang="zh-CN" altLang="en-US" sz="2800" b="1" dirty="0"/>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body" idx="1"/>
          </p:nvPr>
        </p:nvSpPr>
        <p:spPr>
          <a:xfrm>
            <a:off x="220663" y="766763"/>
            <a:ext cx="8670925" cy="5697537"/>
          </a:xfrm>
        </p:spPr>
        <p:txBody>
          <a:bodyPr/>
          <a:lstStyle/>
          <a:p>
            <a:pPr marL="360000" indent="-360000">
              <a:spcBef>
                <a:spcPts val="0"/>
              </a:spcBef>
              <a:buNone/>
              <a:defRPr/>
            </a:pPr>
            <a:r>
              <a:rPr lang="zh-CN" altLang="en-US" sz="3200" b="1" dirty="0" smtClean="0"/>
              <a:t>基本设计思想</a:t>
            </a:r>
          </a:p>
          <a:p>
            <a:pPr>
              <a:spcBef>
                <a:spcPts val="0"/>
              </a:spcBef>
              <a:buFont typeface="Wingdings" pitchFamily="2" charset="2"/>
              <a:buNone/>
              <a:defRPr/>
            </a:pPr>
            <a:r>
              <a:rPr lang="en-US" sz="2800" b="1" dirty="0" smtClean="0">
                <a:solidFill>
                  <a:schemeClr val="tx1"/>
                </a:solidFill>
              </a:rPr>
              <a:t>if  ( A[ mid1 ] &lt; B[ mid2 ] ) </a:t>
            </a:r>
            <a:endParaRPr lang="zh-CN" altLang="en-US" sz="2800" b="1" dirty="0" smtClean="0">
              <a:solidFill>
                <a:schemeClr val="tx1"/>
              </a:solidFill>
            </a:endParaRPr>
          </a:p>
          <a:p>
            <a:pPr>
              <a:spcBef>
                <a:spcPts val="0"/>
              </a:spcBef>
              <a:buFont typeface="Wingdings" pitchFamily="2" charset="2"/>
              <a:buNone/>
              <a:defRPr/>
            </a:pPr>
            <a:r>
              <a:rPr lang="en-US" sz="2800" b="1" dirty="0" smtClean="0">
                <a:solidFill>
                  <a:schemeClr val="tx1"/>
                </a:solidFill>
              </a:rPr>
              <a:t>{ </a:t>
            </a:r>
            <a:r>
              <a:rPr lang="en-US" sz="2800" b="1" dirty="0" smtClean="0"/>
              <a:t>  // </a:t>
            </a:r>
            <a:r>
              <a:rPr lang="zh-CN" altLang="en-US" sz="2800" b="1" dirty="0" smtClean="0"/>
              <a:t>分别考虑奇数和偶数</a:t>
            </a:r>
          </a:p>
          <a:p>
            <a:pPr>
              <a:spcBef>
                <a:spcPts val="0"/>
              </a:spcBef>
              <a:buFont typeface="Wingdings" pitchFamily="2" charset="2"/>
              <a:buNone/>
              <a:defRPr/>
            </a:pPr>
            <a:r>
              <a:rPr lang="en-US" sz="2800" b="1" dirty="0" smtClean="0"/>
              <a:t>    if ( ( start1 + end1 ) % 2 == 0 ) // </a:t>
            </a:r>
            <a:r>
              <a:rPr lang="zh-CN" altLang="en-US" sz="2800" b="1" dirty="0" smtClean="0"/>
              <a:t>若元素为奇数</a:t>
            </a:r>
          </a:p>
          <a:p>
            <a:pPr>
              <a:spcBef>
                <a:spcPts val="0"/>
              </a:spcBef>
              <a:buFont typeface="Wingdings" pitchFamily="2" charset="2"/>
              <a:buNone/>
              <a:defRPr/>
            </a:pPr>
            <a:r>
              <a:rPr lang="en-US" sz="2800" b="1" dirty="0" smtClean="0"/>
              <a:t>    {  start1 = mid1; //</a:t>
            </a:r>
            <a:r>
              <a:rPr lang="zh-CN" altLang="en-US" sz="2800" b="1" dirty="0" smtClean="0"/>
              <a:t>舍弃</a:t>
            </a:r>
            <a:r>
              <a:rPr lang="en-US" sz="2800" b="1" dirty="0" smtClean="0"/>
              <a:t>A</a:t>
            </a:r>
            <a:r>
              <a:rPr lang="zh-CN" altLang="en-US" sz="2800" b="1" dirty="0" smtClean="0"/>
              <a:t>中间点以前且保留中间点</a:t>
            </a:r>
          </a:p>
          <a:p>
            <a:pPr>
              <a:spcBef>
                <a:spcPts val="0"/>
              </a:spcBef>
              <a:buFont typeface="Wingdings" pitchFamily="2" charset="2"/>
              <a:buNone/>
              <a:defRPr/>
            </a:pPr>
            <a:r>
              <a:rPr lang="en-US" sz="2800" b="1" dirty="0" smtClean="0"/>
              <a:t>       end2 = mid2;   //</a:t>
            </a:r>
            <a:r>
              <a:rPr lang="zh-CN" altLang="en-US" sz="2800" b="1" dirty="0" smtClean="0"/>
              <a:t>舍弃</a:t>
            </a:r>
            <a:r>
              <a:rPr lang="en-US" sz="2800" b="1" dirty="0" smtClean="0"/>
              <a:t>B</a:t>
            </a:r>
            <a:r>
              <a:rPr lang="zh-CN" altLang="en-US" sz="2800" b="1" dirty="0" smtClean="0"/>
              <a:t>中间点以后且保留中间点</a:t>
            </a:r>
          </a:p>
          <a:p>
            <a:pPr>
              <a:spcBef>
                <a:spcPts val="0"/>
              </a:spcBef>
              <a:buFont typeface="Wingdings" pitchFamily="2" charset="2"/>
              <a:buNone/>
              <a:defRPr/>
            </a:pPr>
            <a:r>
              <a:rPr lang="en-US" sz="2800" b="1" dirty="0" smtClean="0"/>
              <a:t>    }</a:t>
            </a:r>
            <a:endParaRPr lang="zh-CN" altLang="en-US" sz="2800" b="1" dirty="0" smtClean="0"/>
          </a:p>
          <a:p>
            <a:pPr>
              <a:spcBef>
                <a:spcPts val="0"/>
              </a:spcBef>
              <a:buFont typeface="Wingdings" pitchFamily="2" charset="2"/>
              <a:buNone/>
              <a:defRPr/>
            </a:pPr>
            <a:r>
              <a:rPr lang="en-US" sz="2800" b="1" dirty="0" smtClean="0"/>
              <a:t>    else      // </a:t>
            </a:r>
            <a:r>
              <a:rPr lang="zh-CN" altLang="en-US" sz="2800" b="1" dirty="0" smtClean="0"/>
              <a:t>若元素为偶数</a:t>
            </a:r>
          </a:p>
          <a:p>
            <a:pPr>
              <a:spcBef>
                <a:spcPts val="0"/>
              </a:spcBef>
              <a:buFont typeface="Wingdings" pitchFamily="2" charset="2"/>
              <a:buNone/>
              <a:defRPr/>
            </a:pPr>
            <a:r>
              <a:rPr lang="en-US" sz="2800" b="1" dirty="0" smtClean="0"/>
              <a:t>    {  start1 = mid1 + 1; 	// </a:t>
            </a:r>
            <a:r>
              <a:rPr lang="zh-CN" altLang="en-US" sz="2800" b="1" dirty="0" smtClean="0"/>
              <a:t>舍弃</a:t>
            </a:r>
            <a:r>
              <a:rPr lang="en-US" sz="2800" b="1" dirty="0" smtClean="0"/>
              <a:t>A</a:t>
            </a:r>
            <a:r>
              <a:rPr lang="zh-CN" altLang="en-US" sz="2800" b="1" dirty="0" smtClean="0"/>
              <a:t>的前半部分</a:t>
            </a:r>
          </a:p>
          <a:p>
            <a:pPr>
              <a:spcBef>
                <a:spcPts val="0"/>
              </a:spcBef>
              <a:buFont typeface="Wingdings" pitchFamily="2" charset="2"/>
              <a:buNone/>
              <a:defRPr/>
            </a:pPr>
            <a:r>
              <a:rPr lang="en-US" sz="2800" b="1" dirty="0" smtClean="0"/>
              <a:t>       end2 = mid2; 		// </a:t>
            </a:r>
            <a:r>
              <a:rPr lang="zh-CN" altLang="en-US" sz="2800" b="1" dirty="0" smtClean="0"/>
              <a:t>舍弃</a:t>
            </a:r>
            <a:r>
              <a:rPr lang="en-US" sz="2800" b="1" dirty="0" smtClean="0"/>
              <a:t>B</a:t>
            </a:r>
            <a:r>
              <a:rPr lang="zh-CN" altLang="en-US" sz="2800" b="1" dirty="0" smtClean="0"/>
              <a:t>的后半部分</a:t>
            </a:r>
          </a:p>
          <a:p>
            <a:pPr>
              <a:spcBef>
                <a:spcPts val="0"/>
              </a:spcBef>
              <a:buFont typeface="Wingdings" pitchFamily="2" charset="2"/>
              <a:buNone/>
              <a:defRPr/>
            </a:pPr>
            <a:r>
              <a:rPr lang="en-US" sz="2800" b="1" dirty="0" smtClean="0"/>
              <a:t>    }</a:t>
            </a:r>
            <a:endParaRPr lang="zh-CN" altLang="en-US" sz="2800" b="1" dirty="0" smtClean="0"/>
          </a:p>
          <a:p>
            <a:pPr>
              <a:spcBef>
                <a:spcPts val="0"/>
              </a:spcBef>
              <a:buFont typeface="Wingdings" pitchFamily="2" charset="2"/>
              <a:buNone/>
              <a:defRPr/>
            </a:pPr>
            <a:r>
              <a:rPr lang="en-US" sz="2800" b="1" dirty="0" smtClean="0"/>
              <a:t>}</a:t>
            </a:r>
            <a:endParaRPr lang="zh-CN" altLang="en-US" sz="2800" b="1" dirty="0" smtClean="0"/>
          </a:p>
          <a:p>
            <a:pPr>
              <a:spcBef>
                <a:spcPts val="0"/>
              </a:spcBef>
              <a:buFont typeface="Wingdings" pitchFamily="2" charset="2"/>
              <a:buNone/>
              <a:defRPr/>
            </a:pPr>
            <a:r>
              <a:rPr lang="en-US" sz="2800" b="1" dirty="0" smtClean="0">
                <a:solidFill>
                  <a:schemeClr val="tx1"/>
                </a:solidFill>
              </a:rPr>
              <a:t>else ....</a:t>
            </a:r>
            <a:endParaRPr lang="zh-CN" altLang="en-US" sz="2800" b="1" dirty="0" smtClean="0">
              <a:solidFill>
                <a:schemeClr val="tx1"/>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8F1F6743-3FD6-4E08-8A6A-F380628672AD}" type="slidenum">
              <a:rPr lang="zh-CN" altLang="en-US" b="1">
                <a:solidFill>
                  <a:srgbClr val="66CCFF"/>
                </a:solidFill>
              </a:rPr>
              <a:pPr>
                <a:defRPr/>
              </a:pPr>
              <a:t>42</a:t>
            </a:fld>
            <a:r>
              <a:rPr lang="en-US" altLang="zh-CN" b="1"/>
              <a:t> </a:t>
            </a:r>
            <a:r>
              <a:rPr lang="zh-CN" altLang="en-US"/>
              <a:t>页</a:t>
            </a:r>
            <a:endParaRPr lang="zh-CN" altLang="en-US" sz="1800">
              <a:latin typeface="Arial" charset="0"/>
            </a:endParaRPr>
          </a:p>
        </p:txBody>
      </p:sp>
      <p:sp>
        <p:nvSpPr>
          <p:cNvPr id="32772" name="Rectangle 3"/>
          <p:cNvSpPr>
            <a:spLocks noGrp="1" noChangeArrowheads="1"/>
          </p:cNvSpPr>
          <p:nvPr>
            <p:ph type="body" idx="1"/>
          </p:nvPr>
        </p:nvSpPr>
        <p:spPr>
          <a:xfrm>
            <a:off x="220663" y="766763"/>
            <a:ext cx="8670925" cy="5113337"/>
          </a:xfrm>
        </p:spPr>
        <p:txBody>
          <a:bodyPr/>
          <a:lstStyle/>
          <a:p>
            <a:pPr marL="360000" indent="-360000">
              <a:spcBef>
                <a:spcPts val="0"/>
              </a:spcBef>
              <a:buNone/>
              <a:defRPr/>
            </a:pPr>
            <a:r>
              <a:rPr lang="zh-CN" altLang="en-US" sz="3200" b="1" dirty="0" smtClean="0"/>
              <a:t>基本设计思想</a:t>
            </a:r>
          </a:p>
          <a:p>
            <a:pPr>
              <a:spcBef>
                <a:spcPts val="0"/>
              </a:spcBef>
              <a:buFont typeface="Wingdings" pitchFamily="2" charset="2"/>
              <a:buNone/>
              <a:defRPr/>
            </a:pPr>
            <a:r>
              <a:rPr lang="en-US" sz="2800" b="1" dirty="0" smtClean="0">
                <a:solidFill>
                  <a:schemeClr val="tx1"/>
                </a:solidFill>
              </a:rPr>
              <a:t>else</a:t>
            </a:r>
            <a:endParaRPr lang="zh-CN" altLang="en-US" sz="2800" b="1" dirty="0" smtClean="0">
              <a:solidFill>
                <a:schemeClr val="tx1"/>
              </a:solidFill>
            </a:endParaRPr>
          </a:p>
          <a:p>
            <a:pPr>
              <a:spcBef>
                <a:spcPts val="0"/>
              </a:spcBef>
              <a:buFont typeface="Wingdings" pitchFamily="2" charset="2"/>
              <a:buNone/>
              <a:defRPr/>
            </a:pPr>
            <a:r>
              <a:rPr lang="en-US" sz="2800" b="1" dirty="0" smtClean="0">
                <a:solidFill>
                  <a:schemeClr val="tx1"/>
                </a:solidFill>
              </a:rPr>
              <a:t>{ </a:t>
            </a:r>
            <a:r>
              <a:rPr lang="en-US" sz="2800" b="1" dirty="0" smtClean="0"/>
              <a:t>  if  ( ( start1 + end1 ) % 2 == 0 ) // </a:t>
            </a:r>
            <a:r>
              <a:rPr lang="zh-CN" altLang="en-US" sz="2800" b="1" dirty="0" smtClean="0"/>
              <a:t>若元素为奇数</a:t>
            </a:r>
          </a:p>
          <a:p>
            <a:pPr>
              <a:spcBef>
                <a:spcPts val="0"/>
              </a:spcBef>
              <a:buFont typeface="Wingdings" pitchFamily="2" charset="2"/>
              <a:buNone/>
              <a:defRPr/>
            </a:pPr>
            <a:r>
              <a:rPr lang="en-US" sz="2800" b="1" dirty="0" smtClean="0"/>
              <a:t>    {  end1 = mid1;  //</a:t>
            </a:r>
            <a:r>
              <a:rPr lang="zh-CN" altLang="en-US" sz="2800" b="1" dirty="0" smtClean="0"/>
              <a:t>舍弃</a:t>
            </a:r>
            <a:r>
              <a:rPr lang="en-US" sz="2800" b="1" dirty="0" smtClean="0"/>
              <a:t>A</a:t>
            </a:r>
            <a:r>
              <a:rPr lang="zh-CN" altLang="en-US" sz="2800" b="1" dirty="0" smtClean="0"/>
              <a:t>中间点以后且保留中间点</a:t>
            </a:r>
          </a:p>
          <a:p>
            <a:pPr>
              <a:spcBef>
                <a:spcPts val="0"/>
              </a:spcBef>
              <a:buFont typeface="Wingdings" pitchFamily="2" charset="2"/>
              <a:buNone/>
              <a:defRPr/>
            </a:pPr>
            <a:r>
              <a:rPr lang="en-US" sz="2800" b="1" dirty="0" smtClean="0"/>
              <a:t>       start2 = mid2; //</a:t>
            </a:r>
            <a:r>
              <a:rPr lang="zh-CN" altLang="en-US" sz="2800" b="1" dirty="0" smtClean="0"/>
              <a:t>舍弃</a:t>
            </a:r>
            <a:r>
              <a:rPr lang="en-US" sz="2800" b="1" dirty="0" smtClean="0"/>
              <a:t>B</a:t>
            </a:r>
            <a:r>
              <a:rPr lang="zh-CN" altLang="en-US" sz="2800" b="1" dirty="0" smtClean="0"/>
              <a:t>中间点以前且保留中间点</a:t>
            </a:r>
          </a:p>
          <a:p>
            <a:pPr>
              <a:spcBef>
                <a:spcPts val="0"/>
              </a:spcBef>
              <a:buFont typeface="Wingdings" pitchFamily="2" charset="2"/>
              <a:buNone/>
              <a:defRPr/>
            </a:pPr>
            <a:r>
              <a:rPr lang="en-US" sz="2800" b="1" dirty="0" smtClean="0"/>
              <a:t>    }</a:t>
            </a:r>
            <a:endParaRPr lang="zh-CN" altLang="en-US" sz="2800" b="1" dirty="0" smtClean="0"/>
          </a:p>
          <a:p>
            <a:pPr>
              <a:spcBef>
                <a:spcPts val="0"/>
              </a:spcBef>
              <a:buFont typeface="Wingdings" pitchFamily="2" charset="2"/>
              <a:buNone/>
              <a:defRPr/>
            </a:pPr>
            <a:r>
              <a:rPr lang="en-US" sz="2800" b="1" dirty="0" smtClean="0"/>
              <a:t>    else     // </a:t>
            </a:r>
            <a:r>
              <a:rPr lang="zh-CN" altLang="en-US" sz="2800" b="1" dirty="0" smtClean="0"/>
              <a:t>若元素为偶数</a:t>
            </a:r>
          </a:p>
          <a:p>
            <a:pPr>
              <a:spcBef>
                <a:spcPts val="0"/>
              </a:spcBef>
              <a:buFont typeface="Wingdings" pitchFamily="2" charset="2"/>
              <a:buNone/>
              <a:defRPr/>
            </a:pPr>
            <a:r>
              <a:rPr lang="en-US" sz="2800" b="1" dirty="0" smtClean="0"/>
              <a:t>    {  end1 = mid1; 		// </a:t>
            </a:r>
            <a:r>
              <a:rPr lang="zh-CN" altLang="en-US" sz="2800" b="1" dirty="0" smtClean="0"/>
              <a:t>舍弃</a:t>
            </a:r>
            <a:r>
              <a:rPr lang="en-US" sz="2800" b="1" dirty="0" smtClean="0"/>
              <a:t>A</a:t>
            </a:r>
            <a:r>
              <a:rPr lang="zh-CN" altLang="en-US" sz="2800" b="1" dirty="0" smtClean="0"/>
              <a:t>的后半部分</a:t>
            </a:r>
          </a:p>
          <a:p>
            <a:pPr>
              <a:spcBef>
                <a:spcPts val="0"/>
              </a:spcBef>
              <a:buFont typeface="Wingdings" pitchFamily="2" charset="2"/>
              <a:buNone/>
              <a:defRPr/>
            </a:pPr>
            <a:r>
              <a:rPr lang="en-US" sz="2800" b="1" dirty="0" smtClean="0"/>
              <a:t>       start2 = mid2+1; 		// </a:t>
            </a:r>
            <a:r>
              <a:rPr lang="zh-CN" altLang="en-US" sz="2800" b="1" dirty="0" smtClean="0"/>
              <a:t>舍弃</a:t>
            </a:r>
            <a:r>
              <a:rPr lang="en-US" sz="2800" b="1" dirty="0" smtClean="0"/>
              <a:t>B</a:t>
            </a:r>
            <a:r>
              <a:rPr lang="zh-CN" altLang="en-US" sz="2800" b="1" dirty="0" smtClean="0"/>
              <a:t>的前半部分</a:t>
            </a:r>
          </a:p>
          <a:p>
            <a:pPr>
              <a:spcBef>
                <a:spcPts val="0"/>
              </a:spcBef>
              <a:buFont typeface="Wingdings" pitchFamily="2" charset="2"/>
              <a:buNone/>
              <a:defRPr/>
            </a:pPr>
            <a:r>
              <a:rPr lang="en-US" sz="2800" b="1" dirty="0" smtClean="0"/>
              <a:t>    }</a:t>
            </a:r>
            <a:endParaRPr lang="zh-CN" altLang="en-US" sz="2800" b="1" dirty="0" smtClean="0"/>
          </a:p>
          <a:p>
            <a:pPr>
              <a:spcBef>
                <a:spcPts val="0"/>
              </a:spcBef>
              <a:buFont typeface="Wingdings" pitchFamily="2" charset="2"/>
              <a:buNone/>
              <a:defRPr/>
            </a:pPr>
            <a:r>
              <a:rPr lang="en-US" sz="2800" b="1" dirty="0" smtClean="0">
                <a:solidFill>
                  <a:schemeClr val="tx1"/>
                </a:solidFill>
              </a:rPr>
              <a:t>}</a:t>
            </a:r>
            <a:endParaRPr lang="zh-CN" altLang="en-US" sz="2800" b="1" dirty="0" smtClean="0">
              <a:solidFill>
                <a:schemeClr val="tx1"/>
              </a:solidFill>
            </a:endParaRPr>
          </a:p>
        </p:txBody>
      </p:sp>
      <p:sp>
        <p:nvSpPr>
          <p:cNvPr id="5" name="矩形 4"/>
          <p:cNvSpPr>
            <a:spLocks noChangeArrowheads="1"/>
          </p:cNvSpPr>
          <p:nvPr/>
        </p:nvSpPr>
        <p:spPr bwMode="auto">
          <a:xfrm>
            <a:off x="63500" y="5888038"/>
            <a:ext cx="8955088" cy="584200"/>
          </a:xfrm>
          <a:prstGeom prst="rect">
            <a:avLst/>
          </a:prstGeom>
          <a:noFill/>
          <a:ln w="9525">
            <a:noFill/>
            <a:miter lim="800000"/>
            <a:headEnd/>
            <a:tailEnd/>
          </a:ln>
        </p:spPr>
        <p:txBody>
          <a:bodyPr>
            <a:spAutoFit/>
          </a:bodyPr>
          <a:lstStyle/>
          <a:p>
            <a:pPr>
              <a:spcBef>
                <a:spcPct val="0"/>
              </a:spcBef>
            </a:pPr>
            <a:r>
              <a:rPr lang="zh-CN" altLang="en-US" sz="3200"/>
              <a:t>算法时间、空间复杂度分别是 </a:t>
            </a:r>
            <a:r>
              <a:rPr lang="en-US" altLang="zh-CN" sz="3200" i="1"/>
              <a:t>O</a:t>
            </a:r>
            <a:r>
              <a:rPr lang="en-US" altLang="zh-CN" sz="3200"/>
              <a:t>(log</a:t>
            </a:r>
            <a:r>
              <a:rPr lang="en-US" altLang="zh-CN" sz="3200" baseline="-25000"/>
              <a:t>2</a:t>
            </a:r>
            <a:r>
              <a:rPr lang="en-US" altLang="zh-CN" sz="3200" i="1"/>
              <a:t>n</a:t>
            </a:r>
            <a:r>
              <a:rPr lang="en-US" altLang="zh-CN" sz="3200"/>
              <a:t>) </a:t>
            </a:r>
            <a:r>
              <a:rPr lang="zh-CN" altLang="en-US" sz="3200"/>
              <a:t>和 </a:t>
            </a:r>
            <a:r>
              <a:rPr lang="en-US" altLang="zh-CN" sz="3200" i="1"/>
              <a:t>O</a:t>
            </a:r>
            <a:r>
              <a:rPr lang="en-US" altLang="zh-CN" sz="3200"/>
              <a:t>(1)</a:t>
            </a:r>
            <a:endParaRPr lang="zh-CN" altLang="en-US" sz="32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200" b="1" smtClean="0">
                <a:solidFill>
                  <a:schemeClr val="tx1"/>
                </a:solidFill>
              </a:rPr>
              <a:t>第三章 习题</a:t>
            </a:r>
            <a:r>
              <a:rPr lang="en-US" altLang="zh-CN" sz="3200" b="1" smtClean="0">
                <a:solidFill>
                  <a:schemeClr val="tx1"/>
                </a:solidFill>
              </a:rPr>
              <a:t>(</a:t>
            </a:r>
            <a:r>
              <a:rPr lang="zh-CN" altLang="en-US" sz="3200" b="1" smtClean="0">
                <a:solidFill>
                  <a:schemeClr val="tx1"/>
                </a:solidFill>
              </a:rPr>
              <a:t>习题四）</a:t>
            </a:r>
          </a:p>
        </p:txBody>
      </p:sp>
      <p:sp>
        <p:nvSpPr>
          <p:cNvPr id="13315" name="Rectangle 3"/>
          <p:cNvSpPr>
            <a:spLocks noGrp="1" noChangeArrowheads="1"/>
          </p:cNvSpPr>
          <p:nvPr>
            <p:ph type="body" idx="1"/>
          </p:nvPr>
        </p:nvSpPr>
        <p:spPr>
          <a:xfrm>
            <a:off x="0" y="908050"/>
            <a:ext cx="9144000" cy="2978150"/>
          </a:xfrm>
        </p:spPr>
        <p:txBody>
          <a:bodyPr/>
          <a:lstStyle/>
          <a:p>
            <a:pPr eaLnBrk="1" hangingPunct="1">
              <a:lnSpc>
                <a:spcPct val="120000"/>
              </a:lnSpc>
              <a:buFont typeface="Wingdings 2" pitchFamily="18" charset="2"/>
              <a:buNone/>
            </a:pPr>
            <a:r>
              <a:rPr lang="en-US" altLang="zh-CN" sz="2800" smtClean="0"/>
              <a:t>1.</a:t>
            </a:r>
            <a:r>
              <a:rPr lang="zh-CN" altLang="en-US" sz="2800" smtClean="0"/>
              <a:t>（</a:t>
            </a:r>
            <a:r>
              <a:rPr lang="en-US" altLang="zh-CN" sz="2800" smtClean="0"/>
              <a:t>1</a:t>
            </a:r>
            <a:r>
              <a:rPr lang="zh-CN" altLang="en-US" sz="2800" smtClean="0"/>
              <a:t>）若进站的车厢序列为</a:t>
            </a:r>
            <a:r>
              <a:rPr lang="en-US" altLang="zh-CN" sz="2800" smtClean="0"/>
              <a:t>123</a:t>
            </a:r>
            <a:r>
              <a:rPr lang="zh-CN" altLang="en-US" sz="2800" smtClean="0"/>
              <a:t>，则可能得到的出站车厢序列是什么？</a:t>
            </a:r>
          </a:p>
          <a:p>
            <a:pPr eaLnBrk="1" hangingPunct="1">
              <a:lnSpc>
                <a:spcPct val="120000"/>
              </a:lnSpc>
              <a:spcBef>
                <a:spcPct val="0"/>
              </a:spcBef>
              <a:buFont typeface="Wingdings 2" pitchFamily="18" charset="2"/>
              <a:buNone/>
            </a:pPr>
            <a:r>
              <a:rPr lang="zh-CN" altLang="en-US" sz="2800" smtClean="0"/>
              <a:t>（</a:t>
            </a:r>
            <a:r>
              <a:rPr lang="en-US" altLang="zh-CN" sz="2800" smtClean="0"/>
              <a:t>2</a:t>
            </a:r>
            <a:r>
              <a:rPr lang="zh-CN" altLang="en-US" sz="2800" smtClean="0"/>
              <a:t>）若进站的车厢序列为</a:t>
            </a:r>
            <a:r>
              <a:rPr lang="en-US" altLang="zh-CN" sz="2800" smtClean="0"/>
              <a:t>123456</a:t>
            </a:r>
            <a:r>
              <a:rPr lang="zh-CN" altLang="en-US" sz="2800" smtClean="0"/>
              <a:t>，则能否得到</a:t>
            </a:r>
            <a:r>
              <a:rPr lang="en-US" altLang="zh-CN" sz="2800" smtClean="0"/>
              <a:t>435612</a:t>
            </a:r>
            <a:r>
              <a:rPr lang="zh-CN" altLang="en-US" sz="2800" smtClean="0"/>
              <a:t>和</a:t>
            </a:r>
            <a:r>
              <a:rPr lang="en-US" altLang="zh-CN" sz="2800" smtClean="0"/>
              <a:t>135426</a:t>
            </a:r>
            <a:r>
              <a:rPr lang="zh-CN" altLang="en-US" sz="2800" smtClean="0"/>
              <a:t>的出站序列，并请说明为什么不能得到或如何得到。</a:t>
            </a:r>
          </a:p>
        </p:txBody>
      </p:sp>
      <p:sp>
        <p:nvSpPr>
          <p:cNvPr id="2545669" name="Rectangle 5"/>
          <p:cNvSpPr>
            <a:spLocks noChangeArrowheads="1"/>
          </p:cNvSpPr>
          <p:nvPr/>
        </p:nvSpPr>
        <p:spPr bwMode="auto">
          <a:xfrm>
            <a:off x="0" y="3733800"/>
            <a:ext cx="9144000" cy="519113"/>
          </a:xfrm>
          <a:prstGeom prst="rect">
            <a:avLst/>
          </a:prstGeom>
          <a:noFill/>
          <a:ln w="9525" cap="rnd">
            <a:noFill/>
            <a:miter lim="800000"/>
            <a:headEnd/>
            <a:tailEnd/>
          </a:ln>
        </p:spPr>
        <p:txBody>
          <a:bodyPr>
            <a:spAutoFit/>
          </a:bodyPr>
          <a:lstStyle/>
          <a:p>
            <a:pPr algn="l"/>
            <a:r>
              <a:rPr lang="en-US" altLang="zh-CN" sz="2800" b="0"/>
              <a:t> (1)    123  132  213  231  321</a:t>
            </a:r>
          </a:p>
        </p:txBody>
      </p:sp>
      <p:sp>
        <p:nvSpPr>
          <p:cNvPr id="2545670" name="Rectangle 6"/>
          <p:cNvSpPr>
            <a:spLocks noChangeArrowheads="1"/>
          </p:cNvSpPr>
          <p:nvPr/>
        </p:nvSpPr>
        <p:spPr bwMode="auto">
          <a:xfrm>
            <a:off x="0" y="4648200"/>
            <a:ext cx="9144000" cy="1160463"/>
          </a:xfrm>
          <a:prstGeom prst="rect">
            <a:avLst/>
          </a:prstGeom>
          <a:noFill/>
          <a:ln w="9525" cap="rnd">
            <a:noFill/>
            <a:miter lim="800000"/>
            <a:headEnd/>
            <a:tailEnd/>
          </a:ln>
        </p:spPr>
        <p:txBody>
          <a:bodyPr>
            <a:spAutoFit/>
          </a:bodyPr>
          <a:lstStyle/>
          <a:p>
            <a:pPr algn="l"/>
            <a:r>
              <a:rPr lang="en-US" altLang="zh-CN" sz="2800" b="0"/>
              <a:t> (2)  </a:t>
            </a:r>
            <a:r>
              <a:rPr lang="zh-CN" altLang="en-US" sz="2800" b="0"/>
              <a:t>不能得到</a:t>
            </a:r>
            <a:r>
              <a:rPr lang="en-US" altLang="zh-CN" sz="2800" b="0"/>
              <a:t>435612 </a:t>
            </a:r>
          </a:p>
          <a:p>
            <a:pPr algn="l"/>
            <a:r>
              <a:rPr lang="en-US" altLang="zh-CN" sz="2800" b="0"/>
              <a:t>       </a:t>
            </a:r>
            <a:r>
              <a:rPr lang="zh-CN" altLang="en-US" sz="2800" b="0"/>
              <a:t>能得到</a:t>
            </a:r>
            <a:r>
              <a:rPr lang="en-US" altLang="zh-CN" sz="2800" b="0"/>
              <a:t>135426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45669"/>
                                        </p:tgtEl>
                                        <p:attrNameLst>
                                          <p:attrName>style.visibility</p:attrName>
                                        </p:attrNameLst>
                                      </p:cBhvr>
                                      <p:to>
                                        <p:strVal val="visible"/>
                                      </p:to>
                                    </p:set>
                                    <p:animEffect transition="in" filter="blinds(horizontal)">
                                      <p:cBhvr>
                                        <p:cTn id="7" dur="500"/>
                                        <p:tgtEl>
                                          <p:spTgt spid="25456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45670"/>
                                        </p:tgtEl>
                                        <p:attrNameLst>
                                          <p:attrName>style.visibility</p:attrName>
                                        </p:attrNameLst>
                                      </p:cBhvr>
                                      <p:to>
                                        <p:strVal val="visible"/>
                                      </p:to>
                                    </p:set>
                                    <p:animEffect transition="in" filter="blinds(horizontal)">
                                      <p:cBhvr>
                                        <p:cTn id="12" dur="500"/>
                                        <p:tgtEl>
                                          <p:spTgt spid="2545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5669" grpId="0"/>
      <p:bldP spid="254567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Rectangle 3"/>
          <p:cNvSpPr>
            <a:spLocks noGrp="1" noChangeArrowheads="1"/>
          </p:cNvSpPr>
          <p:nvPr>
            <p:ph type="body" idx="1"/>
          </p:nvPr>
        </p:nvSpPr>
        <p:spPr>
          <a:xfrm>
            <a:off x="331177" y="806450"/>
            <a:ext cx="8562243" cy="5537200"/>
          </a:xfrm>
        </p:spPr>
        <p:txBody>
          <a:bodyPr/>
          <a:lstStyle/>
          <a:p>
            <a:pPr marL="685800" indent="-685800">
              <a:lnSpc>
                <a:spcPct val="110000"/>
              </a:lnSpc>
              <a:buFont typeface="Wingdings" pitchFamily="2" charset="2"/>
              <a:buNone/>
            </a:pPr>
            <a:r>
              <a:rPr lang="en-US" altLang="zh-CN" sz="3200" dirty="0" smtClean="0"/>
              <a:t>2</a:t>
            </a:r>
            <a:r>
              <a:rPr lang="zh-CN" altLang="en-US" sz="3200" dirty="0" smtClean="0"/>
              <a:t>、若用一个大小为 </a:t>
            </a:r>
            <a:r>
              <a:rPr lang="en-US" altLang="zh-CN" sz="3200" dirty="0" smtClean="0"/>
              <a:t>6 </a:t>
            </a:r>
            <a:r>
              <a:rPr lang="zh-CN" altLang="en-US" sz="3200" dirty="0" smtClean="0"/>
              <a:t>的数组来实现循环队列，且当前 </a:t>
            </a:r>
            <a:r>
              <a:rPr lang="en-US" altLang="zh-CN" sz="3200" dirty="0" smtClean="0"/>
              <a:t>rear </a:t>
            </a:r>
            <a:r>
              <a:rPr lang="zh-CN" altLang="en-US" sz="3200" dirty="0" smtClean="0"/>
              <a:t>和 </a:t>
            </a:r>
            <a:r>
              <a:rPr lang="en-US" altLang="zh-CN" sz="3200" dirty="0" smtClean="0"/>
              <a:t>front </a:t>
            </a:r>
            <a:r>
              <a:rPr lang="zh-CN" altLang="en-US" sz="3200" dirty="0" smtClean="0"/>
              <a:t>的值分别为 </a:t>
            </a:r>
            <a:r>
              <a:rPr lang="en-US" altLang="zh-CN" sz="3200" dirty="0" smtClean="0"/>
              <a:t>0 </a:t>
            </a:r>
            <a:r>
              <a:rPr lang="zh-CN" altLang="en-US" sz="3200" dirty="0" smtClean="0"/>
              <a:t>和 </a:t>
            </a:r>
            <a:r>
              <a:rPr lang="en-US" altLang="zh-CN" sz="3200" dirty="0" smtClean="0"/>
              <a:t>3</a:t>
            </a:r>
            <a:r>
              <a:rPr lang="zh-CN" altLang="en-US" sz="3200" dirty="0" smtClean="0"/>
              <a:t>。当从队列中删除一个元素，再加入两个元素后，</a:t>
            </a:r>
            <a:r>
              <a:rPr lang="en-US" altLang="zh-CN" sz="3200" dirty="0" smtClean="0"/>
              <a:t>rear</a:t>
            </a:r>
            <a:r>
              <a:rPr lang="zh-CN" altLang="en-US" sz="3200" dirty="0" smtClean="0"/>
              <a:t>和 </a:t>
            </a:r>
            <a:r>
              <a:rPr lang="en-US" altLang="zh-CN" sz="3200" dirty="0" smtClean="0"/>
              <a:t>front </a:t>
            </a:r>
            <a:r>
              <a:rPr lang="zh-CN" altLang="en-US" sz="3200" dirty="0" smtClean="0"/>
              <a:t>的值分别为多少？</a:t>
            </a:r>
          </a:p>
          <a:p>
            <a:pPr marL="685800" indent="-685800">
              <a:lnSpc>
                <a:spcPct val="110000"/>
              </a:lnSpc>
              <a:buFont typeface="Wingdings" pitchFamily="2" charset="2"/>
              <a:buNone/>
            </a:pPr>
            <a:r>
              <a:rPr lang="en-US" altLang="zh-CN" sz="3200" dirty="0" smtClean="0"/>
              <a:t>	A</a:t>
            </a:r>
            <a:r>
              <a:rPr lang="zh-CN" altLang="en-US" sz="3200" dirty="0" smtClean="0"/>
              <a:t>）</a:t>
            </a:r>
            <a:r>
              <a:rPr lang="en-US" altLang="zh-CN" sz="3200" dirty="0" smtClean="0"/>
              <a:t>1</a:t>
            </a:r>
            <a:r>
              <a:rPr lang="zh-CN" altLang="en-US" sz="3200" dirty="0" smtClean="0"/>
              <a:t>和</a:t>
            </a:r>
            <a:r>
              <a:rPr lang="en-US" altLang="zh-CN" sz="3200" dirty="0" smtClean="0"/>
              <a:t>5      B</a:t>
            </a:r>
            <a:r>
              <a:rPr lang="zh-CN" altLang="en-US" sz="3200" dirty="0" smtClean="0"/>
              <a:t>）</a:t>
            </a:r>
            <a:r>
              <a:rPr lang="en-US" altLang="zh-CN" sz="3200" dirty="0" smtClean="0"/>
              <a:t>2</a:t>
            </a:r>
            <a:r>
              <a:rPr lang="zh-CN" altLang="en-US" sz="3200" dirty="0" smtClean="0"/>
              <a:t>和</a:t>
            </a:r>
            <a:r>
              <a:rPr lang="en-US" altLang="zh-CN" sz="3200" dirty="0" smtClean="0"/>
              <a:t>4      C</a:t>
            </a:r>
            <a:r>
              <a:rPr lang="zh-CN" altLang="en-US" sz="3200" dirty="0" smtClean="0"/>
              <a:t>）</a:t>
            </a:r>
            <a:r>
              <a:rPr lang="en-US" altLang="zh-CN" sz="3200" dirty="0" smtClean="0"/>
              <a:t>4</a:t>
            </a:r>
            <a:r>
              <a:rPr lang="zh-CN" altLang="en-US" sz="3200" dirty="0" smtClean="0"/>
              <a:t>和</a:t>
            </a:r>
            <a:r>
              <a:rPr lang="en-US" altLang="zh-CN" sz="3200" dirty="0" smtClean="0"/>
              <a:t>2       D</a:t>
            </a:r>
            <a:r>
              <a:rPr lang="zh-CN" altLang="en-US" sz="3200" dirty="0" smtClean="0"/>
              <a:t>）</a:t>
            </a:r>
            <a:r>
              <a:rPr lang="en-US" altLang="zh-CN" sz="3200" dirty="0" smtClean="0"/>
              <a:t>5</a:t>
            </a:r>
            <a:r>
              <a:rPr lang="zh-CN" altLang="en-US" sz="3200" dirty="0" smtClean="0"/>
              <a:t>和</a:t>
            </a:r>
            <a:r>
              <a:rPr lang="en-US" altLang="zh-CN" sz="3200" dirty="0" smtClean="0"/>
              <a:t>1</a:t>
            </a:r>
          </a:p>
          <a:p>
            <a:pPr marL="685800" indent="-685800">
              <a:lnSpc>
                <a:spcPct val="110000"/>
              </a:lnSpc>
              <a:buFont typeface="Wingdings" pitchFamily="2" charset="2"/>
              <a:buNone/>
            </a:pPr>
            <a:r>
              <a:rPr lang="zh-CN" altLang="en-US" sz="3200" dirty="0" smtClean="0">
                <a:solidFill>
                  <a:srgbClr val="FF0000"/>
                </a:solidFill>
              </a:rPr>
              <a:t>答案：</a:t>
            </a:r>
            <a:r>
              <a:rPr lang="en-US" altLang="zh-CN" sz="3200" dirty="0" smtClean="0">
                <a:solidFill>
                  <a:srgbClr val="FF0000"/>
                </a:solidFill>
              </a:rPr>
              <a:t>B</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1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14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14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1"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9" name="Rectangle 3"/>
          <p:cNvSpPr>
            <a:spLocks noGrp="1" noChangeArrowheads="1"/>
          </p:cNvSpPr>
          <p:nvPr>
            <p:ph type="body" idx="1"/>
          </p:nvPr>
        </p:nvSpPr>
        <p:spPr>
          <a:xfrm>
            <a:off x="386861" y="908050"/>
            <a:ext cx="8371743" cy="5716588"/>
          </a:xfrm>
        </p:spPr>
        <p:txBody>
          <a:bodyPr/>
          <a:lstStyle/>
          <a:p>
            <a:pPr marL="685800" indent="-685800">
              <a:lnSpc>
                <a:spcPct val="110000"/>
              </a:lnSpc>
              <a:buFont typeface="Wingdings" pitchFamily="2" charset="2"/>
              <a:buNone/>
            </a:pPr>
            <a:r>
              <a:rPr lang="en-US" altLang="zh-CN" sz="3200" b="1" dirty="0" smtClean="0"/>
              <a:t>3</a:t>
            </a:r>
            <a:r>
              <a:rPr lang="zh-CN" altLang="en-US" sz="3200" b="1" dirty="0" smtClean="0"/>
              <a:t>、写出循环队列队空、队满的判断方法及条件（一种）。</a:t>
            </a:r>
          </a:p>
          <a:p>
            <a:pPr marL="685800" indent="-685800">
              <a:lnSpc>
                <a:spcPct val="110000"/>
              </a:lnSpc>
              <a:buClrTx/>
              <a:buFontTx/>
              <a:buNone/>
            </a:pPr>
            <a:r>
              <a:rPr lang="zh-CN" altLang="en-US" sz="3200" b="1" dirty="0" smtClean="0">
                <a:solidFill>
                  <a:srgbClr val="FF0000"/>
                </a:solidFill>
              </a:rPr>
              <a:t>答案：</a:t>
            </a:r>
          </a:p>
          <a:p>
            <a:pPr marL="685800" indent="-685800">
              <a:lnSpc>
                <a:spcPct val="110000"/>
              </a:lnSpc>
              <a:buClrTx/>
              <a:buFontTx/>
              <a:buNone/>
            </a:pPr>
            <a:r>
              <a:rPr lang="zh-CN" altLang="en-US" sz="3200" b="1" dirty="0" smtClean="0"/>
              <a:t>方法：少用一个存储单元</a:t>
            </a:r>
          </a:p>
          <a:p>
            <a:pPr marL="685800" indent="-685800">
              <a:lnSpc>
                <a:spcPct val="110000"/>
              </a:lnSpc>
              <a:buClrTx/>
              <a:buFontTx/>
              <a:buNone/>
            </a:pPr>
            <a:r>
              <a:rPr lang="zh-CN" altLang="en-US" sz="3200" b="1" dirty="0" smtClean="0"/>
              <a:t>判满条件</a:t>
            </a:r>
          </a:p>
          <a:p>
            <a:pPr marL="685800" indent="-685800">
              <a:lnSpc>
                <a:spcPct val="110000"/>
              </a:lnSpc>
              <a:buClrTx/>
              <a:buFontTx/>
              <a:buNone/>
            </a:pPr>
            <a:r>
              <a:rPr lang="zh-CN" altLang="en-US" sz="3200" b="1" dirty="0" smtClean="0"/>
              <a:t>      </a:t>
            </a:r>
            <a:r>
              <a:rPr lang="en-US" altLang="zh-CN" sz="3200" b="1" dirty="0" smtClean="0"/>
              <a:t>(Q.rear+1)%Q. </a:t>
            </a:r>
            <a:r>
              <a:rPr lang="en-US" altLang="zh-CN" sz="3200" b="1" dirty="0" err="1" smtClean="0"/>
              <a:t>queuesize</a:t>
            </a:r>
            <a:r>
              <a:rPr lang="en-US" altLang="zh-CN" sz="3200" b="1" dirty="0" smtClean="0"/>
              <a:t> = = </a:t>
            </a:r>
            <a:r>
              <a:rPr lang="en-US" altLang="zh-CN" sz="3200" b="1" dirty="0" err="1" smtClean="0"/>
              <a:t>Q.front</a:t>
            </a:r>
            <a:endParaRPr lang="en-US" altLang="zh-CN" sz="3200" b="1" dirty="0" smtClean="0"/>
          </a:p>
          <a:p>
            <a:pPr marL="685800" indent="-685800">
              <a:lnSpc>
                <a:spcPct val="110000"/>
              </a:lnSpc>
              <a:buClrTx/>
              <a:buFontTx/>
              <a:buNone/>
            </a:pPr>
            <a:r>
              <a:rPr lang="zh-CN" altLang="en-US" sz="3200" b="1" dirty="0" smtClean="0"/>
              <a:t>判空条件</a:t>
            </a:r>
          </a:p>
          <a:p>
            <a:pPr marL="685800" indent="-685800">
              <a:lnSpc>
                <a:spcPct val="110000"/>
              </a:lnSpc>
              <a:buClrTx/>
              <a:buFontTx/>
              <a:buNone/>
            </a:pPr>
            <a:r>
              <a:rPr lang="zh-CN" altLang="en-US" sz="3200" b="1" dirty="0" smtClean="0"/>
              <a:t>      </a:t>
            </a:r>
            <a:r>
              <a:rPr lang="en-US" altLang="zh-CN" sz="3200" b="1" dirty="0" err="1" smtClean="0"/>
              <a:t>Q.rear</a:t>
            </a:r>
            <a:r>
              <a:rPr lang="en-US" altLang="zh-CN" sz="3200" b="1" dirty="0" smtClean="0"/>
              <a:t> = = </a:t>
            </a:r>
            <a:r>
              <a:rPr lang="en-US" altLang="zh-CN" sz="3200" b="1" dirty="0" err="1" smtClean="0"/>
              <a:t>Q.front</a:t>
            </a:r>
            <a:endParaRPr lang="en-US" altLang="zh-CN" sz="3200" b="1"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3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3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3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34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345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3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981200"/>
            <a:ext cx="8715436" cy="4114800"/>
          </a:xfrm>
        </p:spPr>
        <p:txBody>
          <a:bodyPr/>
          <a:lstStyle/>
          <a:p>
            <a:pPr>
              <a:buNone/>
            </a:pPr>
            <a:r>
              <a:rPr lang="en-US" altLang="zh-CN" b="1" dirty="0" smtClean="0"/>
              <a:t>4.</a:t>
            </a:r>
            <a:r>
              <a:rPr lang="zh-CN" altLang="en-US" b="1" dirty="0" smtClean="0"/>
              <a:t>对下面表达式执行算符优先算法，仿照教科书</a:t>
            </a:r>
            <a:r>
              <a:rPr lang="en-US" altLang="zh-CN" b="1" dirty="0" smtClean="0"/>
              <a:t>3.2</a:t>
            </a:r>
            <a:r>
              <a:rPr lang="zh-CN" altLang="en-US" b="1" dirty="0" smtClean="0"/>
              <a:t>节例</a:t>
            </a:r>
            <a:r>
              <a:rPr lang="en-US" altLang="zh-CN" b="1" dirty="0" smtClean="0"/>
              <a:t>3-2</a:t>
            </a:r>
            <a:r>
              <a:rPr lang="zh-CN" altLang="en-US" b="1" dirty="0" smtClean="0"/>
              <a:t>的格式，画出操作数栈、操作符栈的变化：</a:t>
            </a:r>
            <a:r>
              <a:rPr lang="en-US" altLang="zh-CN" b="1" dirty="0" smtClean="0"/>
              <a:t>A – B * C / D + E↑ F #	  </a:t>
            </a:r>
          </a:p>
          <a:p>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7"/>
          <p:cNvSpPr>
            <a:spLocks noGrp="1" noChangeArrowheads="1"/>
          </p:cNvSpPr>
          <p:nvPr>
            <p:ph type="body" idx="1"/>
          </p:nvPr>
        </p:nvSpPr>
        <p:spPr>
          <a:xfrm>
            <a:off x="0" y="0"/>
            <a:ext cx="9144000" cy="6553200"/>
          </a:xfrm>
        </p:spPr>
        <p:txBody>
          <a:bodyPr/>
          <a:lstStyle/>
          <a:p>
            <a:pPr algn="just" eaLnBrk="1" hangingPunct="1">
              <a:lnSpc>
                <a:spcPct val="110000"/>
              </a:lnSpc>
              <a:buFont typeface="Wingdings 2" pitchFamily="18" charset="2"/>
              <a:buNone/>
            </a:pPr>
            <a:r>
              <a:rPr lang="en-US" altLang="zh-CN" sz="3200" b="1" dirty="0" smtClean="0"/>
              <a:t>4.</a:t>
            </a:r>
            <a:r>
              <a:rPr lang="zh-CN" altLang="en-US" sz="3200" b="1" dirty="0" smtClean="0"/>
              <a:t>对下面表达式执行算符优先算法，仿照教科书</a:t>
            </a:r>
            <a:r>
              <a:rPr lang="en-US" altLang="zh-CN" sz="3200" b="1" dirty="0" smtClean="0"/>
              <a:t>3.2</a:t>
            </a:r>
            <a:r>
              <a:rPr lang="zh-CN" altLang="en-US" sz="3200" b="1" dirty="0" smtClean="0"/>
              <a:t>节例</a:t>
            </a:r>
            <a:r>
              <a:rPr lang="en-US" altLang="zh-CN" sz="3200" b="1" dirty="0" smtClean="0"/>
              <a:t>3-2</a:t>
            </a:r>
            <a:r>
              <a:rPr lang="zh-CN" altLang="en-US" sz="3200" b="1" dirty="0" smtClean="0"/>
              <a:t>的格式，画出操作数栈、操作符栈的变化：</a:t>
            </a:r>
            <a:r>
              <a:rPr lang="en-US" altLang="zh-CN" sz="3200" b="1" dirty="0" smtClean="0"/>
              <a:t>A – B * C / D + E↑ F #	  </a:t>
            </a:r>
          </a:p>
          <a:p>
            <a:pPr algn="just" eaLnBrk="1" hangingPunct="1">
              <a:lnSpc>
                <a:spcPct val="120000"/>
              </a:lnSpc>
              <a:buFont typeface="Wingdings 2" pitchFamily="18" charset="2"/>
              <a:buNone/>
            </a:pPr>
            <a:r>
              <a:rPr lang="en-US" altLang="zh-CN" sz="3200" b="1" dirty="0" smtClean="0"/>
              <a:t>    </a:t>
            </a:r>
            <a:r>
              <a:rPr lang="en-US" altLang="zh-CN" sz="2800" b="1" dirty="0" smtClean="0"/>
              <a:t>OPTR</a:t>
            </a:r>
            <a:r>
              <a:rPr lang="zh-CN" altLang="en-US" sz="2800" b="1" dirty="0" smtClean="0"/>
              <a:t>栈  </a:t>
            </a:r>
            <a:r>
              <a:rPr lang="en-US" altLang="zh-CN" sz="2800" b="1" dirty="0" smtClean="0"/>
              <a:t>OPND</a:t>
            </a:r>
            <a:r>
              <a:rPr lang="zh-CN" altLang="en-US" sz="2800" b="1" dirty="0" smtClean="0"/>
              <a:t>栈   当前输入字符     	操作 </a:t>
            </a:r>
          </a:p>
          <a:p>
            <a:pPr algn="just" eaLnBrk="1" hangingPunct="1">
              <a:lnSpc>
                <a:spcPct val="90000"/>
              </a:lnSpc>
              <a:buFont typeface="Wingdings 2" pitchFamily="18" charset="2"/>
              <a:buNone/>
            </a:pPr>
            <a:r>
              <a:rPr lang="en-US" altLang="zh-CN" sz="2800" b="1" dirty="0" smtClean="0"/>
              <a:t>1     #                                   A                   Push(OPND,’A’)</a:t>
            </a:r>
          </a:p>
          <a:p>
            <a:pPr algn="just" eaLnBrk="1" hangingPunct="1">
              <a:lnSpc>
                <a:spcPct val="90000"/>
              </a:lnSpc>
              <a:buNone/>
            </a:pPr>
            <a:r>
              <a:rPr lang="en-US" altLang="zh-CN" sz="2800" b="1" dirty="0" smtClean="0"/>
              <a:t>2     #             A                    -                    </a:t>
            </a:r>
            <a:r>
              <a:rPr lang="en-US" altLang="zh-CN" sz="2800" b="1" dirty="0"/>
              <a:t>Push(OPTR,’-’)</a:t>
            </a:r>
            <a:endParaRPr lang="en-US" altLang="zh-CN" sz="2800" b="1" dirty="0" smtClean="0"/>
          </a:p>
          <a:p>
            <a:pPr algn="just" eaLnBrk="1" hangingPunct="1">
              <a:lnSpc>
                <a:spcPct val="90000"/>
              </a:lnSpc>
              <a:buFont typeface="Wingdings 2" pitchFamily="18" charset="2"/>
              <a:buNone/>
            </a:pPr>
            <a:r>
              <a:rPr lang="en-US" altLang="zh-CN" sz="2800" b="1" dirty="0" smtClean="0"/>
              <a:t>3     # -           A                    B                  Push(OPND,’B’)</a:t>
            </a:r>
          </a:p>
          <a:p>
            <a:pPr algn="just" eaLnBrk="1" hangingPunct="1">
              <a:lnSpc>
                <a:spcPct val="90000"/>
              </a:lnSpc>
              <a:buFont typeface="Wingdings 2" pitchFamily="18" charset="2"/>
              <a:buNone/>
            </a:pPr>
            <a:r>
              <a:rPr lang="en-US" altLang="zh-CN" sz="2800" b="1" dirty="0" smtClean="0"/>
              <a:t>4     # -           A B                *                   Push(OPTR,’*’)</a:t>
            </a:r>
          </a:p>
          <a:p>
            <a:pPr algn="just" eaLnBrk="1" hangingPunct="1">
              <a:lnSpc>
                <a:spcPct val="90000"/>
              </a:lnSpc>
              <a:buFont typeface="Wingdings 2" pitchFamily="18" charset="2"/>
              <a:buNone/>
            </a:pPr>
            <a:r>
              <a:rPr lang="en-US" altLang="zh-CN" sz="2800" b="1" dirty="0" smtClean="0"/>
              <a:t>5     # -*         A B               C                   Push(OPND,’C’)</a:t>
            </a:r>
          </a:p>
          <a:p>
            <a:pPr algn="just" eaLnBrk="1" hangingPunct="1">
              <a:lnSpc>
                <a:spcPct val="90000"/>
              </a:lnSpc>
              <a:buFont typeface="Wingdings 2" pitchFamily="18" charset="2"/>
              <a:buNone/>
            </a:pPr>
            <a:r>
              <a:rPr lang="en-US" altLang="zh-CN" sz="2800" b="1" dirty="0" smtClean="0"/>
              <a:t>6     # -*         A B C            /             T1=Operate(‘B’,’*’,’C’)</a:t>
            </a:r>
          </a:p>
          <a:p>
            <a:pPr algn="just" eaLnBrk="1" hangingPunct="1">
              <a:lnSpc>
                <a:spcPct val="90000"/>
              </a:lnSpc>
              <a:buFont typeface="Wingdings 2" pitchFamily="18" charset="2"/>
              <a:buNone/>
            </a:pPr>
            <a:r>
              <a:rPr lang="en-US" altLang="zh-CN" sz="2800" b="1" dirty="0" smtClean="0"/>
              <a:t>7     # -           A T1             /                     Push (OPTR,’/’)</a:t>
            </a:r>
          </a:p>
          <a:p>
            <a:pPr algn="just" eaLnBrk="1" hangingPunct="1">
              <a:lnSpc>
                <a:spcPct val="90000"/>
              </a:lnSpc>
              <a:buFont typeface="Wingdings 2" pitchFamily="18" charset="2"/>
              <a:buNone/>
            </a:pPr>
            <a:r>
              <a:rPr lang="en-US" altLang="zh-CN" sz="2800" b="1" dirty="0" smtClean="0"/>
              <a:t>8     # -/         A T1             D                    Push(OPND,’D’)</a:t>
            </a:r>
          </a:p>
          <a:p>
            <a:pPr algn="just" eaLnBrk="1" hangingPunct="1">
              <a:lnSpc>
                <a:spcPct val="90000"/>
              </a:lnSpc>
              <a:buFont typeface="Wingdings 2" pitchFamily="18" charset="2"/>
              <a:buNone/>
            </a:pPr>
            <a:r>
              <a:rPr lang="en-US" altLang="zh-CN" sz="2800" b="1" dirty="0" smtClean="0"/>
              <a:t>9     # -/          A T1D          +            T2=Operate(‘T1’,’/’,’D’)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3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3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type="body" idx="1"/>
          </p:nvPr>
        </p:nvSpPr>
        <p:spPr>
          <a:xfrm>
            <a:off x="0" y="1524000"/>
            <a:ext cx="9144000" cy="4114800"/>
          </a:xfrm>
        </p:spPr>
        <p:txBody>
          <a:bodyPr/>
          <a:lstStyle/>
          <a:p>
            <a:pPr algn="just" eaLnBrk="1" hangingPunct="1">
              <a:buFont typeface="Wingdings 2" pitchFamily="18" charset="2"/>
              <a:buNone/>
            </a:pPr>
            <a:r>
              <a:rPr lang="en-US" altLang="zh-CN" sz="3200" b="1" dirty="0" smtClean="0"/>
              <a:t>OPTR</a:t>
            </a:r>
            <a:r>
              <a:rPr lang="zh-CN" altLang="en-US" sz="3200" b="1" dirty="0" smtClean="0"/>
              <a:t>栈  </a:t>
            </a:r>
            <a:r>
              <a:rPr lang="en-US" altLang="zh-CN" sz="3200" b="1" dirty="0" smtClean="0"/>
              <a:t>OPND</a:t>
            </a:r>
            <a:r>
              <a:rPr lang="zh-CN" altLang="en-US" sz="3200" b="1" dirty="0" smtClean="0"/>
              <a:t>栈  当前输入字符     操作 </a:t>
            </a:r>
          </a:p>
          <a:p>
            <a:pPr eaLnBrk="1" hangingPunct="1">
              <a:buFont typeface="Wingdings 2" pitchFamily="18" charset="2"/>
              <a:buNone/>
            </a:pPr>
            <a:r>
              <a:rPr lang="en-US" altLang="zh-CN" sz="3200" b="1" dirty="0" smtClean="0"/>
              <a:t>10    # -        A T2        +          </a:t>
            </a:r>
            <a:r>
              <a:rPr lang="en-US" altLang="zh-CN" sz="2800" b="1" dirty="0" smtClean="0"/>
              <a:t>T3=Operate(‘A’,’-’,’T2’)</a:t>
            </a:r>
          </a:p>
          <a:p>
            <a:pPr algn="just" eaLnBrk="1" hangingPunct="1">
              <a:buFont typeface="Wingdings 2" pitchFamily="18" charset="2"/>
              <a:buNone/>
            </a:pPr>
            <a:r>
              <a:rPr lang="en-US" altLang="zh-CN" sz="3200" b="1" dirty="0" smtClean="0"/>
              <a:t>11    #          T3           +               Push (OPTR,’+’)</a:t>
            </a:r>
          </a:p>
          <a:p>
            <a:pPr algn="just" eaLnBrk="1" hangingPunct="1">
              <a:buFont typeface="Wingdings 2" pitchFamily="18" charset="2"/>
              <a:buNone/>
            </a:pPr>
            <a:r>
              <a:rPr lang="en-US" altLang="zh-CN" sz="3200" b="1" dirty="0" smtClean="0"/>
              <a:t>12    #+        T3           E              Push(OPND,’E’)</a:t>
            </a:r>
          </a:p>
          <a:p>
            <a:pPr algn="just" eaLnBrk="1" hangingPunct="1">
              <a:buFont typeface="Wingdings 2" pitchFamily="18" charset="2"/>
              <a:buNone/>
            </a:pPr>
            <a:r>
              <a:rPr lang="en-US" altLang="zh-CN" sz="3200" b="1" dirty="0" smtClean="0"/>
              <a:t>13   # +        T3 E      ↑              Push (OPTR,’↑’)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0" y="908050"/>
            <a:ext cx="9144000" cy="2901950"/>
          </a:xfrm>
        </p:spPr>
        <p:txBody>
          <a:bodyPr/>
          <a:lstStyle/>
          <a:p>
            <a:pPr eaLnBrk="1" hangingPunct="1">
              <a:spcBef>
                <a:spcPct val="10000"/>
              </a:spcBef>
              <a:buFont typeface="Wingdings 2" pitchFamily="18" charset="2"/>
              <a:buNone/>
            </a:pPr>
            <a:r>
              <a:rPr lang="en-US" altLang="zh-CN" sz="2800" dirty="0" smtClean="0"/>
              <a:t>5.</a:t>
            </a:r>
            <a:r>
              <a:rPr lang="en-US" altLang="zh-CN" sz="2800" dirty="0" smtClean="0">
                <a:solidFill>
                  <a:srgbClr val="000000"/>
                </a:solidFill>
              </a:rPr>
              <a:t> </a:t>
            </a:r>
            <a:r>
              <a:rPr lang="zh-CN" altLang="en-US" sz="2800" dirty="0" smtClean="0"/>
              <a:t>若用一维数组存储两个栈，两个栈的栈底分别设置在数组的两个端点，试编写实现这个双栈的三个操作的算法： 初始化</a:t>
            </a:r>
            <a:r>
              <a:rPr lang="en-US" altLang="zh-CN" sz="2800" dirty="0" err="1" smtClean="0">
                <a:solidFill>
                  <a:srgbClr val="000000"/>
                </a:solidFill>
              </a:rPr>
              <a:t>Initstack</a:t>
            </a:r>
            <a:r>
              <a:rPr lang="en-US" altLang="zh-CN" sz="2800" dirty="0" smtClean="0">
                <a:solidFill>
                  <a:srgbClr val="000000"/>
                </a:solidFill>
              </a:rPr>
              <a:t>(</a:t>
            </a:r>
            <a:r>
              <a:rPr lang="en-US" altLang="zh-CN" sz="2800" dirty="0" smtClean="0"/>
              <a:t>two),</a:t>
            </a:r>
            <a:r>
              <a:rPr lang="zh-CN" altLang="en-US" sz="2800" dirty="0" smtClean="0"/>
              <a:t>入栈</a:t>
            </a:r>
            <a:r>
              <a:rPr lang="en-US" altLang="zh-CN" sz="2800" dirty="0" smtClean="0"/>
              <a:t>push(</a:t>
            </a:r>
            <a:r>
              <a:rPr lang="en-US" altLang="zh-CN" sz="2800" dirty="0" err="1" smtClean="0"/>
              <a:t>two,i,x</a:t>
            </a:r>
            <a:r>
              <a:rPr lang="en-US" altLang="zh-CN" sz="2800" dirty="0" smtClean="0"/>
              <a:t>)</a:t>
            </a:r>
            <a:r>
              <a:rPr lang="zh-CN" altLang="en-US" sz="2800" dirty="0" smtClean="0"/>
              <a:t>出栈</a:t>
            </a:r>
            <a:r>
              <a:rPr lang="en-US" altLang="zh-CN" sz="2800" dirty="0" smtClean="0"/>
              <a:t>pop(</a:t>
            </a:r>
            <a:r>
              <a:rPr lang="en-US" altLang="zh-CN" sz="2800" dirty="0" err="1" smtClean="0"/>
              <a:t>two,i</a:t>
            </a:r>
            <a:r>
              <a:rPr lang="en-US" altLang="zh-CN" sz="2800" dirty="0" smtClean="0"/>
              <a:t>)</a:t>
            </a:r>
            <a:r>
              <a:rPr lang="zh-CN" altLang="en-US" sz="2800" dirty="0" smtClean="0"/>
              <a:t>，其中</a:t>
            </a:r>
            <a:r>
              <a:rPr lang="en-US" altLang="zh-CN" sz="2800" dirty="0" err="1" smtClean="0"/>
              <a:t>i</a:t>
            </a:r>
            <a:r>
              <a:rPr lang="zh-CN" altLang="en-US" sz="2800" dirty="0" smtClean="0"/>
              <a:t>为</a:t>
            </a:r>
            <a:r>
              <a:rPr lang="en-US" altLang="zh-CN" sz="2800" dirty="0" smtClean="0"/>
              <a:t>0</a:t>
            </a:r>
            <a:r>
              <a:rPr lang="zh-CN" altLang="en-US" sz="2800" dirty="0" smtClean="0"/>
              <a:t>或</a:t>
            </a:r>
            <a:r>
              <a:rPr lang="en-US" altLang="zh-CN" sz="2800" dirty="0" smtClean="0"/>
              <a:t>1</a:t>
            </a:r>
            <a:r>
              <a:rPr lang="zh-CN" altLang="en-US" sz="2800" dirty="0" smtClean="0"/>
              <a:t>，分别用以表示数组中的这两个栈。</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6146" name="Rectangle 2"/>
          <p:cNvSpPr>
            <a:spLocks noGrp="1" noChangeArrowheads="1"/>
          </p:cNvSpPr>
          <p:nvPr>
            <p:ph type="body" idx="1"/>
          </p:nvPr>
        </p:nvSpPr>
        <p:spPr>
          <a:xfrm>
            <a:off x="0" y="0"/>
            <a:ext cx="9144000" cy="6858000"/>
          </a:xfrm>
        </p:spPr>
        <p:txBody>
          <a:bodyPr/>
          <a:lstStyle/>
          <a:p>
            <a:pPr eaLnBrk="1" hangingPunct="1">
              <a:lnSpc>
                <a:spcPct val="110000"/>
              </a:lnSpc>
              <a:buFont typeface="Wingdings 2" pitchFamily="18" charset="2"/>
              <a:buNone/>
            </a:pPr>
            <a:r>
              <a:rPr lang="en-US" altLang="zh-CN" sz="2800" smtClean="0"/>
              <a:t>4</a:t>
            </a:r>
            <a:r>
              <a:rPr lang="zh-CN" altLang="en-US" sz="2800" smtClean="0"/>
              <a:t>）在线性表的链式存储结构下，插入操作算法</a:t>
            </a:r>
            <a:r>
              <a:rPr lang="en-US" altLang="zh-CN" sz="2800" smtClean="0"/>
              <a:t>______</a:t>
            </a:r>
            <a:r>
              <a:rPr lang="zh-CN" altLang="en-US" sz="2800" smtClean="0"/>
              <a:t>。</a:t>
            </a:r>
          </a:p>
          <a:p>
            <a:pPr eaLnBrk="1" hangingPunct="1">
              <a:lnSpc>
                <a:spcPct val="110000"/>
              </a:lnSpc>
              <a:buFont typeface="Wingdings 2" pitchFamily="18" charset="2"/>
              <a:buNone/>
            </a:pPr>
            <a:r>
              <a:rPr lang="zh-CN" altLang="en-US" sz="2800" smtClean="0">
                <a:solidFill>
                  <a:srgbClr val="00FF00"/>
                </a:solidFill>
              </a:rPr>
              <a:t>	</a:t>
            </a:r>
            <a:r>
              <a:rPr lang="en-US" altLang="zh-CN" sz="2800" smtClean="0"/>
              <a:t>A) </a:t>
            </a:r>
            <a:r>
              <a:rPr lang="zh-CN" altLang="en-US" sz="2800" smtClean="0"/>
              <a:t>需要判断是否表满</a:t>
            </a:r>
          </a:p>
          <a:p>
            <a:pPr eaLnBrk="1" hangingPunct="1">
              <a:lnSpc>
                <a:spcPct val="110000"/>
              </a:lnSpc>
              <a:buFont typeface="Wingdings 2" pitchFamily="18" charset="2"/>
              <a:buNone/>
            </a:pPr>
            <a:r>
              <a:rPr lang="zh-CN" altLang="en-US" sz="2800" smtClean="0"/>
              <a:t>	</a:t>
            </a:r>
            <a:r>
              <a:rPr lang="en-US" altLang="zh-CN" sz="2800" smtClean="0"/>
              <a:t>B) </a:t>
            </a:r>
            <a:r>
              <a:rPr lang="zh-CN" altLang="en-US" sz="2800" smtClean="0"/>
              <a:t>需要判断是否表空</a:t>
            </a:r>
          </a:p>
          <a:p>
            <a:pPr eaLnBrk="1" hangingPunct="1">
              <a:lnSpc>
                <a:spcPct val="110000"/>
              </a:lnSpc>
              <a:buFont typeface="Wingdings 2" pitchFamily="18" charset="2"/>
              <a:buNone/>
            </a:pPr>
            <a:r>
              <a:rPr lang="zh-CN" altLang="en-US" sz="2800" smtClean="0"/>
              <a:t>	</a:t>
            </a:r>
            <a:r>
              <a:rPr lang="en-US" altLang="zh-CN" sz="2800" smtClean="0"/>
              <a:t>C) </a:t>
            </a:r>
            <a:r>
              <a:rPr lang="zh-CN" altLang="en-US" sz="2800" smtClean="0"/>
              <a:t>不需要判断是否表满</a:t>
            </a:r>
          </a:p>
          <a:p>
            <a:pPr eaLnBrk="1" hangingPunct="1">
              <a:lnSpc>
                <a:spcPct val="110000"/>
              </a:lnSpc>
              <a:buFont typeface="Wingdings 2" pitchFamily="18" charset="2"/>
              <a:buNone/>
            </a:pPr>
            <a:r>
              <a:rPr lang="zh-CN" altLang="en-US" sz="2800" smtClean="0"/>
              <a:t>	</a:t>
            </a:r>
            <a:r>
              <a:rPr lang="en-US" altLang="zh-CN" sz="2800" smtClean="0"/>
              <a:t>D) </a:t>
            </a:r>
            <a:r>
              <a:rPr lang="zh-CN" altLang="en-US" sz="2800" smtClean="0"/>
              <a:t>需要判断是否表空和表满</a:t>
            </a:r>
          </a:p>
          <a:p>
            <a:pPr eaLnBrk="1" hangingPunct="1">
              <a:lnSpc>
                <a:spcPct val="110000"/>
              </a:lnSpc>
              <a:spcBef>
                <a:spcPct val="0"/>
              </a:spcBef>
              <a:buFont typeface="Wingdings 2" pitchFamily="18" charset="2"/>
              <a:buNone/>
            </a:pPr>
            <a:endParaRPr lang="zh-CN" altLang="en-US" sz="2800" smtClean="0"/>
          </a:p>
          <a:p>
            <a:pPr eaLnBrk="1" hangingPunct="1">
              <a:lnSpc>
                <a:spcPct val="110000"/>
              </a:lnSpc>
              <a:spcBef>
                <a:spcPct val="0"/>
              </a:spcBef>
              <a:buFont typeface="Wingdings 2" pitchFamily="18" charset="2"/>
              <a:buNone/>
            </a:pPr>
            <a:endParaRPr lang="zh-CN" altLang="en-US" sz="2800" smtClean="0"/>
          </a:p>
          <a:p>
            <a:pPr eaLnBrk="1" hangingPunct="1">
              <a:lnSpc>
                <a:spcPct val="110000"/>
              </a:lnSpc>
              <a:spcBef>
                <a:spcPct val="0"/>
              </a:spcBef>
              <a:buFont typeface="Wingdings 2" pitchFamily="18" charset="2"/>
              <a:buNone/>
            </a:pPr>
            <a:r>
              <a:rPr lang="en-US" altLang="zh-CN" sz="2800" smtClean="0"/>
              <a:t>5</a:t>
            </a:r>
            <a:r>
              <a:rPr lang="zh-CN" altLang="en-US" sz="2800" smtClean="0"/>
              <a:t>）若某线性表最常用的操作是在最后一个结点之后插入一个结点或删除最后一个结点，则采用存储结构算法的时间效率最高的是</a:t>
            </a:r>
            <a:r>
              <a:rPr lang="en-US" altLang="zh-CN" sz="2800" smtClean="0"/>
              <a:t>______</a:t>
            </a:r>
            <a:r>
              <a:rPr lang="zh-CN" altLang="en-US" sz="2800" smtClean="0"/>
              <a:t>。</a:t>
            </a:r>
          </a:p>
          <a:p>
            <a:pPr eaLnBrk="1" hangingPunct="1">
              <a:lnSpc>
                <a:spcPct val="110000"/>
              </a:lnSpc>
              <a:spcBef>
                <a:spcPct val="0"/>
              </a:spcBef>
              <a:buFont typeface="Wingdings 2" pitchFamily="18" charset="2"/>
              <a:buNone/>
            </a:pPr>
            <a:r>
              <a:rPr lang="zh-CN" altLang="en-US" sz="2800" smtClean="0"/>
              <a:t>	</a:t>
            </a:r>
            <a:r>
              <a:rPr lang="en-US" altLang="zh-CN" sz="2800" smtClean="0"/>
              <a:t>A) </a:t>
            </a:r>
            <a:r>
              <a:rPr lang="zh-CN" altLang="en-US" sz="2800" smtClean="0"/>
              <a:t>单链表        </a:t>
            </a:r>
            <a:r>
              <a:rPr lang="en-US" altLang="zh-CN" sz="2800" smtClean="0"/>
              <a:t>B) </a:t>
            </a:r>
            <a:r>
              <a:rPr lang="zh-CN" altLang="en-US" sz="2800" smtClean="0"/>
              <a:t>给出表尾指针的单循环链表 </a:t>
            </a:r>
          </a:p>
          <a:p>
            <a:pPr eaLnBrk="1" hangingPunct="1">
              <a:lnSpc>
                <a:spcPct val="110000"/>
              </a:lnSpc>
              <a:spcBef>
                <a:spcPct val="0"/>
              </a:spcBef>
              <a:buFont typeface="Wingdings 2" pitchFamily="18" charset="2"/>
              <a:buNone/>
            </a:pPr>
            <a:r>
              <a:rPr lang="zh-CN" altLang="en-US" sz="2800" smtClean="0"/>
              <a:t>	</a:t>
            </a:r>
            <a:r>
              <a:rPr lang="en-US" altLang="zh-CN" sz="2800" smtClean="0"/>
              <a:t>C) </a:t>
            </a:r>
            <a:r>
              <a:rPr lang="zh-CN" altLang="en-US" sz="2800" smtClean="0"/>
              <a:t>双向链表    </a:t>
            </a:r>
            <a:r>
              <a:rPr lang="en-US" altLang="zh-CN" sz="2800" smtClean="0"/>
              <a:t>D) </a:t>
            </a:r>
            <a:r>
              <a:rPr lang="zh-CN" altLang="en-US" sz="2800" smtClean="0"/>
              <a:t>给出表尾指针双向循环链表</a:t>
            </a:r>
          </a:p>
        </p:txBody>
      </p:sp>
      <p:sp>
        <p:nvSpPr>
          <p:cNvPr id="2566147" name="Rectangle 3"/>
          <p:cNvSpPr>
            <a:spLocks noChangeArrowheads="1"/>
          </p:cNvSpPr>
          <p:nvPr/>
        </p:nvSpPr>
        <p:spPr bwMode="auto">
          <a:xfrm>
            <a:off x="228600" y="3048000"/>
            <a:ext cx="1487488" cy="561975"/>
          </a:xfrm>
          <a:prstGeom prst="rect">
            <a:avLst/>
          </a:prstGeom>
          <a:noFill/>
          <a:ln w="9525" cap="rnd">
            <a:noFill/>
            <a:miter lim="800000"/>
            <a:headEnd/>
            <a:tailEnd/>
          </a:ln>
        </p:spPr>
        <p:txBody>
          <a:bodyPr wrap="none">
            <a:spAutoFit/>
          </a:bodyPr>
          <a:lstStyle/>
          <a:p>
            <a:pPr>
              <a:lnSpc>
                <a:spcPct val="110000"/>
              </a:lnSpc>
              <a:spcBef>
                <a:spcPct val="20000"/>
              </a:spcBef>
              <a:buClr>
                <a:srgbClr val="CC6600"/>
              </a:buClr>
              <a:buFont typeface="Wingdings 2" pitchFamily="18" charset="2"/>
              <a:buNone/>
            </a:pPr>
            <a:r>
              <a:rPr lang="zh-CN" altLang="en-US" sz="2800" b="0"/>
              <a:t>答案：</a:t>
            </a:r>
            <a:r>
              <a:rPr lang="en-US" altLang="zh-CN" sz="2800" b="0"/>
              <a:t>C</a:t>
            </a:r>
          </a:p>
        </p:txBody>
      </p:sp>
      <p:sp>
        <p:nvSpPr>
          <p:cNvPr id="2566151" name="Rectangle 7"/>
          <p:cNvSpPr>
            <a:spLocks noChangeArrowheads="1"/>
          </p:cNvSpPr>
          <p:nvPr/>
        </p:nvSpPr>
        <p:spPr bwMode="auto">
          <a:xfrm>
            <a:off x="685800" y="6143625"/>
            <a:ext cx="1508125" cy="561975"/>
          </a:xfrm>
          <a:prstGeom prst="rect">
            <a:avLst/>
          </a:prstGeom>
          <a:noFill/>
          <a:ln w="9525" cap="rnd">
            <a:noFill/>
            <a:miter lim="800000"/>
            <a:headEnd/>
            <a:tailEnd/>
          </a:ln>
        </p:spPr>
        <p:txBody>
          <a:bodyPr wrap="none">
            <a:spAutoFit/>
          </a:bodyPr>
          <a:lstStyle/>
          <a:p>
            <a:pPr>
              <a:lnSpc>
                <a:spcPct val="110000"/>
              </a:lnSpc>
              <a:spcBef>
                <a:spcPct val="20000"/>
              </a:spcBef>
              <a:buClr>
                <a:srgbClr val="CC6600"/>
              </a:buClr>
              <a:buFont typeface="Wingdings 2" pitchFamily="18" charset="2"/>
              <a:buNone/>
            </a:pPr>
            <a:r>
              <a:rPr lang="zh-CN" altLang="en-US" sz="2800" b="0"/>
              <a:t>答案：</a:t>
            </a:r>
            <a:r>
              <a:rPr lang="en-US" altLang="zh-CN" sz="2800" b="0"/>
              <a:t>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6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66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6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6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6147"/>
                                        </p:tgtEl>
                                        <p:attrNameLst>
                                          <p:attrName>style.visibility</p:attrName>
                                        </p:attrNameLst>
                                      </p:cBhvr>
                                      <p:to>
                                        <p:strVal val="visible"/>
                                      </p:to>
                                    </p:set>
                                    <p:animEffect transition="in" filter="blinds(horizontal)">
                                      <p:cBhvr>
                                        <p:cTn id="27" dur="500"/>
                                        <p:tgtEl>
                                          <p:spTgt spid="256614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566146">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566146">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566146">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566151"/>
                                        </p:tgtEl>
                                        <p:attrNameLst>
                                          <p:attrName>style.visibility</p:attrName>
                                        </p:attrNameLst>
                                      </p:cBhvr>
                                      <p:to>
                                        <p:strVal val="visible"/>
                                      </p:to>
                                    </p:set>
                                    <p:animEffect transition="in" filter="blinds(horizontal)">
                                      <p:cBhvr>
                                        <p:cTn id="44" dur="500"/>
                                        <p:tgtEl>
                                          <p:spTgt spid="256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6146" grpId="0" build="p" autoUpdateAnimBg="0"/>
      <p:bldP spid="2566147" grpId="0"/>
      <p:bldP spid="256615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b="1" smtClean="0">
                <a:solidFill>
                  <a:schemeClr val="tx1"/>
                </a:solidFill>
                <a:latin typeface="Times New Roman" pitchFamily="18" charset="0"/>
              </a:rPr>
              <a:t> </a:t>
            </a:r>
            <a:r>
              <a:rPr lang="zh-CN" altLang="en-US" b="1" smtClean="0">
                <a:solidFill>
                  <a:schemeClr val="tx1"/>
                </a:solidFill>
                <a:latin typeface="Times New Roman" pitchFamily="18" charset="0"/>
              </a:rPr>
              <a:t>讲评</a:t>
            </a:r>
          </a:p>
        </p:txBody>
      </p:sp>
      <p:sp>
        <p:nvSpPr>
          <p:cNvPr id="17411" name="Rectangle 3"/>
          <p:cNvSpPr>
            <a:spLocks noGrp="1" noChangeArrowheads="1"/>
          </p:cNvSpPr>
          <p:nvPr>
            <p:ph type="body" idx="1"/>
          </p:nvPr>
        </p:nvSpPr>
        <p:spPr>
          <a:xfrm>
            <a:off x="0" y="838200"/>
            <a:ext cx="9144000" cy="2286000"/>
          </a:xfrm>
        </p:spPr>
        <p:txBody>
          <a:bodyPr/>
          <a:lstStyle/>
          <a:p>
            <a:pPr eaLnBrk="1" hangingPunct="1">
              <a:lnSpc>
                <a:spcPct val="90000"/>
              </a:lnSpc>
              <a:spcBef>
                <a:spcPct val="0"/>
              </a:spcBef>
              <a:buFont typeface="Wingdings 2" pitchFamily="18" charset="2"/>
              <a:buNone/>
            </a:pPr>
            <a:r>
              <a:rPr lang="en-US" altLang="zh-CN" sz="3200" b="1" smtClean="0"/>
              <a:t>#define MAXSIZE</a:t>
            </a:r>
          </a:p>
          <a:p>
            <a:pPr eaLnBrk="1" hangingPunct="1">
              <a:lnSpc>
                <a:spcPct val="90000"/>
              </a:lnSpc>
              <a:spcBef>
                <a:spcPct val="0"/>
              </a:spcBef>
              <a:buFont typeface="Wingdings 2" pitchFamily="18" charset="2"/>
              <a:buNone/>
            </a:pPr>
            <a:r>
              <a:rPr lang="en-US" altLang="zh-CN" sz="3200" b="1" smtClean="0"/>
              <a:t> typedef struct{</a:t>
            </a:r>
            <a:br>
              <a:rPr lang="en-US" altLang="zh-CN" sz="3200" b="1" smtClean="0"/>
            </a:br>
            <a:r>
              <a:rPr lang="en-US" altLang="zh-CN" sz="3200" b="1" smtClean="0"/>
              <a:t>  SElemType elem[MAXSIZE]; </a:t>
            </a:r>
          </a:p>
          <a:p>
            <a:pPr eaLnBrk="1" hangingPunct="1">
              <a:lnSpc>
                <a:spcPct val="90000"/>
              </a:lnSpc>
              <a:spcBef>
                <a:spcPct val="0"/>
              </a:spcBef>
              <a:buFont typeface="Wingdings 2" pitchFamily="18" charset="2"/>
              <a:buNone/>
            </a:pPr>
            <a:r>
              <a:rPr lang="en-US" altLang="zh-CN" sz="3200" b="1" smtClean="0"/>
              <a:t>      int     top0,top1;</a:t>
            </a:r>
          </a:p>
          <a:p>
            <a:pPr eaLnBrk="1" hangingPunct="1">
              <a:lnSpc>
                <a:spcPct val="90000"/>
              </a:lnSpc>
              <a:spcBef>
                <a:spcPct val="0"/>
              </a:spcBef>
              <a:buFont typeface="Wingdings 2" pitchFamily="18" charset="2"/>
              <a:buNone/>
            </a:pPr>
            <a:r>
              <a:rPr lang="en-US" altLang="zh-CN" sz="3200" b="1" smtClean="0"/>
              <a:t> }TowStack;</a:t>
            </a:r>
            <a:endParaRPr lang="en-US" altLang="zh-CN" sz="3200" smtClean="0"/>
          </a:p>
        </p:txBody>
      </p:sp>
      <p:grpSp>
        <p:nvGrpSpPr>
          <p:cNvPr id="17412" name="Group 4"/>
          <p:cNvGrpSpPr>
            <a:grpSpLocks/>
          </p:cNvGrpSpPr>
          <p:nvPr/>
        </p:nvGrpSpPr>
        <p:grpSpPr bwMode="auto">
          <a:xfrm>
            <a:off x="647700" y="5138738"/>
            <a:ext cx="8461375" cy="1711325"/>
            <a:chOff x="408" y="3249"/>
            <a:chExt cx="5330" cy="1078"/>
          </a:xfrm>
        </p:grpSpPr>
        <p:sp>
          <p:nvSpPr>
            <p:cNvPr id="2562053" name="Line 5"/>
            <p:cNvSpPr>
              <a:spLocks noChangeShapeType="1"/>
            </p:cNvSpPr>
            <p:nvPr/>
          </p:nvSpPr>
          <p:spPr bwMode="auto">
            <a:xfrm flipV="1">
              <a:off x="1519" y="3893"/>
              <a:ext cx="0" cy="142"/>
            </a:xfrm>
            <a:prstGeom prst="line">
              <a:avLst/>
            </a:prstGeom>
            <a:noFill/>
            <a:ln w="9525" cap="rnd">
              <a:solidFill>
                <a:srgbClr val="CC3300"/>
              </a:solidFill>
              <a:round/>
              <a:headEnd/>
              <a:tailEnd type="triangle" w="med" len="med"/>
            </a:ln>
            <a:effectLst>
              <a:outerShdw dist="35921" dir="2700000" algn="ctr" rotWithShape="0">
                <a:srgbClr val="C0C0C0"/>
              </a:outerShdw>
            </a:effectLst>
          </p:spPr>
          <p:txBody>
            <a:bodyPr/>
            <a:lstStyle/>
            <a:p>
              <a:pPr>
                <a:defRPr/>
              </a:pPr>
              <a:endParaRPr lang="zh-CN" altLang="en-US"/>
            </a:p>
          </p:txBody>
        </p:sp>
        <p:sp>
          <p:nvSpPr>
            <p:cNvPr id="2562054" name="Line 6"/>
            <p:cNvSpPr>
              <a:spLocks noChangeShapeType="1"/>
            </p:cNvSpPr>
            <p:nvPr/>
          </p:nvSpPr>
          <p:spPr bwMode="auto">
            <a:xfrm flipV="1">
              <a:off x="5239" y="3893"/>
              <a:ext cx="0" cy="142"/>
            </a:xfrm>
            <a:prstGeom prst="line">
              <a:avLst/>
            </a:prstGeom>
            <a:noFill/>
            <a:ln w="9525" cap="rnd">
              <a:solidFill>
                <a:srgbClr val="CC3300"/>
              </a:solidFill>
              <a:round/>
              <a:headEnd/>
              <a:tailEnd type="triangle" w="med" len="med"/>
            </a:ln>
            <a:effectLst>
              <a:outerShdw dist="35921" dir="2700000" algn="ctr" rotWithShape="0">
                <a:srgbClr val="C0C0C0"/>
              </a:outerShdw>
            </a:effectLst>
          </p:spPr>
          <p:txBody>
            <a:bodyPr/>
            <a:lstStyle/>
            <a:p>
              <a:pPr>
                <a:defRPr/>
              </a:pPr>
              <a:endParaRPr lang="zh-CN" altLang="en-US"/>
            </a:p>
          </p:txBody>
        </p:sp>
        <p:grpSp>
          <p:nvGrpSpPr>
            <p:cNvPr id="17415" name="Group 7"/>
            <p:cNvGrpSpPr>
              <a:grpSpLocks/>
            </p:cNvGrpSpPr>
            <p:nvPr/>
          </p:nvGrpSpPr>
          <p:grpSpPr bwMode="auto">
            <a:xfrm>
              <a:off x="408" y="3249"/>
              <a:ext cx="5330" cy="1078"/>
              <a:chOff x="0" y="3249"/>
              <a:chExt cx="5330" cy="1078"/>
            </a:xfrm>
          </p:grpSpPr>
          <p:sp>
            <p:nvSpPr>
              <p:cNvPr id="17416" name="Text Box 8"/>
              <p:cNvSpPr txBox="1">
                <a:spLocks noChangeArrowheads="1"/>
              </p:cNvSpPr>
              <p:nvPr/>
            </p:nvSpPr>
            <p:spPr bwMode="auto">
              <a:xfrm>
                <a:off x="853" y="3249"/>
                <a:ext cx="4374" cy="327"/>
              </a:xfrm>
              <a:prstGeom prst="rect">
                <a:avLst/>
              </a:prstGeom>
              <a:noFill/>
              <a:ln w="12700" cap="rnd">
                <a:noFill/>
                <a:miter lim="800000"/>
                <a:headEnd/>
                <a:tailEnd/>
              </a:ln>
            </p:spPr>
            <p:txBody>
              <a:bodyPr>
                <a:spAutoFit/>
              </a:bodyPr>
              <a:lstStyle/>
              <a:p>
                <a:pPr algn="l" eaLnBrk="0" hangingPunct="0"/>
                <a:r>
                  <a:rPr lang="en-US" altLang="zh-CN" sz="2800">
                    <a:solidFill>
                      <a:srgbClr val="FFFF66"/>
                    </a:solidFill>
                    <a:ea typeface="黑体" pitchFamily="2" charset="-122"/>
                  </a:rPr>
                  <a:t> </a:t>
                </a:r>
                <a:r>
                  <a:rPr lang="en-US" altLang="zh-CN" sz="2800">
                    <a:ea typeface="黑体" pitchFamily="2" charset="-122"/>
                  </a:rPr>
                  <a:t>0  1  2  3  4  5  6  7  8                               m-1</a:t>
                </a:r>
              </a:p>
            </p:txBody>
          </p:sp>
          <p:grpSp>
            <p:nvGrpSpPr>
              <p:cNvPr id="17417" name="Group 9"/>
              <p:cNvGrpSpPr>
                <a:grpSpLocks/>
              </p:cNvGrpSpPr>
              <p:nvPr/>
            </p:nvGrpSpPr>
            <p:grpSpPr bwMode="auto">
              <a:xfrm>
                <a:off x="930" y="3533"/>
                <a:ext cx="4124" cy="370"/>
                <a:chOff x="703" y="3239"/>
                <a:chExt cx="4853" cy="474"/>
              </a:xfrm>
            </p:grpSpPr>
            <p:sp>
              <p:nvSpPr>
                <p:cNvPr id="17421" name="Rectangle 10"/>
                <p:cNvSpPr>
                  <a:spLocks noChangeArrowheads="1"/>
                </p:cNvSpPr>
                <p:nvPr/>
              </p:nvSpPr>
              <p:spPr bwMode="auto">
                <a:xfrm>
                  <a:off x="703" y="3248"/>
                  <a:ext cx="4808" cy="432"/>
                </a:xfrm>
                <a:prstGeom prst="rect">
                  <a:avLst/>
                </a:prstGeom>
                <a:solidFill>
                  <a:srgbClr val="99CCFF"/>
                </a:solidFill>
                <a:ln w="12700" cap="rnd">
                  <a:solidFill>
                    <a:schemeClr val="tx1"/>
                  </a:solidFill>
                  <a:miter lim="800000"/>
                  <a:headEnd/>
                  <a:tailEnd/>
                </a:ln>
              </p:spPr>
              <p:txBody>
                <a:bodyPr wrap="none" anchor="ctr"/>
                <a:lstStyle/>
                <a:p>
                  <a:endParaRPr lang="zh-CN" altLang="en-US"/>
                </a:p>
              </p:txBody>
            </p:sp>
            <p:sp>
              <p:nvSpPr>
                <p:cNvPr id="17422" name="Line 11"/>
                <p:cNvSpPr>
                  <a:spLocks noChangeShapeType="1"/>
                </p:cNvSpPr>
                <p:nvPr/>
              </p:nvSpPr>
              <p:spPr bwMode="auto">
                <a:xfrm>
                  <a:off x="1044" y="3239"/>
                  <a:ext cx="0" cy="432"/>
                </a:xfrm>
                <a:prstGeom prst="line">
                  <a:avLst/>
                </a:prstGeom>
                <a:noFill/>
                <a:ln w="28575" cap="rnd">
                  <a:solidFill>
                    <a:schemeClr val="tx1"/>
                  </a:solidFill>
                  <a:round/>
                  <a:headEnd/>
                  <a:tailEnd/>
                </a:ln>
              </p:spPr>
              <p:txBody>
                <a:bodyPr/>
                <a:lstStyle/>
                <a:p>
                  <a:endParaRPr lang="zh-CN" altLang="en-US"/>
                </a:p>
              </p:txBody>
            </p:sp>
            <p:sp>
              <p:nvSpPr>
                <p:cNvPr id="17423" name="Line 12"/>
                <p:cNvSpPr>
                  <a:spLocks noChangeShapeType="1"/>
                </p:cNvSpPr>
                <p:nvPr/>
              </p:nvSpPr>
              <p:spPr bwMode="auto">
                <a:xfrm>
                  <a:off x="1419" y="3239"/>
                  <a:ext cx="0" cy="432"/>
                </a:xfrm>
                <a:prstGeom prst="line">
                  <a:avLst/>
                </a:prstGeom>
                <a:noFill/>
                <a:ln w="28575" cap="rnd">
                  <a:solidFill>
                    <a:schemeClr val="tx1"/>
                  </a:solidFill>
                  <a:round/>
                  <a:headEnd/>
                  <a:tailEnd/>
                </a:ln>
              </p:spPr>
              <p:txBody>
                <a:bodyPr/>
                <a:lstStyle/>
                <a:p>
                  <a:endParaRPr lang="zh-CN" altLang="en-US"/>
                </a:p>
              </p:txBody>
            </p:sp>
            <p:sp>
              <p:nvSpPr>
                <p:cNvPr id="17424" name="Line 13"/>
                <p:cNvSpPr>
                  <a:spLocks noChangeShapeType="1"/>
                </p:cNvSpPr>
                <p:nvPr/>
              </p:nvSpPr>
              <p:spPr bwMode="auto">
                <a:xfrm>
                  <a:off x="1793" y="3239"/>
                  <a:ext cx="0" cy="432"/>
                </a:xfrm>
                <a:prstGeom prst="line">
                  <a:avLst/>
                </a:prstGeom>
                <a:noFill/>
                <a:ln w="28575" cap="rnd">
                  <a:solidFill>
                    <a:schemeClr val="tx1"/>
                  </a:solidFill>
                  <a:round/>
                  <a:headEnd/>
                  <a:tailEnd/>
                </a:ln>
              </p:spPr>
              <p:txBody>
                <a:bodyPr/>
                <a:lstStyle/>
                <a:p>
                  <a:endParaRPr lang="zh-CN" altLang="en-US"/>
                </a:p>
              </p:txBody>
            </p:sp>
            <p:sp>
              <p:nvSpPr>
                <p:cNvPr id="17425" name="Line 14"/>
                <p:cNvSpPr>
                  <a:spLocks noChangeShapeType="1"/>
                </p:cNvSpPr>
                <p:nvPr/>
              </p:nvSpPr>
              <p:spPr bwMode="auto">
                <a:xfrm>
                  <a:off x="2168" y="3239"/>
                  <a:ext cx="0" cy="432"/>
                </a:xfrm>
                <a:prstGeom prst="line">
                  <a:avLst/>
                </a:prstGeom>
                <a:noFill/>
                <a:ln w="28575" cap="rnd">
                  <a:solidFill>
                    <a:schemeClr val="tx1"/>
                  </a:solidFill>
                  <a:round/>
                  <a:headEnd/>
                  <a:tailEnd/>
                </a:ln>
              </p:spPr>
              <p:txBody>
                <a:bodyPr/>
                <a:lstStyle/>
                <a:p>
                  <a:endParaRPr lang="zh-CN" altLang="en-US"/>
                </a:p>
              </p:txBody>
            </p:sp>
            <p:sp>
              <p:nvSpPr>
                <p:cNvPr id="17426" name="Line 15"/>
                <p:cNvSpPr>
                  <a:spLocks noChangeShapeType="1"/>
                </p:cNvSpPr>
                <p:nvPr/>
              </p:nvSpPr>
              <p:spPr bwMode="auto">
                <a:xfrm>
                  <a:off x="2542" y="3239"/>
                  <a:ext cx="0" cy="432"/>
                </a:xfrm>
                <a:prstGeom prst="line">
                  <a:avLst/>
                </a:prstGeom>
                <a:noFill/>
                <a:ln w="28575" cap="rnd">
                  <a:solidFill>
                    <a:schemeClr val="tx1"/>
                  </a:solidFill>
                  <a:round/>
                  <a:headEnd/>
                  <a:tailEnd/>
                </a:ln>
              </p:spPr>
              <p:txBody>
                <a:bodyPr/>
                <a:lstStyle/>
                <a:p>
                  <a:endParaRPr lang="zh-CN" altLang="en-US"/>
                </a:p>
              </p:txBody>
            </p:sp>
            <p:sp>
              <p:nvSpPr>
                <p:cNvPr id="17427" name="Line 16"/>
                <p:cNvSpPr>
                  <a:spLocks noChangeShapeType="1"/>
                </p:cNvSpPr>
                <p:nvPr/>
              </p:nvSpPr>
              <p:spPr bwMode="auto">
                <a:xfrm>
                  <a:off x="2917" y="3239"/>
                  <a:ext cx="0" cy="432"/>
                </a:xfrm>
                <a:prstGeom prst="line">
                  <a:avLst/>
                </a:prstGeom>
                <a:noFill/>
                <a:ln w="28575" cap="rnd">
                  <a:solidFill>
                    <a:schemeClr val="tx1"/>
                  </a:solidFill>
                  <a:round/>
                  <a:headEnd/>
                  <a:tailEnd/>
                </a:ln>
              </p:spPr>
              <p:txBody>
                <a:bodyPr/>
                <a:lstStyle/>
                <a:p>
                  <a:endParaRPr lang="zh-CN" altLang="en-US"/>
                </a:p>
              </p:txBody>
            </p:sp>
            <p:sp>
              <p:nvSpPr>
                <p:cNvPr id="17428" name="Line 17"/>
                <p:cNvSpPr>
                  <a:spLocks noChangeShapeType="1"/>
                </p:cNvSpPr>
                <p:nvPr/>
              </p:nvSpPr>
              <p:spPr bwMode="auto">
                <a:xfrm>
                  <a:off x="3291" y="3239"/>
                  <a:ext cx="0" cy="432"/>
                </a:xfrm>
                <a:prstGeom prst="line">
                  <a:avLst/>
                </a:prstGeom>
                <a:noFill/>
                <a:ln w="28575" cap="rnd">
                  <a:solidFill>
                    <a:schemeClr val="tx1"/>
                  </a:solidFill>
                  <a:round/>
                  <a:headEnd/>
                  <a:tailEnd/>
                </a:ln>
              </p:spPr>
              <p:txBody>
                <a:bodyPr/>
                <a:lstStyle/>
                <a:p>
                  <a:endParaRPr lang="zh-CN" altLang="en-US"/>
                </a:p>
              </p:txBody>
            </p:sp>
            <p:sp>
              <p:nvSpPr>
                <p:cNvPr id="17429" name="Line 18"/>
                <p:cNvSpPr>
                  <a:spLocks noChangeShapeType="1"/>
                </p:cNvSpPr>
                <p:nvPr/>
              </p:nvSpPr>
              <p:spPr bwMode="auto">
                <a:xfrm>
                  <a:off x="4042" y="3239"/>
                  <a:ext cx="0" cy="432"/>
                </a:xfrm>
                <a:prstGeom prst="line">
                  <a:avLst/>
                </a:prstGeom>
                <a:noFill/>
                <a:ln w="28575" cap="rnd">
                  <a:solidFill>
                    <a:schemeClr val="tx1"/>
                  </a:solidFill>
                  <a:round/>
                  <a:headEnd/>
                  <a:tailEnd/>
                </a:ln>
              </p:spPr>
              <p:txBody>
                <a:bodyPr/>
                <a:lstStyle/>
                <a:p>
                  <a:endParaRPr lang="zh-CN" altLang="en-US"/>
                </a:p>
              </p:txBody>
            </p:sp>
            <p:sp>
              <p:nvSpPr>
                <p:cNvPr id="17430" name="Line 19"/>
                <p:cNvSpPr>
                  <a:spLocks noChangeShapeType="1"/>
                </p:cNvSpPr>
                <p:nvPr/>
              </p:nvSpPr>
              <p:spPr bwMode="auto">
                <a:xfrm>
                  <a:off x="3652" y="3247"/>
                  <a:ext cx="0" cy="410"/>
                </a:xfrm>
                <a:prstGeom prst="line">
                  <a:avLst/>
                </a:prstGeom>
                <a:noFill/>
                <a:ln w="28575" cap="rnd">
                  <a:solidFill>
                    <a:schemeClr val="tx1"/>
                  </a:solidFill>
                  <a:round/>
                  <a:headEnd/>
                  <a:tailEnd/>
                </a:ln>
              </p:spPr>
              <p:txBody>
                <a:bodyPr/>
                <a:lstStyle/>
                <a:p>
                  <a:endParaRPr lang="zh-CN" altLang="en-US"/>
                </a:p>
              </p:txBody>
            </p:sp>
            <p:sp>
              <p:nvSpPr>
                <p:cNvPr id="17431" name="Line 20"/>
                <p:cNvSpPr>
                  <a:spLocks noChangeShapeType="1"/>
                </p:cNvSpPr>
                <p:nvPr/>
              </p:nvSpPr>
              <p:spPr bwMode="auto">
                <a:xfrm>
                  <a:off x="4441" y="3239"/>
                  <a:ext cx="0" cy="432"/>
                </a:xfrm>
                <a:prstGeom prst="line">
                  <a:avLst/>
                </a:prstGeom>
                <a:noFill/>
                <a:ln w="28575" cap="rnd">
                  <a:solidFill>
                    <a:schemeClr val="tx1"/>
                  </a:solidFill>
                  <a:round/>
                  <a:headEnd/>
                  <a:tailEnd/>
                </a:ln>
              </p:spPr>
              <p:txBody>
                <a:bodyPr/>
                <a:lstStyle/>
                <a:p>
                  <a:endParaRPr lang="zh-CN" altLang="en-US"/>
                </a:p>
              </p:txBody>
            </p:sp>
            <p:sp>
              <p:nvSpPr>
                <p:cNvPr id="17432" name="Line 21"/>
                <p:cNvSpPr>
                  <a:spLocks noChangeShapeType="1"/>
                </p:cNvSpPr>
                <p:nvPr/>
              </p:nvSpPr>
              <p:spPr bwMode="auto">
                <a:xfrm>
                  <a:off x="4795" y="3239"/>
                  <a:ext cx="0" cy="432"/>
                </a:xfrm>
                <a:prstGeom prst="line">
                  <a:avLst/>
                </a:prstGeom>
                <a:noFill/>
                <a:ln w="28575" cap="rnd">
                  <a:solidFill>
                    <a:schemeClr val="tx1"/>
                  </a:solidFill>
                  <a:round/>
                  <a:headEnd/>
                  <a:tailEnd/>
                </a:ln>
              </p:spPr>
              <p:txBody>
                <a:bodyPr/>
                <a:lstStyle/>
                <a:p>
                  <a:endParaRPr lang="zh-CN" altLang="en-US"/>
                </a:p>
              </p:txBody>
            </p:sp>
            <p:sp>
              <p:nvSpPr>
                <p:cNvPr id="17433" name="Text Box 22"/>
                <p:cNvSpPr txBox="1">
                  <a:spLocks noChangeArrowheads="1"/>
                </p:cNvSpPr>
                <p:nvPr/>
              </p:nvSpPr>
              <p:spPr bwMode="auto">
                <a:xfrm>
                  <a:off x="703" y="3294"/>
                  <a:ext cx="4853" cy="419"/>
                </a:xfrm>
                <a:prstGeom prst="rect">
                  <a:avLst/>
                </a:prstGeom>
                <a:noFill/>
                <a:ln w="12700" cap="rnd">
                  <a:noFill/>
                  <a:miter lim="800000"/>
                  <a:headEnd/>
                  <a:tailEnd/>
                </a:ln>
              </p:spPr>
              <p:txBody>
                <a:bodyPr>
                  <a:spAutoFit/>
                </a:bodyPr>
                <a:lstStyle/>
                <a:p>
                  <a:pPr algn="l" eaLnBrk="0" hangingPunct="0"/>
                  <a:r>
                    <a:rPr lang="en-US" altLang="zh-CN" sz="2800">
                      <a:solidFill>
                        <a:schemeClr val="bg2"/>
                      </a:solidFill>
                      <a:ea typeface="黑体" pitchFamily="2" charset="-122"/>
                    </a:rPr>
                    <a:t>   </a:t>
                  </a:r>
                  <a:endParaRPr lang="en-US" altLang="zh-CN" sz="2800">
                    <a:ea typeface="黑体" pitchFamily="2" charset="-122"/>
                  </a:endParaRPr>
                </a:p>
              </p:txBody>
            </p:sp>
            <p:sp>
              <p:nvSpPr>
                <p:cNvPr id="17434" name="Line 23"/>
                <p:cNvSpPr>
                  <a:spLocks noChangeShapeType="1"/>
                </p:cNvSpPr>
                <p:nvPr/>
              </p:nvSpPr>
              <p:spPr bwMode="auto">
                <a:xfrm>
                  <a:off x="5148" y="3249"/>
                  <a:ext cx="0" cy="432"/>
                </a:xfrm>
                <a:prstGeom prst="line">
                  <a:avLst/>
                </a:prstGeom>
                <a:noFill/>
                <a:ln w="28575" cap="rnd">
                  <a:solidFill>
                    <a:schemeClr val="tx1"/>
                  </a:solidFill>
                  <a:round/>
                  <a:headEnd/>
                  <a:tailEnd/>
                </a:ln>
              </p:spPr>
              <p:txBody>
                <a:bodyPr/>
                <a:lstStyle/>
                <a:p>
                  <a:endParaRPr lang="zh-CN" altLang="en-US"/>
                </a:p>
              </p:txBody>
            </p:sp>
          </p:grpSp>
          <p:sp>
            <p:nvSpPr>
              <p:cNvPr id="17418" name="Text Box 24"/>
              <p:cNvSpPr txBox="1">
                <a:spLocks noChangeArrowheads="1"/>
              </p:cNvSpPr>
              <p:nvPr/>
            </p:nvSpPr>
            <p:spPr bwMode="auto">
              <a:xfrm>
                <a:off x="737" y="4000"/>
                <a:ext cx="1236" cy="327"/>
              </a:xfrm>
              <a:prstGeom prst="rect">
                <a:avLst/>
              </a:prstGeom>
              <a:noFill/>
              <a:ln w="12700" cap="rnd">
                <a:noFill/>
                <a:miter lim="800000"/>
                <a:headEnd/>
                <a:tailEnd/>
              </a:ln>
            </p:spPr>
            <p:txBody>
              <a:bodyPr>
                <a:spAutoFit/>
              </a:bodyPr>
              <a:lstStyle/>
              <a:p>
                <a:pPr algn="l" eaLnBrk="0" hangingPunct="0"/>
                <a:r>
                  <a:rPr lang="en-US" altLang="zh-CN" sz="2800"/>
                  <a:t> two.top0</a:t>
                </a:r>
              </a:p>
            </p:txBody>
          </p:sp>
          <p:sp>
            <p:nvSpPr>
              <p:cNvPr id="17419" name="Text Box 25"/>
              <p:cNvSpPr txBox="1">
                <a:spLocks noChangeArrowheads="1"/>
              </p:cNvSpPr>
              <p:nvPr/>
            </p:nvSpPr>
            <p:spPr bwMode="auto">
              <a:xfrm>
                <a:off x="4150" y="4000"/>
                <a:ext cx="1180" cy="327"/>
              </a:xfrm>
              <a:prstGeom prst="rect">
                <a:avLst/>
              </a:prstGeom>
              <a:noFill/>
              <a:ln w="12700" cap="rnd">
                <a:noFill/>
                <a:miter lim="800000"/>
                <a:headEnd/>
                <a:tailEnd/>
              </a:ln>
            </p:spPr>
            <p:txBody>
              <a:bodyPr>
                <a:spAutoFit/>
              </a:bodyPr>
              <a:lstStyle/>
              <a:p>
                <a:pPr eaLnBrk="0" hangingPunct="0"/>
                <a:r>
                  <a:rPr lang="en-US" altLang="zh-CN" sz="2800">
                    <a:solidFill>
                      <a:srgbClr val="FFFF66"/>
                    </a:solidFill>
                  </a:rPr>
                  <a:t> </a:t>
                </a:r>
                <a:r>
                  <a:rPr lang="en-US" altLang="zh-CN" sz="2800"/>
                  <a:t>two.top1</a:t>
                </a:r>
              </a:p>
            </p:txBody>
          </p:sp>
          <p:sp>
            <p:nvSpPr>
              <p:cNvPr id="17420" name="Text Box 26"/>
              <p:cNvSpPr txBox="1">
                <a:spLocks noChangeArrowheads="1"/>
              </p:cNvSpPr>
              <p:nvPr/>
            </p:nvSpPr>
            <p:spPr bwMode="auto">
              <a:xfrm>
                <a:off x="0" y="3527"/>
                <a:ext cx="1111" cy="327"/>
              </a:xfrm>
              <a:prstGeom prst="rect">
                <a:avLst/>
              </a:prstGeom>
              <a:noFill/>
              <a:ln w="9525" cap="rnd" algn="ctr">
                <a:noFill/>
                <a:miter lim="800000"/>
                <a:headEnd/>
                <a:tailEnd/>
              </a:ln>
            </p:spPr>
            <p:txBody>
              <a:bodyPr>
                <a:spAutoFit/>
              </a:bodyPr>
              <a:lstStyle/>
              <a:p>
                <a:r>
                  <a:rPr lang="en-US" altLang="zh-CN" sz="2800"/>
                  <a:t>two.elem</a:t>
                </a:r>
              </a:p>
            </p:txBody>
          </p:sp>
        </p:grpSp>
      </p:gr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0" y="152400"/>
            <a:ext cx="9144000" cy="3048000"/>
          </a:xfrm>
        </p:spPr>
        <p:txBody>
          <a:bodyPr/>
          <a:lstStyle/>
          <a:p>
            <a:pPr eaLnBrk="1" hangingPunct="1">
              <a:lnSpc>
                <a:spcPct val="90000"/>
              </a:lnSpc>
              <a:spcBef>
                <a:spcPct val="0"/>
              </a:spcBef>
              <a:buFont typeface="Wingdings 2" pitchFamily="18" charset="2"/>
              <a:buNone/>
            </a:pPr>
            <a:r>
              <a:rPr lang="en-US" altLang="zh-CN" sz="3200" b="1" smtClean="0"/>
              <a:t>Status InitTowstack (TowStack  tow)</a:t>
            </a:r>
          </a:p>
          <a:p>
            <a:pPr eaLnBrk="1" hangingPunct="1">
              <a:lnSpc>
                <a:spcPct val="90000"/>
              </a:lnSpc>
              <a:spcBef>
                <a:spcPct val="0"/>
              </a:spcBef>
              <a:buFont typeface="Wingdings 2" pitchFamily="18" charset="2"/>
              <a:buNone/>
            </a:pPr>
            <a:r>
              <a:rPr lang="en-US" altLang="zh-CN" sz="3200" b="1" smtClean="0"/>
              <a:t>{ </a:t>
            </a:r>
            <a:r>
              <a:rPr lang="en-US" altLang="zh-CN" sz="3200" b="1" smtClean="0">
                <a:solidFill>
                  <a:srgbClr val="008000"/>
                </a:solidFill>
              </a:rPr>
              <a:t>//</a:t>
            </a:r>
            <a:r>
              <a:rPr lang="zh-CN" altLang="en-US" sz="3200" b="1" smtClean="0">
                <a:solidFill>
                  <a:srgbClr val="008000"/>
                </a:solidFill>
              </a:rPr>
              <a:t>构造一个空的栈</a:t>
            </a:r>
            <a:r>
              <a:rPr lang="en-US" altLang="zh-CN" sz="3200" b="1" smtClean="0">
                <a:solidFill>
                  <a:srgbClr val="008000"/>
                </a:solidFill>
              </a:rPr>
              <a:t>,</a:t>
            </a:r>
          </a:p>
          <a:p>
            <a:pPr eaLnBrk="1" hangingPunct="1">
              <a:lnSpc>
                <a:spcPct val="90000"/>
              </a:lnSpc>
              <a:spcBef>
                <a:spcPct val="0"/>
              </a:spcBef>
              <a:buFont typeface="Wingdings 2" pitchFamily="18" charset="2"/>
              <a:buNone/>
            </a:pPr>
            <a:r>
              <a:rPr lang="en-US" altLang="zh-CN" sz="3200" b="1" smtClean="0"/>
              <a:t>   tow.top0=0;</a:t>
            </a:r>
          </a:p>
          <a:p>
            <a:pPr eaLnBrk="1" hangingPunct="1">
              <a:lnSpc>
                <a:spcPct val="90000"/>
              </a:lnSpc>
              <a:spcBef>
                <a:spcPct val="0"/>
              </a:spcBef>
              <a:buFont typeface="Wingdings 2" pitchFamily="18" charset="2"/>
              <a:buNone/>
            </a:pPr>
            <a:r>
              <a:rPr lang="en-US" altLang="zh-CN" sz="3200" b="1" smtClean="0"/>
              <a:t>   tow.top1= MAXSIZE -1;</a:t>
            </a:r>
          </a:p>
          <a:p>
            <a:pPr eaLnBrk="1" hangingPunct="1">
              <a:lnSpc>
                <a:spcPct val="90000"/>
              </a:lnSpc>
              <a:spcBef>
                <a:spcPct val="0"/>
              </a:spcBef>
              <a:buFont typeface="Wingdings 2" pitchFamily="18" charset="2"/>
              <a:buNone/>
            </a:pPr>
            <a:r>
              <a:rPr lang="en-US" altLang="zh-CN" sz="3200" b="1" smtClean="0"/>
              <a:t>   return OK;</a:t>
            </a:r>
          </a:p>
          <a:p>
            <a:pPr eaLnBrk="1" hangingPunct="1">
              <a:lnSpc>
                <a:spcPct val="90000"/>
              </a:lnSpc>
              <a:spcBef>
                <a:spcPct val="0"/>
              </a:spcBef>
              <a:buFont typeface="Wingdings 2" pitchFamily="18" charset="2"/>
              <a:buNone/>
            </a:pPr>
            <a:r>
              <a:rPr lang="en-US" altLang="zh-CN" sz="3200" b="1" smtClean="0"/>
              <a:t>}</a:t>
            </a:r>
            <a:r>
              <a:rPr lang="en-US" altLang="zh-CN" sz="3200" b="1" smtClean="0">
                <a:solidFill>
                  <a:srgbClr val="008000"/>
                </a:solidFill>
              </a:rPr>
              <a:t>//InitTowstack</a:t>
            </a:r>
            <a:endParaRPr lang="en-US" altLang="zh-CN" sz="3200" b="1" smtClean="0"/>
          </a:p>
        </p:txBody>
      </p:sp>
      <p:grpSp>
        <p:nvGrpSpPr>
          <p:cNvPr id="18435" name="Group 3"/>
          <p:cNvGrpSpPr>
            <a:grpSpLocks/>
          </p:cNvGrpSpPr>
          <p:nvPr/>
        </p:nvGrpSpPr>
        <p:grpSpPr bwMode="auto">
          <a:xfrm>
            <a:off x="0" y="4437063"/>
            <a:ext cx="8461375" cy="1711325"/>
            <a:chOff x="408" y="3249"/>
            <a:chExt cx="5330" cy="1078"/>
          </a:xfrm>
        </p:grpSpPr>
        <p:sp>
          <p:nvSpPr>
            <p:cNvPr id="2563076" name="Line 4"/>
            <p:cNvSpPr>
              <a:spLocks noChangeShapeType="1"/>
            </p:cNvSpPr>
            <p:nvPr/>
          </p:nvSpPr>
          <p:spPr bwMode="auto">
            <a:xfrm flipV="1">
              <a:off x="1519" y="3893"/>
              <a:ext cx="0" cy="142"/>
            </a:xfrm>
            <a:prstGeom prst="line">
              <a:avLst/>
            </a:prstGeom>
            <a:noFill/>
            <a:ln w="9525" cap="rnd">
              <a:solidFill>
                <a:srgbClr val="CC3300"/>
              </a:solidFill>
              <a:round/>
              <a:headEnd/>
              <a:tailEnd type="triangle" w="med" len="med"/>
            </a:ln>
            <a:effectLst>
              <a:outerShdw dist="35921" dir="2700000" algn="ctr" rotWithShape="0">
                <a:srgbClr val="C0C0C0"/>
              </a:outerShdw>
            </a:effectLst>
          </p:spPr>
          <p:txBody>
            <a:bodyPr/>
            <a:lstStyle/>
            <a:p>
              <a:pPr>
                <a:defRPr/>
              </a:pPr>
              <a:endParaRPr lang="zh-CN" altLang="en-US"/>
            </a:p>
          </p:txBody>
        </p:sp>
        <p:sp>
          <p:nvSpPr>
            <p:cNvPr id="2563077" name="Line 5"/>
            <p:cNvSpPr>
              <a:spLocks noChangeShapeType="1"/>
            </p:cNvSpPr>
            <p:nvPr/>
          </p:nvSpPr>
          <p:spPr bwMode="auto">
            <a:xfrm flipV="1">
              <a:off x="5239" y="3893"/>
              <a:ext cx="0" cy="142"/>
            </a:xfrm>
            <a:prstGeom prst="line">
              <a:avLst/>
            </a:prstGeom>
            <a:noFill/>
            <a:ln w="9525" cap="rnd">
              <a:solidFill>
                <a:srgbClr val="CC3300"/>
              </a:solidFill>
              <a:round/>
              <a:headEnd/>
              <a:tailEnd type="triangle" w="med" len="med"/>
            </a:ln>
            <a:effectLst>
              <a:outerShdw dist="35921" dir="2700000" algn="ctr" rotWithShape="0">
                <a:srgbClr val="C0C0C0"/>
              </a:outerShdw>
            </a:effectLst>
          </p:spPr>
          <p:txBody>
            <a:bodyPr/>
            <a:lstStyle/>
            <a:p>
              <a:pPr>
                <a:defRPr/>
              </a:pPr>
              <a:endParaRPr lang="zh-CN" altLang="en-US"/>
            </a:p>
          </p:txBody>
        </p:sp>
        <p:grpSp>
          <p:nvGrpSpPr>
            <p:cNvPr id="18438" name="Group 6"/>
            <p:cNvGrpSpPr>
              <a:grpSpLocks/>
            </p:cNvGrpSpPr>
            <p:nvPr/>
          </p:nvGrpSpPr>
          <p:grpSpPr bwMode="auto">
            <a:xfrm>
              <a:off x="408" y="3249"/>
              <a:ext cx="5330" cy="1078"/>
              <a:chOff x="0" y="3249"/>
              <a:chExt cx="5330" cy="1078"/>
            </a:xfrm>
          </p:grpSpPr>
          <p:sp>
            <p:nvSpPr>
              <p:cNvPr id="18439" name="Text Box 7"/>
              <p:cNvSpPr txBox="1">
                <a:spLocks noChangeArrowheads="1"/>
              </p:cNvSpPr>
              <p:nvPr/>
            </p:nvSpPr>
            <p:spPr bwMode="auto">
              <a:xfrm>
                <a:off x="853" y="3249"/>
                <a:ext cx="4374" cy="327"/>
              </a:xfrm>
              <a:prstGeom prst="rect">
                <a:avLst/>
              </a:prstGeom>
              <a:noFill/>
              <a:ln w="12700" cap="rnd">
                <a:noFill/>
                <a:miter lim="800000"/>
                <a:headEnd/>
                <a:tailEnd/>
              </a:ln>
            </p:spPr>
            <p:txBody>
              <a:bodyPr>
                <a:spAutoFit/>
              </a:bodyPr>
              <a:lstStyle/>
              <a:p>
                <a:pPr algn="l" eaLnBrk="0" hangingPunct="0"/>
                <a:r>
                  <a:rPr lang="en-US" altLang="zh-CN" sz="2800">
                    <a:solidFill>
                      <a:srgbClr val="FFFF66"/>
                    </a:solidFill>
                    <a:ea typeface="黑体" pitchFamily="2" charset="-122"/>
                  </a:rPr>
                  <a:t> </a:t>
                </a:r>
                <a:r>
                  <a:rPr lang="en-US" altLang="zh-CN" sz="2800">
                    <a:ea typeface="黑体" pitchFamily="2" charset="-122"/>
                  </a:rPr>
                  <a:t>0  1  2  3  4  5  6  7  8                               m-1</a:t>
                </a:r>
              </a:p>
            </p:txBody>
          </p:sp>
          <p:grpSp>
            <p:nvGrpSpPr>
              <p:cNvPr id="18440" name="Group 8"/>
              <p:cNvGrpSpPr>
                <a:grpSpLocks/>
              </p:cNvGrpSpPr>
              <p:nvPr/>
            </p:nvGrpSpPr>
            <p:grpSpPr bwMode="auto">
              <a:xfrm>
                <a:off x="930" y="3533"/>
                <a:ext cx="4124" cy="370"/>
                <a:chOff x="703" y="3239"/>
                <a:chExt cx="4853" cy="474"/>
              </a:xfrm>
            </p:grpSpPr>
            <p:sp>
              <p:nvSpPr>
                <p:cNvPr id="18444" name="Rectangle 9"/>
                <p:cNvSpPr>
                  <a:spLocks noChangeArrowheads="1"/>
                </p:cNvSpPr>
                <p:nvPr/>
              </p:nvSpPr>
              <p:spPr bwMode="auto">
                <a:xfrm>
                  <a:off x="703" y="3248"/>
                  <a:ext cx="4808" cy="432"/>
                </a:xfrm>
                <a:prstGeom prst="rect">
                  <a:avLst/>
                </a:prstGeom>
                <a:solidFill>
                  <a:srgbClr val="99CCFF"/>
                </a:solidFill>
                <a:ln w="12700" cap="rnd">
                  <a:solidFill>
                    <a:schemeClr val="tx1"/>
                  </a:solidFill>
                  <a:miter lim="800000"/>
                  <a:headEnd/>
                  <a:tailEnd/>
                </a:ln>
              </p:spPr>
              <p:txBody>
                <a:bodyPr wrap="none" anchor="ctr"/>
                <a:lstStyle/>
                <a:p>
                  <a:endParaRPr lang="zh-CN" altLang="en-US"/>
                </a:p>
              </p:txBody>
            </p:sp>
            <p:sp>
              <p:nvSpPr>
                <p:cNvPr id="18445" name="Line 10"/>
                <p:cNvSpPr>
                  <a:spLocks noChangeShapeType="1"/>
                </p:cNvSpPr>
                <p:nvPr/>
              </p:nvSpPr>
              <p:spPr bwMode="auto">
                <a:xfrm>
                  <a:off x="1044" y="3239"/>
                  <a:ext cx="0" cy="432"/>
                </a:xfrm>
                <a:prstGeom prst="line">
                  <a:avLst/>
                </a:prstGeom>
                <a:noFill/>
                <a:ln w="28575" cap="rnd">
                  <a:solidFill>
                    <a:schemeClr val="tx1"/>
                  </a:solidFill>
                  <a:round/>
                  <a:headEnd/>
                  <a:tailEnd/>
                </a:ln>
              </p:spPr>
              <p:txBody>
                <a:bodyPr/>
                <a:lstStyle/>
                <a:p>
                  <a:endParaRPr lang="zh-CN" altLang="en-US"/>
                </a:p>
              </p:txBody>
            </p:sp>
            <p:sp>
              <p:nvSpPr>
                <p:cNvPr id="18446" name="Line 11"/>
                <p:cNvSpPr>
                  <a:spLocks noChangeShapeType="1"/>
                </p:cNvSpPr>
                <p:nvPr/>
              </p:nvSpPr>
              <p:spPr bwMode="auto">
                <a:xfrm>
                  <a:off x="1419" y="3239"/>
                  <a:ext cx="0" cy="432"/>
                </a:xfrm>
                <a:prstGeom prst="line">
                  <a:avLst/>
                </a:prstGeom>
                <a:noFill/>
                <a:ln w="28575" cap="rnd">
                  <a:solidFill>
                    <a:schemeClr val="tx1"/>
                  </a:solidFill>
                  <a:round/>
                  <a:headEnd/>
                  <a:tailEnd/>
                </a:ln>
              </p:spPr>
              <p:txBody>
                <a:bodyPr/>
                <a:lstStyle/>
                <a:p>
                  <a:endParaRPr lang="zh-CN" altLang="en-US"/>
                </a:p>
              </p:txBody>
            </p:sp>
            <p:sp>
              <p:nvSpPr>
                <p:cNvPr id="18447" name="Line 12"/>
                <p:cNvSpPr>
                  <a:spLocks noChangeShapeType="1"/>
                </p:cNvSpPr>
                <p:nvPr/>
              </p:nvSpPr>
              <p:spPr bwMode="auto">
                <a:xfrm>
                  <a:off x="1793" y="3239"/>
                  <a:ext cx="0" cy="432"/>
                </a:xfrm>
                <a:prstGeom prst="line">
                  <a:avLst/>
                </a:prstGeom>
                <a:noFill/>
                <a:ln w="28575" cap="rnd">
                  <a:solidFill>
                    <a:schemeClr val="tx1"/>
                  </a:solidFill>
                  <a:round/>
                  <a:headEnd/>
                  <a:tailEnd/>
                </a:ln>
              </p:spPr>
              <p:txBody>
                <a:bodyPr/>
                <a:lstStyle/>
                <a:p>
                  <a:endParaRPr lang="zh-CN" altLang="en-US"/>
                </a:p>
              </p:txBody>
            </p:sp>
            <p:sp>
              <p:nvSpPr>
                <p:cNvPr id="18448" name="Line 13"/>
                <p:cNvSpPr>
                  <a:spLocks noChangeShapeType="1"/>
                </p:cNvSpPr>
                <p:nvPr/>
              </p:nvSpPr>
              <p:spPr bwMode="auto">
                <a:xfrm>
                  <a:off x="2168" y="3239"/>
                  <a:ext cx="0" cy="432"/>
                </a:xfrm>
                <a:prstGeom prst="line">
                  <a:avLst/>
                </a:prstGeom>
                <a:noFill/>
                <a:ln w="28575" cap="rnd">
                  <a:solidFill>
                    <a:schemeClr val="tx1"/>
                  </a:solidFill>
                  <a:round/>
                  <a:headEnd/>
                  <a:tailEnd/>
                </a:ln>
              </p:spPr>
              <p:txBody>
                <a:bodyPr/>
                <a:lstStyle/>
                <a:p>
                  <a:endParaRPr lang="zh-CN" altLang="en-US"/>
                </a:p>
              </p:txBody>
            </p:sp>
            <p:sp>
              <p:nvSpPr>
                <p:cNvPr id="18449" name="Line 14"/>
                <p:cNvSpPr>
                  <a:spLocks noChangeShapeType="1"/>
                </p:cNvSpPr>
                <p:nvPr/>
              </p:nvSpPr>
              <p:spPr bwMode="auto">
                <a:xfrm>
                  <a:off x="2542" y="3239"/>
                  <a:ext cx="0" cy="432"/>
                </a:xfrm>
                <a:prstGeom prst="line">
                  <a:avLst/>
                </a:prstGeom>
                <a:noFill/>
                <a:ln w="28575" cap="rnd">
                  <a:solidFill>
                    <a:schemeClr val="tx1"/>
                  </a:solidFill>
                  <a:round/>
                  <a:headEnd/>
                  <a:tailEnd/>
                </a:ln>
              </p:spPr>
              <p:txBody>
                <a:bodyPr/>
                <a:lstStyle/>
                <a:p>
                  <a:endParaRPr lang="zh-CN" altLang="en-US"/>
                </a:p>
              </p:txBody>
            </p:sp>
            <p:sp>
              <p:nvSpPr>
                <p:cNvPr id="18450" name="Line 15"/>
                <p:cNvSpPr>
                  <a:spLocks noChangeShapeType="1"/>
                </p:cNvSpPr>
                <p:nvPr/>
              </p:nvSpPr>
              <p:spPr bwMode="auto">
                <a:xfrm>
                  <a:off x="2917" y="3239"/>
                  <a:ext cx="0" cy="432"/>
                </a:xfrm>
                <a:prstGeom prst="line">
                  <a:avLst/>
                </a:prstGeom>
                <a:noFill/>
                <a:ln w="28575" cap="rnd">
                  <a:solidFill>
                    <a:schemeClr val="tx1"/>
                  </a:solidFill>
                  <a:round/>
                  <a:headEnd/>
                  <a:tailEnd/>
                </a:ln>
              </p:spPr>
              <p:txBody>
                <a:bodyPr/>
                <a:lstStyle/>
                <a:p>
                  <a:endParaRPr lang="zh-CN" altLang="en-US"/>
                </a:p>
              </p:txBody>
            </p:sp>
            <p:sp>
              <p:nvSpPr>
                <p:cNvPr id="18451" name="Line 16"/>
                <p:cNvSpPr>
                  <a:spLocks noChangeShapeType="1"/>
                </p:cNvSpPr>
                <p:nvPr/>
              </p:nvSpPr>
              <p:spPr bwMode="auto">
                <a:xfrm>
                  <a:off x="3291" y="3239"/>
                  <a:ext cx="0" cy="432"/>
                </a:xfrm>
                <a:prstGeom prst="line">
                  <a:avLst/>
                </a:prstGeom>
                <a:noFill/>
                <a:ln w="28575" cap="rnd">
                  <a:solidFill>
                    <a:schemeClr val="tx1"/>
                  </a:solidFill>
                  <a:round/>
                  <a:headEnd/>
                  <a:tailEnd/>
                </a:ln>
              </p:spPr>
              <p:txBody>
                <a:bodyPr/>
                <a:lstStyle/>
                <a:p>
                  <a:endParaRPr lang="zh-CN" altLang="en-US"/>
                </a:p>
              </p:txBody>
            </p:sp>
            <p:sp>
              <p:nvSpPr>
                <p:cNvPr id="18452" name="Line 17"/>
                <p:cNvSpPr>
                  <a:spLocks noChangeShapeType="1"/>
                </p:cNvSpPr>
                <p:nvPr/>
              </p:nvSpPr>
              <p:spPr bwMode="auto">
                <a:xfrm>
                  <a:off x="4042" y="3239"/>
                  <a:ext cx="0" cy="432"/>
                </a:xfrm>
                <a:prstGeom prst="line">
                  <a:avLst/>
                </a:prstGeom>
                <a:noFill/>
                <a:ln w="28575" cap="rnd">
                  <a:solidFill>
                    <a:schemeClr val="tx1"/>
                  </a:solidFill>
                  <a:round/>
                  <a:headEnd/>
                  <a:tailEnd/>
                </a:ln>
              </p:spPr>
              <p:txBody>
                <a:bodyPr/>
                <a:lstStyle/>
                <a:p>
                  <a:endParaRPr lang="zh-CN" altLang="en-US"/>
                </a:p>
              </p:txBody>
            </p:sp>
            <p:sp>
              <p:nvSpPr>
                <p:cNvPr id="18453" name="Line 18"/>
                <p:cNvSpPr>
                  <a:spLocks noChangeShapeType="1"/>
                </p:cNvSpPr>
                <p:nvPr/>
              </p:nvSpPr>
              <p:spPr bwMode="auto">
                <a:xfrm>
                  <a:off x="3652" y="3247"/>
                  <a:ext cx="0" cy="410"/>
                </a:xfrm>
                <a:prstGeom prst="line">
                  <a:avLst/>
                </a:prstGeom>
                <a:noFill/>
                <a:ln w="28575" cap="rnd">
                  <a:solidFill>
                    <a:schemeClr val="tx1"/>
                  </a:solidFill>
                  <a:round/>
                  <a:headEnd/>
                  <a:tailEnd/>
                </a:ln>
              </p:spPr>
              <p:txBody>
                <a:bodyPr/>
                <a:lstStyle/>
                <a:p>
                  <a:endParaRPr lang="zh-CN" altLang="en-US"/>
                </a:p>
              </p:txBody>
            </p:sp>
            <p:sp>
              <p:nvSpPr>
                <p:cNvPr id="18454" name="Line 19"/>
                <p:cNvSpPr>
                  <a:spLocks noChangeShapeType="1"/>
                </p:cNvSpPr>
                <p:nvPr/>
              </p:nvSpPr>
              <p:spPr bwMode="auto">
                <a:xfrm>
                  <a:off x="4441" y="3239"/>
                  <a:ext cx="0" cy="432"/>
                </a:xfrm>
                <a:prstGeom prst="line">
                  <a:avLst/>
                </a:prstGeom>
                <a:noFill/>
                <a:ln w="28575" cap="rnd">
                  <a:solidFill>
                    <a:schemeClr val="tx1"/>
                  </a:solidFill>
                  <a:round/>
                  <a:headEnd/>
                  <a:tailEnd/>
                </a:ln>
              </p:spPr>
              <p:txBody>
                <a:bodyPr/>
                <a:lstStyle/>
                <a:p>
                  <a:endParaRPr lang="zh-CN" altLang="en-US"/>
                </a:p>
              </p:txBody>
            </p:sp>
            <p:sp>
              <p:nvSpPr>
                <p:cNvPr id="18455" name="Line 20"/>
                <p:cNvSpPr>
                  <a:spLocks noChangeShapeType="1"/>
                </p:cNvSpPr>
                <p:nvPr/>
              </p:nvSpPr>
              <p:spPr bwMode="auto">
                <a:xfrm>
                  <a:off x="4795" y="3239"/>
                  <a:ext cx="0" cy="432"/>
                </a:xfrm>
                <a:prstGeom prst="line">
                  <a:avLst/>
                </a:prstGeom>
                <a:noFill/>
                <a:ln w="28575" cap="rnd">
                  <a:solidFill>
                    <a:schemeClr val="tx1"/>
                  </a:solidFill>
                  <a:round/>
                  <a:headEnd/>
                  <a:tailEnd/>
                </a:ln>
              </p:spPr>
              <p:txBody>
                <a:bodyPr/>
                <a:lstStyle/>
                <a:p>
                  <a:endParaRPr lang="zh-CN" altLang="en-US"/>
                </a:p>
              </p:txBody>
            </p:sp>
            <p:sp>
              <p:nvSpPr>
                <p:cNvPr id="18456" name="Text Box 21"/>
                <p:cNvSpPr txBox="1">
                  <a:spLocks noChangeArrowheads="1"/>
                </p:cNvSpPr>
                <p:nvPr/>
              </p:nvSpPr>
              <p:spPr bwMode="auto">
                <a:xfrm>
                  <a:off x="703" y="3294"/>
                  <a:ext cx="4853" cy="419"/>
                </a:xfrm>
                <a:prstGeom prst="rect">
                  <a:avLst/>
                </a:prstGeom>
                <a:noFill/>
                <a:ln w="12700" cap="rnd">
                  <a:noFill/>
                  <a:miter lim="800000"/>
                  <a:headEnd/>
                  <a:tailEnd/>
                </a:ln>
              </p:spPr>
              <p:txBody>
                <a:bodyPr>
                  <a:spAutoFit/>
                </a:bodyPr>
                <a:lstStyle/>
                <a:p>
                  <a:pPr algn="l" eaLnBrk="0" hangingPunct="0"/>
                  <a:r>
                    <a:rPr lang="en-US" altLang="zh-CN" sz="2800">
                      <a:solidFill>
                        <a:schemeClr val="bg2"/>
                      </a:solidFill>
                      <a:ea typeface="黑体" pitchFamily="2" charset="-122"/>
                    </a:rPr>
                    <a:t>   </a:t>
                  </a:r>
                  <a:endParaRPr lang="en-US" altLang="zh-CN" sz="2800">
                    <a:ea typeface="黑体" pitchFamily="2" charset="-122"/>
                  </a:endParaRPr>
                </a:p>
              </p:txBody>
            </p:sp>
            <p:sp>
              <p:nvSpPr>
                <p:cNvPr id="18457" name="Line 22"/>
                <p:cNvSpPr>
                  <a:spLocks noChangeShapeType="1"/>
                </p:cNvSpPr>
                <p:nvPr/>
              </p:nvSpPr>
              <p:spPr bwMode="auto">
                <a:xfrm>
                  <a:off x="5148" y="3249"/>
                  <a:ext cx="0" cy="432"/>
                </a:xfrm>
                <a:prstGeom prst="line">
                  <a:avLst/>
                </a:prstGeom>
                <a:noFill/>
                <a:ln w="28575" cap="rnd">
                  <a:solidFill>
                    <a:schemeClr val="tx1"/>
                  </a:solidFill>
                  <a:round/>
                  <a:headEnd/>
                  <a:tailEnd/>
                </a:ln>
              </p:spPr>
              <p:txBody>
                <a:bodyPr/>
                <a:lstStyle/>
                <a:p>
                  <a:endParaRPr lang="zh-CN" altLang="en-US"/>
                </a:p>
              </p:txBody>
            </p:sp>
          </p:grpSp>
          <p:sp>
            <p:nvSpPr>
              <p:cNvPr id="18441" name="Text Box 23"/>
              <p:cNvSpPr txBox="1">
                <a:spLocks noChangeArrowheads="1"/>
              </p:cNvSpPr>
              <p:nvPr/>
            </p:nvSpPr>
            <p:spPr bwMode="auto">
              <a:xfrm>
                <a:off x="737" y="4000"/>
                <a:ext cx="1236" cy="327"/>
              </a:xfrm>
              <a:prstGeom prst="rect">
                <a:avLst/>
              </a:prstGeom>
              <a:noFill/>
              <a:ln w="12700" cap="rnd">
                <a:noFill/>
                <a:miter lim="800000"/>
                <a:headEnd/>
                <a:tailEnd/>
              </a:ln>
            </p:spPr>
            <p:txBody>
              <a:bodyPr>
                <a:spAutoFit/>
              </a:bodyPr>
              <a:lstStyle/>
              <a:p>
                <a:pPr algn="l" eaLnBrk="0" hangingPunct="0"/>
                <a:r>
                  <a:rPr lang="en-US" altLang="zh-CN" sz="2800"/>
                  <a:t> two.top0</a:t>
                </a:r>
              </a:p>
            </p:txBody>
          </p:sp>
          <p:sp>
            <p:nvSpPr>
              <p:cNvPr id="18442" name="Text Box 24"/>
              <p:cNvSpPr txBox="1">
                <a:spLocks noChangeArrowheads="1"/>
              </p:cNvSpPr>
              <p:nvPr/>
            </p:nvSpPr>
            <p:spPr bwMode="auto">
              <a:xfrm>
                <a:off x="4150" y="4000"/>
                <a:ext cx="1180" cy="327"/>
              </a:xfrm>
              <a:prstGeom prst="rect">
                <a:avLst/>
              </a:prstGeom>
              <a:noFill/>
              <a:ln w="12700" cap="rnd">
                <a:noFill/>
                <a:miter lim="800000"/>
                <a:headEnd/>
                <a:tailEnd/>
              </a:ln>
            </p:spPr>
            <p:txBody>
              <a:bodyPr>
                <a:spAutoFit/>
              </a:bodyPr>
              <a:lstStyle/>
              <a:p>
                <a:pPr eaLnBrk="0" hangingPunct="0"/>
                <a:r>
                  <a:rPr lang="en-US" altLang="zh-CN" sz="2800">
                    <a:solidFill>
                      <a:srgbClr val="FFFF66"/>
                    </a:solidFill>
                  </a:rPr>
                  <a:t> </a:t>
                </a:r>
                <a:r>
                  <a:rPr lang="en-US" altLang="zh-CN" sz="2800"/>
                  <a:t>two.top1</a:t>
                </a:r>
              </a:p>
            </p:txBody>
          </p:sp>
          <p:sp>
            <p:nvSpPr>
              <p:cNvPr id="18443" name="Text Box 25"/>
              <p:cNvSpPr txBox="1">
                <a:spLocks noChangeArrowheads="1"/>
              </p:cNvSpPr>
              <p:nvPr/>
            </p:nvSpPr>
            <p:spPr bwMode="auto">
              <a:xfrm>
                <a:off x="0" y="3527"/>
                <a:ext cx="1111" cy="327"/>
              </a:xfrm>
              <a:prstGeom prst="rect">
                <a:avLst/>
              </a:prstGeom>
              <a:noFill/>
              <a:ln w="9525" cap="rnd" algn="ctr">
                <a:noFill/>
                <a:miter lim="800000"/>
                <a:headEnd/>
                <a:tailEnd/>
              </a:ln>
            </p:spPr>
            <p:txBody>
              <a:bodyPr>
                <a:spAutoFit/>
              </a:bodyPr>
              <a:lstStyle/>
              <a:p>
                <a:r>
                  <a:rPr lang="en-US" altLang="zh-CN" sz="2800"/>
                  <a:t>two.elem</a:t>
                </a:r>
              </a:p>
            </p:txBody>
          </p:sp>
        </p:grpSp>
      </p:gr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0" y="76200"/>
            <a:ext cx="9144000" cy="3429000"/>
          </a:xfrm>
        </p:spPr>
        <p:txBody>
          <a:bodyPr/>
          <a:lstStyle/>
          <a:p>
            <a:pPr eaLnBrk="1" hangingPunct="1">
              <a:lnSpc>
                <a:spcPct val="90000"/>
              </a:lnSpc>
              <a:buFont typeface="Wingdings 2" pitchFamily="18" charset="2"/>
              <a:buNone/>
            </a:pPr>
            <a:r>
              <a:rPr lang="en-US" altLang="zh-CN" sz="3200" b="1" smtClean="0"/>
              <a:t>Status Push(TowStack  tow, int i, SElemType e)</a:t>
            </a:r>
          </a:p>
          <a:p>
            <a:pPr eaLnBrk="1" hangingPunct="1">
              <a:lnSpc>
                <a:spcPct val="90000"/>
              </a:lnSpc>
              <a:buFont typeface="Wingdings 2" pitchFamily="18" charset="2"/>
              <a:buNone/>
            </a:pPr>
            <a:r>
              <a:rPr lang="en-US" altLang="zh-CN" sz="3200" b="1" smtClean="0"/>
              <a:t>{</a:t>
            </a:r>
            <a:r>
              <a:rPr lang="en-US" altLang="zh-CN" sz="3200" b="1" smtClean="0">
                <a:solidFill>
                  <a:srgbClr val="006600"/>
                </a:solidFill>
              </a:rPr>
              <a:t> //</a:t>
            </a:r>
            <a:r>
              <a:rPr lang="zh-CN" altLang="en-US" sz="3200" b="1" smtClean="0">
                <a:solidFill>
                  <a:srgbClr val="006600"/>
                </a:solidFill>
              </a:rPr>
              <a:t>将元素</a:t>
            </a:r>
            <a:r>
              <a:rPr lang="en-US" altLang="zh-CN" sz="3200" b="1" smtClean="0">
                <a:solidFill>
                  <a:srgbClr val="006600"/>
                </a:solidFill>
              </a:rPr>
              <a:t>e</a:t>
            </a:r>
            <a:r>
              <a:rPr lang="zh-CN" altLang="en-US" sz="3200" b="1" smtClean="0">
                <a:solidFill>
                  <a:srgbClr val="006600"/>
                </a:solidFill>
              </a:rPr>
              <a:t>插入栈成为新的栈顶元素</a:t>
            </a:r>
            <a:r>
              <a:rPr lang="zh-CN" altLang="en-US" sz="3200" b="1" smtClean="0"/>
              <a:t> </a:t>
            </a:r>
          </a:p>
          <a:p>
            <a:pPr eaLnBrk="1" hangingPunct="1">
              <a:lnSpc>
                <a:spcPct val="90000"/>
              </a:lnSpc>
              <a:buFont typeface="Wingdings 2" pitchFamily="18" charset="2"/>
              <a:buNone/>
            </a:pPr>
            <a:r>
              <a:rPr lang="zh-CN" altLang="en-US" sz="3200" b="1" smtClean="0"/>
              <a:t>   </a:t>
            </a:r>
            <a:r>
              <a:rPr lang="en-US" altLang="zh-CN" sz="3200" b="1" smtClean="0"/>
              <a:t>if (tow.top0==tow.top1+1) return ERROR; </a:t>
            </a:r>
          </a:p>
          <a:p>
            <a:pPr eaLnBrk="1" hangingPunct="1">
              <a:lnSpc>
                <a:spcPct val="90000"/>
              </a:lnSpc>
              <a:buFont typeface="Wingdings 2" pitchFamily="18" charset="2"/>
              <a:buNone/>
            </a:pPr>
            <a:r>
              <a:rPr lang="en-US" altLang="zh-CN" sz="3200" b="1" smtClean="0"/>
              <a:t>   if(i==0)  tow.elem[tow.top0++]=e;</a:t>
            </a:r>
          </a:p>
          <a:p>
            <a:pPr eaLnBrk="1" hangingPunct="1">
              <a:lnSpc>
                <a:spcPct val="90000"/>
              </a:lnSpc>
              <a:buFont typeface="Wingdings 2" pitchFamily="18" charset="2"/>
              <a:buNone/>
            </a:pPr>
            <a:r>
              <a:rPr lang="en-US" altLang="zh-CN" sz="3200" b="1" smtClean="0"/>
              <a:t>   else   tow.elem[tow.top1--]=e;</a:t>
            </a:r>
          </a:p>
          <a:p>
            <a:pPr eaLnBrk="1" hangingPunct="1">
              <a:lnSpc>
                <a:spcPct val="90000"/>
              </a:lnSpc>
              <a:buFont typeface="Wingdings 2" pitchFamily="18" charset="2"/>
              <a:buNone/>
            </a:pPr>
            <a:r>
              <a:rPr lang="en-US" altLang="zh-CN" sz="3200" b="1" smtClean="0"/>
              <a:t>   return OK;</a:t>
            </a:r>
          </a:p>
          <a:p>
            <a:pPr eaLnBrk="1" hangingPunct="1">
              <a:lnSpc>
                <a:spcPct val="90000"/>
              </a:lnSpc>
              <a:buFont typeface="Wingdings 2" pitchFamily="18" charset="2"/>
              <a:buNone/>
            </a:pPr>
            <a:r>
              <a:rPr lang="en-US" altLang="zh-CN" sz="3200" b="1" smtClean="0"/>
              <a:t>}</a:t>
            </a:r>
          </a:p>
          <a:p>
            <a:pPr eaLnBrk="1" hangingPunct="1">
              <a:lnSpc>
                <a:spcPct val="90000"/>
              </a:lnSpc>
            </a:pPr>
            <a:endParaRPr lang="en-US" altLang="zh-CN" sz="3200" b="1" smtClean="0"/>
          </a:p>
        </p:txBody>
      </p:sp>
      <p:grpSp>
        <p:nvGrpSpPr>
          <p:cNvPr id="19459" name="Group 3"/>
          <p:cNvGrpSpPr>
            <a:grpSpLocks/>
          </p:cNvGrpSpPr>
          <p:nvPr/>
        </p:nvGrpSpPr>
        <p:grpSpPr bwMode="auto">
          <a:xfrm>
            <a:off x="225425" y="3810000"/>
            <a:ext cx="8461375" cy="1585913"/>
            <a:chOff x="0" y="2304"/>
            <a:chExt cx="5330" cy="999"/>
          </a:xfrm>
        </p:grpSpPr>
        <p:sp>
          <p:nvSpPr>
            <p:cNvPr id="19484" name="Line 4"/>
            <p:cNvSpPr>
              <a:spLocks noChangeShapeType="1"/>
            </p:cNvSpPr>
            <p:nvPr/>
          </p:nvSpPr>
          <p:spPr bwMode="auto">
            <a:xfrm flipV="1">
              <a:off x="1111" y="2948"/>
              <a:ext cx="0" cy="142"/>
            </a:xfrm>
            <a:prstGeom prst="line">
              <a:avLst/>
            </a:prstGeom>
            <a:noFill/>
            <a:ln w="9525" cap="rnd">
              <a:solidFill>
                <a:srgbClr val="CC3300"/>
              </a:solidFill>
              <a:round/>
              <a:headEnd/>
              <a:tailEnd type="triangle" w="med" len="med"/>
            </a:ln>
          </p:spPr>
          <p:txBody>
            <a:bodyPr/>
            <a:lstStyle/>
            <a:p>
              <a:endParaRPr lang="zh-CN" altLang="en-US"/>
            </a:p>
          </p:txBody>
        </p:sp>
        <p:sp>
          <p:nvSpPr>
            <p:cNvPr id="19485" name="Line 5"/>
            <p:cNvSpPr>
              <a:spLocks noChangeShapeType="1"/>
            </p:cNvSpPr>
            <p:nvPr/>
          </p:nvSpPr>
          <p:spPr bwMode="auto">
            <a:xfrm flipV="1">
              <a:off x="4831" y="2948"/>
              <a:ext cx="0" cy="142"/>
            </a:xfrm>
            <a:prstGeom prst="line">
              <a:avLst/>
            </a:prstGeom>
            <a:noFill/>
            <a:ln w="9525" cap="rnd">
              <a:solidFill>
                <a:srgbClr val="CC3300"/>
              </a:solidFill>
              <a:round/>
              <a:headEnd/>
              <a:tailEnd type="triangle" w="med" len="med"/>
            </a:ln>
          </p:spPr>
          <p:txBody>
            <a:bodyPr/>
            <a:lstStyle/>
            <a:p>
              <a:endParaRPr lang="zh-CN" altLang="en-US"/>
            </a:p>
          </p:txBody>
        </p:sp>
        <p:sp>
          <p:nvSpPr>
            <p:cNvPr id="19486" name="Text Box 6"/>
            <p:cNvSpPr txBox="1">
              <a:spLocks noChangeArrowheads="1"/>
            </p:cNvSpPr>
            <p:nvPr/>
          </p:nvSpPr>
          <p:spPr bwMode="auto">
            <a:xfrm>
              <a:off x="853" y="2304"/>
              <a:ext cx="4374" cy="327"/>
            </a:xfrm>
            <a:prstGeom prst="rect">
              <a:avLst/>
            </a:prstGeom>
            <a:noFill/>
            <a:ln w="12700" cap="rnd">
              <a:noFill/>
              <a:miter lim="800000"/>
              <a:headEnd/>
              <a:tailEnd/>
            </a:ln>
          </p:spPr>
          <p:txBody>
            <a:bodyPr>
              <a:spAutoFit/>
            </a:bodyPr>
            <a:lstStyle/>
            <a:p>
              <a:pPr algn="l" eaLnBrk="0" hangingPunct="0"/>
              <a:r>
                <a:rPr lang="en-US" altLang="zh-CN" sz="2800">
                  <a:solidFill>
                    <a:srgbClr val="FFFF66"/>
                  </a:solidFill>
                  <a:ea typeface="黑体" pitchFamily="2" charset="-122"/>
                </a:rPr>
                <a:t> </a:t>
              </a:r>
              <a:r>
                <a:rPr lang="en-US" altLang="zh-CN" sz="2800">
                  <a:ea typeface="黑体" pitchFamily="2" charset="-122"/>
                </a:rPr>
                <a:t>0  1  2  3  4  5  6  7  8                               m-1</a:t>
              </a:r>
            </a:p>
          </p:txBody>
        </p:sp>
        <p:grpSp>
          <p:nvGrpSpPr>
            <p:cNvPr id="19487" name="Group 7"/>
            <p:cNvGrpSpPr>
              <a:grpSpLocks/>
            </p:cNvGrpSpPr>
            <p:nvPr/>
          </p:nvGrpSpPr>
          <p:grpSpPr bwMode="auto">
            <a:xfrm>
              <a:off x="930" y="2588"/>
              <a:ext cx="4124" cy="370"/>
              <a:chOff x="703" y="3239"/>
              <a:chExt cx="4853" cy="474"/>
            </a:xfrm>
          </p:grpSpPr>
          <p:sp>
            <p:nvSpPr>
              <p:cNvPr id="19491" name="Rectangle 8"/>
              <p:cNvSpPr>
                <a:spLocks noChangeArrowheads="1"/>
              </p:cNvSpPr>
              <p:nvPr/>
            </p:nvSpPr>
            <p:spPr bwMode="auto">
              <a:xfrm>
                <a:off x="703" y="3248"/>
                <a:ext cx="4808" cy="432"/>
              </a:xfrm>
              <a:prstGeom prst="rect">
                <a:avLst/>
              </a:prstGeom>
              <a:solidFill>
                <a:srgbClr val="99CCFF"/>
              </a:solidFill>
              <a:ln w="12700" cap="rnd">
                <a:solidFill>
                  <a:schemeClr val="tx1"/>
                </a:solidFill>
                <a:miter lim="800000"/>
                <a:headEnd/>
                <a:tailEnd/>
              </a:ln>
            </p:spPr>
            <p:txBody>
              <a:bodyPr wrap="none" anchor="ctr"/>
              <a:lstStyle/>
              <a:p>
                <a:endParaRPr lang="zh-CN" altLang="en-US"/>
              </a:p>
            </p:txBody>
          </p:sp>
          <p:sp>
            <p:nvSpPr>
              <p:cNvPr id="19492" name="Line 9"/>
              <p:cNvSpPr>
                <a:spLocks noChangeShapeType="1"/>
              </p:cNvSpPr>
              <p:nvPr/>
            </p:nvSpPr>
            <p:spPr bwMode="auto">
              <a:xfrm>
                <a:off x="1044" y="3239"/>
                <a:ext cx="0" cy="432"/>
              </a:xfrm>
              <a:prstGeom prst="line">
                <a:avLst/>
              </a:prstGeom>
              <a:noFill/>
              <a:ln w="28575" cap="rnd">
                <a:solidFill>
                  <a:schemeClr val="tx1"/>
                </a:solidFill>
                <a:round/>
                <a:headEnd/>
                <a:tailEnd/>
              </a:ln>
            </p:spPr>
            <p:txBody>
              <a:bodyPr/>
              <a:lstStyle/>
              <a:p>
                <a:endParaRPr lang="zh-CN" altLang="en-US"/>
              </a:p>
            </p:txBody>
          </p:sp>
          <p:sp>
            <p:nvSpPr>
              <p:cNvPr id="19493" name="Line 10"/>
              <p:cNvSpPr>
                <a:spLocks noChangeShapeType="1"/>
              </p:cNvSpPr>
              <p:nvPr/>
            </p:nvSpPr>
            <p:spPr bwMode="auto">
              <a:xfrm>
                <a:off x="1419" y="3239"/>
                <a:ext cx="0" cy="432"/>
              </a:xfrm>
              <a:prstGeom prst="line">
                <a:avLst/>
              </a:prstGeom>
              <a:noFill/>
              <a:ln w="28575" cap="rnd">
                <a:solidFill>
                  <a:schemeClr val="tx1"/>
                </a:solidFill>
                <a:round/>
                <a:headEnd/>
                <a:tailEnd/>
              </a:ln>
            </p:spPr>
            <p:txBody>
              <a:bodyPr/>
              <a:lstStyle/>
              <a:p>
                <a:endParaRPr lang="zh-CN" altLang="en-US"/>
              </a:p>
            </p:txBody>
          </p:sp>
          <p:sp>
            <p:nvSpPr>
              <p:cNvPr id="19494" name="Line 11"/>
              <p:cNvSpPr>
                <a:spLocks noChangeShapeType="1"/>
              </p:cNvSpPr>
              <p:nvPr/>
            </p:nvSpPr>
            <p:spPr bwMode="auto">
              <a:xfrm>
                <a:off x="1793" y="3239"/>
                <a:ext cx="0" cy="432"/>
              </a:xfrm>
              <a:prstGeom prst="line">
                <a:avLst/>
              </a:prstGeom>
              <a:noFill/>
              <a:ln w="28575" cap="rnd">
                <a:solidFill>
                  <a:schemeClr val="tx1"/>
                </a:solidFill>
                <a:round/>
                <a:headEnd/>
                <a:tailEnd/>
              </a:ln>
            </p:spPr>
            <p:txBody>
              <a:bodyPr/>
              <a:lstStyle/>
              <a:p>
                <a:endParaRPr lang="zh-CN" altLang="en-US"/>
              </a:p>
            </p:txBody>
          </p:sp>
          <p:sp>
            <p:nvSpPr>
              <p:cNvPr id="19495" name="Line 12"/>
              <p:cNvSpPr>
                <a:spLocks noChangeShapeType="1"/>
              </p:cNvSpPr>
              <p:nvPr/>
            </p:nvSpPr>
            <p:spPr bwMode="auto">
              <a:xfrm>
                <a:off x="2168" y="3239"/>
                <a:ext cx="0" cy="432"/>
              </a:xfrm>
              <a:prstGeom prst="line">
                <a:avLst/>
              </a:prstGeom>
              <a:noFill/>
              <a:ln w="28575" cap="rnd">
                <a:solidFill>
                  <a:schemeClr val="tx1"/>
                </a:solidFill>
                <a:round/>
                <a:headEnd/>
                <a:tailEnd/>
              </a:ln>
            </p:spPr>
            <p:txBody>
              <a:bodyPr/>
              <a:lstStyle/>
              <a:p>
                <a:endParaRPr lang="zh-CN" altLang="en-US"/>
              </a:p>
            </p:txBody>
          </p:sp>
          <p:sp>
            <p:nvSpPr>
              <p:cNvPr id="19496" name="Line 13"/>
              <p:cNvSpPr>
                <a:spLocks noChangeShapeType="1"/>
              </p:cNvSpPr>
              <p:nvPr/>
            </p:nvSpPr>
            <p:spPr bwMode="auto">
              <a:xfrm>
                <a:off x="2542" y="3239"/>
                <a:ext cx="0" cy="432"/>
              </a:xfrm>
              <a:prstGeom prst="line">
                <a:avLst/>
              </a:prstGeom>
              <a:noFill/>
              <a:ln w="28575" cap="rnd">
                <a:solidFill>
                  <a:schemeClr val="tx1"/>
                </a:solidFill>
                <a:round/>
                <a:headEnd/>
                <a:tailEnd/>
              </a:ln>
            </p:spPr>
            <p:txBody>
              <a:bodyPr/>
              <a:lstStyle/>
              <a:p>
                <a:endParaRPr lang="zh-CN" altLang="en-US"/>
              </a:p>
            </p:txBody>
          </p:sp>
          <p:sp>
            <p:nvSpPr>
              <p:cNvPr id="19497" name="Line 14"/>
              <p:cNvSpPr>
                <a:spLocks noChangeShapeType="1"/>
              </p:cNvSpPr>
              <p:nvPr/>
            </p:nvSpPr>
            <p:spPr bwMode="auto">
              <a:xfrm>
                <a:off x="2917" y="3239"/>
                <a:ext cx="0" cy="432"/>
              </a:xfrm>
              <a:prstGeom prst="line">
                <a:avLst/>
              </a:prstGeom>
              <a:noFill/>
              <a:ln w="28575" cap="rnd">
                <a:solidFill>
                  <a:schemeClr val="tx1"/>
                </a:solidFill>
                <a:round/>
                <a:headEnd/>
                <a:tailEnd/>
              </a:ln>
            </p:spPr>
            <p:txBody>
              <a:bodyPr/>
              <a:lstStyle/>
              <a:p>
                <a:endParaRPr lang="zh-CN" altLang="en-US"/>
              </a:p>
            </p:txBody>
          </p:sp>
          <p:sp>
            <p:nvSpPr>
              <p:cNvPr id="19498" name="Line 15"/>
              <p:cNvSpPr>
                <a:spLocks noChangeShapeType="1"/>
              </p:cNvSpPr>
              <p:nvPr/>
            </p:nvSpPr>
            <p:spPr bwMode="auto">
              <a:xfrm>
                <a:off x="3291" y="3239"/>
                <a:ext cx="0" cy="432"/>
              </a:xfrm>
              <a:prstGeom prst="line">
                <a:avLst/>
              </a:prstGeom>
              <a:noFill/>
              <a:ln w="28575" cap="rnd">
                <a:solidFill>
                  <a:schemeClr val="tx1"/>
                </a:solidFill>
                <a:round/>
                <a:headEnd/>
                <a:tailEnd/>
              </a:ln>
            </p:spPr>
            <p:txBody>
              <a:bodyPr/>
              <a:lstStyle/>
              <a:p>
                <a:endParaRPr lang="zh-CN" altLang="en-US"/>
              </a:p>
            </p:txBody>
          </p:sp>
          <p:sp>
            <p:nvSpPr>
              <p:cNvPr id="19499" name="Line 16"/>
              <p:cNvSpPr>
                <a:spLocks noChangeShapeType="1"/>
              </p:cNvSpPr>
              <p:nvPr/>
            </p:nvSpPr>
            <p:spPr bwMode="auto">
              <a:xfrm>
                <a:off x="4042" y="3239"/>
                <a:ext cx="0" cy="432"/>
              </a:xfrm>
              <a:prstGeom prst="line">
                <a:avLst/>
              </a:prstGeom>
              <a:noFill/>
              <a:ln w="28575" cap="rnd">
                <a:solidFill>
                  <a:schemeClr val="tx1"/>
                </a:solidFill>
                <a:round/>
                <a:headEnd/>
                <a:tailEnd/>
              </a:ln>
            </p:spPr>
            <p:txBody>
              <a:bodyPr/>
              <a:lstStyle/>
              <a:p>
                <a:endParaRPr lang="zh-CN" altLang="en-US"/>
              </a:p>
            </p:txBody>
          </p:sp>
          <p:sp>
            <p:nvSpPr>
              <p:cNvPr id="19500" name="Line 17"/>
              <p:cNvSpPr>
                <a:spLocks noChangeShapeType="1"/>
              </p:cNvSpPr>
              <p:nvPr/>
            </p:nvSpPr>
            <p:spPr bwMode="auto">
              <a:xfrm>
                <a:off x="3652" y="3247"/>
                <a:ext cx="0" cy="410"/>
              </a:xfrm>
              <a:prstGeom prst="line">
                <a:avLst/>
              </a:prstGeom>
              <a:noFill/>
              <a:ln w="28575" cap="rnd">
                <a:solidFill>
                  <a:schemeClr val="tx1"/>
                </a:solidFill>
                <a:round/>
                <a:headEnd/>
                <a:tailEnd/>
              </a:ln>
            </p:spPr>
            <p:txBody>
              <a:bodyPr/>
              <a:lstStyle/>
              <a:p>
                <a:endParaRPr lang="zh-CN" altLang="en-US"/>
              </a:p>
            </p:txBody>
          </p:sp>
          <p:sp>
            <p:nvSpPr>
              <p:cNvPr id="19501" name="Line 18"/>
              <p:cNvSpPr>
                <a:spLocks noChangeShapeType="1"/>
              </p:cNvSpPr>
              <p:nvPr/>
            </p:nvSpPr>
            <p:spPr bwMode="auto">
              <a:xfrm>
                <a:off x="4441" y="3239"/>
                <a:ext cx="0" cy="432"/>
              </a:xfrm>
              <a:prstGeom prst="line">
                <a:avLst/>
              </a:prstGeom>
              <a:noFill/>
              <a:ln w="28575" cap="rnd">
                <a:solidFill>
                  <a:schemeClr val="tx1"/>
                </a:solidFill>
                <a:round/>
                <a:headEnd/>
                <a:tailEnd/>
              </a:ln>
            </p:spPr>
            <p:txBody>
              <a:bodyPr/>
              <a:lstStyle/>
              <a:p>
                <a:endParaRPr lang="zh-CN" altLang="en-US"/>
              </a:p>
            </p:txBody>
          </p:sp>
          <p:sp>
            <p:nvSpPr>
              <p:cNvPr id="19502" name="Line 19"/>
              <p:cNvSpPr>
                <a:spLocks noChangeShapeType="1"/>
              </p:cNvSpPr>
              <p:nvPr/>
            </p:nvSpPr>
            <p:spPr bwMode="auto">
              <a:xfrm>
                <a:off x="4795" y="3239"/>
                <a:ext cx="0" cy="432"/>
              </a:xfrm>
              <a:prstGeom prst="line">
                <a:avLst/>
              </a:prstGeom>
              <a:noFill/>
              <a:ln w="28575" cap="rnd">
                <a:solidFill>
                  <a:schemeClr val="tx1"/>
                </a:solidFill>
                <a:round/>
                <a:headEnd/>
                <a:tailEnd/>
              </a:ln>
            </p:spPr>
            <p:txBody>
              <a:bodyPr/>
              <a:lstStyle/>
              <a:p>
                <a:endParaRPr lang="zh-CN" altLang="en-US"/>
              </a:p>
            </p:txBody>
          </p:sp>
          <p:sp>
            <p:nvSpPr>
              <p:cNvPr id="19503" name="Text Box 20"/>
              <p:cNvSpPr txBox="1">
                <a:spLocks noChangeArrowheads="1"/>
              </p:cNvSpPr>
              <p:nvPr/>
            </p:nvSpPr>
            <p:spPr bwMode="auto">
              <a:xfrm>
                <a:off x="703" y="3294"/>
                <a:ext cx="4853" cy="419"/>
              </a:xfrm>
              <a:prstGeom prst="rect">
                <a:avLst/>
              </a:prstGeom>
              <a:noFill/>
              <a:ln w="12700" cap="rnd">
                <a:noFill/>
                <a:miter lim="800000"/>
                <a:headEnd/>
                <a:tailEnd/>
              </a:ln>
            </p:spPr>
            <p:txBody>
              <a:bodyPr>
                <a:spAutoFit/>
              </a:bodyPr>
              <a:lstStyle/>
              <a:p>
                <a:pPr algn="l" eaLnBrk="0" hangingPunct="0"/>
                <a:r>
                  <a:rPr lang="en-US" altLang="zh-CN" sz="2800">
                    <a:solidFill>
                      <a:schemeClr val="bg2"/>
                    </a:solidFill>
                    <a:ea typeface="黑体" pitchFamily="2" charset="-122"/>
                  </a:rPr>
                  <a:t>   </a:t>
                </a:r>
                <a:endParaRPr lang="en-US" altLang="zh-CN" sz="2800">
                  <a:ea typeface="黑体" pitchFamily="2" charset="-122"/>
                </a:endParaRPr>
              </a:p>
            </p:txBody>
          </p:sp>
          <p:sp>
            <p:nvSpPr>
              <p:cNvPr id="19504" name="Line 21"/>
              <p:cNvSpPr>
                <a:spLocks noChangeShapeType="1"/>
              </p:cNvSpPr>
              <p:nvPr/>
            </p:nvSpPr>
            <p:spPr bwMode="auto">
              <a:xfrm>
                <a:off x="5148" y="3249"/>
                <a:ext cx="0" cy="432"/>
              </a:xfrm>
              <a:prstGeom prst="line">
                <a:avLst/>
              </a:prstGeom>
              <a:noFill/>
              <a:ln w="28575" cap="rnd">
                <a:solidFill>
                  <a:schemeClr val="tx1"/>
                </a:solidFill>
                <a:round/>
                <a:headEnd/>
                <a:tailEnd/>
              </a:ln>
            </p:spPr>
            <p:txBody>
              <a:bodyPr/>
              <a:lstStyle/>
              <a:p>
                <a:endParaRPr lang="zh-CN" altLang="en-US"/>
              </a:p>
            </p:txBody>
          </p:sp>
        </p:grpSp>
        <p:sp>
          <p:nvSpPr>
            <p:cNvPr id="19488" name="Text Box 22"/>
            <p:cNvSpPr txBox="1">
              <a:spLocks noChangeArrowheads="1"/>
            </p:cNvSpPr>
            <p:nvPr/>
          </p:nvSpPr>
          <p:spPr bwMode="auto">
            <a:xfrm>
              <a:off x="737" y="2976"/>
              <a:ext cx="1236" cy="327"/>
            </a:xfrm>
            <a:prstGeom prst="rect">
              <a:avLst/>
            </a:prstGeom>
            <a:noFill/>
            <a:ln w="12700" cap="rnd">
              <a:noFill/>
              <a:miter lim="800000"/>
              <a:headEnd/>
              <a:tailEnd/>
            </a:ln>
          </p:spPr>
          <p:txBody>
            <a:bodyPr>
              <a:spAutoFit/>
            </a:bodyPr>
            <a:lstStyle/>
            <a:p>
              <a:pPr algn="l" eaLnBrk="0" hangingPunct="0"/>
              <a:r>
                <a:rPr lang="en-US" altLang="zh-CN" sz="2800"/>
                <a:t> two.top0</a:t>
              </a:r>
            </a:p>
          </p:txBody>
        </p:sp>
        <p:sp>
          <p:nvSpPr>
            <p:cNvPr id="19489" name="Text Box 23"/>
            <p:cNvSpPr txBox="1">
              <a:spLocks noChangeArrowheads="1"/>
            </p:cNvSpPr>
            <p:nvPr/>
          </p:nvSpPr>
          <p:spPr bwMode="auto">
            <a:xfrm>
              <a:off x="4150" y="2976"/>
              <a:ext cx="1180" cy="327"/>
            </a:xfrm>
            <a:prstGeom prst="rect">
              <a:avLst/>
            </a:prstGeom>
            <a:noFill/>
            <a:ln w="12700" cap="rnd">
              <a:noFill/>
              <a:miter lim="800000"/>
              <a:headEnd/>
              <a:tailEnd/>
            </a:ln>
          </p:spPr>
          <p:txBody>
            <a:bodyPr>
              <a:spAutoFit/>
            </a:bodyPr>
            <a:lstStyle/>
            <a:p>
              <a:pPr eaLnBrk="0" hangingPunct="0"/>
              <a:r>
                <a:rPr lang="en-US" altLang="zh-CN" sz="2800">
                  <a:solidFill>
                    <a:srgbClr val="FFFF66"/>
                  </a:solidFill>
                </a:rPr>
                <a:t> </a:t>
              </a:r>
              <a:r>
                <a:rPr lang="en-US" altLang="zh-CN" sz="2800"/>
                <a:t>two.top1</a:t>
              </a:r>
            </a:p>
          </p:txBody>
        </p:sp>
        <p:sp>
          <p:nvSpPr>
            <p:cNvPr id="19490" name="Text Box 24"/>
            <p:cNvSpPr txBox="1">
              <a:spLocks noChangeArrowheads="1"/>
            </p:cNvSpPr>
            <p:nvPr/>
          </p:nvSpPr>
          <p:spPr bwMode="auto">
            <a:xfrm>
              <a:off x="0" y="2582"/>
              <a:ext cx="1111" cy="327"/>
            </a:xfrm>
            <a:prstGeom prst="rect">
              <a:avLst/>
            </a:prstGeom>
            <a:noFill/>
            <a:ln w="9525" cap="rnd" algn="ctr">
              <a:noFill/>
              <a:miter lim="800000"/>
              <a:headEnd/>
              <a:tailEnd/>
            </a:ln>
          </p:spPr>
          <p:txBody>
            <a:bodyPr>
              <a:spAutoFit/>
            </a:bodyPr>
            <a:lstStyle/>
            <a:p>
              <a:r>
                <a:rPr lang="en-US" altLang="zh-CN" sz="2800"/>
                <a:t>two.elem</a:t>
              </a:r>
            </a:p>
          </p:txBody>
        </p:sp>
      </p:grpSp>
      <p:grpSp>
        <p:nvGrpSpPr>
          <p:cNvPr id="19460" name="Group 25"/>
          <p:cNvGrpSpPr>
            <a:grpSpLocks/>
          </p:cNvGrpSpPr>
          <p:nvPr/>
        </p:nvGrpSpPr>
        <p:grpSpPr bwMode="auto">
          <a:xfrm>
            <a:off x="301625" y="5257800"/>
            <a:ext cx="8297863" cy="1662113"/>
            <a:chOff x="48" y="3216"/>
            <a:chExt cx="5227" cy="1047"/>
          </a:xfrm>
        </p:grpSpPr>
        <p:sp>
          <p:nvSpPr>
            <p:cNvPr id="19461" name="Line 26"/>
            <p:cNvSpPr>
              <a:spLocks noChangeShapeType="1"/>
            </p:cNvSpPr>
            <p:nvPr/>
          </p:nvSpPr>
          <p:spPr bwMode="auto">
            <a:xfrm flipV="1">
              <a:off x="3600" y="3840"/>
              <a:ext cx="0" cy="142"/>
            </a:xfrm>
            <a:prstGeom prst="line">
              <a:avLst/>
            </a:prstGeom>
            <a:noFill/>
            <a:ln w="9525" cap="rnd">
              <a:solidFill>
                <a:srgbClr val="CC3300"/>
              </a:solidFill>
              <a:round/>
              <a:headEnd/>
              <a:tailEnd type="triangle" w="med" len="med"/>
            </a:ln>
          </p:spPr>
          <p:txBody>
            <a:bodyPr/>
            <a:lstStyle/>
            <a:p>
              <a:endParaRPr lang="zh-CN" altLang="en-US"/>
            </a:p>
          </p:txBody>
        </p:sp>
        <p:sp>
          <p:nvSpPr>
            <p:cNvPr id="19462" name="Line 27"/>
            <p:cNvSpPr>
              <a:spLocks noChangeShapeType="1"/>
            </p:cNvSpPr>
            <p:nvPr/>
          </p:nvSpPr>
          <p:spPr bwMode="auto">
            <a:xfrm flipV="1">
              <a:off x="3312" y="3840"/>
              <a:ext cx="0" cy="142"/>
            </a:xfrm>
            <a:prstGeom prst="line">
              <a:avLst/>
            </a:prstGeom>
            <a:noFill/>
            <a:ln w="9525" cap="rnd">
              <a:solidFill>
                <a:srgbClr val="CC3300"/>
              </a:solidFill>
              <a:round/>
              <a:headEnd/>
              <a:tailEnd type="triangle" w="med" len="med"/>
            </a:ln>
          </p:spPr>
          <p:txBody>
            <a:bodyPr/>
            <a:lstStyle/>
            <a:p>
              <a:endParaRPr lang="zh-CN" altLang="en-US"/>
            </a:p>
          </p:txBody>
        </p:sp>
        <p:sp>
          <p:nvSpPr>
            <p:cNvPr id="19463" name="Text Box 28"/>
            <p:cNvSpPr txBox="1">
              <a:spLocks noChangeArrowheads="1"/>
            </p:cNvSpPr>
            <p:nvPr/>
          </p:nvSpPr>
          <p:spPr bwMode="auto">
            <a:xfrm>
              <a:off x="901" y="3216"/>
              <a:ext cx="4374" cy="327"/>
            </a:xfrm>
            <a:prstGeom prst="rect">
              <a:avLst/>
            </a:prstGeom>
            <a:noFill/>
            <a:ln w="12700" cap="rnd">
              <a:noFill/>
              <a:miter lim="800000"/>
              <a:headEnd/>
              <a:tailEnd/>
            </a:ln>
          </p:spPr>
          <p:txBody>
            <a:bodyPr>
              <a:spAutoFit/>
            </a:bodyPr>
            <a:lstStyle/>
            <a:p>
              <a:pPr algn="l" eaLnBrk="0" hangingPunct="0"/>
              <a:r>
                <a:rPr lang="en-US" altLang="zh-CN" sz="2800">
                  <a:solidFill>
                    <a:srgbClr val="FFFF66"/>
                  </a:solidFill>
                  <a:ea typeface="黑体" pitchFamily="2" charset="-122"/>
                </a:rPr>
                <a:t> </a:t>
              </a:r>
              <a:endParaRPr lang="en-US" altLang="zh-CN" sz="2800">
                <a:ea typeface="黑体" pitchFamily="2" charset="-122"/>
              </a:endParaRPr>
            </a:p>
          </p:txBody>
        </p:sp>
        <p:grpSp>
          <p:nvGrpSpPr>
            <p:cNvPr id="19464" name="Group 29"/>
            <p:cNvGrpSpPr>
              <a:grpSpLocks/>
            </p:cNvGrpSpPr>
            <p:nvPr/>
          </p:nvGrpSpPr>
          <p:grpSpPr bwMode="auto">
            <a:xfrm>
              <a:off x="978" y="3500"/>
              <a:ext cx="4124" cy="370"/>
              <a:chOff x="703" y="3239"/>
              <a:chExt cx="4853" cy="474"/>
            </a:xfrm>
          </p:grpSpPr>
          <p:sp>
            <p:nvSpPr>
              <p:cNvPr id="19470" name="Rectangle 30"/>
              <p:cNvSpPr>
                <a:spLocks noChangeArrowheads="1"/>
              </p:cNvSpPr>
              <p:nvPr/>
            </p:nvSpPr>
            <p:spPr bwMode="auto">
              <a:xfrm>
                <a:off x="703" y="3248"/>
                <a:ext cx="4808" cy="432"/>
              </a:xfrm>
              <a:prstGeom prst="rect">
                <a:avLst/>
              </a:prstGeom>
              <a:solidFill>
                <a:srgbClr val="99CCFF"/>
              </a:solidFill>
              <a:ln w="12700" cap="rnd">
                <a:solidFill>
                  <a:schemeClr val="tx1"/>
                </a:solidFill>
                <a:miter lim="800000"/>
                <a:headEnd/>
                <a:tailEnd/>
              </a:ln>
            </p:spPr>
            <p:txBody>
              <a:bodyPr wrap="none" anchor="ctr"/>
              <a:lstStyle/>
              <a:p>
                <a:endParaRPr lang="zh-CN" altLang="en-US"/>
              </a:p>
            </p:txBody>
          </p:sp>
          <p:sp>
            <p:nvSpPr>
              <p:cNvPr id="19471" name="Line 31"/>
              <p:cNvSpPr>
                <a:spLocks noChangeShapeType="1"/>
              </p:cNvSpPr>
              <p:nvPr/>
            </p:nvSpPr>
            <p:spPr bwMode="auto">
              <a:xfrm>
                <a:off x="1044" y="3239"/>
                <a:ext cx="0" cy="432"/>
              </a:xfrm>
              <a:prstGeom prst="line">
                <a:avLst/>
              </a:prstGeom>
              <a:noFill/>
              <a:ln w="28575" cap="rnd">
                <a:solidFill>
                  <a:schemeClr val="tx1"/>
                </a:solidFill>
                <a:round/>
                <a:headEnd/>
                <a:tailEnd/>
              </a:ln>
            </p:spPr>
            <p:txBody>
              <a:bodyPr/>
              <a:lstStyle/>
              <a:p>
                <a:endParaRPr lang="zh-CN" altLang="en-US"/>
              </a:p>
            </p:txBody>
          </p:sp>
          <p:sp>
            <p:nvSpPr>
              <p:cNvPr id="19472" name="Line 32"/>
              <p:cNvSpPr>
                <a:spLocks noChangeShapeType="1"/>
              </p:cNvSpPr>
              <p:nvPr/>
            </p:nvSpPr>
            <p:spPr bwMode="auto">
              <a:xfrm>
                <a:off x="1419" y="3239"/>
                <a:ext cx="0" cy="432"/>
              </a:xfrm>
              <a:prstGeom prst="line">
                <a:avLst/>
              </a:prstGeom>
              <a:noFill/>
              <a:ln w="28575" cap="rnd">
                <a:solidFill>
                  <a:schemeClr val="tx1"/>
                </a:solidFill>
                <a:round/>
                <a:headEnd/>
                <a:tailEnd/>
              </a:ln>
            </p:spPr>
            <p:txBody>
              <a:bodyPr/>
              <a:lstStyle/>
              <a:p>
                <a:endParaRPr lang="zh-CN" altLang="en-US"/>
              </a:p>
            </p:txBody>
          </p:sp>
          <p:sp>
            <p:nvSpPr>
              <p:cNvPr id="19473" name="Line 33"/>
              <p:cNvSpPr>
                <a:spLocks noChangeShapeType="1"/>
              </p:cNvSpPr>
              <p:nvPr/>
            </p:nvSpPr>
            <p:spPr bwMode="auto">
              <a:xfrm>
                <a:off x="1793" y="3239"/>
                <a:ext cx="0" cy="432"/>
              </a:xfrm>
              <a:prstGeom prst="line">
                <a:avLst/>
              </a:prstGeom>
              <a:noFill/>
              <a:ln w="28575" cap="rnd">
                <a:solidFill>
                  <a:schemeClr val="tx1"/>
                </a:solidFill>
                <a:round/>
                <a:headEnd/>
                <a:tailEnd/>
              </a:ln>
            </p:spPr>
            <p:txBody>
              <a:bodyPr/>
              <a:lstStyle/>
              <a:p>
                <a:endParaRPr lang="zh-CN" altLang="en-US"/>
              </a:p>
            </p:txBody>
          </p:sp>
          <p:sp>
            <p:nvSpPr>
              <p:cNvPr id="19474" name="Line 34"/>
              <p:cNvSpPr>
                <a:spLocks noChangeShapeType="1"/>
              </p:cNvSpPr>
              <p:nvPr/>
            </p:nvSpPr>
            <p:spPr bwMode="auto">
              <a:xfrm>
                <a:off x="2168" y="3239"/>
                <a:ext cx="0" cy="432"/>
              </a:xfrm>
              <a:prstGeom prst="line">
                <a:avLst/>
              </a:prstGeom>
              <a:noFill/>
              <a:ln w="28575" cap="rnd">
                <a:solidFill>
                  <a:schemeClr val="tx1"/>
                </a:solidFill>
                <a:round/>
                <a:headEnd/>
                <a:tailEnd/>
              </a:ln>
            </p:spPr>
            <p:txBody>
              <a:bodyPr/>
              <a:lstStyle/>
              <a:p>
                <a:endParaRPr lang="zh-CN" altLang="en-US"/>
              </a:p>
            </p:txBody>
          </p:sp>
          <p:sp>
            <p:nvSpPr>
              <p:cNvPr id="19475" name="Line 35"/>
              <p:cNvSpPr>
                <a:spLocks noChangeShapeType="1"/>
              </p:cNvSpPr>
              <p:nvPr/>
            </p:nvSpPr>
            <p:spPr bwMode="auto">
              <a:xfrm>
                <a:off x="2542" y="3239"/>
                <a:ext cx="0" cy="432"/>
              </a:xfrm>
              <a:prstGeom prst="line">
                <a:avLst/>
              </a:prstGeom>
              <a:noFill/>
              <a:ln w="28575" cap="rnd">
                <a:solidFill>
                  <a:schemeClr val="tx1"/>
                </a:solidFill>
                <a:round/>
                <a:headEnd/>
                <a:tailEnd/>
              </a:ln>
            </p:spPr>
            <p:txBody>
              <a:bodyPr/>
              <a:lstStyle/>
              <a:p>
                <a:endParaRPr lang="zh-CN" altLang="en-US"/>
              </a:p>
            </p:txBody>
          </p:sp>
          <p:sp>
            <p:nvSpPr>
              <p:cNvPr id="19476" name="Line 36"/>
              <p:cNvSpPr>
                <a:spLocks noChangeShapeType="1"/>
              </p:cNvSpPr>
              <p:nvPr/>
            </p:nvSpPr>
            <p:spPr bwMode="auto">
              <a:xfrm>
                <a:off x="2917" y="3239"/>
                <a:ext cx="0" cy="432"/>
              </a:xfrm>
              <a:prstGeom prst="line">
                <a:avLst/>
              </a:prstGeom>
              <a:noFill/>
              <a:ln w="28575" cap="rnd">
                <a:solidFill>
                  <a:schemeClr val="tx1"/>
                </a:solidFill>
                <a:round/>
                <a:headEnd/>
                <a:tailEnd/>
              </a:ln>
            </p:spPr>
            <p:txBody>
              <a:bodyPr/>
              <a:lstStyle/>
              <a:p>
                <a:endParaRPr lang="zh-CN" altLang="en-US"/>
              </a:p>
            </p:txBody>
          </p:sp>
          <p:sp>
            <p:nvSpPr>
              <p:cNvPr id="19477" name="Line 37"/>
              <p:cNvSpPr>
                <a:spLocks noChangeShapeType="1"/>
              </p:cNvSpPr>
              <p:nvPr/>
            </p:nvSpPr>
            <p:spPr bwMode="auto">
              <a:xfrm>
                <a:off x="3291" y="3239"/>
                <a:ext cx="0" cy="432"/>
              </a:xfrm>
              <a:prstGeom prst="line">
                <a:avLst/>
              </a:prstGeom>
              <a:noFill/>
              <a:ln w="28575" cap="rnd">
                <a:solidFill>
                  <a:schemeClr val="tx1"/>
                </a:solidFill>
                <a:round/>
                <a:headEnd/>
                <a:tailEnd/>
              </a:ln>
            </p:spPr>
            <p:txBody>
              <a:bodyPr/>
              <a:lstStyle/>
              <a:p>
                <a:endParaRPr lang="zh-CN" altLang="en-US"/>
              </a:p>
            </p:txBody>
          </p:sp>
          <p:sp>
            <p:nvSpPr>
              <p:cNvPr id="19478" name="Line 38"/>
              <p:cNvSpPr>
                <a:spLocks noChangeShapeType="1"/>
              </p:cNvSpPr>
              <p:nvPr/>
            </p:nvSpPr>
            <p:spPr bwMode="auto">
              <a:xfrm>
                <a:off x="4042" y="3239"/>
                <a:ext cx="0" cy="432"/>
              </a:xfrm>
              <a:prstGeom prst="line">
                <a:avLst/>
              </a:prstGeom>
              <a:noFill/>
              <a:ln w="28575" cap="rnd">
                <a:solidFill>
                  <a:schemeClr val="tx1"/>
                </a:solidFill>
                <a:round/>
                <a:headEnd/>
                <a:tailEnd/>
              </a:ln>
            </p:spPr>
            <p:txBody>
              <a:bodyPr/>
              <a:lstStyle/>
              <a:p>
                <a:endParaRPr lang="zh-CN" altLang="en-US"/>
              </a:p>
            </p:txBody>
          </p:sp>
          <p:sp>
            <p:nvSpPr>
              <p:cNvPr id="19479" name="Line 39"/>
              <p:cNvSpPr>
                <a:spLocks noChangeShapeType="1"/>
              </p:cNvSpPr>
              <p:nvPr/>
            </p:nvSpPr>
            <p:spPr bwMode="auto">
              <a:xfrm>
                <a:off x="3652" y="3247"/>
                <a:ext cx="0" cy="410"/>
              </a:xfrm>
              <a:prstGeom prst="line">
                <a:avLst/>
              </a:prstGeom>
              <a:noFill/>
              <a:ln w="28575" cap="rnd">
                <a:solidFill>
                  <a:schemeClr val="tx1"/>
                </a:solidFill>
                <a:round/>
                <a:headEnd/>
                <a:tailEnd/>
              </a:ln>
            </p:spPr>
            <p:txBody>
              <a:bodyPr/>
              <a:lstStyle/>
              <a:p>
                <a:endParaRPr lang="zh-CN" altLang="en-US"/>
              </a:p>
            </p:txBody>
          </p:sp>
          <p:sp>
            <p:nvSpPr>
              <p:cNvPr id="19480" name="Line 40"/>
              <p:cNvSpPr>
                <a:spLocks noChangeShapeType="1"/>
              </p:cNvSpPr>
              <p:nvPr/>
            </p:nvSpPr>
            <p:spPr bwMode="auto">
              <a:xfrm>
                <a:off x="4441" y="3239"/>
                <a:ext cx="0" cy="432"/>
              </a:xfrm>
              <a:prstGeom prst="line">
                <a:avLst/>
              </a:prstGeom>
              <a:noFill/>
              <a:ln w="28575" cap="rnd">
                <a:solidFill>
                  <a:schemeClr val="tx1"/>
                </a:solidFill>
                <a:round/>
                <a:headEnd/>
                <a:tailEnd/>
              </a:ln>
            </p:spPr>
            <p:txBody>
              <a:bodyPr/>
              <a:lstStyle/>
              <a:p>
                <a:endParaRPr lang="zh-CN" altLang="en-US"/>
              </a:p>
            </p:txBody>
          </p:sp>
          <p:sp>
            <p:nvSpPr>
              <p:cNvPr id="19481" name="Line 41"/>
              <p:cNvSpPr>
                <a:spLocks noChangeShapeType="1"/>
              </p:cNvSpPr>
              <p:nvPr/>
            </p:nvSpPr>
            <p:spPr bwMode="auto">
              <a:xfrm>
                <a:off x="4795" y="3239"/>
                <a:ext cx="0" cy="432"/>
              </a:xfrm>
              <a:prstGeom prst="line">
                <a:avLst/>
              </a:prstGeom>
              <a:noFill/>
              <a:ln w="28575" cap="rnd">
                <a:solidFill>
                  <a:schemeClr val="tx1"/>
                </a:solidFill>
                <a:round/>
                <a:headEnd/>
                <a:tailEnd/>
              </a:ln>
            </p:spPr>
            <p:txBody>
              <a:bodyPr/>
              <a:lstStyle/>
              <a:p>
                <a:endParaRPr lang="zh-CN" altLang="en-US"/>
              </a:p>
            </p:txBody>
          </p:sp>
          <p:sp>
            <p:nvSpPr>
              <p:cNvPr id="19482" name="Text Box 42"/>
              <p:cNvSpPr txBox="1">
                <a:spLocks noChangeArrowheads="1"/>
              </p:cNvSpPr>
              <p:nvPr/>
            </p:nvSpPr>
            <p:spPr bwMode="auto">
              <a:xfrm>
                <a:off x="703" y="3294"/>
                <a:ext cx="4853" cy="419"/>
              </a:xfrm>
              <a:prstGeom prst="rect">
                <a:avLst/>
              </a:prstGeom>
              <a:noFill/>
              <a:ln w="12700" cap="rnd">
                <a:noFill/>
                <a:miter lim="800000"/>
                <a:headEnd/>
                <a:tailEnd/>
              </a:ln>
            </p:spPr>
            <p:txBody>
              <a:bodyPr>
                <a:spAutoFit/>
              </a:bodyPr>
              <a:lstStyle/>
              <a:p>
                <a:pPr algn="l" eaLnBrk="0" hangingPunct="0"/>
                <a:r>
                  <a:rPr lang="en-US" altLang="zh-CN" sz="2800">
                    <a:solidFill>
                      <a:schemeClr val="bg2"/>
                    </a:solidFill>
                    <a:ea typeface="黑体" pitchFamily="2" charset="-122"/>
                  </a:rPr>
                  <a:t>   </a:t>
                </a:r>
                <a:endParaRPr lang="en-US" altLang="zh-CN" sz="2800">
                  <a:ea typeface="黑体" pitchFamily="2" charset="-122"/>
                </a:endParaRPr>
              </a:p>
            </p:txBody>
          </p:sp>
          <p:sp>
            <p:nvSpPr>
              <p:cNvPr id="19483" name="Line 43"/>
              <p:cNvSpPr>
                <a:spLocks noChangeShapeType="1"/>
              </p:cNvSpPr>
              <p:nvPr/>
            </p:nvSpPr>
            <p:spPr bwMode="auto">
              <a:xfrm>
                <a:off x="5148" y="3249"/>
                <a:ext cx="0" cy="432"/>
              </a:xfrm>
              <a:prstGeom prst="line">
                <a:avLst/>
              </a:prstGeom>
              <a:noFill/>
              <a:ln w="28575" cap="rnd">
                <a:solidFill>
                  <a:schemeClr val="tx1"/>
                </a:solidFill>
                <a:round/>
                <a:headEnd/>
                <a:tailEnd/>
              </a:ln>
            </p:spPr>
            <p:txBody>
              <a:bodyPr/>
              <a:lstStyle/>
              <a:p>
                <a:endParaRPr lang="zh-CN" altLang="en-US"/>
              </a:p>
            </p:txBody>
          </p:sp>
        </p:grpSp>
        <p:sp>
          <p:nvSpPr>
            <p:cNvPr id="19465" name="Text Box 44"/>
            <p:cNvSpPr txBox="1">
              <a:spLocks noChangeArrowheads="1"/>
            </p:cNvSpPr>
            <p:nvPr/>
          </p:nvSpPr>
          <p:spPr bwMode="auto">
            <a:xfrm>
              <a:off x="3420" y="3936"/>
              <a:ext cx="1236" cy="327"/>
            </a:xfrm>
            <a:prstGeom prst="rect">
              <a:avLst/>
            </a:prstGeom>
            <a:noFill/>
            <a:ln w="12700" cap="rnd">
              <a:noFill/>
              <a:miter lim="800000"/>
              <a:headEnd/>
              <a:tailEnd/>
            </a:ln>
          </p:spPr>
          <p:txBody>
            <a:bodyPr>
              <a:spAutoFit/>
            </a:bodyPr>
            <a:lstStyle/>
            <a:p>
              <a:pPr algn="l" eaLnBrk="0" hangingPunct="0"/>
              <a:r>
                <a:rPr lang="en-US" altLang="zh-CN" sz="2800"/>
                <a:t> two.top0</a:t>
              </a:r>
            </a:p>
          </p:txBody>
        </p:sp>
        <p:sp>
          <p:nvSpPr>
            <p:cNvPr id="19466" name="Text Box 45"/>
            <p:cNvSpPr txBox="1">
              <a:spLocks noChangeArrowheads="1"/>
            </p:cNvSpPr>
            <p:nvPr/>
          </p:nvSpPr>
          <p:spPr bwMode="auto">
            <a:xfrm>
              <a:off x="2400" y="3936"/>
              <a:ext cx="1180" cy="327"/>
            </a:xfrm>
            <a:prstGeom prst="rect">
              <a:avLst/>
            </a:prstGeom>
            <a:noFill/>
            <a:ln w="12700" cap="rnd">
              <a:noFill/>
              <a:miter lim="800000"/>
              <a:headEnd/>
              <a:tailEnd/>
            </a:ln>
          </p:spPr>
          <p:txBody>
            <a:bodyPr>
              <a:spAutoFit/>
            </a:bodyPr>
            <a:lstStyle/>
            <a:p>
              <a:pPr eaLnBrk="0" hangingPunct="0"/>
              <a:r>
                <a:rPr lang="en-US" altLang="zh-CN" sz="2800">
                  <a:solidFill>
                    <a:srgbClr val="FFFF66"/>
                  </a:solidFill>
                </a:rPr>
                <a:t> </a:t>
              </a:r>
              <a:r>
                <a:rPr lang="en-US" altLang="zh-CN" sz="2800"/>
                <a:t>two.top1</a:t>
              </a:r>
            </a:p>
          </p:txBody>
        </p:sp>
        <p:sp>
          <p:nvSpPr>
            <p:cNvPr id="19467" name="Text Box 46"/>
            <p:cNvSpPr txBox="1">
              <a:spLocks noChangeArrowheads="1"/>
            </p:cNvSpPr>
            <p:nvPr/>
          </p:nvSpPr>
          <p:spPr bwMode="auto">
            <a:xfrm>
              <a:off x="48" y="3494"/>
              <a:ext cx="1111" cy="327"/>
            </a:xfrm>
            <a:prstGeom prst="rect">
              <a:avLst/>
            </a:prstGeom>
            <a:noFill/>
            <a:ln w="9525" cap="rnd" algn="ctr">
              <a:noFill/>
              <a:miter lim="800000"/>
              <a:headEnd/>
              <a:tailEnd/>
            </a:ln>
          </p:spPr>
          <p:txBody>
            <a:bodyPr>
              <a:spAutoFit/>
            </a:bodyPr>
            <a:lstStyle/>
            <a:p>
              <a:r>
                <a:rPr lang="en-US" altLang="zh-CN" sz="2800"/>
                <a:t>two.elem</a:t>
              </a:r>
            </a:p>
          </p:txBody>
        </p:sp>
        <p:sp>
          <p:nvSpPr>
            <p:cNvPr id="19468" name="Text Box 47"/>
            <p:cNvSpPr txBox="1">
              <a:spLocks noChangeArrowheads="1"/>
            </p:cNvSpPr>
            <p:nvPr/>
          </p:nvSpPr>
          <p:spPr bwMode="auto">
            <a:xfrm>
              <a:off x="960" y="3504"/>
              <a:ext cx="2592" cy="327"/>
            </a:xfrm>
            <a:prstGeom prst="rect">
              <a:avLst/>
            </a:prstGeom>
            <a:noFill/>
            <a:ln w="9525" cap="rnd">
              <a:noFill/>
              <a:miter lim="800000"/>
              <a:headEnd/>
              <a:tailEnd/>
            </a:ln>
          </p:spPr>
          <p:txBody>
            <a:bodyPr>
              <a:spAutoFit/>
            </a:bodyPr>
            <a:lstStyle/>
            <a:p>
              <a:pPr algn="l"/>
              <a:r>
                <a:rPr lang="en-US" altLang="zh-CN" sz="2800" b="0"/>
                <a:t>a1  a2  a3 a4  a5  a6  a7  a8</a:t>
              </a:r>
            </a:p>
          </p:txBody>
        </p:sp>
        <p:sp>
          <p:nvSpPr>
            <p:cNvPr id="19469" name="Text Box 48"/>
            <p:cNvSpPr txBox="1">
              <a:spLocks noChangeArrowheads="1"/>
            </p:cNvSpPr>
            <p:nvPr/>
          </p:nvSpPr>
          <p:spPr bwMode="auto">
            <a:xfrm>
              <a:off x="2544" y="3504"/>
              <a:ext cx="2592" cy="327"/>
            </a:xfrm>
            <a:prstGeom prst="rect">
              <a:avLst/>
            </a:prstGeom>
            <a:noFill/>
            <a:ln w="9525" cap="rnd">
              <a:noFill/>
              <a:miter lim="800000"/>
              <a:headEnd/>
              <a:tailEnd/>
            </a:ln>
          </p:spPr>
          <p:txBody>
            <a:bodyPr>
              <a:spAutoFit/>
            </a:bodyPr>
            <a:lstStyle/>
            <a:p>
              <a:pPr algn="r"/>
              <a:r>
                <a:rPr lang="en-US" altLang="zh-CN" sz="2800" b="0"/>
                <a:t>  b5  b4  b3  b2  b1</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z="3200" b="1" smtClean="0">
                <a:solidFill>
                  <a:schemeClr val="tx1"/>
                </a:solidFill>
              </a:rPr>
              <a:t>第三章 习题 </a:t>
            </a:r>
            <a:r>
              <a:rPr lang="en-US" altLang="zh-CN" sz="3200" b="1" smtClean="0">
                <a:solidFill>
                  <a:schemeClr val="tx1"/>
                </a:solidFill>
              </a:rPr>
              <a:t>(</a:t>
            </a:r>
            <a:r>
              <a:rPr lang="zh-CN" altLang="en-US" sz="3200" b="1" smtClean="0">
                <a:solidFill>
                  <a:schemeClr val="tx1"/>
                </a:solidFill>
              </a:rPr>
              <a:t>习题四</a:t>
            </a:r>
            <a:r>
              <a:rPr lang="en-US" altLang="zh-CN" sz="3200" b="1" smtClean="0">
                <a:solidFill>
                  <a:schemeClr val="tx1"/>
                </a:solidFill>
              </a:rPr>
              <a:t>)</a:t>
            </a:r>
          </a:p>
        </p:txBody>
      </p:sp>
      <p:sp>
        <p:nvSpPr>
          <p:cNvPr id="20483" name="Rectangle 3"/>
          <p:cNvSpPr>
            <a:spLocks noGrp="1" noChangeArrowheads="1"/>
          </p:cNvSpPr>
          <p:nvPr>
            <p:ph type="body" idx="1"/>
          </p:nvPr>
        </p:nvSpPr>
        <p:spPr>
          <a:xfrm>
            <a:off x="0" y="914400"/>
            <a:ext cx="9144000" cy="838200"/>
          </a:xfrm>
        </p:spPr>
        <p:txBody>
          <a:bodyPr/>
          <a:lstStyle/>
          <a:p>
            <a:pPr eaLnBrk="1" hangingPunct="1">
              <a:lnSpc>
                <a:spcPct val="110000"/>
              </a:lnSpc>
              <a:spcBef>
                <a:spcPct val="0"/>
              </a:spcBef>
              <a:buFont typeface="Wingdings 2" pitchFamily="18" charset="2"/>
              <a:buNone/>
            </a:pPr>
            <a:r>
              <a:rPr lang="en-US" altLang="zh-CN" sz="2800" b="1" dirty="0" smtClean="0">
                <a:latin typeface="宋体" pitchFamily="2" charset="-122"/>
              </a:rPr>
              <a:t>6.</a:t>
            </a:r>
            <a:r>
              <a:rPr lang="zh-CN" altLang="en-US" sz="2800" b="1" dirty="0" smtClean="0">
                <a:latin typeface="宋体" pitchFamily="2" charset="-122"/>
              </a:rPr>
              <a:t>设队列用单链表存储，编写队列的入队、出队操作算法。</a:t>
            </a:r>
          </a:p>
        </p:txBody>
      </p:sp>
      <p:grpSp>
        <p:nvGrpSpPr>
          <p:cNvPr id="20484" name="Group 4"/>
          <p:cNvGrpSpPr>
            <a:grpSpLocks/>
          </p:cNvGrpSpPr>
          <p:nvPr/>
        </p:nvGrpSpPr>
        <p:grpSpPr bwMode="auto">
          <a:xfrm>
            <a:off x="381000" y="3352800"/>
            <a:ext cx="8183563" cy="1079500"/>
            <a:chOff x="384" y="1008"/>
            <a:chExt cx="5232" cy="652"/>
          </a:xfrm>
        </p:grpSpPr>
        <p:sp>
          <p:nvSpPr>
            <p:cNvPr id="20485" name="Text Box 5"/>
            <p:cNvSpPr txBox="1">
              <a:spLocks noChangeArrowheads="1"/>
            </p:cNvSpPr>
            <p:nvPr/>
          </p:nvSpPr>
          <p:spPr bwMode="auto">
            <a:xfrm>
              <a:off x="3511" y="1187"/>
              <a:ext cx="568" cy="314"/>
            </a:xfrm>
            <a:prstGeom prst="rect">
              <a:avLst/>
            </a:prstGeom>
            <a:noFill/>
            <a:ln w="12700" cap="rnd">
              <a:noFill/>
              <a:miter lim="800000"/>
              <a:headEnd/>
              <a:tailEnd/>
            </a:ln>
          </p:spPr>
          <p:txBody>
            <a:bodyPr>
              <a:spAutoFit/>
            </a:bodyPr>
            <a:lstStyle/>
            <a:p>
              <a:pPr algn="l" eaLnBrk="0" hangingPunct="0"/>
              <a:endParaRPr lang="zh-CN" altLang="zh-CN" sz="2800"/>
            </a:p>
          </p:txBody>
        </p:sp>
        <p:grpSp>
          <p:nvGrpSpPr>
            <p:cNvPr id="20486" name="Group 6"/>
            <p:cNvGrpSpPr>
              <a:grpSpLocks/>
            </p:cNvGrpSpPr>
            <p:nvPr/>
          </p:nvGrpSpPr>
          <p:grpSpPr bwMode="auto">
            <a:xfrm>
              <a:off x="3619" y="1118"/>
              <a:ext cx="744" cy="349"/>
              <a:chOff x="2501" y="2762"/>
              <a:chExt cx="816" cy="361"/>
            </a:xfrm>
          </p:grpSpPr>
          <p:sp>
            <p:nvSpPr>
              <p:cNvPr id="20517" name="Rectangle 7"/>
              <p:cNvSpPr>
                <a:spLocks noChangeArrowheads="1"/>
              </p:cNvSpPr>
              <p:nvPr/>
            </p:nvSpPr>
            <p:spPr bwMode="auto">
              <a:xfrm>
                <a:off x="2501" y="2798"/>
                <a:ext cx="816"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0518" name="Line 8"/>
              <p:cNvSpPr>
                <a:spLocks noChangeShapeType="1"/>
              </p:cNvSpPr>
              <p:nvPr/>
            </p:nvSpPr>
            <p:spPr bwMode="auto">
              <a:xfrm>
                <a:off x="2967" y="2798"/>
                <a:ext cx="0" cy="325"/>
              </a:xfrm>
              <a:prstGeom prst="line">
                <a:avLst/>
              </a:prstGeom>
              <a:noFill/>
              <a:ln w="19050" cap="rnd">
                <a:solidFill>
                  <a:schemeClr val="bg2"/>
                </a:solidFill>
                <a:round/>
                <a:headEnd/>
                <a:tailEnd/>
              </a:ln>
            </p:spPr>
            <p:txBody>
              <a:bodyPr wrap="none" anchor="ctr"/>
              <a:lstStyle/>
              <a:p>
                <a:endParaRPr lang="zh-CN" altLang="en-US"/>
              </a:p>
            </p:txBody>
          </p:sp>
          <p:sp>
            <p:nvSpPr>
              <p:cNvPr id="20519" name="Text Box 9"/>
              <p:cNvSpPr txBox="1">
                <a:spLocks noChangeArrowheads="1"/>
              </p:cNvSpPr>
              <p:nvPr/>
            </p:nvSpPr>
            <p:spPr bwMode="auto">
              <a:xfrm>
                <a:off x="2577" y="2762"/>
                <a:ext cx="585" cy="324"/>
              </a:xfrm>
              <a:prstGeom prst="rect">
                <a:avLst/>
              </a:prstGeom>
              <a:noFill/>
              <a:ln w="12700" cap="rnd">
                <a:noFill/>
                <a:miter lim="800000"/>
                <a:headEnd/>
                <a:tailEnd/>
              </a:ln>
            </p:spPr>
            <p:txBody>
              <a:bodyPr>
                <a:spAutoFit/>
              </a:bodyPr>
              <a:lstStyle/>
              <a:p>
                <a:pPr algn="l" eaLnBrk="0" hangingPunct="0"/>
                <a:r>
                  <a:rPr lang="en-US" altLang="zh-CN" sz="2800"/>
                  <a:t>a</a:t>
                </a:r>
                <a:r>
                  <a:rPr lang="en-US" altLang="zh-CN" sz="2800" baseline="-25000"/>
                  <a:t>2</a:t>
                </a:r>
              </a:p>
            </p:txBody>
          </p:sp>
        </p:grpSp>
        <p:sp>
          <p:nvSpPr>
            <p:cNvPr id="20487" name="Line 10"/>
            <p:cNvSpPr>
              <a:spLocks noChangeShapeType="1"/>
            </p:cNvSpPr>
            <p:nvPr/>
          </p:nvSpPr>
          <p:spPr bwMode="auto">
            <a:xfrm>
              <a:off x="4215" y="1325"/>
              <a:ext cx="318" cy="0"/>
            </a:xfrm>
            <a:prstGeom prst="line">
              <a:avLst/>
            </a:prstGeom>
            <a:noFill/>
            <a:ln w="25400" cap="rnd">
              <a:solidFill>
                <a:srgbClr val="FF0000"/>
              </a:solidFill>
              <a:round/>
              <a:headEnd/>
              <a:tailEnd type="triangle" w="med" len="med"/>
            </a:ln>
          </p:spPr>
          <p:txBody>
            <a:bodyPr wrap="none" anchor="ctr"/>
            <a:lstStyle/>
            <a:p>
              <a:endParaRPr lang="zh-CN" altLang="en-US"/>
            </a:p>
          </p:txBody>
        </p:sp>
        <p:grpSp>
          <p:nvGrpSpPr>
            <p:cNvPr id="20488" name="Group 11"/>
            <p:cNvGrpSpPr>
              <a:grpSpLocks/>
            </p:cNvGrpSpPr>
            <p:nvPr/>
          </p:nvGrpSpPr>
          <p:grpSpPr bwMode="auto">
            <a:xfrm>
              <a:off x="1811" y="1153"/>
              <a:ext cx="674" cy="315"/>
              <a:chOff x="519" y="2798"/>
              <a:chExt cx="739" cy="325"/>
            </a:xfrm>
          </p:grpSpPr>
          <p:sp>
            <p:nvSpPr>
              <p:cNvPr id="20515" name="Rectangle 12"/>
              <p:cNvSpPr>
                <a:spLocks noChangeArrowheads="1"/>
              </p:cNvSpPr>
              <p:nvPr/>
            </p:nvSpPr>
            <p:spPr bwMode="auto">
              <a:xfrm>
                <a:off x="519" y="2798"/>
                <a:ext cx="739"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0516" name="Line 13"/>
              <p:cNvSpPr>
                <a:spLocks noChangeShapeType="1"/>
              </p:cNvSpPr>
              <p:nvPr/>
            </p:nvSpPr>
            <p:spPr bwMode="auto">
              <a:xfrm>
                <a:off x="985" y="2798"/>
                <a:ext cx="0" cy="325"/>
              </a:xfrm>
              <a:prstGeom prst="line">
                <a:avLst/>
              </a:prstGeom>
              <a:noFill/>
              <a:ln w="19050" cap="rnd">
                <a:solidFill>
                  <a:schemeClr val="bg2"/>
                </a:solidFill>
                <a:round/>
                <a:headEnd/>
                <a:tailEnd/>
              </a:ln>
            </p:spPr>
            <p:txBody>
              <a:bodyPr wrap="none" anchor="ctr"/>
              <a:lstStyle/>
              <a:p>
                <a:endParaRPr lang="zh-CN" altLang="en-US"/>
              </a:p>
            </p:txBody>
          </p:sp>
        </p:grpSp>
        <p:sp>
          <p:nvSpPr>
            <p:cNvPr id="20489" name="Text Box 14"/>
            <p:cNvSpPr txBox="1">
              <a:spLocks noChangeArrowheads="1"/>
            </p:cNvSpPr>
            <p:nvPr/>
          </p:nvSpPr>
          <p:spPr bwMode="auto">
            <a:xfrm>
              <a:off x="1882" y="1118"/>
              <a:ext cx="531" cy="230"/>
            </a:xfrm>
            <a:prstGeom prst="rect">
              <a:avLst/>
            </a:prstGeom>
            <a:noFill/>
            <a:ln w="12700" cap="rnd">
              <a:noFill/>
              <a:miter lim="800000"/>
              <a:headEnd/>
              <a:tailEnd/>
            </a:ln>
          </p:spPr>
          <p:txBody>
            <a:bodyPr>
              <a:spAutoFit/>
            </a:bodyPr>
            <a:lstStyle/>
            <a:p>
              <a:pPr algn="l" eaLnBrk="0" hangingPunct="0"/>
              <a:endParaRPr lang="zh-CN" altLang="zh-CN" sz="2800" baseline="-25000"/>
            </a:p>
          </p:txBody>
        </p:sp>
        <p:sp>
          <p:nvSpPr>
            <p:cNvPr id="20490" name="Line 15"/>
            <p:cNvSpPr>
              <a:spLocks noChangeShapeType="1"/>
            </p:cNvSpPr>
            <p:nvPr/>
          </p:nvSpPr>
          <p:spPr bwMode="auto">
            <a:xfrm>
              <a:off x="2307" y="1293"/>
              <a:ext cx="319" cy="0"/>
            </a:xfrm>
            <a:prstGeom prst="line">
              <a:avLst/>
            </a:prstGeom>
            <a:noFill/>
            <a:ln w="25400" cap="rnd">
              <a:solidFill>
                <a:srgbClr val="FF0000"/>
              </a:solidFill>
              <a:round/>
              <a:headEnd/>
              <a:tailEnd type="triangle" w="med" len="med"/>
            </a:ln>
          </p:spPr>
          <p:txBody>
            <a:bodyPr wrap="none" anchor="ctr"/>
            <a:lstStyle/>
            <a:p>
              <a:endParaRPr lang="zh-CN" altLang="en-US"/>
            </a:p>
          </p:txBody>
        </p:sp>
        <p:sp>
          <p:nvSpPr>
            <p:cNvPr id="20491" name="Text Box 16"/>
            <p:cNvSpPr txBox="1">
              <a:spLocks noChangeArrowheads="1"/>
            </p:cNvSpPr>
            <p:nvPr/>
          </p:nvSpPr>
          <p:spPr bwMode="auto">
            <a:xfrm>
              <a:off x="4434" y="1187"/>
              <a:ext cx="567" cy="314"/>
            </a:xfrm>
            <a:prstGeom prst="rect">
              <a:avLst/>
            </a:prstGeom>
            <a:noFill/>
            <a:ln w="12700" cap="rnd">
              <a:noFill/>
              <a:miter lim="800000"/>
              <a:headEnd/>
              <a:tailEnd/>
            </a:ln>
          </p:spPr>
          <p:txBody>
            <a:bodyPr>
              <a:spAutoFit/>
            </a:bodyPr>
            <a:lstStyle/>
            <a:p>
              <a:pPr algn="l" eaLnBrk="0" hangingPunct="0"/>
              <a:endParaRPr lang="zh-CN" altLang="zh-CN" sz="2800"/>
            </a:p>
          </p:txBody>
        </p:sp>
        <p:sp>
          <p:nvSpPr>
            <p:cNvPr id="20492" name="Line 17"/>
            <p:cNvSpPr>
              <a:spLocks noChangeShapeType="1"/>
            </p:cNvSpPr>
            <p:nvPr/>
          </p:nvSpPr>
          <p:spPr bwMode="auto">
            <a:xfrm>
              <a:off x="4653" y="1325"/>
              <a:ext cx="263" cy="0"/>
            </a:xfrm>
            <a:prstGeom prst="line">
              <a:avLst/>
            </a:prstGeom>
            <a:noFill/>
            <a:ln w="25400" cap="rnd">
              <a:solidFill>
                <a:srgbClr val="FF0000"/>
              </a:solidFill>
              <a:round/>
              <a:headEnd/>
              <a:tailEnd type="triangle" w="med" len="med"/>
            </a:ln>
          </p:spPr>
          <p:txBody>
            <a:bodyPr wrap="none" anchor="ctr"/>
            <a:lstStyle/>
            <a:p>
              <a:endParaRPr lang="zh-CN" altLang="en-US"/>
            </a:p>
          </p:txBody>
        </p:sp>
        <p:sp>
          <p:nvSpPr>
            <p:cNvPr id="20493" name="Text Box 18"/>
            <p:cNvSpPr txBox="1">
              <a:spLocks noChangeArrowheads="1"/>
            </p:cNvSpPr>
            <p:nvPr/>
          </p:nvSpPr>
          <p:spPr bwMode="auto">
            <a:xfrm>
              <a:off x="2590" y="1187"/>
              <a:ext cx="568" cy="314"/>
            </a:xfrm>
            <a:prstGeom prst="rect">
              <a:avLst/>
            </a:prstGeom>
            <a:noFill/>
            <a:ln w="12700" cap="rnd">
              <a:noFill/>
              <a:miter lim="800000"/>
              <a:headEnd/>
              <a:tailEnd/>
            </a:ln>
          </p:spPr>
          <p:txBody>
            <a:bodyPr>
              <a:spAutoFit/>
            </a:bodyPr>
            <a:lstStyle/>
            <a:p>
              <a:pPr algn="l" eaLnBrk="0" hangingPunct="0"/>
              <a:endParaRPr lang="zh-CN" altLang="zh-CN" sz="2800"/>
            </a:p>
          </p:txBody>
        </p:sp>
        <p:grpSp>
          <p:nvGrpSpPr>
            <p:cNvPr id="20494" name="Group 19"/>
            <p:cNvGrpSpPr>
              <a:grpSpLocks/>
            </p:cNvGrpSpPr>
            <p:nvPr/>
          </p:nvGrpSpPr>
          <p:grpSpPr bwMode="auto">
            <a:xfrm>
              <a:off x="2732" y="1119"/>
              <a:ext cx="744" cy="348"/>
              <a:chOff x="1529" y="2763"/>
              <a:chExt cx="816" cy="360"/>
            </a:xfrm>
          </p:grpSpPr>
          <p:grpSp>
            <p:nvGrpSpPr>
              <p:cNvPr id="20511" name="Group 20"/>
              <p:cNvGrpSpPr>
                <a:grpSpLocks/>
              </p:cNvGrpSpPr>
              <p:nvPr/>
            </p:nvGrpSpPr>
            <p:grpSpPr bwMode="auto">
              <a:xfrm>
                <a:off x="1529" y="2763"/>
                <a:ext cx="816" cy="360"/>
                <a:chOff x="1529" y="2763"/>
                <a:chExt cx="816" cy="360"/>
              </a:xfrm>
            </p:grpSpPr>
            <p:sp>
              <p:nvSpPr>
                <p:cNvPr id="20513" name="Rectangle 21"/>
                <p:cNvSpPr>
                  <a:spLocks noChangeArrowheads="1"/>
                </p:cNvSpPr>
                <p:nvPr/>
              </p:nvSpPr>
              <p:spPr bwMode="auto">
                <a:xfrm>
                  <a:off x="1529" y="2798"/>
                  <a:ext cx="816"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0514" name="Text Box 22"/>
                <p:cNvSpPr txBox="1">
                  <a:spLocks noChangeArrowheads="1"/>
                </p:cNvSpPr>
                <p:nvPr/>
              </p:nvSpPr>
              <p:spPr bwMode="auto">
                <a:xfrm>
                  <a:off x="1604" y="2763"/>
                  <a:ext cx="586" cy="324"/>
                </a:xfrm>
                <a:prstGeom prst="rect">
                  <a:avLst/>
                </a:prstGeom>
                <a:noFill/>
                <a:ln w="12700" cap="rnd">
                  <a:noFill/>
                  <a:miter lim="800000"/>
                  <a:headEnd/>
                  <a:tailEnd/>
                </a:ln>
              </p:spPr>
              <p:txBody>
                <a:bodyPr>
                  <a:spAutoFit/>
                </a:bodyPr>
                <a:lstStyle/>
                <a:p>
                  <a:pPr algn="l" eaLnBrk="0" hangingPunct="0"/>
                  <a:r>
                    <a:rPr lang="en-US" altLang="zh-CN" sz="2800"/>
                    <a:t>a</a:t>
                  </a:r>
                  <a:r>
                    <a:rPr lang="en-US" altLang="zh-CN" sz="2800" baseline="-25000"/>
                    <a:t>1</a:t>
                  </a:r>
                </a:p>
              </p:txBody>
            </p:sp>
          </p:grpSp>
          <p:sp>
            <p:nvSpPr>
              <p:cNvPr id="20512" name="Line 23"/>
              <p:cNvSpPr>
                <a:spLocks noChangeShapeType="1"/>
              </p:cNvSpPr>
              <p:nvPr/>
            </p:nvSpPr>
            <p:spPr bwMode="auto">
              <a:xfrm>
                <a:off x="1996" y="2798"/>
                <a:ext cx="0" cy="325"/>
              </a:xfrm>
              <a:prstGeom prst="line">
                <a:avLst/>
              </a:prstGeom>
              <a:noFill/>
              <a:ln w="19050" cap="rnd">
                <a:solidFill>
                  <a:schemeClr val="bg2"/>
                </a:solidFill>
                <a:round/>
                <a:headEnd/>
                <a:tailEnd/>
              </a:ln>
            </p:spPr>
            <p:txBody>
              <a:bodyPr wrap="none" anchor="ctr"/>
              <a:lstStyle/>
              <a:p>
                <a:endParaRPr lang="zh-CN" altLang="en-US"/>
              </a:p>
            </p:txBody>
          </p:sp>
        </p:grpSp>
        <p:sp>
          <p:nvSpPr>
            <p:cNvPr id="20495" name="Line 24"/>
            <p:cNvSpPr>
              <a:spLocks noChangeShapeType="1"/>
            </p:cNvSpPr>
            <p:nvPr/>
          </p:nvSpPr>
          <p:spPr bwMode="auto">
            <a:xfrm>
              <a:off x="2626" y="1292"/>
              <a:ext cx="106" cy="0"/>
            </a:xfrm>
            <a:prstGeom prst="line">
              <a:avLst/>
            </a:prstGeom>
            <a:noFill/>
            <a:ln w="57150">
              <a:solidFill>
                <a:srgbClr val="FF0000"/>
              </a:solidFill>
              <a:prstDash val="sysDot"/>
              <a:round/>
              <a:headEnd/>
              <a:tailEnd/>
            </a:ln>
          </p:spPr>
          <p:txBody>
            <a:bodyPr wrap="none" anchor="ctr"/>
            <a:lstStyle/>
            <a:p>
              <a:endParaRPr lang="zh-CN" altLang="en-US"/>
            </a:p>
          </p:txBody>
        </p:sp>
        <p:grpSp>
          <p:nvGrpSpPr>
            <p:cNvPr id="20496" name="Group 25"/>
            <p:cNvGrpSpPr>
              <a:grpSpLocks/>
            </p:cNvGrpSpPr>
            <p:nvPr/>
          </p:nvGrpSpPr>
          <p:grpSpPr bwMode="auto">
            <a:xfrm>
              <a:off x="4872" y="1139"/>
              <a:ext cx="744" cy="350"/>
              <a:chOff x="4560" y="2762"/>
              <a:chExt cx="816" cy="361"/>
            </a:xfrm>
          </p:grpSpPr>
          <p:sp>
            <p:nvSpPr>
              <p:cNvPr id="20505" name="Rectangle 26"/>
              <p:cNvSpPr>
                <a:spLocks noChangeArrowheads="1"/>
              </p:cNvSpPr>
              <p:nvPr/>
            </p:nvSpPr>
            <p:spPr bwMode="auto">
              <a:xfrm>
                <a:off x="4560" y="2798"/>
                <a:ext cx="816"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0506" name="Line 27"/>
              <p:cNvSpPr>
                <a:spLocks noChangeShapeType="1"/>
              </p:cNvSpPr>
              <p:nvPr/>
            </p:nvSpPr>
            <p:spPr bwMode="auto">
              <a:xfrm>
                <a:off x="5026" y="2798"/>
                <a:ext cx="0" cy="325"/>
              </a:xfrm>
              <a:prstGeom prst="line">
                <a:avLst/>
              </a:prstGeom>
              <a:noFill/>
              <a:ln w="19050" cap="rnd">
                <a:solidFill>
                  <a:schemeClr val="bg2"/>
                </a:solidFill>
                <a:round/>
                <a:headEnd/>
                <a:tailEnd/>
              </a:ln>
            </p:spPr>
            <p:txBody>
              <a:bodyPr wrap="none" anchor="ctr"/>
              <a:lstStyle/>
              <a:p>
                <a:endParaRPr lang="zh-CN" altLang="en-US"/>
              </a:p>
            </p:txBody>
          </p:sp>
          <p:sp>
            <p:nvSpPr>
              <p:cNvPr id="20507" name="Text Box 28"/>
              <p:cNvSpPr txBox="1">
                <a:spLocks noChangeArrowheads="1"/>
              </p:cNvSpPr>
              <p:nvPr/>
            </p:nvSpPr>
            <p:spPr bwMode="auto">
              <a:xfrm>
                <a:off x="4638" y="2762"/>
                <a:ext cx="582" cy="323"/>
              </a:xfrm>
              <a:prstGeom prst="rect">
                <a:avLst/>
              </a:prstGeom>
              <a:noFill/>
              <a:ln w="12700" cap="rnd">
                <a:noFill/>
                <a:miter lim="800000"/>
                <a:headEnd/>
                <a:tailEnd/>
              </a:ln>
            </p:spPr>
            <p:txBody>
              <a:bodyPr>
                <a:spAutoFit/>
              </a:bodyPr>
              <a:lstStyle/>
              <a:p>
                <a:pPr algn="l" eaLnBrk="0" hangingPunct="0"/>
                <a:r>
                  <a:rPr lang="en-US" altLang="zh-CN" sz="2800"/>
                  <a:t>a</a:t>
                </a:r>
                <a:r>
                  <a:rPr lang="en-US" altLang="zh-CN" sz="2800" baseline="-25000"/>
                  <a:t>n</a:t>
                </a:r>
              </a:p>
            </p:txBody>
          </p:sp>
          <p:grpSp>
            <p:nvGrpSpPr>
              <p:cNvPr id="20508" name="Group 29"/>
              <p:cNvGrpSpPr>
                <a:grpSpLocks/>
              </p:cNvGrpSpPr>
              <p:nvPr/>
            </p:nvGrpSpPr>
            <p:grpSpPr bwMode="auto">
              <a:xfrm>
                <a:off x="5104" y="2906"/>
                <a:ext cx="155" cy="145"/>
                <a:chOff x="5856" y="2064"/>
                <a:chExt cx="192" cy="192"/>
              </a:xfrm>
            </p:grpSpPr>
            <p:sp>
              <p:nvSpPr>
                <p:cNvPr id="20509" name="Line 30"/>
                <p:cNvSpPr>
                  <a:spLocks noChangeShapeType="1"/>
                </p:cNvSpPr>
                <p:nvPr/>
              </p:nvSpPr>
              <p:spPr bwMode="auto">
                <a:xfrm flipV="1">
                  <a:off x="5856" y="2064"/>
                  <a:ext cx="96" cy="192"/>
                </a:xfrm>
                <a:prstGeom prst="line">
                  <a:avLst/>
                </a:prstGeom>
                <a:noFill/>
                <a:ln w="19050" cap="rnd">
                  <a:solidFill>
                    <a:schemeClr val="bg2"/>
                  </a:solidFill>
                  <a:round/>
                  <a:headEnd/>
                  <a:tailEnd/>
                </a:ln>
              </p:spPr>
              <p:txBody>
                <a:bodyPr wrap="none" anchor="ctr"/>
                <a:lstStyle/>
                <a:p>
                  <a:endParaRPr lang="zh-CN" altLang="en-US"/>
                </a:p>
              </p:txBody>
            </p:sp>
            <p:sp>
              <p:nvSpPr>
                <p:cNvPr id="20510" name="Line 31"/>
                <p:cNvSpPr>
                  <a:spLocks noChangeShapeType="1"/>
                </p:cNvSpPr>
                <p:nvPr/>
              </p:nvSpPr>
              <p:spPr bwMode="auto">
                <a:xfrm>
                  <a:off x="5952" y="2064"/>
                  <a:ext cx="96" cy="192"/>
                </a:xfrm>
                <a:prstGeom prst="line">
                  <a:avLst/>
                </a:prstGeom>
                <a:noFill/>
                <a:ln w="19050" cap="rnd">
                  <a:solidFill>
                    <a:schemeClr val="bg2"/>
                  </a:solidFill>
                  <a:round/>
                  <a:headEnd/>
                  <a:tailEnd/>
                </a:ln>
              </p:spPr>
              <p:txBody>
                <a:bodyPr wrap="none" anchor="ctr"/>
                <a:lstStyle/>
                <a:p>
                  <a:endParaRPr lang="zh-CN" altLang="en-US"/>
                </a:p>
              </p:txBody>
            </p:sp>
          </p:grpSp>
        </p:grpSp>
        <p:sp>
          <p:nvSpPr>
            <p:cNvPr id="20497" name="Line 32"/>
            <p:cNvSpPr>
              <a:spLocks noChangeShapeType="1"/>
            </p:cNvSpPr>
            <p:nvPr/>
          </p:nvSpPr>
          <p:spPr bwMode="auto">
            <a:xfrm>
              <a:off x="3308" y="1325"/>
              <a:ext cx="318" cy="0"/>
            </a:xfrm>
            <a:prstGeom prst="line">
              <a:avLst/>
            </a:prstGeom>
            <a:noFill/>
            <a:ln w="25400" cap="rnd">
              <a:solidFill>
                <a:srgbClr val="FF0000"/>
              </a:solidFill>
              <a:round/>
              <a:headEnd/>
              <a:tailEnd type="triangle" w="med" len="med"/>
            </a:ln>
          </p:spPr>
          <p:txBody>
            <a:bodyPr wrap="none" anchor="ctr"/>
            <a:lstStyle/>
            <a:p>
              <a:endParaRPr lang="zh-CN" altLang="en-US"/>
            </a:p>
          </p:txBody>
        </p:sp>
        <p:sp>
          <p:nvSpPr>
            <p:cNvPr id="20498" name="Line 33"/>
            <p:cNvSpPr>
              <a:spLocks noChangeShapeType="1"/>
            </p:cNvSpPr>
            <p:nvPr/>
          </p:nvSpPr>
          <p:spPr bwMode="auto">
            <a:xfrm>
              <a:off x="4521" y="1325"/>
              <a:ext cx="88" cy="0"/>
            </a:xfrm>
            <a:prstGeom prst="line">
              <a:avLst/>
            </a:prstGeom>
            <a:noFill/>
            <a:ln w="57150">
              <a:solidFill>
                <a:srgbClr val="FF0000"/>
              </a:solidFill>
              <a:prstDash val="sysDot"/>
              <a:round/>
              <a:headEnd/>
              <a:tailEnd/>
            </a:ln>
          </p:spPr>
          <p:txBody>
            <a:bodyPr wrap="none" anchor="ctr"/>
            <a:lstStyle/>
            <a:p>
              <a:endParaRPr lang="zh-CN" altLang="en-US"/>
            </a:p>
          </p:txBody>
        </p:sp>
        <p:grpSp>
          <p:nvGrpSpPr>
            <p:cNvPr id="20499" name="Group 34"/>
            <p:cNvGrpSpPr>
              <a:grpSpLocks/>
            </p:cNvGrpSpPr>
            <p:nvPr/>
          </p:nvGrpSpPr>
          <p:grpSpPr bwMode="auto">
            <a:xfrm>
              <a:off x="1104" y="1056"/>
              <a:ext cx="527" cy="480"/>
              <a:chOff x="1584" y="1200"/>
              <a:chExt cx="527" cy="480"/>
            </a:xfrm>
          </p:grpSpPr>
          <p:sp>
            <p:nvSpPr>
              <p:cNvPr id="20503" name="Rectangle 35"/>
              <p:cNvSpPr>
                <a:spLocks noChangeArrowheads="1"/>
              </p:cNvSpPr>
              <p:nvPr/>
            </p:nvSpPr>
            <p:spPr bwMode="auto">
              <a:xfrm>
                <a:off x="1584" y="1200"/>
                <a:ext cx="527" cy="480"/>
              </a:xfrm>
              <a:prstGeom prst="rect">
                <a:avLst/>
              </a:prstGeom>
              <a:solidFill>
                <a:srgbClr val="33CCFF"/>
              </a:solidFill>
              <a:ln w="19050" cap="rnd">
                <a:solidFill>
                  <a:schemeClr val="bg2"/>
                </a:solidFill>
                <a:miter lim="800000"/>
                <a:headEnd/>
                <a:tailEnd/>
              </a:ln>
            </p:spPr>
            <p:txBody>
              <a:bodyPr anchor="ctr">
                <a:spAutoFit/>
              </a:bodyPr>
              <a:lstStyle/>
              <a:p>
                <a:endParaRPr lang="zh-CN" altLang="en-US"/>
              </a:p>
            </p:txBody>
          </p:sp>
          <p:sp>
            <p:nvSpPr>
              <p:cNvPr id="20504" name="Line 36"/>
              <p:cNvSpPr>
                <a:spLocks noChangeShapeType="1"/>
              </p:cNvSpPr>
              <p:nvPr/>
            </p:nvSpPr>
            <p:spPr bwMode="auto">
              <a:xfrm>
                <a:off x="1584" y="1440"/>
                <a:ext cx="527" cy="0"/>
              </a:xfrm>
              <a:prstGeom prst="line">
                <a:avLst/>
              </a:prstGeom>
              <a:noFill/>
              <a:ln w="19050" cap="rnd">
                <a:solidFill>
                  <a:schemeClr val="bg2"/>
                </a:solidFill>
                <a:round/>
                <a:headEnd/>
                <a:tailEnd/>
              </a:ln>
            </p:spPr>
            <p:txBody>
              <a:bodyPr/>
              <a:lstStyle/>
              <a:p>
                <a:endParaRPr lang="zh-CN" altLang="en-US"/>
              </a:p>
            </p:txBody>
          </p:sp>
        </p:grpSp>
        <p:sp>
          <p:nvSpPr>
            <p:cNvPr id="20500" name="Text Box 37"/>
            <p:cNvSpPr txBox="1">
              <a:spLocks noChangeArrowheads="1"/>
            </p:cNvSpPr>
            <p:nvPr/>
          </p:nvSpPr>
          <p:spPr bwMode="auto">
            <a:xfrm>
              <a:off x="384" y="1008"/>
              <a:ext cx="872" cy="547"/>
            </a:xfrm>
            <a:prstGeom prst="rect">
              <a:avLst/>
            </a:prstGeom>
            <a:noFill/>
            <a:ln w="12700" cap="rnd">
              <a:noFill/>
              <a:miter lim="800000"/>
              <a:headEnd/>
              <a:tailEnd/>
            </a:ln>
          </p:spPr>
          <p:txBody>
            <a:bodyPr>
              <a:spAutoFit/>
            </a:bodyPr>
            <a:lstStyle/>
            <a:p>
              <a:pPr algn="l" eaLnBrk="0" hangingPunct="0">
                <a:lnSpc>
                  <a:spcPct val="95000"/>
                </a:lnSpc>
                <a:spcBef>
                  <a:spcPct val="0"/>
                </a:spcBef>
              </a:pPr>
              <a:r>
                <a:rPr lang="en-US" altLang="zh-CN" sz="2800"/>
                <a:t>Q.front Q.rear</a:t>
              </a:r>
            </a:p>
          </p:txBody>
        </p:sp>
        <p:sp>
          <p:nvSpPr>
            <p:cNvPr id="20501" name="Line 38"/>
            <p:cNvSpPr>
              <a:spLocks noChangeShapeType="1"/>
            </p:cNvSpPr>
            <p:nvPr/>
          </p:nvSpPr>
          <p:spPr bwMode="auto">
            <a:xfrm>
              <a:off x="1392" y="1200"/>
              <a:ext cx="432" cy="0"/>
            </a:xfrm>
            <a:prstGeom prst="line">
              <a:avLst/>
            </a:prstGeom>
            <a:noFill/>
            <a:ln w="38100" cap="rnd">
              <a:solidFill>
                <a:srgbClr val="FF0000"/>
              </a:solidFill>
              <a:round/>
              <a:headEnd/>
              <a:tailEnd type="triangle" w="med" len="med"/>
            </a:ln>
          </p:spPr>
          <p:txBody>
            <a:bodyPr/>
            <a:lstStyle/>
            <a:p>
              <a:endParaRPr lang="zh-CN" altLang="en-US"/>
            </a:p>
          </p:txBody>
        </p:sp>
        <p:sp>
          <p:nvSpPr>
            <p:cNvPr id="20502" name="Freeform 39"/>
            <p:cNvSpPr>
              <a:spLocks/>
            </p:cNvSpPr>
            <p:nvPr/>
          </p:nvSpPr>
          <p:spPr bwMode="auto">
            <a:xfrm>
              <a:off x="1344" y="1440"/>
              <a:ext cx="3659" cy="220"/>
            </a:xfrm>
            <a:custGeom>
              <a:avLst/>
              <a:gdLst>
                <a:gd name="T0" fmla="*/ 0 w 3659"/>
                <a:gd name="T1" fmla="*/ 0 h 220"/>
                <a:gd name="T2" fmla="*/ 0 w 3659"/>
                <a:gd name="T3" fmla="*/ 209 h 220"/>
                <a:gd name="T4" fmla="*/ 3659 w 3659"/>
                <a:gd name="T5" fmla="*/ 220 h 220"/>
                <a:gd name="T6" fmla="*/ 3659 w 3659"/>
                <a:gd name="T7" fmla="*/ 28 h 220"/>
                <a:gd name="T8" fmla="*/ 0 60000 65536"/>
                <a:gd name="T9" fmla="*/ 0 60000 65536"/>
                <a:gd name="T10" fmla="*/ 0 60000 65536"/>
                <a:gd name="T11" fmla="*/ 0 60000 65536"/>
                <a:gd name="T12" fmla="*/ 0 w 3659"/>
                <a:gd name="T13" fmla="*/ 0 h 220"/>
                <a:gd name="T14" fmla="*/ 3659 w 3659"/>
                <a:gd name="T15" fmla="*/ 220 h 220"/>
              </a:gdLst>
              <a:ahLst/>
              <a:cxnLst>
                <a:cxn ang="T8">
                  <a:pos x="T0" y="T1"/>
                </a:cxn>
                <a:cxn ang="T9">
                  <a:pos x="T2" y="T3"/>
                </a:cxn>
                <a:cxn ang="T10">
                  <a:pos x="T4" y="T5"/>
                </a:cxn>
                <a:cxn ang="T11">
                  <a:pos x="T6" y="T7"/>
                </a:cxn>
              </a:cxnLst>
              <a:rect l="T12" t="T13" r="T14" b="T15"/>
              <a:pathLst>
                <a:path w="3659" h="220">
                  <a:moveTo>
                    <a:pt x="0" y="0"/>
                  </a:moveTo>
                  <a:lnTo>
                    <a:pt x="0" y="209"/>
                  </a:lnTo>
                  <a:lnTo>
                    <a:pt x="3659" y="220"/>
                  </a:lnTo>
                  <a:lnTo>
                    <a:pt x="3659" y="28"/>
                  </a:lnTo>
                </a:path>
              </a:pathLst>
            </a:custGeom>
            <a:noFill/>
            <a:ln w="28575" cap="rnd">
              <a:solidFill>
                <a:srgbClr val="FF3300"/>
              </a:solidFill>
              <a:round/>
              <a:headEnd/>
              <a:tailEnd type="triangle" w="med" len="med"/>
            </a:ln>
          </p:spPr>
          <p:txBody>
            <a:bodyPr>
              <a:spAutoFit/>
            </a:bodyPr>
            <a:lstStyle/>
            <a:p>
              <a:endParaRPr lang="zh-CN" altLang="en-US"/>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0" y="0"/>
            <a:ext cx="9144000" cy="4114800"/>
          </a:xfrm>
        </p:spPr>
        <p:txBody>
          <a:bodyPr/>
          <a:lstStyle/>
          <a:p>
            <a:pPr eaLnBrk="1" hangingPunct="1">
              <a:buFont typeface="Wingdings 2" pitchFamily="18" charset="2"/>
              <a:buNone/>
            </a:pPr>
            <a:r>
              <a:rPr lang="en-US" altLang="zh-CN" sz="2800" b="1" smtClean="0">
                <a:solidFill>
                  <a:srgbClr val="000000"/>
                </a:solidFill>
              </a:rPr>
              <a:t>Status DelQueue(LinkQueue Q, QElemType e)</a:t>
            </a:r>
          </a:p>
          <a:p>
            <a:pPr eaLnBrk="1" hangingPunct="1">
              <a:spcBef>
                <a:spcPct val="0"/>
              </a:spcBef>
              <a:buFont typeface="Wingdings 2" pitchFamily="18" charset="2"/>
              <a:buNone/>
            </a:pPr>
            <a:r>
              <a:rPr lang="en-US" altLang="zh-CN" sz="2800" b="1" smtClean="0">
                <a:solidFill>
                  <a:srgbClr val="000000"/>
                </a:solidFill>
              </a:rPr>
              <a:t>{ </a:t>
            </a:r>
            <a:r>
              <a:rPr lang="en-US" altLang="zh-CN" sz="2800" b="1" smtClean="0">
                <a:solidFill>
                  <a:srgbClr val="006600"/>
                </a:solidFill>
              </a:rPr>
              <a:t>//</a:t>
            </a:r>
            <a:r>
              <a:rPr lang="zh-CN" altLang="en-US" sz="2800" b="1" smtClean="0">
                <a:solidFill>
                  <a:srgbClr val="007F00"/>
                </a:solidFill>
              </a:rPr>
              <a:t>用带头结点的线性链表存储队列</a:t>
            </a:r>
          </a:p>
          <a:p>
            <a:pPr eaLnBrk="1" hangingPunct="1">
              <a:spcBef>
                <a:spcPct val="0"/>
              </a:spcBef>
              <a:buFont typeface="Wingdings 2" pitchFamily="18" charset="2"/>
              <a:buNone/>
            </a:pPr>
            <a:r>
              <a:rPr lang="zh-CN" altLang="en-US" sz="2800" b="1" smtClean="0">
                <a:solidFill>
                  <a:srgbClr val="000000"/>
                </a:solidFill>
              </a:rPr>
              <a:t>   </a:t>
            </a:r>
            <a:r>
              <a:rPr lang="en-US" altLang="zh-CN" sz="2800" b="1" smtClean="0">
                <a:solidFill>
                  <a:srgbClr val="000000"/>
                </a:solidFill>
              </a:rPr>
              <a:t>q=Q.front-&gt;next; </a:t>
            </a:r>
          </a:p>
          <a:p>
            <a:pPr eaLnBrk="1" hangingPunct="1">
              <a:spcBef>
                <a:spcPct val="0"/>
              </a:spcBef>
              <a:buFont typeface="Wingdings 2" pitchFamily="18" charset="2"/>
              <a:buNone/>
            </a:pPr>
            <a:r>
              <a:rPr lang="en-US" altLang="zh-CN" sz="2800" b="1" smtClean="0">
                <a:solidFill>
                  <a:srgbClr val="000000"/>
                </a:solidFill>
              </a:rPr>
              <a:t>   if(!q) return ERROR;</a:t>
            </a:r>
          </a:p>
          <a:p>
            <a:pPr eaLnBrk="1" hangingPunct="1">
              <a:spcBef>
                <a:spcPct val="0"/>
              </a:spcBef>
              <a:buFont typeface="Wingdings 2" pitchFamily="18" charset="2"/>
              <a:buNone/>
            </a:pPr>
            <a:r>
              <a:rPr lang="en-US" altLang="zh-CN" sz="2800" b="1" smtClean="0">
                <a:solidFill>
                  <a:srgbClr val="000000"/>
                </a:solidFill>
              </a:rPr>
              <a:t>  {     Q.front-&gt;next=q-&gt;next;  </a:t>
            </a:r>
          </a:p>
          <a:p>
            <a:pPr eaLnBrk="1" hangingPunct="1">
              <a:spcBef>
                <a:spcPct val="0"/>
              </a:spcBef>
              <a:buFont typeface="Wingdings 2" pitchFamily="18" charset="2"/>
              <a:buNone/>
            </a:pPr>
            <a:r>
              <a:rPr lang="en-US" altLang="zh-CN" sz="2800" b="1" smtClean="0">
                <a:solidFill>
                  <a:srgbClr val="000000"/>
                </a:solidFill>
              </a:rPr>
              <a:t>        if(q-&gt;next=NULL) Q.rear= Q.front ;</a:t>
            </a:r>
          </a:p>
          <a:p>
            <a:pPr eaLnBrk="1" hangingPunct="1">
              <a:spcBef>
                <a:spcPct val="0"/>
              </a:spcBef>
              <a:buFont typeface="Wingdings 2" pitchFamily="18" charset="2"/>
              <a:buNone/>
            </a:pPr>
            <a:r>
              <a:rPr lang="en-US" altLang="zh-CN" sz="2800" b="1" smtClean="0">
                <a:solidFill>
                  <a:srgbClr val="000000"/>
                </a:solidFill>
              </a:rPr>
              <a:t>        free(q);   return OK;</a:t>
            </a:r>
          </a:p>
          <a:p>
            <a:pPr eaLnBrk="1" hangingPunct="1">
              <a:spcBef>
                <a:spcPct val="0"/>
              </a:spcBef>
              <a:buFont typeface="Wingdings 2" pitchFamily="18" charset="2"/>
              <a:buNone/>
            </a:pPr>
            <a:r>
              <a:rPr lang="en-US" altLang="zh-CN" sz="2800" b="1" smtClean="0">
                <a:solidFill>
                  <a:srgbClr val="000000"/>
                </a:solidFill>
              </a:rPr>
              <a:t>   }</a:t>
            </a:r>
          </a:p>
          <a:p>
            <a:pPr eaLnBrk="1" hangingPunct="1">
              <a:spcBef>
                <a:spcPct val="0"/>
              </a:spcBef>
              <a:buFont typeface="Wingdings 2" pitchFamily="18" charset="2"/>
              <a:buNone/>
            </a:pPr>
            <a:r>
              <a:rPr lang="en-US" altLang="zh-CN" sz="2800" b="1" smtClean="0">
                <a:solidFill>
                  <a:srgbClr val="000000"/>
                </a:solidFill>
              </a:rPr>
              <a:t>}</a:t>
            </a:r>
          </a:p>
        </p:txBody>
      </p:sp>
      <p:sp>
        <p:nvSpPr>
          <p:cNvPr id="21507" name="Text Box 3"/>
          <p:cNvSpPr txBox="1">
            <a:spLocks noChangeArrowheads="1"/>
          </p:cNvSpPr>
          <p:nvPr/>
        </p:nvSpPr>
        <p:spPr bwMode="auto">
          <a:xfrm>
            <a:off x="4891088" y="3717925"/>
            <a:ext cx="889000" cy="396875"/>
          </a:xfrm>
          <a:prstGeom prst="rect">
            <a:avLst/>
          </a:prstGeom>
          <a:noFill/>
          <a:ln w="12700" cap="rnd">
            <a:noFill/>
            <a:miter lim="800000"/>
            <a:headEnd/>
            <a:tailEnd/>
          </a:ln>
        </p:spPr>
        <p:txBody>
          <a:bodyPr>
            <a:spAutoFit/>
          </a:bodyPr>
          <a:lstStyle/>
          <a:p>
            <a:pPr algn="l" eaLnBrk="0" hangingPunct="0"/>
            <a:endParaRPr lang="zh-CN" altLang="zh-CN" sz="2000" b="0">
              <a:latin typeface="宋体" pitchFamily="2" charset="-122"/>
            </a:endParaRPr>
          </a:p>
        </p:txBody>
      </p:sp>
      <p:sp>
        <p:nvSpPr>
          <p:cNvPr id="21508" name="Text Box 4"/>
          <p:cNvSpPr txBox="1">
            <a:spLocks noChangeArrowheads="1"/>
          </p:cNvSpPr>
          <p:nvPr/>
        </p:nvSpPr>
        <p:spPr bwMode="auto">
          <a:xfrm>
            <a:off x="2343150" y="3633788"/>
            <a:ext cx="830263" cy="290512"/>
          </a:xfrm>
          <a:prstGeom prst="rect">
            <a:avLst/>
          </a:prstGeom>
          <a:noFill/>
          <a:ln w="12700" cap="rnd">
            <a:noFill/>
            <a:miter lim="800000"/>
            <a:headEnd/>
            <a:tailEnd/>
          </a:ln>
        </p:spPr>
        <p:txBody>
          <a:bodyPr>
            <a:spAutoFit/>
          </a:bodyPr>
          <a:lstStyle/>
          <a:p>
            <a:pPr algn="l" eaLnBrk="0" hangingPunct="0"/>
            <a:endParaRPr lang="zh-CN" altLang="zh-CN" sz="2000" b="0" baseline="-25000">
              <a:latin typeface="宋体" pitchFamily="2" charset="-122"/>
            </a:endParaRPr>
          </a:p>
        </p:txBody>
      </p:sp>
      <p:sp>
        <p:nvSpPr>
          <p:cNvPr id="21509" name="Text Box 5"/>
          <p:cNvSpPr txBox="1">
            <a:spLocks noChangeArrowheads="1"/>
          </p:cNvSpPr>
          <p:nvPr/>
        </p:nvSpPr>
        <p:spPr bwMode="auto">
          <a:xfrm>
            <a:off x="3451225" y="3717925"/>
            <a:ext cx="887413" cy="396875"/>
          </a:xfrm>
          <a:prstGeom prst="rect">
            <a:avLst/>
          </a:prstGeom>
          <a:noFill/>
          <a:ln w="12700" cap="rnd">
            <a:noFill/>
            <a:miter lim="800000"/>
            <a:headEnd/>
            <a:tailEnd/>
          </a:ln>
        </p:spPr>
        <p:txBody>
          <a:bodyPr>
            <a:spAutoFit/>
          </a:bodyPr>
          <a:lstStyle/>
          <a:p>
            <a:pPr algn="l" eaLnBrk="0" hangingPunct="0"/>
            <a:endParaRPr lang="zh-CN" altLang="zh-CN" sz="2000" b="0">
              <a:latin typeface="宋体" pitchFamily="2" charset="-122"/>
            </a:endParaRPr>
          </a:p>
        </p:txBody>
      </p:sp>
      <p:grpSp>
        <p:nvGrpSpPr>
          <p:cNvPr id="21510" name="Group 6"/>
          <p:cNvGrpSpPr>
            <a:grpSpLocks/>
          </p:cNvGrpSpPr>
          <p:nvPr/>
        </p:nvGrpSpPr>
        <p:grpSpPr bwMode="auto">
          <a:xfrm>
            <a:off x="457200" y="4343400"/>
            <a:ext cx="8183563" cy="1079500"/>
            <a:chOff x="384" y="1008"/>
            <a:chExt cx="5232" cy="652"/>
          </a:xfrm>
        </p:grpSpPr>
        <p:sp>
          <p:nvSpPr>
            <p:cNvPr id="21533" name="Text Box 7"/>
            <p:cNvSpPr txBox="1">
              <a:spLocks noChangeArrowheads="1"/>
            </p:cNvSpPr>
            <p:nvPr/>
          </p:nvSpPr>
          <p:spPr bwMode="auto">
            <a:xfrm>
              <a:off x="3511" y="1187"/>
              <a:ext cx="568" cy="314"/>
            </a:xfrm>
            <a:prstGeom prst="rect">
              <a:avLst/>
            </a:prstGeom>
            <a:noFill/>
            <a:ln w="12700" cap="rnd">
              <a:noFill/>
              <a:miter lim="800000"/>
              <a:headEnd/>
              <a:tailEnd/>
            </a:ln>
          </p:spPr>
          <p:txBody>
            <a:bodyPr>
              <a:spAutoFit/>
            </a:bodyPr>
            <a:lstStyle/>
            <a:p>
              <a:pPr algn="l" eaLnBrk="0" hangingPunct="0"/>
              <a:endParaRPr lang="zh-CN" altLang="zh-CN" sz="2800"/>
            </a:p>
          </p:txBody>
        </p:sp>
        <p:grpSp>
          <p:nvGrpSpPr>
            <p:cNvPr id="21534" name="Group 8"/>
            <p:cNvGrpSpPr>
              <a:grpSpLocks/>
            </p:cNvGrpSpPr>
            <p:nvPr/>
          </p:nvGrpSpPr>
          <p:grpSpPr bwMode="auto">
            <a:xfrm>
              <a:off x="3619" y="1118"/>
              <a:ext cx="744" cy="349"/>
              <a:chOff x="2501" y="2762"/>
              <a:chExt cx="816" cy="361"/>
            </a:xfrm>
          </p:grpSpPr>
          <p:sp>
            <p:nvSpPr>
              <p:cNvPr id="21565" name="Rectangle 9"/>
              <p:cNvSpPr>
                <a:spLocks noChangeArrowheads="1"/>
              </p:cNvSpPr>
              <p:nvPr/>
            </p:nvSpPr>
            <p:spPr bwMode="auto">
              <a:xfrm>
                <a:off x="2501" y="2798"/>
                <a:ext cx="816"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1566" name="Line 10"/>
              <p:cNvSpPr>
                <a:spLocks noChangeShapeType="1"/>
              </p:cNvSpPr>
              <p:nvPr/>
            </p:nvSpPr>
            <p:spPr bwMode="auto">
              <a:xfrm>
                <a:off x="2967" y="2798"/>
                <a:ext cx="0" cy="325"/>
              </a:xfrm>
              <a:prstGeom prst="line">
                <a:avLst/>
              </a:prstGeom>
              <a:noFill/>
              <a:ln w="19050" cap="rnd">
                <a:solidFill>
                  <a:schemeClr val="bg2"/>
                </a:solidFill>
                <a:round/>
                <a:headEnd/>
                <a:tailEnd/>
              </a:ln>
            </p:spPr>
            <p:txBody>
              <a:bodyPr wrap="none" anchor="ctr"/>
              <a:lstStyle/>
              <a:p>
                <a:endParaRPr lang="zh-CN" altLang="en-US"/>
              </a:p>
            </p:txBody>
          </p:sp>
          <p:sp>
            <p:nvSpPr>
              <p:cNvPr id="21567" name="Text Box 11"/>
              <p:cNvSpPr txBox="1">
                <a:spLocks noChangeArrowheads="1"/>
              </p:cNvSpPr>
              <p:nvPr/>
            </p:nvSpPr>
            <p:spPr bwMode="auto">
              <a:xfrm>
                <a:off x="2577" y="2762"/>
                <a:ext cx="585" cy="324"/>
              </a:xfrm>
              <a:prstGeom prst="rect">
                <a:avLst/>
              </a:prstGeom>
              <a:noFill/>
              <a:ln w="12700" cap="rnd">
                <a:noFill/>
                <a:miter lim="800000"/>
                <a:headEnd/>
                <a:tailEnd/>
              </a:ln>
            </p:spPr>
            <p:txBody>
              <a:bodyPr>
                <a:spAutoFit/>
              </a:bodyPr>
              <a:lstStyle/>
              <a:p>
                <a:pPr algn="l" eaLnBrk="0" hangingPunct="0"/>
                <a:r>
                  <a:rPr lang="en-US" altLang="zh-CN" sz="2800"/>
                  <a:t>a</a:t>
                </a:r>
                <a:r>
                  <a:rPr lang="en-US" altLang="zh-CN" sz="2800" baseline="-25000"/>
                  <a:t>2</a:t>
                </a:r>
              </a:p>
            </p:txBody>
          </p:sp>
        </p:grpSp>
        <p:sp>
          <p:nvSpPr>
            <p:cNvPr id="21535" name="Line 12"/>
            <p:cNvSpPr>
              <a:spLocks noChangeShapeType="1"/>
            </p:cNvSpPr>
            <p:nvPr/>
          </p:nvSpPr>
          <p:spPr bwMode="auto">
            <a:xfrm>
              <a:off x="4215" y="1325"/>
              <a:ext cx="318" cy="0"/>
            </a:xfrm>
            <a:prstGeom prst="line">
              <a:avLst/>
            </a:prstGeom>
            <a:noFill/>
            <a:ln w="25400" cap="rnd">
              <a:solidFill>
                <a:srgbClr val="FF0000"/>
              </a:solidFill>
              <a:round/>
              <a:headEnd/>
              <a:tailEnd type="triangle" w="med" len="med"/>
            </a:ln>
          </p:spPr>
          <p:txBody>
            <a:bodyPr wrap="none" anchor="ctr"/>
            <a:lstStyle/>
            <a:p>
              <a:endParaRPr lang="zh-CN" altLang="en-US"/>
            </a:p>
          </p:txBody>
        </p:sp>
        <p:grpSp>
          <p:nvGrpSpPr>
            <p:cNvPr id="21536" name="Group 13"/>
            <p:cNvGrpSpPr>
              <a:grpSpLocks/>
            </p:cNvGrpSpPr>
            <p:nvPr/>
          </p:nvGrpSpPr>
          <p:grpSpPr bwMode="auto">
            <a:xfrm>
              <a:off x="1811" y="1153"/>
              <a:ext cx="674" cy="315"/>
              <a:chOff x="519" y="2798"/>
              <a:chExt cx="739" cy="325"/>
            </a:xfrm>
          </p:grpSpPr>
          <p:sp>
            <p:nvSpPr>
              <p:cNvPr id="21563" name="Rectangle 14"/>
              <p:cNvSpPr>
                <a:spLocks noChangeArrowheads="1"/>
              </p:cNvSpPr>
              <p:nvPr/>
            </p:nvSpPr>
            <p:spPr bwMode="auto">
              <a:xfrm>
                <a:off x="519" y="2798"/>
                <a:ext cx="739"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1564" name="Line 15"/>
              <p:cNvSpPr>
                <a:spLocks noChangeShapeType="1"/>
              </p:cNvSpPr>
              <p:nvPr/>
            </p:nvSpPr>
            <p:spPr bwMode="auto">
              <a:xfrm>
                <a:off x="985" y="2798"/>
                <a:ext cx="0" cy="325"/>
              </a:xfrm>
              <a:prstGeom prst="line">
                <a:avLst/>
              </a:prstGeom>
              <a:noFill/>
              <a:ln w="19050" cap="rnd">
                <a:solidFill>
                  <a:schemeClr val="bg2"/>
                </a:solidFill>
                <a:round/>
                <a:headEnd/>
                <a:tailEnd/>
              </a:ln>
            </p:spPr>
            <p:txBody>
              <a:bodyPr wrap="none" anchor="ctr"/>
              <a:lstStyle/>
              <a:p>
                <a:endParaRPr lang="zh-CN" altLang="en-US"/>
              </a:p>
            </p:txBody>
          </p:sp>
        </p:grpSp>
        <p:sp>
          <p:nvSpPr>
            <p:cNvPr id="21537" name="Text Box 16"/>
            <p:cNvSpPr txBox="1">
              <a:spLocks noChangeArrowheads="1"/>
            </p:cNvSpPr>
            <p:nvPr/>
          </p:nvSpPr>
          <p:spPr bwMode="auto">
            <a:xfrm>
              <a:off x="1882" y="1118"/>
              <a:ext cx="531" cy="230"/>
            </a:xfrm>
            <a:prstGeom prst="rect">
              <a:avLst/>
            </a:prstGeom>
            <a:noFill/>
            <a:ln w="12700" cap="rnd">
              <a:noFill/>
              <a:miter lim="800000"/>
              <a:headEnd/>
              <a:tailEnd/>
            </a:ln>
          </p:spPr>
          <p:txBody>
            <a:bodyPr>
              <a:spAutoFit/>
            </a:bodyPr>
            <a:lstStyle/>
            <a:p>
              <a:pPr algn="l" eaLnBrk="0" hangingPunct="0"/>
              <a:endParaRPr lang="zh-CN" altLang="zh-CN" sz="2800" baseline="-25000"/>
            </a:p>
          </p:txBody>
        </p:sp>
        <p:sp>
          <p:nvSpPr>
            <p:cNvPr id="21538" name="Line 17"/>
            <p:cNvSpPr>
              <a:spLocks noChangeShapeType="1"/>
            </p:cNvSpPr>
            <p:nvPr/>
          </p:nvSpPr>
          <p:spPr bwMode="auto">
            <a:xfrm>
              <a:off x="2307" y="1293"/>
              <a:ext cx="319" cy="0"/>
            </a:xfrm>
            <a:prstGeom prst="line">
              <a:avLst/>
            </a:prstGeom>
            <a:noFill/>
            <a:ln w="25400" cap="rnd">
              <a:solidFill>
                <a:srgbClr val="FF0000"/>
              </a:solidFill>
              <a:round/>
              <a:headEnd/>
              <a:tailEnd type="triangle" w="med" len="med"/>
            </a:ln>
          </p:spPr>
          <p:txBody>
            <a:bodyPr wrap="none" anchor="ctr"/>
            <a:lstStyle/>
            <a:p>
              <a:endParaRPr lang="zh-CN" altLang="en-US"/>
            </a:p>
          </p:txBody>
        </p:sp>
        <p:sp>
          <p:nvSpPr>
            <p:cNvPr id="21539" name="Text Box 18"/>
            <p:cNvSpPr txBox="1">
              <a:spLocks noChangeArrowheads="1"/>
            </p:cNvSpPr>
            <p:nvPr/>
          </p:nvSpPr>
          <p:spPr bwMode="auto">
            <a:xfrm>
              <a:off x="4434" y="1187"/>
              <a:ext cx="567" cy="314"/>
            </a:xfrm>
            <a:prstGeom prst="rect">
              <a:avLst/>
            </a:prstGeom>
            <a:noFill/>
            <a:ln w="12700" cap="rnd">
              <a:noFill/>
              <a:miter lim="800000"/>
              <a:headEnd/>
              <a:tailEnd/>
            </a:ln>
          </p:spPr>
          <p:txBody>
            <a:bodyPr>
              <a:spAutoFit/>
            </a:bodyPr>
            <a:lstStyle/>
            <a:p>
              <a:pPr algn="l" eaLnBrk="0" hangingPunct="0"/>
              <a:endParaRPr lang="zh-CN" altLang="zh-CN" sz="2800"/>
            </a:p>
          </p:txBody>
        </p:sp>
        <p:sp>
          <p:nvSpPr>
            <p:cNvPr id="21540" name="Line 19"/>
            <p:cNvSpPr>
              <a:spLocks noChangeShapeType="1"/>
            </p:cNvSpPr>
            <p:nvPr/>
          </p:nvSpPr>
          <p:spPr bwMode="auto">
            <a:xfrm>
              <a:off x="4653" y="1325"/>
              <a:ext cx="263" cy="0"/>
            </a:xfrm>
            <a:prstGeom prst="line">
              <a:avLst/>
            </a:prstGeom>
            <a:noFill/>
            <a:ln w="25400" cap="rnd">
              <a:solidFill>
                <a:srgbClr val="FF0000"/>
              </a:solidFill>
              <a:round/>
              <a:headEnd/>
              <a:tailEnd type="triangle" w="med" len="med"/>
            </a:ln>
          </p:spPr>
          <p:txBody>
            <a:bodyPr wrap="none" anchor="ctr"/>
            <a:lstStyle/>
            <a:p>
              <a:endParaRPr lang="zh-CN" altLang="en-US"/>
            </a:p>
          </p:txBody>
        </p:sp>
        <p:sp>
          <p:nvSpPr>
            <p:cNvPr id="21541" name="Text Box 20"/>
            <p:cNvSpPr txBox="1">
              <a:spLocks noChangeArrowheads="1"/>
            </p:cNvSpPr>
            <p:nvPr/>
          </p:nvSpPr>
          <p:spPr bwMode="auto">
            <a:xfrm>
              <a:off x="2590" y="1187"/>
              <a:ext cx="568" cy="314"/>
            </a:xfrm>
            <a:prstGeom prst="rect">
              <a:avLst/>
            </a:prstGeom>
            <a:noFill/>
            <a:ln w="12700" cap="rnd">
              <a:noFill/>
              <a:miter lim="800000"/>
              <a:headEnd/>
              <a:tailEnd/>
            </a:ln>
          </p:spPr>
          <p:txBody>
            <a:bodyPr>
              <a:spAutoFit/>
            </a:bodyPr>
            <a:lstStyle/>
            <a:p>
              <a:pPr algn="l" eaLnBrk="0" hangingPunct="0"/>
              <a:endParaRPr lang="zh-CN" altLang="zh-CN" sz="2800"/>
            </a:p>
          </p:txBody>
        </p:sp>
        <p:grpSp>
          <p:nvGrpSpPr>
            <p:cNvPr id="21542" name="Group 21"/>
            <p:cNvGrpSpPr>
              <a:grpSpLocks/>
            </p:cNvGrpSpPr>
            <p:nvPr/>
          </p:nvGrpSpPr>
          <p:grpSpPr bwMode="auto">
            <a:xfrm>
              <a:off x="2732" y="1119"/>
              <a:ext cx="744" cy="348"/>
              <a:chOff x="1529" y="2763"/>
              <a:chExt cx="816" cy="360"/>
            </a:xfrm>
          </p:grpSpPr>
          <p:grpSp>
            <p:nvGrpSpPr>
              <p:cNvPr id="21559" name="Group 22"/>
              <p:cNvGrpSpPr>
                <a:grpSpLocks/>
              </p:cNvGrpSpPr>
              <p:nvPr/>
            </p:nvGrpSpPr>
            <p:grpSpPr bwMode="auto">
              <a:xfrm>
                <a:off x="1529" y="2763"/>
                <a:ext cx="816" cy="360"/>
                <a:chOff x="1529" y="2763"/>
                <a:chExt cx="816" cy="360"/>
              </a:xfrm>
            </p:grpSpPr>
            <p:sp>
              <p:nvSpPr>
                <p:cNvPr id="21561" name="Rectangle 23"/>
                <p:cNvSpPr>
                  <a:spLocks noChangeArrowheads="1"/>
                </p:cNvSpPr>
                <p:nvPr/>
              </p:nvSpPr>
              <p:spPr bwMode="auto">
                <a:xfrm>
                  <a:off x="1529" y="2798"/>
                  <a:ext cx="816"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1562" name="Text Box 24"/>
                <p:cNvSpPr txBox="1">
                  <a:spLocks noChangeArrowheads="1"/>
                </p:cNvSpPr>
                <p:nvPr/>
              </p:nvSpPr>
              <p:spPr bwMode="auto">
                <a:xfrm>
                  <a:off x="1604" y="2763"/>
                  <a:ext cx="586" cy="324"/>
                </a:xfrm>
                <a:prstGeom prst="rect">
                  <a:avLst/>
                </a:prstGeom>
                <a:noFill/>
                <a:ln w="12700" cap="rnd">
                  <a:noFill/>
                  <a:miter lim="800000"/>
                  <a:headEnd/>
                  <a:tailEnd/>
                </a:ln>
              </p:spPr>
              <p:txBody>
                <a:bodyPr>
                  <a:spAutoFit/>
                </a:bodyPr>
                <a:lstStyle/>
                <a:p>
                  <a:pPr algn="l" eaLnBrk="0" hangingPunct="0"/>
                  <a:r>
                    <a:rPr lang="en-US" altLang="zh-CN" sz="2800"/>
                    <a:t>a</a:t>
                  </a:r>
                  <a:r>
                    <a:rPr lang="en-US" altLang="zh-CN" sz="2800" baseline="-25000"/>
                    <a:t>1</a:t>
                  </a:r>
                </a:p>
              </p:txBody>
            </p:sp>
          </p:grpSp>
          <p:sp>
            <p:nvSpPr>
              <p:cNvPr id="21560" name="Line 25"/>
              <p:cNvSpPr>
                <a:spLocks noChangeShapeType="1"/>
              </p:cNvSpPr>
              <p:nvPr/>
            </p:nvSpPr>
            <p:spPr bwMode="auto">
              <a:xfrm>
                <a:off x="1996" y="2798"/>
                <a:ext cx="0" cy="325"/>
              </a:xfrm>
              <a:prstGeom prst="line">
                <a:avLst/>
              </a:prstGeom>
              <a:noFill/>
              <a:ln w="19050" cap="rnd">
                <a:solidFill>
                  <a:schemeClr val="bg2"/>
                </a:solidFill>
                <a:round/>
                <a:headEnd/>
                <a:tailEnd/>
              </a:ln>
            </p:spPr>
            <p:txBody>
              <a:bodyPr wrap="none" anchor="ctr"/>
              <a:lstStyle/>
              <a:p>
                <a:endParaRPr lang="zh-CN" altLang="en-US"/>
              </a:p>
            </p:txBody>
          </p:sp>
        </p:grpSp>
        <p:sp>
          <p:nvSpPr>
            <p:cNvPr id="21543" name="Line 26"/>
            <p:cNvSpPr>
              <a:spLocks noChangeShapeType="1"/>
            </p:cNvSpPr>
            <p:nvPr/>
          </p:nvSpPr>
          <p:spPr bwMode="auto">
            <a:xfrm>
              <a:off x="2626" y="1292"/>
              <a:ext cx="106" cy="0"/>
            </a:xfrm>
            <a:prstGeom prst="line">
              <a:avLst/>
            </a:prstGeom>
            <a:noFill/>
            <a:ln w="57150">
              <a:solidFill>
                <a:srgbClr val="FF0000"/>
              </a:solidFill>
              <a:prstDash val="sysDot"/>
              <a:round/>
              <a:headEnd/>
              <a:tailEnd/>
            </a:ln>
          </p:spPr>
          <p:txBody>
            <a:bodyPr wrap="none" anchor="ctr"/>
            <a:lstStyle/>
            <a:p>
              <a:endParaRPr lang="zh-CN" altLang="en-US"/>
            </a:p>
          </p:txBody>
        </p:sp>
        <p:grpSp>
          <p:nvGrpSpPr>
            <p:cNvPr id="21544" name="Group 27"/>
            <p:cNvGrpSpPr>
              <a:grpSpLocks/>
            </p:cNvGrpSpPr>
            <p:nvPr/>
          </p:nvGrpSpPr>
          <p:grpSpPr bwMode="auto">
            <a:xfrm>
              <a:off x="4872" y="1139"/>
              <a:ext cx="744" cy="350"/>
              <a:chOff x="4560" y="2762"/>
              <a:chExt cx="816" cy="361"/>
            </a:xfrm>
          </p:grpSpPr>
          <p:sp>
            <p:nvSpPr>
              <p:cNvPr id="21553" name="Rectangle 28"/>
              <p:cNvSpPr>
                <a:spLocks noChangeArrowheads="1"/>
              </p:cNvSpPr>
              <p:nvPr/>
            </p:nvSpPr>
            <p:spPr bwMode="auto">
              <a:xfrm>
                <a:off x="4560" y="2798"/>
                <a:ext cx="816"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1554" name="Line 29"/>
              <p:cNvSpPr>
                <a:spLocks noChangeShapeType="1"/>
              </p:cNvSpPr>
              <p:nvPr/>
            </p:nvSpPr>
            <p:spPr bwMode="auto">
              <a:xfrm>
                <a:off x="5026" y="2798"/>
                <a:ext cx="0" cy="325"/>
              </a:xfrm>
              <a:prstGeom prst="line">
                <a:avLst/>
              </a:prstGeom>
              <a:noFill/>
              <a:ln w="19050" cap="rnd">
                <a:solidFill>
                  <a:schemeClr val="bg2"/>
                </a:solidFill>
                <a:round/>
                <a:headEnd/>
                <a:tailEnd/>
              </a:ln>
            </p:spPr>
            <p:txBody>
              <a:bodyPr wrap="none" anchor="ctr"/>
              <a:lstStyle/>
              <a:p>
                <a:endParaRPr lang="zh-CN" altLang="en-US"/>
              </a:p>
            </p:txBody>
          </p:sp>
          <p:sp>
            <p:nvSpPr>
              <p:cNvPr id="21555" name="Text Box 30"/>
              <p:cNvSpPr txBox="1">
                <a:spLocks noChangeArrowheads="1"/>
              </p:cNvSpPr>
              <p:nvPr/>
            </p:nvSpPr>
            <p:spPr bwMode="auto">
              <a:xfrm>
                <a:off x="4638" y="2762"/>
                <a:ext cx="582" cy="323"/>
              </a:xfrm>
              <a:prstGeom prst="rect">
                <a:avLst/>
              </a:prstGeom>
              <a:noFill/>
              <a:ln w="12700" cap="rnd">
                <a:noFill/>
                <a:miter lim="800000"/>
                <a:headEnd/>
                <a:tailEnd/>
              </a:ln>
            </p:spPr>
            <p:txBody>
              <a:bodyPr>
                <a:spAutoFit/>
              </a:bodyPr>
              <a:lstStyle/>
              <a:p>
                <a:pPr algn="l" eaLnBrk="0" hangingPunct="0"/>
                <a:r>
                  <a:rPr lang="en-US" altLang="zh-CN" sz="2800"/>
                  <a:t>a</a:t>
                </a:r>
                <a:r>
                  <a:rPr lang="en-US" altLang="zh-CN" sz="2800" baseline="-25000"/>
                  <a:t>n</a:t>
                </a:r>
              </a:p>
            </p:txBody>
          </p:sp>
          <p:grpSp>
            <p:nvGrpSpPr>
              <p:cNvPr id="21556" name="Group 31"/>
              <p:cNvGrpSpPr>
                <a:grpSpLocks/>
              </p:cNvGrpSpPr>
              <p:nvPr/>
            </p:nvGrpSpPr>
            <p:grpSpPr bwMode="auto">
              <a:xfrm>
                <a:off x="5104" y="2906"/>
                <a:ext cx="155" cy="145"/>
                <a:chOff x="5856" y="2064"/>
                <a:chExt cx="192" cy="192"/>
              </a:xfrm>
            </p:grpSpPr>
            <p:sp>
              <p:nvSpPr>
                <p:cNvPr id="21557" name="Line 32"/>
                <p:cNvSpPr>
                  <a:spLocks noChangeShapeType="1"/>
                </p:cNvSpPr>
                <p:nvPr/>
              </p:nvSpPr>
              <p:spPr bwMode="auto">
                <a:xfrm flipV="1">
                  <a:off x="5856" y="2064"/>
                  <a:ext cx="96" cy="192"/>
                </a:xfrm>
                <a:prstGeom prst="line">
                  <a:avLst/>
                </a:prstGeom>
                <a:noFill/>
                <a:ln w="19050" cap="rnd">
                  <a:solidFill>
                    <a:schemeClr val="bg2"/>
                  </a:solidFill>
                  <a:round/>
                  <a:headEnd/>
                  <a:tailEnd/>
                </a:ln>
              </p:spPr>
              <p:txBody>
                <a:bodyPr wrap="none" anchor="ctr"/>
                <a:lstStyle/>
                <a:p>
                  <a:endParaRPr lang="zh-CN" altLang="en-US"/>
                </a:p>
              </p:txBody>
            </p:sp>
            <p:sp>
              <p:nvSpPr>
                <p:cNvPr id="21558" name="Line 33"/>
                <p:cNvSpPr>
                  <a:spLocks noChangeShapeType="1"/>
                </p:cNvSpPr>
                <p:nvPr/>
              </p:nvSpPr>
              <p:spPr bwMode="auto">
                <a:xfrm>
                  <a:off x="5952" y="2064"/>
                  <a:ext cx="96" cy="192"/>
                </a:xfrm>
                <a:prstGeom prst="line">
                  <a:avLst/>
                </a:prstGeom>
                <a:noFill/>
                <a:ln w="19050" cap="rnd">
                  <a:solidFill>
                    <a:schemeClr val="bg2"/>
                  </a:solidFill>
                  <a:round/>
                  <a:headEnd/>
                  <a:tailEnd/>
                </a:ln>
              </p:spPr>
              <p:txBody>
                <a:bodyPr wrap="none" anchor="ctr"/>
                <a:lstStyle/>
                <a:p>
                  <a:endParaRPr lang="zh-CN" altLang="en-US"/>
                </a:p>
              </p:txBody>
            </p:sp>
          </p:grpSp>
        </p:grpSp>
        <p:sp>
          <p:nvSpPr>
            <p:cNvPr id="21545" name="Line 34"/>
            <p:cNvSpPr>
              <a:spLocks noChangeShapeType="1"/>
            </p:cNvSpPr>
            <p:nvPr/>
          </p:nvSpPr>
          <p:spPr bwMode="auto">
            <a:xfrm>
              <a:off x="3308" y="1325"/>
              <a:ext cx="318" cy="0"/>
            </a:xfrm>
            <a:prstGeom prst="line">
              <a:avLst/>
            </a:prstGeom>
            <a:noFill/>
            <a:ln w="25400" cap="rnd">
              <a:solidFill>
                <a:srgbClr val="FF0000"/>
              </a:solidFill>
              <a:round/>
              <a:headEnd/>
              <a:tailEnd type="triangle" w="med" len="med"/>
            </a:ln>
          </p:spPr>
          <p:txBody>
            <a:bodyPr wrap="none" anchor="ctr"/>
            <a:lstStyle/>
            <a:p>
              <a:endParaRPr lang="zh-CN" altLang="en-US"/>
            </a:p>
          </p:txBody>
        </p:sp>
        <p:sp>
          <p:nvSpPr>
            <p:cNvPr id="21546" name="Line 35"/>
            <p:cNvSpPr>
              <a:spLocks noChangeShapeType="1"/>
            </p:cNvSpPr>
            <p:nvPr/>
          </p:nvSpPr>
          <p:spPr bwMode="auto">
            <a:xfrm>
              <a:off x="4521" y="1325"/>
              <a:ext cx="88" cy="0"/>
            </a:xfrm>
            <a:prstGeom prst="line">
              <a:avLst/>
            </a:prstGeom>
            <a:noFill/>
            <a:ln w="57150">
              <a:solidFill>
                <a:srgbClr val="FF0000"/>
              </a:solidFill>
              <a:prstDash val="sysDot"/>
              <a:round/>
              <a:headEnd/>
              <a:tailEnd/>
            </a:ln>
          </p:spPr>
          <p:txBody>
            <a:bodyPr wrap="none" anchor="ctr"/>
            <a:lstStyle/>
            <a:p>
              <a:endParaRPr lang="zh-CN" altLang="en-US"/>
            </a:p>
          </p:txBody>
        </p:sp>
        <p:grpSp>
          <p:nvGrpSpPr>
            <p:cNvPr id="21547" name="Group 36"/>
            <p:cNvGrpSpPr>
              <a:grpSpLocks/>
            </p:cNvGrpSpPr>
            <p:nvPr/>
          </p:nvGrpSpPr>
          <p:grpSpPr bwMode="auto">
            <a:xfrm>
              <a:off x="1104" y="1056"/>
              <a:ext cx="527" cy="480"/>
              <a:chOff x="1584" y="1200"/>
              <a:chExt cx="527" cy="480"/>
            </a:xfrm>
          </p:grpSpPr>
          <p:sp>
            <p:nvSpPr>
              <p:cNvPr id="21551" name="Rectangle 37"/>
              <p:cNvSpPr>
                <a:spLocks noChangeArrowheads="1"/>
              </p:cNvSpPr>
              <p:nvPr/>
            </p:nvSpPr>
            <p:spPr bwMode="auto">
              <a:xfrm>
                <a:off x="1584" y="1200"/>
                <a:ext cx="527" cy="480"/>
              </a:xfrm>
              <a:prstGeom prst="rect">
                <a:avLst/>
              </a:prstGeom>
              <a:solidFill>
                <a:srgbClr val="33CCFF"/>
              </a:solidFill>
              <a:ln w="19050" cap="rnd">
                <a:solidFill>
                  <a:schemeClr val="bg2"/>
                </a:solidFill>
                <a:miter lim="800000"/>
                <a:headEnd/>
                <a:tailEnd/>
              </a:ln>
            </p:spPr>
            <p:txBody>
              <a:bodyPr anchor="ctr">
                <a:spAutoFit/>
              </a:bodyPr>
              <a:lstStyle/>
              <a:p>
                <a:endParaRPr lang="zh-CN" altLang="en-US"/>
              </a:p>
            </p:txBody>
          </p:sp>
          <p:sp>
            <p:nvSpPr>
              <p:cNvPr id="21552" name="Line 38"/>
              <p:cNvSpPr>
                <a:spLocks noChangeShapeType="1"/>
              </p:cNvSpPr>
              <p:nvPr/>
            </p:nvSpPr>
            <p:spPr bwMode="auto">
              <a:xfrm>
                <a:off x="1584" y="1440"/>
                <a:ext cx="527" cy="0"/>
              </a:xfrm>
              <a:prstGeom prst="line">
                <a:avLst/>
              </a:prstGeom>
              <a:noFill/>
              <a:ln w="19050" cap="rnd">
                <a:solidFill>
                  <a:schemeClr val="bg2"/>
                </a:solidFill>
                <a:round/>
                <a:headEnd/>
                <a:tailEnd/>
              </a:ln>
            </p:spPr>
            <p:txBody>
              <a:bodyPr/>
              <a:lstStyle/>
              <a:p>
                <a:endParaRPr lang="zh-CN" altLang="en-US"/>
              </a:p>
            </p:txBody>
          </p:sp>
        </p:grpSp>
        <p:sp>
          <p:nvSpPr>
            <p:cNvPr id="21548" name="Text Box 39"/>
            <p:cNvSpPr txBox="1">
              <a:spLocks noChangeArrowheads="1"/>
            </p:cNvSpPr>
            <p:nvPr/>
          </p:nvSpPr>
          <p:spPr bwMode="auto">
            <a:xfrm>
              <a:off x="384" y="1008"/>
              <a:ext cx="872" cy="547"/>
            </a:xfrm>
            <a:prstGeom prst="rect">
              <a:avLst/>
            </a:prstGeom>
            <a:noFill/>
            <a:ln w="12700" cap="rnd">
              <a:noFill/>
              <a:miter lim="800000"/>
              <a:headEnd/>
              <a:tailEnd/>
            </a:ln>
          </p:spPr>
          <p:txBody>
            <a:bodyPr>
              <a:spAutoFit/>
            </a:bodyPr>
            <a:lstStyle/>
            <a:p>
              <a:pPr algn="l" eaLnBrk="0" hangingPunct="0">
                <a:lnSpc>
                  <a:spcPct val="95000"/>
                </a:lnSpc>
                <a:spcBef>
                  <a:spcPct val="0"/>
                </a:spcBef>
              </a:pPr>
              <a:r>
                <a:rPr lang="en-US" altLang="zh-CN" sz="2800"/>
                <a:t>Q.front Q.rear</a:t>
              </a:r>
            </a:p>
          </p:txBody>
        </p:sp>
        <p:sp>
          <p:nvSpPr>
            <p:cNvPr id="21549" name="Line 40"/>
            <p:cNvSpPr>
              <a:spLocks noChangeShapeType="1"/>
            </p:cNvSpPr>
            <p:nvPr/>
          </p:nvSpPr>
          <p:spPr bwMode="auto">
            <a:xfrm>
              <a:off x="1392" y="1200"/>
              <a:ext cx="432" cy="0"/>
            </a:xfrm>
            <a:prstGeom prst="line">
              <a:avLst/>
            </a:prstGeom>
            <a:noFill/>
            <a:ln w="38100" cap="rnd">
              <a:solidFill>
                <a:srgbClr val="FF0000"/>
              </a:solidFill>
              <a:round/>
              <a:headEnd/>
              <a:tailEnd type="triangle" w="med" len="med"/>
            </a:ln>
          </p:spPr>
          <p:txBody>
            <a:bodyPr/>
            <a:lstStyle/>
            <a:p>
              <a:endParaRPr lang="zh-CN" altLang="en-US"/>
            </a:p>
          </p:txBody>
        </p:sp>
        <p:sp>
          <p:nvSpPr>
            <p:cNvPr id="21550" name="Freeform 41"/>
            <p:cNvSpPr>
              <a:spLocks/>
            </p:cNvSpPr>
            <p:nvPr/>
          </p:nvSpPr>
          <p:spPr bwMode="auto">
            <a:xfrm>
              <a:off x="1344" y="1440"/>
              <a:ext cx="3659" cy="220"/>
            </a:xfrm>
            <a:custGeom>
              <a:avLst/>
              <a:gdLst>
                <a:gd name="T0" fmla="*/ 0 w 3659"/>
                <a:gd name="T1" fmla="*/ 0 h 220"/>
                <a:gd name="T2" fmla="*/ 0 w 3659"/>
                <a:gd name="T3" fmla="*/ 209 h 220"/>
                <a:gd name="T4" fmla="*/ 3659 w 3659"/>
                <a:gd name="T5" fmla="*/ 220 h 220"/>
                <a:gd name="T6" fmla="*/ 3659 w 3659"/>
                <a:gd name="T7" fmla="*/ 28 h 220"/>
                <a:gd name="T8" fmla="*/ 0 60000 65536"/>
                <a:gd name="T9" fmla="*/ 0 60000 65536"/>
                <a:gd name="T10" fmla="*/ 0 60000 65536"/>
                <a:gd name="T11" fmla="*/ 0 60000 65536"/>
                <a:gd name="T12" fmla="*/ 0 w 3659"/>
                <a:gd name="T13" fmla="*/ 0 h 220"/>
                <a:gd name="T14" fmla="*/ 3659 w 3659"/>
                <a:gd name="T15" fmla="*/ 220 h 220"/>
              </a:gdLst>
              <a:ahLst/>
              <a:cxnLst>
                <a:cxn ang="T8">
                  <a:pos x="T0" y="T1"/>
                </a:cxn>
                <a:cxn ang="T9">
                  <a:pos x="T2" y="T3"/>
                </a:cxn>
                <a:cxn ang="T10">
                  <a:pos x="T4" y="T5"/>
                </a:cxn>
                <a:cxn ang="T11">
                  <a:pos x="T6" y="T7"/>
                </a:cxn>
              </a:cxnLst>
              <a:rect l="T12" t="T13" r="T14" b="T15"/>
              <a:pathLst>
                <a:path w="3659" h="220">
                  <a:moveTo>
                    <a:pt x="0" y="0"/>
                  </a:moveTo>
                  <a:lnTo>
                    <a:pt x="0" y="209"/>
                  </a:lnTo>
                  <a:lnTo>
                    <a:pt x="3659" y="220"/>
                  </a:lnTo>
                  <a:lnTo>
                    <a:pt x="3659" y="28"/>
                  </a:lnTo>
                </a:path>
              </a:pathLst>
            </a:custGeom>
            <a:noFill/>
            <a:ln w="28575" cap="rnd">
              <a:solidFill>
                <a:srgbClr val="FF3300"/>
              </a:solidFill>
              <a:round/>
              <a:headEnd/>
              <a:tailEnd type="triangle" w="med" len="med"/>
            </a:ln>
          </p:spPr>
          <p:txBody>
            <a:bodyPr>
              <a:spAutoFit/>
            </a:bodyPr>
            <a:lstStyle/>
            <a:p>
              <a:endParaRPr lang="zh-CN" altLang="en-US"/>
            </a:p>
          </p:txBody>
        </p:sp>
      </p:grpSp>
      <p:sp>
        <p:nvSpPr>
          <p:cNvPr id="21511" name="Text Box 42"/>
          <p:cNvSpPr txBox="1">
            <a:spLocks noChangeArrowheads="1"/>
          </p:cNvSpPr>
          <p:nvPr/>
        </p:nvSpPr>
        <p:spPr bwMode="auto">
          <a:xfrm>
            <a:off x="5348288" y="5859463"/>
            <a:ext cx="889000" cy="519112"/>
          </a:xfrm>
          <a:prstGeom prst="rect">
            <a:avLst/>
          </a:prstGeom>
          <a:noFill/>
          <a:ln w="12700" cap="rnd">
            <a:noFill/>
            <a:miter lim="800000"/>
            <a:headEnd/>
            <a:tailEnd/>
          </a:ln>
        </p:spPr>
        <p:txBody>
          <a:bodyPr>
            <a:spAutoFit/>
          </a:bodyPr>
          <a:lstStyle/>
          <a:p>
            <a:pPr algn="l" eaLnBrk="0" hangingPunct="0"/>
            <a:endParaRPr lang="zh-CN" altLang="zh-CN" sz="2800"/>
          </a:p>
        </p:txBody>
      </p:sp>
      <p:grpSp>
        <p:nvGrpSpPr>
          <p:cNvPr id="21512" name="Group 43"/>
          <p:cNvGrpSpPr>
            <a:grpSpLocks/>
          </p:cNvGrpSpPr>
          <p:nvPr/>
        </p:nvGrpSpPr>
        <p:grpSpPr bwMode="auto">
          <a:xfrm>
            <a:off x="2689225" y="5802313"/>
            <a:ext cx="1054100" cy="522287"/>
            <a:chOff x="519" y="2798"/>
            <a:chExt cx="739" cy="325"/>
          </a:xfrm>
        </p:grpSpPr>
        <p:sp>
          <p:nvSpPr>
            <p:cNvPr id="21531" name="Rectangle 44"/>
            <p:cNvSpPr>
              <a:spLocks noChangeArrowheads="1"/>
            </p:cNvSpPr>
            <p:nvPr/>
          </p:nvSpPr>
          <p:spPr bwMode="auto">
            <a:xfrm>
              <a:off x="519" y="2798"/>
              <a:ext cx="739"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1532" name="Line 45"/>
            <p:cNvSpPr>
              <a:spLocks noChangeShapeType="1"/>
            </p:cNvSpPr>
            <p:nvPr/>
          </p:nvSpPr>
          <p:spPr bwMode="auto">
            <a:xfrm>
              <a:off x="985" y="2798"/>
              <a:ext cx="0" cy="325"/>
            </a:xfrm>
            <a:prstGeom prst="line">
              <a:avLst/>
            </a:prstGeom>
            <a:noFill/>
            <a:ln w="19050" cap="rnd">
              <a:solidFill>
                <a:schemeClr val="bg2"/>
              </a:solidFill>
              <a:round/>
              <a:headEnd/>
              <a:tailEnd/>
            </a:ln>
          </p:spPr>
          <p:txBody>
            <a:bodyPr wrap="none" anchor="ctr"/>
            <a:lstStyle/>
            <a:p>
              <a:endParaRPr lang="zh-CN" altLang="en-US"/>
            </a:p>
          </p:txBody>
        </p:sp>
      </p:grpSp>
      <p:sp>
        <p:nvSpPr>
          <p:cNvPr id="21513" name="Text Box 46"/>
          <p:cNvSpPr txBox="1">
            <a:spLocks noChangeArrowheads="1"/>
          </p:cNvSpPr>
          <p:nvPr/>
        </p:nvSpPr>
        <p:spPr bwMode="auto">
          <a:xfrm>
            <a:off x="2800350" y="5745163"/>
            <a:ext cx="830263" cy="381000"/>
          </a:xfrm>
          <a:prstGeom prst="rect">
            <a:avLst/>
          </a:prstGeom>
          <a:noFill/>
          <a:ln w="12700" cap="rnd">
            <a:noFill/>
            <a:miter lim="800000"/>
            <a:headEnd/>
            <a:tailEnd/>
          </a:ln>
        </p:spPr>
        <p:txBody>
          <a:bodyPr>
            <a:spAutoFit/>
          </a:bodyPr>
          <a:lstStyle/>
          <a:p>
            <a:pPr algn="l" eaLnBrk="0" hangingPunct="0"/>
            <a:endParaRPr lang="zh-CN" altLang="zh-CN" sz="2800" baseline="-25000"/>
          </a:p>
        </p:txBody>
      </p:sp>
      <p:sp>
        <p:nvSpPr>
          <p:cNvPr id="21514" name="Line 47"/>
          <p:cNvSpPr>
            <a:spLocks noChangeShapeType="1"/>
          </p:cNvSpPr>
          <p:nvPr/>
        </p:nvSpPr>
        <p:spPr bwMode="auto">
          <a:xfrm>
            <a:off x="3465513" y="6034088"/>
            <a:ext cx="498475" cy="0"/>
          </a:xfrm>
          <a:prstGeom prst="line">
            <a:avLst/>
          </a:prstGeom>
          <a:noFill/>
          <a:ln w="25400" cap="rnd">
            <a:solidFill>
              <a:srgbClr val="FF0000"/>
            </a:solidFill>
            <a:round/>
            <a:headEnd/>
            <a:tailEnd type="triangle" w="med" len="med"/>
          </a:ln>
        </p:spPr>
        <p:txBody>
          <a:bodyPr wrap="none" anchor="ctr"/>
          <a:lstStyle/>
          <a:p>
            <a:endParaRPr lang="zh-CN" altLang="en-US"/>
          </a:p>
        </p:txBody>
      </p:sp>
      <p:sp>
        <p:nvSpPr>
          <p:cNvPr id="21515" name="Text Box 48"/>
          <p:cNvSpPr txBox="1">
            <a:spLocks noChangeArrowheads="1"/>
          </p:cNvSpPr>
          <p:nvPr/>
        </p:nvSpPr>
        <p:spPr bwMode="auto">
          <a:xfrm>
            <a:off x="6791325" y="5859463"/>
            <a:ext cx="887413" cy="519112"/>
          </a:xfrm>
          <a:prstGeom prst="rect">
            <a:avLst/>
          </a:prstGeom>
          <a:noFill/>
          <a:ln w="12700" cap="rnd">
            <a:noFill/>
            <a:miter lim="800000"/>
            <a:headEnd/>
            <a:tailEnd/>
          </a:ln>
        </p:spPr>
        <p:txBody>
          <a:bodyPr>
            <a:spAutoFit/>
          </a:bodyPr>
          <a:lstStyle/>
          <a:p>
            <a:pPr algn="l" eaLnBrk="0" hangingPunct="0"/>
            <a:endParaRPr lang="zh-CN" altLang="zh-CN" sz="2800"/>
          </a:p>
        </p:txBody>
      </p:sp>
      <p:sp>
        <p:nvSpPr>
          <p:cNvPr id="21516" name="Text Box 49"/>
          <p:cNvSpPr txBox="1">
            <a:spLocks noChangeArrowheads="1"/>
          </p:cNvSpPr>
          <p:nvPr/>
        </p:nvSpPr>
        <p:spPr bwMode="auto">
          <a:xfrm>
            <a:off x="3908425" y="5859463"/>
            <a:ext cx="887413" cy="519112"/>
          </a:xfrm>
          <a:prstGeom prst="rect">
            <a:avLst/>
          </a:prstGeom>
          <a:noFill/>
          <a:ln w="12700" cap="rnd">
            <a:noFill/>
            <a:miter lim="800000"/>
            <a:headEnd/>
            <a:tailEnd/>
          </a:ln>
        </p:spPr>
        <p:txBody>
          <a:bodyPr>
            <a:spAutoFit/>
          </a:bodyPr>
          <a:lstStyle/>
          <a:p>
            <a:pPr algn="l" eaLnBrk="0" hangingPunct="0"/>
            <a:endParaRPr lang="zh-CN" altLang="zh-CN" sz="2800"/>
          </a:p>
        </p:txBody>
      </p:sp>
      <p:sp>
        <p:nvSpPr>
          <p:cNvPr id="21517" name="Line 50"/>
          <p:cNvSpPr>
            <a:spLocks noChangeShapeType="1"/>
          </p:cNvSpPr>
          <p:nvPr/>
        </p:nvSpPr>
        <p:spPr bwMode="auto">
          <a:xfrm>
            <a:off x="3963988" y="6032500"/>
            <a:ext cx="165100" cy="0"/>
          </a:xfrm>
          <a:prstGeom prst="line">
            <a:avLst/>
          </a:prstGeom>
          <a:noFill/>
          <a:ln w="57150">
            <a:solidFill>
              <a:srgbClr val="FF0000"/>
            </a:solidFill>
            <a:prstDash val="sysDot"/>
            <a:round/>
            <a:headEnd/>
            <a:tailEnd/>
          </a:ln>
        </p:spPr>
        <p:txBody>
          <a:bodyPr wrap="none" anchor="ctr"/>
          <a:lstStyle/>
          <a:p>
            <a:endParaRPr lang="zh-CN" altLang="en-US"/>
          </a:p>
        </p:txBody>
      </p:sp>
      <p:grpSp>
        <p:nvGrpSpPr>
          <p:cNvPr id="21518" name="Group 51"/>
          <p:cNvGrpSpPr>
            <a:grpSpLocks/>
          </p:cNvGrpSpPr>
          <p:nvPr/>
        </p:nvGrpSpPr>
        <p:grpSpPr bwMode="auto">
          <a:xfrm>
            <a:off x="4114800" y="5715000"/>
            <a:ext cx="1163638" cy="579438"/>
            <a:chOff x="4560" y="2762"/>
            <a:chExt cx="816" cy="361"/>
          </a:xfrm>
        </p:grpSpPr>
        <p:sp>
          <p:nvSpPr>
            <p:cNvPr id="21525" name="Rectangle 52"/>
            <p:cNvSpPr>
              <a:spLocks noChangeArrowheads="1"/>
            </p:cNvSpPr>
            <p:nvPr/>
          </p:nvSpPr>
          <p:spPr bwMode="auto">
            <a:xfrm>
              <a:off x="4560" y="2798"/>
              <a:ext cx="816" cy="325"/>
            </a:xfrm>
            <a:prstGeom prst="rect">
              <a:avLst/>
            </a:prstGeom>
            <a:solidFill>
              <a:srgbClr val="99CCFF"/>
            </a:solidFill>
            <a:ln w="12700" cap="rnd">
              <a:solidFill>
                <a:schemeClr val="bg2"/>
              </a:solidFill>
              <a:miter lim="800000"/>
              <a:headEnd/>
              <a:tailEnd/>
            </a:ln>
          </p:spPr>
          <p:txBody>
            <a:bodyPr wrap="none" anchor="ctr"/>
            <a:lstStyle/>
            <a:p>
              <a:endParaRPr lang="zh-CN" altLang="en-US"/>
            </a:p>
          </p:txBody>
        </p:sp>
        <p:sp>
          <p:nvSpPr>
            <p:cNvPr id="21526" name="Line 53"/>
            <p:cNvSpPr>
              <a:spLocks noChangeShapeType="1"/>
            </p:cNvSpPr>
            <p:nvPr/>
          </p:nvSpPr>
          <p:spPr bwMode="auto">
            <a:xfrm>
              <a:off x="5026" y="2798"/>
              <a:ext cx="0" cy="325"/>
            </a:xfrm>
            <a:prstGeom prst="line">
              <a:avLst/>
            </a:prstGeom>
            <a:noFill/>
            <a:ln w="19050" cap="rnd">
              <a:solidFill>
                <a:schemeClr val="bg2"/>
              </a:solidFill>
              <a:round/>
              <a:headEnd/>
              <a:tailEnd/>
            </a:ln>
          </p:spPr>
          <p:txBody>
            <a:bodyPr wrap="none" anchor="ctr"/>
            <a:lstStyle/>
            <a:p>
              <a:endParaRPr lang="zh-CN" altLang="en-US"/>
            </a:p>
          </p:txBody>
        </p:sp>
        <p:sp>
          <p:nvSpPr>
            <p:cNvPr id="21527" name="Text Box 54"/>
            <p:cNvSpPr txBox="1">
              <a:spLocks noChangeArrowheads="1"/>
            </p:cNvSpPr>
            <p:nvPr/>
          </p:nvSpPr>
          <p:spPr bwMode="auto">
            <a:xfrm>
              <a:off x="4638" y="2762"/>
              <a:ext cx="582" cy="323"/>
            </a:xfrm>
            <a:prstGeom prst="rect">
              <a:avLst/>
            </a:prstGeom>
            <a:noFill/>
            <a:ln w="12700" cap="rnd">
              <a:noFill/>
              <a:miter lim="800000"/>
              <a:headEnd/>
              <a:tailEnd/>
            </a:ln>
          </p:spPr>
          <p:txBody>
            <a:bodyPr>
              <a:spAutoFit/>
            </a:bodyPr>
            <a:lstStyle/>
            <a:p>
              <a:pPr algn="l" eaLnBrk="0" hangingPunct="0"/>
              <a:r>
                <a:rPr lang="en-US" altLang="zh-CN" sz="2800"/>
                <a:t>a</a:t>
              </a:r>
              <a:r>
                <a:rPr lang="en-US" altLang="zh-CN" sz="2800" baseline="-25000"/>
                <a:t>1</a:t>
              </a:r>
            </a:p>
          </p:txBody>
        </p:sp>
        <p:grpSp>
          <p:nvGrpSpPr>
            <p:cNvPr id="21528" name="Group 55"/>
            <p:cNvGrpSpPr>
              <a:grpSpLocks/>
            </p:cNvGrpSpPr>
            <p:nvPr/>
          </p:nvGrpSpPr>
          <p:grpSpPr bwMode="auto">
            <a:xfrm>
              <a:off x="5104" y="2906"/>
              <a:ext cx="155" cy="145"/>
              <a:chOff x="5856" y="2064"/>
              <a:chExt cx="192" cy="192"/>
            </a:xfrm>
          </p:grpSpPr>
          <p:sp>
            <p:nvSpPr>
              <p:cNvPr id="21529" name="Line 56"/>
              <p:cNvSpPr>
                <a:spLocks noChangeShapeType="1"/>
              </p:cNvSpPr>
              <p:nvPr/>
            </p:nvSpPr>
            <p:spPr bwMode="auto">
              <a:xfrm flipV="1">
                <a:off x="5856" y="2064"/>
                <a:ext cx="96" cy="192"/>
              </a:xfrm>
              <a:prstGeom prst="line">
                <a:avLst/>
              </a:prstGeom>
              <a:noFill/>
              <a:ln w="19050" cap="rnd">
                <a:solidFill>
                  <a:schemeClr val="bg2"/>
                </a:solidFill>
                <a:round/>
                <a:headEnd/>
                <a:tailEnd/>
              </a:ln>
            </p:spPr>
            <p:txBody>
              <a:bodyPr wrap="none" anchor="ctr"/>
              <a:lstStyle/>
              <a:p>
                <a:endParaRPr lang="zh-CN" altLang="en-US"/>
              </a:p>
            </p:txBody>
          </p:sp>
          <p:sp>
            <p:nvSpPr>
              <p:cNvPr id="21530" name="Line 57"/>
              <p:cNvSpPr>
                <a:spLocks noChangeShapeType="1"/>
              </p:cNvSpPr>
              <p:nvPr/>
            </p:nvSpPr>
            <p:spPr bwMode="auto">
              <a:xfrm>
                <a:off x="5952" y="2064"/>
                <a:ext cx="96" cy="192"/>
              </a:xfrm>
              <a:prstGeom prst="line">
                <a:avLst/>
              </a:prstGeom>
              <a:noFill/>
              <a:ln w="19050" cap="rnd">
                <a:solidFill>
                  <a:schemeClr val="bg2"/>
                </a:solidFill>
                <a:round/>
                <a:headEnd/>
                <a:tailEnd/>
              </a:ln>
            </p:spPr>
            <p:txBody>
              <a:bodyPr wrap="none" anchor="ctr"/>
              <a:lstStyle/>
              <a:p>
                <a:endParaRPr lang="zh-CN" altLang="en-US"/>
              </a:p>
            </p:txBody>
          </p:sp>
        </p:grpSp>
      </p:grpSp>
      <p:grpSp>
        <p:nvGrpSpPr>
          <p:cNvPr id="21519" name="Group 58"/>
          <p:cNvGrpSpPr>
            <a:grpSpLocks/>
          </p:cNvGrpSpPr>
          <p:nvPr/>
        </p:nvGrpSpPr>
        <p:grpSpPr bwMode="auto">
          <a:xfrm>
            <a:off x="1582738" y="5641975"/>
            <a:ext cx="825500" cy="795338"/>
            <a:chOff x="1584" y="1200"/>
            <a:chExt cx="527" cy="480"/>
          </a:xfrm>
        </p:grpSpPr>
        <p:sp>
          <p:nvSpPr>
            <p:cNvPr id="21523" name="Rectangle 59"/>
            <p:cNvSpPr>
              <a:spLocks noChangeArrowheads="1"/>
            </p:cNvSpPr>
            <p:nvPr/>
          </p:nvSpPr>
          <p:spPr bwMode="auto">
            <a:xfrm>
              <a:off x="1584" y="1200"/>
              <a:ext cx="527" cy="480"/>
            </a:xfrm>
            <a:prstGeom prst="rect">
              <a:avLst/>
            </a:prstGeom>
            <a:solidFill>
              <a:srgbClr val="33CCFF"/>
            </a:solidFill>
            <a:ln w="19050" cap="rnd">
              <a:solidFill>
                <a:schemeClr val="bg2"/>
              </a:solidFill>
              <a:miter lim="800000"/>
              <a:headEnd/>
              <a:tailEnd/>
            </a:ln>
          </p:spPr>
          <p:txBody>
            <a:bodyPr anchor="ctr">
              <a:spAutoFit/>
            </a:bodyPr>
            <a:lstStyle/>
            <a:p>
              <a:endParaRPr lang="zh-CN" altLang="en-US"/>
            </a:p>
          </p:txBody>
        </p:sp>
        <p:sp>
          <p:nvSpPr>
            <p:cNvPr id="21524" name="Line 60"/>
            <p:cNvSpPr>
              <a:spLocks noChangeShapeType="1"/>
            </p:cNvSpPr>
            <p:nvPr/>
          </p:nvSpPr>
          <p:spPr bwMode="auto">
            <a:xfrm>
              <a:off x="1584" y="1440"/>
              <a:ext cx="527" cy="0"/>
            </a:xfrm>
            <a:prstGeom prst="line">
              <a:avLst/>
            </a:prstGeom>
            <a:noFill/>
            <a:ln w="19050" cap="rnd">
              <a:solidFill>
                <a:schemeClr val="bg2"/>
              </a:solidFill>
              <a:round/>
              <a:headEnd/>
              <a:tailEnd/>
            </a:ln>
          </p:spPr>
          <p:txBody>
            <a:bodyPr/>
            <a:lstStyle/>
            <a:p>
              <a:endParaRPr lang="zh-CN" altLang="en-US"/>
            </a:p>
          </p:txBody>
        </p:sp>
      </p:grpSp>
      <p:sp>
        <p:nvSpPr>
          <p:cNvPr id="21520" name="Text Box 61"/>
          <p:cNvSpPr txBox="1">
            <a:spLocks noChangeArrowheads="1"/>
          </p:cNvSpPr>
          <p:nvPr/>
        </p:nvSpPr>
        <p:spPr bwMode="auto">
          <a:xfrm>
            <a:off x="457200" y="5562600"/>
            <a:ext cx="1363663" cy="904875"/>
          </a:xfrm>
          <a:prstGeom prst="rect">
            <a:avLst/>
          </a:prstGeom>
          <a:noFill/>
          <a:ln w="12700" cap="rnd">
            <a:noFill/>
            <a:miter lim="800000"/>
            <a:headEnd/>
            <a:tailEnd/>
          </a:ln>
        </p:spPr>
        <p:txBody>
          <a:bodyPr>
            <a:spAutoFit/>
          </a:bodyPr>
          <a:lstStyle/>
          <a:p>
            <a:pPr algn="l" eaLnBrk="0" hangingPunct="0">
              <a:lnSpc>
                <a:spcPct val="95000"/>
              </a:lnSpc>
              <a:spcBef>
                <a:spcPct val="0"/>
              </a:spcBef>
            </a:pPr>
            <a:r>
              <a:rPr lang="en-US" altLang="zh-CN" sz="2800"/>
              <a:t>Q.front Q.rear</a:t>
            </a:r>
          </a:p>
        </p:txBody>
      </p:sp>
      <p:sp>
        <p:nvSpPr>
          <p:cNvPr id="21521" name="Line 62"/>
          <p:cNvSpPr>
            <a:spLocks noChangeShapeType="1"/>
          </p:cNvSpPr>
          <p:nvPr/>
        </p:nvSpPr>
        <p:spPr bwMode="auto">
          <a:xfrm>
            <a:off x="2033588" y="5880100"/>
            <a:ext cx="676275" cy="0"/>
          </a:xfrm>
          <a:prstGeom prst="line">
            <a:avLst/>
          </a:prstGeom>
          <a:noFill/>
          <a:ln w="38100" cap="rnd">
            <a:solidFill>
              <a:srgbClr val="FF0000"/>
            </a:solidFill>
            <a:round/>
            <a:headEnd/>
            <a:tailEnd type="triangle" w="med" len="med"/>
          </a:ln>
        </p:spPr>
        <p:txBody>
          <a:bodyPr/>
          <a:lstStyle/>
          <a:p>
            <a:endParaRPr lang="zh-CN" altLang="en-US"/>
          </a:p>
        </p:txBody>
      </p:sp>
      <p:sp>
        <p:nvSpPr>
          <p:cNvPr id="21522" name="Freeform 63"/>
          <p:cNvSpPr>
            <a:spLocks/>
          </p:cNvSpPr>
          <p:nvPr/>
        </p:nvSpPr>
        <p:spPr bwMode="auto">
          <a:xfrm>
            <a:off x="1958975" y="6324600"/>
            <a:ext cx="2613025" cy="317500"/>
          </a:xfrm>
          <a:custGeom>
            <a:avLst/>
            <a:gdLst>
              <a:gd name="T0" fmla="*/ 0 w 3659"/>
              <a:gd name="T1" fmla="*/ 0 h 220"/>
              <a:gd name="T2" fmla="*/ 0 w 3659"/>
              <a:gd name="T3" fmla="*/ 435299776 h 220"/>
              <a:gd name="T4" fmla="*/ 1866055706 w 3659"/>
              <a:gd name="T5" fmla="*/ 458210281 h 220"/>
              <a:gd name="T6" fmla="*/ 1866055706 w 3659"/>
              <a:gd name="T7" fmla="*/ 58317540 h 220"/>
              <a:gd name="T8" fmla="*/ 0 60000 65536"/>
              <a:gd name="T9" fmla="*/ 0 60000 65536"/>
              <a:gd name="T10" fmla="*/ 0 60000 65536"/>
              <a:gd name="T11" fmla="*/ 0 60000 65536"/>
              <a:gd name="T12" fmla="*/ 0 w 3659"/>
              <a:gd name="T13" fmla="*/ 0 h 220"/>
              <a:gd name="T14" fmla="*/ 3659 w 3659"/>
              <a:gd name="T15" fmla="*/ 220 h 220"/>
            </a:gdLst>
            <a:ahLst/>
            <a:cxnLst>
              <a:cxn ang="T8">
                <a:pos x="T0" y="T1"/>
              </a:cxn>
              <a:cxn ang="T9">
                <a:pos x="T2" y="T3"/>
              </a:cxn>
              <a:cxn ang="T10">
                <a:pos x="T4" y="T5"/>
              </a:cxn>
              <a:cxn ang="T11">
                <a:pos x="T6" y="T7"/>
              </a:cxn>
            </a:cxnLst>
            <a:rect l="T12" t="T13" r="T14" b="T15"/>
            <a:pathLst>
              <a:path w="3659" h="220">
                <a:moveTo>
                  <a:pt x="0" y="0"/>
                </a:moveTo>
                <a:lnTo>
                  <a:pt x="0" y="209"/>
                </a:lnTo>
                <a:lnTo>
                  <a:pt x="3659" y="220"/>
                </a:lnTo>
                <a:lnTo>
                  <a:pt x="3659" y="28"/>
                </a:lnTo>
              </a:path>
            </a:pathLst>
          </a:custGeom>
          <a:noFill/>
          <a:ln w="28575" cap="rnd">
            <a:solidFill>
              <a:srgbClr val="FF3300"/>
            </a:solidFill>
            <a:round/>
            <a:headEnd/>
            <a:tailEnd type="triangle" w="med" len="med"/>
          </a:ln>
        </p:spPr>
        <p:txBody>
          <a:bodyPr>
            <a:spAutoFit/>
          </a:bodyPr>
          <a:lstStyle/>
          <a:p>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284285" y="57139"/>
            <a:ext cx="8685335" cy="1800225"/>
          </a:xfrm>
        </p:spPr>
        <p:txBody>
          <a:bodyPr/>
          <a:lstStyle/>
          <a:p>
            <a:pPr marL="685800" indent="-685800">
              <a:buFont typeface="Wingdings" pitchFamily="2" charset="2"/>
              <a:buNone/>
            </a:pPr>
            <a:r>
              <a:rPr lang="en-US" altLang="zh-CN" sz="3200" b="1" dirty="0" smtClean="0"/>
              <a:t>7</a:t>
            </a:r>
            <a:r>
              <a:rPr lang="zh-CN" altLang="en-US" sz="3200" b="1" dirty="0" smtClean="0"/>
              <a:t>、	若将一个双端队列顺序表示在一维数组 </a:t>
            </a:r>
            <a:r>
              <a:rPr lang="en-US" altLang="zh-CN" sz="3200" b="1" i="1" dirty="0" smtClean="0"/>
              <a:t>V</a:t>
            </a:r>
            <a:r>
              <a:rPr lang="en-US" altLang="zh-CN" sz="3200" b="1" dirty="0" smtClean="0"/>
              <a:t>[</a:t>
            </a:r>
            <a:r>
              <a:rPr lang="en-US" altLang="zh-CN" sz="3200" b="1" i="1" dirty="0" smtClean="0"/>
              <a:t>m</a:t>
            </a:r>
            <a:r>
              <a:rPr lang="en-US" altLang="zh-CN" sz="3200" b="1" dirty="0" smtClean="0"/>
              <a:t>] </a:t>
            </a:r>
            <a:r>
              <a:rPr lang="zh-CN" altLang="en-US" sz="3200" b="1" dirty="0" smtClean="0"/>
              <a:t>中，两个端点设为 </a:t>
            </a:r>
            <a:r>
              <a:rPr lang="en-US" altLang="zh-CN" sz="3200" b="1" dirty="0" smtClean="0"/>
              <a:t>end1 </a:t>
            </a:r>
            <a:r>
              <a:rPr lang="zh-CN" altLang="en-US" sz="3200" b="1" dirty="0" smtClean="0"/>
              <a:t>和 </a:t>
            </a:r>
            <a:r>
              <a:rPr lang="en-US" altLang="zh-CN" sz="3200" b="1" dirty="0" smtClean="0"/>
              <a:t>end2</a:t>
            </a:r>
            <a:r>
              <a:rPr lang="zh-CN" altLang="en-US" sz="3200" b="1" dirty="0" smtClean="0"/>
              <a:t>，并组织成一个循环队列。试写出双端队列所用指针 </a:t>
            </a:r>
            <a:r>
              <a:rPr lang="en-US" altLang="zh-CN" sz="3200" b="1" dirty="0" smtClean="0"/>
              <a:t>end1 </a:t>
            </a:r>
            <a:r>
              <a:rPr lang="zh-CN" altLang="en-US" sz="3200" b="1" dirty="0" smtClean="0"/>
              <a:t>和 </a:t>
            </a:r>
            <a:r>
              <a:rPr lang="en-US" altLang="zh-CN" sz="3200" b="1" dirty="0" smtClean="0"/>
              <a:t>end2 </a:t>
            </a:r>
            <a:r>
              <a:rPr lang="zh-CN" altLang="en-US" sz="3200" b="1" dirty="0" smtClean="0"/>
              <a:t>的初始化条件及队空与队满条件。</a:t>
            </a:r>
            <a:endParaRPr lang="en-US" altLang="zh-CN" sz="3200" b="1" dirty="0" smtClean="0"/>
          </a:p>
        </p:txBody>
      </p:sp>
      <p:sp>
        <p:nvSpPr>
          <p:cNvPr id="404484" name="Rectangle 4"/>
          <p:cNvSpPr>
            <a:spLocks noChangeArrowheads="1"/>
          </p:cNvSpPr>
          <p:nvPr/>
        </p:nvSpPr>
        <p:spPr bwMode="auto">
          <a:xfrm>
            <a:off x="313592" y="3540126"/>
            <a:ext cx="8711712" cy="2924175"/>
          </a:xfrm>
          <a:prstGeom prst="rect">
            <a:avLst/>
          </a:prstGeom>
          <a:noFill/>
          <a:ln w="9525">
            <a:noFill/>
            <a:miter lim="800000"/>
            <a:headEnd/>
            <a:tailEnd/>
          </a:ln>
        </p:spPr>
        <p:txBody>
          <a:bodyPr lIns="92075" tIns="46038" rIns="92075" bIns="46038"/>
          <a:lstStyle/>
          <a:p>
            <a:pPr marL="685800" indent="-685800" algn="l">
              <a:buClr>
                <a:schemeClr val="tx1"/>
              </a:buClr>
              <a:buSzPct val="75000"/>
              <a:buFont typeface="Wingdings" pitchFamily="2" charset="2"/>
              <a:buNone/>
            </a:pPr>
            <a:r>
              <a:rPr lang="zh-CN" altLang="en-US" sz="2400" dirty="0">
                <a:solidFill>
                  <a:srgbClr val="FF0000"/>
                </a:solidFill>
                <a:latin typeface="Arial" pitchFamily="34" charset="0"/>
              </a:rPr>
              <a:t>答案：</a:t>
            </a:r>
          </a:p>
          <a:p>
            <a:pPr marL="685800" indent="-685800" algn="l">
              <a:buClr>
                <a:schemeClr val="tx1"/>
              </a:buClr>
              <a:buSzPct val="75000"/>
              <a:buFont typeface="Wingdings" pitchFamily="2" charset="2"/>
              <a:buNone/>
            </a:pPr>
            <a:r>
              <a:rPr lang="en-US" altLang="zh-CN" sz="2400" dirty="0">
                <a:solidFill>
                  <a:schemeClr val="tx1"/>
                </a:solidFill>
                <a:latin typeface="Arial" pitchFamily="34" charset="0"/>
              </a:rPr>
              <a:t>	</a:t>
            </a:r>
            <a:r>
              <a:rPr lang="zh-CN" altLang="en-US" sz="2400" dirty="0">
                <a:solidFill>
                  <a:schemeClr val="tx1"/>
                </a:solidFill>
                <a:latin typeface="Arial" pitchFamily="34" charset="0"/>
              </a:rPr>
              <a:t>双端队列实际上就是一个双端的栈。</a:t>
            </a:r>
          </a:p>
          <a:p>
            <a:pPr marL="685800" indent="-685800" algn="l">
              <a:buClr>
                <a:schemeClr val="tx1"/>
              </a:buClr>
              <a:buSzPct val="75000"/>
              <a:buFont typeface="Wingdings" pitchFamily="2" charset="2"/>
              <a:buNone/>
            </a:pPr>
            <a:r>
              <a:rPr lang="en-US" altLang="zh-CN" sz="2400" dirty="0">
                <a:solidFill>
                  <a:schemeClr val="tx1"/>
                </a:solidFill>
                <a:latin typeface="Arial" pitchFamily="34" charset="0"/>
              </a:rPr>
              <a:t>	</a:t>
            </a:r>
            <a:r>
              <a:rPr lang="zh-CN" altLang="en-US" sz="2400" dirty="0">
                <a:solidFill>
                  <a:schemeClr val="tx1"/>
                </a:solidFill>
                <a:latin typeface="Arial" pitchFamily="34" charset="0"/>
              </a:rPr>
              <a:t>假设：</a:t>
            </a:r>
            <a:r>
              <a:rPr lang="en-US" altLang="zh-CN" sz="2400" i="1" dirty="0">
                <a:solidFill>
                  <a:schemeClr val="tx1"/>
                </a:solidFill>
                <a:latin typeface="Arial" pitchFamily="34" charset="0"/>
              </a:rPr>
              <a:t>end</a:t>
            </a:r>
            <a:r>
              <a:rPr lang="en-US" altLang="zh-CN" sz="2400" dirty="0">
                <a:solidFill>
                  <a:schemeClr val="tx1"/>
                </a:solidFill>
                <a:latin typeface="Arial" pitchFamily="34" charset="0"/>
              </a:rPr>
              <a:t>1</a:t>
            </a:r>
            <a:r>
              <a:rPr lang="zh-CN" altLang="en-US" sz="2400" dirty="0">
                <a:solidFill>
                  <a:schemeClr val="tx1"/>
                </a:solidFill>
                <a:latin typeface="Arial" pitchFamily="34" charset="0"/>
              </a:rPr>
              <a:t>端顺时针进栈，</a:t>
            </a:r>
            <a:r>
              <a:rPr lang="en-US" altLang="zh-CN" sz="2400" i="1" dirty="0">
                <a:solidFill>
                  <a:schemeClr val="tx1"/>
                </a:solidFill>
                <a:latin typeface="Arial" pitchFamily="34" charset="0"/>
              </a:rPr>
              <a:t>end</a:t>
            </a:r>
            <a:r>
              <a:rPr lang="en-US" altLang="zh-CN" sz="2400" dirty="0">
                <a:solidFill>
                  <a:schemeClr val="tx1"/>
                </a:solidFill>
                <a:latin typeface="Arial" pitchFamily="34" charset="0"/>
              </a:rPr>
              <a:t>2</a:t>
            </a:r>
            <a:r>
              <a:rPr lang="zh-CN" altLang="en-US" sz="2400" dirty="0">
                <a:solidFill>
                  <a:schemeClr val="tx1"/>
                </a:solidFill>
                <a:latin typeface="Arial" pitchFamily="34" charset="0"/>
              </a:rPr>
              <a:t>端逆时针进栈</a:t>
            </a:r>
          </a:p>
          <a:p>
            <a:pPr marL="685800" indent="-685800" algn="l">
              <a:buClr>
                <a:schemeClr val="tx1"/>
              </a:buClr>
              <a:buSzPct val="75000"/>
              <a:buFont typeface="Wingdings" pitchFamily="2" charset="2"/>
              <a:buNone/>
            </a:pPr>
            <a:r>
              <a:rPr lang="zh-CN" altLang="en-US" sz="2400" dirty="0">
                <a:solidFill>
                  <a:schemeClr val="tx1"/>
                </a:solidFill>
                <a:latin typeface="Arial" pitchFamily="34" charset="0"/>
              </a:rPr>
              <a:t>	初始化条件：</a:t>
            </a:r>
            <a:r>
              <a:rPr lang="en-US" altLang="zh-CN" sz="2400" i="1" dirty="0">
                <a:solidFill>
                  <a:schemeClr val="tx1"/>
                </a:solidFill>
                <a:latin typeface="Arial" pitchFamily="34" charset="0"/>
              </a:rPr>
              <a:t>end</a:t>
            </a:r>
            <a:r>
              <a:rPr lang="en-US" altLang="zh-CN" sz="2400" dirty="0">
                <a:solidFill>
                  <a:schemeClr val="tx1"/>
                </a:solidFill>
                <a:latin typeface="Arial" pitchFamily="34" charset="0"/>
              </a:rPr>
              <a:t>1 = </a:t>
            </a:r>
            <a:r>
              <a:rPr lang="en-US" altLang="zh-CN" sz="2400" i="1" dirty="0">
                <a:solidFill>
                  <a:schemeClr val="tx1"/>
                </a:solidFill>
                <a:latin typeface="Arial" pitchFamily="34" charset="0"/>
              </a:rPr>
              <a:t>end</a:t>
            </a:r>
            <a:r>
              <a:rPr lang="en-US" altLang="zh-CN" sz="2400" dirty="0">
                <a:solidFill>
                  <a:schemeClr val="tx1"/>
                </a:solidFill>
                <a:latin typeface="Arial" pitchFamily="34" charset="0"/>
              </a:rPr>
              <a:t>2 = 0;</a:t>
            </a:r>
          </a:p>
          <a:p>
            <a:pPr marL="685800" indent="-685800" algn="l">
              <a:buClr>
                <a:schemeClr val="tx1"/>
              </a:buClr>
              <a:buSzPct val="75000"/>
              <a:buFont typeface="Wingdings" pitchFamily="2" charset="2"/>
              <a:buNone/>
            </a:pPr>
            <a:r>
              <a:rPr lang="en-US" altLang="zh-CN" sz="2400" dirty="0">
                <a:solidFill>
                  <a:schemeClr val="tx1"/>
                </a:solidFill>
                <a:latin typeface="Arial" pitchFamily="34" charset="0"/>
              </a:rPr>
              <a:t>	</a:t>
            </a:r>
            <a:r>
              <a:rPr lang="zh-CN" altLang="en-US" sz="2400" dirty="0">
                <a:solidFill>
                  <a:schemeClr val="tx1"/>
                </a:solidFill>
                <a:latin typeface="Arial" pitchFamily="34" charset="0"/>
              </a:rPr>
              <a:t>队空条件：</a:t>
            </a:r>
            <a:r>
              <a:rPr lang="en-US" altLang="zh-CN" sz="2400" i="1" dirty="0">
                <a:solidFill>
                  <a:schemeClr val="tx1"/>
                </a:solidFill>
                <a:latin typeface="Arial" pitchFamily="34" charset="0"/>
              </a:rPr>
              <a:t>end</a:t>
            </a:r>
            <a:r>
              <a:rPr lang="en-US" altLang="zh-CN" sz="2400" dirty="0">
                <a:solidFill>
                  <a:schemeClr val="tx1"/>
                </a:solidFill>
                <a:latin typeface="Arial" pitchFamily="34" charset="0"/>
              </a:rPr>
              <a:t>1 = </a:t>
            </a:r>
            <a:r>
              <a:rPr lang="en-US" altLang="zh-CN" sz="2400" i="1" dirty="0">
                <a:solidFill>
                  <a:schemeClr val="tx1"/>
                </a:solidFill>
                <a:latin typeface="Arial" pitchFamily="34" charset="0"/>
              </a:rPr>
              <a:t>end</a:t>
            </a:r>
            <a:r>
              <a:rPr lang="en-US" altLang="zh-CN" sz="2400" dirty="0">
                <a:solidFill>
                  <a:schemeClr val="tx1"/>
                </a:solidFill>
                <a:latin typeface="Arial" pitchFamily="34" charset="0"/>
              </a:rPr>
              <a:t>2;</a:t>
            </a:r>
          </a:p>
          <a:p>
            <a:pPr marL="685800" indent="-685800" algn="l">
              <a:buClr>
                <a:schemeClr val="tx1"/>
              </a:buClr>
              <a:buSzPct val="75000"/>
              <a:buFont typeface="Wingdings" pitchFamily="2" charset="2"/>
              <a:buNone/>
            </a:pPr>
            <a:r>
              <a:rPr lang="en-US" altLang="zh-CN" sz="2400" dirty="0">
                <a:solidFill>
                  <a:schemeClr val="tx1"/>
                </a:solidFill>
                <a:latin typeface="Arial" pitchFamily="34" charset="0"/>
              </a:rPr>
              <a:t>	</a:t>
            </a:r>
            <a:r>
              <a:rPr lang="zh-CN" altLang="en-US" sz="2400" dirty="0">
                <a:solidFill>
                  <a:schemeClr val="tx1"/>
                </a:solidFill>
                <a:latin typeface="Arial" pitchFamily="34" charset="0"/>
              </a:rPr>
              <a:t>队满条件：</a:t>
            </a:r>
            <a:r>
              <a:rPr lang="en-US" altLang="zh-CN" sz="2400" dirty="0">
                <a:solidFill>
                  <a:schemeClr val="tx1"/>
                </a:solidFill>
                <a:latin typeface="Arial" pitchFamily="34" charset="0"/>
              </a:rPr>
              <a:t>( </a:t>
            </a:r>
            <a:r>
              <a:rPr lang="en-US" altLang="zh-CN" sz="2400" i="1" dirty="0">
                <a:solidFill>
                  <a:schemeClr val="tx1"/>
                </a:solidFill>
                <a:latin typeface="Arial" pitchFamily="34" charset="0"/>
              </a:rPr>
              <a:t>end</a:t>
            </a:r>
            <a:r>
              <a:rPr lang="en-US" altLang="zh-CN" sz="2400" dirty="0">
                <a:solidFill>
                  <a:schemeClr val="tx1"/>
                </a:solidFill>
                <a:latin typeface="Arial" pitchFamily="34" charset="0"/>
              </a:rPr>
              <a:t>1 + 1 ) % </a:t>
            </a:r>
            <a:r>
              <a:rPr lang="en-US" altLang="zh-CN" sz="2400" i="1" dirty="0">
                <a:solidFill>
                  <a:schemeClr val="tx1"/>
                </a:solidFill>
                <a:latin typeface="Arial" pitchFamily="34" charset="0"/>
              </a:rPr>
              <a:t>m</a:t>
            </a:r>
            <a:r>
              <a:rPr lang="en-US" altLang="zh-CN" sz="2400" dirty="0">
                <a:solidFill>
                  <a:schemeClr val="tx1"/>
                </a:solidFill>
                <a:latin typeface="Arial" pitchFamily="34" charset="0"/>
              </a:rPr>
              <a:t> = </a:t>
            </a:r>
            <a:r>
              <a:rPr lang="en-US" altLang="zh-CN" sz="2400" i="1" dirty="0">
                <a:solidFill>
                  <a:schemeClr val="tx1"/>
                </a:solidFill>
                <a:latin typeface="Arial" pitchFamily="34" charset="0"/>
              </a:rPr>
              <a:t>end</a:t>
            </a:r>
            <a:r>
              <a:rPr lang="en-US" altLang="zh-CN" sz="2400" dirty="0">
                <a:solidFill>
                  <a:schemeClr val="tx1"/>
                </a:solidFill>
                <a:latin typeface="Arial" pitchFamily="34" charset="0"/>
              </a:rPr>
              <a:t>2;   </a:t>
            </a:r>
          </a:p>
        </p:txBody>
      </p:sp>
      <p:sp>
        <p:nvSpPr>
          <p:cNvPr id="99333" name="Line 5"/>
          <p:cNvSpPr>
            <a:spLocks noChangeShapeType="1"/>
          </p:cNvSpPr>
          <p:nvPr/>
        </p:nvSpPr>
        <p:spPr bwMode="auto">
          <a:xfrm flipV="1">
            <a:off x="2186354" y="2662232"/>
            <a:ext cx="4681904" cy="0"/>
          </a:xfrm>
          <a:prstGeom prst="line">
            <a:avLst/>
          </a:prstGeom>
          <a:noFill/>
          <a:ln w="19050">
            <a:solidFill>
              <a:schemeClr val="tx2">
                <a:lumMod val="50000"/>
              </a:schemeClr>
            </a:solidFill>
            <a:round/>
            <a:headEnd/>
            <a:tailEnd/>
          </a:ln>
        </p:spPr>
        <p:txBody>
          <a:bodyPr/>
          <a:lstStyle/>
          <a:p>
            <a:endParaRPr lang="zh-CN" altLang="en-US" sz="2400"/>
          </a:p>
        </p:txBody>
      </p:sp>
      <p:sp>
        <p:nvSpPr>
          <p:cNvPr id="99334" name="Line 6"/>
          <p:cNvSpPr>
            <a:spLocks noChangeShapeType="1"/>
          </p:cNvSpPr>
          <p:nvPr/>
        </p:nvSpPr>
        <p:spPr bwMode="auto">
          <a:xfrm flipV="1">
            <a:off x="2186354" y="3022594"/>
            <a:ext cx="4681904" cy="0"/>
          </a:xfrm>
          <a:prstGeom prst="line">
            <a:avLst/>
          </a:prstGeom>
          <a:noFill/>
          <a:ln w="19050">
            <a:solidFill>
              <a:schemeClr val="tx2">
                <a:lumMod val="50000"/>
              </a:schemeClr>
            </a:solidFill>
            <a:round/>
            <a:headEnd/>
            <a:tailEnd/>
          </a:ln>
        </p:spPr>
        <p:txBody>
          <a:bodyPr/>
          <a:lstStyle/>
          <a:p>
            <a:endParaRPr lang="zh-CN" altLang="en-US" sz="2400"/>
          </a:p>
        </p:txBody>
      </p:sp>
      <p:sp>
        <p:nvSpPr>
          <p:cNvPr id="99335" name="Line 7"/>
          <p:cNvSpPr>
            <a:spLocks noChangeShapeType="1"/>
          </p:cNvSpPr>
          <p:nvPr/>
        </p:nvSpPr>
        <p:spPr bwMode="auto">
          <a:xfrm>
            <a:off x="7003074" y="2841619"/>
            <a:ext cx="583223" cy="0"/>
          </a:xfrm>
          <a:prstGeom prst="line">
            <a:avLst/>
          </a:prstGeom>
          <a:noFill/>
          <a:ln w="19050">
            <a:solidFill>
              <a:schemeClr val="tx1"/>
            </a:solidFill>
            <a:round/>
            <a:headEnd type="arrow" w="med" len="med"/>
            <a:tailEnd type="arrow" w="med" len="med"/>
          </a:ln>
        </p:spPr>
        <p:txBody>
          <a:bodyPr/>
          <a:lstStyle/>
          <a:p>
            <a:endParaRPr lang="zh-CN" altLang="en-US" sz="2400"/>
          </a:p>
        </p:txBody>
      </p:sp>
      <p:sp>
        <p:nvSpPr>
          <p:cNvPr id="99336" name="Line 8"/>
          <p:cNvSpPr>
            <a:spLocks noChangeShapeType="1"/>
          </p:cNvSpPr>
          <p:nvPr/>
        </p:nvSpPr>
        <p:spPr bwMode="auto">
          <a:xfrm>
            <a:off x="1512277" y="2841619"/>
            <a:ext cx="584689" cy="0"/>
          </a:xfrm>
          <a:prstGeom prst="line">
            <a:avLst/>
          </a:prstGeom>
          <a:noFill/>
          <a:ln w="19050">
            <a:solidFill>
              <a:schemeClr val="tx1"/>
            </a:solidFill>
            <a:round/>
            <a:headEnd type="arrow" w="med" len="med"/>
            <a:tailEnd type="arrow" w="med" len="med"/>
          </a:ln>
        </p:spPr>
        <p:txBody>
          <a:bodyPr/>
          <a:lstStyle/>
          <a:p>
            <a:endParaRPr lang="zh-CN" altLang="en-US" sz="2400"/>
          </a:p>
        </p:txBody>
      </p:sp>
      <p:sp>
        <p:nvSpPr>
          <p:cNvPr id="99337" name="Text Box 9"/>
          <p:cNvSpPr txBox="1">
            <a:spLocks noChangeArrowheads="1"/>
          </p:cNvSpPr>
          <p:nvPr/>
        </p:nvSpPr>
        <p:spPr bwMode="auto">
          <a:xfrm>
            <a:off x="701920" y="2609844"/>
            <a:ext cx="899746" cy="461665"/>
          </a:xfrm>
          <a:prstGeom prst="rect">
            <a:avLst/>
          </a:prstGeom>
          <a:noFill/>
          <a:ln w="9525">
            <a:noFill/>
            <a:miter lim="800000"/>
            <a:headEnd/>
            <a:tailEnd/>
          </a:ln>
        </p:spPr>
        <p:txBody>
          <a:bodyPr>
            <a:spAutoFit/>
          </a:bodyPr>
          <a:lstStyle/>
          <a:p>
            <a:pPr algn="r">
              <a:buClr>
                <a:srgbClr val="CC99FF"/>
              </a:buClr>
              <a:buFont typeface="Monotype Sorts"/>
              <a:buNone/>
            </a:pPr>
            <a:r>
              <a:rPr lang="en-US" altLang="zh-CN" sz="2400" dirty="0">
                <a:solidFill>
                  <a:schemeClr val="tx1"/>
                </a:solidFill>
                <a:latin typeface="Times New Roman" pitchFamily="18" charset="0"/>
              </a:rPr>
              <a:t>end1</a:t>
            </a:r>
          </a:p>
        </p:txBody>
      </p:sp>
      <p:sp>
        <p:nvSpPr>
          <p:cNvPr id="99338" name="Text Box 10"/>
          <p:cNvSpPr txBox="1">
            <a:spLocks noChangeArrowheads="1"/>
          </p:cNvSpPr>
          <p:nvPr/>
        </p:nvSpPr>
        <p:spPr bwMode="auto">
          <a:xfrm>
            <a:off x="7633189" y="2571744"/>
            <a:ext cx="899746" cy="461665"/>
          </a:xfrm>
          <a:prstGeom prst="rect">
            <a:avLst/>
          </a:prstGeom>
          <a:noFill/>
          <a:ln w="9525">
            <a:noFill/>
            <a:miter lim="800000"/>
            <a:headEnd/>
            <a:tailEnd/>
          </a:ln>
        </p:spPr>
        <p:txBody>
          <a:bodyPr>
            <a:spAutoFit/>
          </a:bodyPr>
          <a:lstStyle/>
          <a:p>
            <a:pPr>
              <a:buClr>
                <a:srgbClr val="CC99FF"/>
              </a:buClr>
              <a:buFont typeface="Monotype Sorts"/>
              <a:buNone/>
            </a:pPr>
            <a:r>
              <a:rPr lang="en-US" altLang="zh-CN" sz="2400">
                <a:solidFill>
                  <a:schemeClr val="tx1"/>
                </a:solidFill>
                <a:latin typeface="Times New Roman" pitchFamily="18" charset="0"/>
              </a:rPr>
              <a:t>end2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44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44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44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44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44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448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z="3200" b="1" smtClean="0">
                <a:solidFill>
                  <a:schemeClr val="tx1"/>
                </a:solidFill>
              </a:rPr>
              <a:t>第三章 习题 </a:t>
            </a:r>
            <a:r>
              <a:rPr lang="en-US" altLang="zh-CN" sz="3200" b="1" smtClean="0">
                <a:solidFill>
                  <a:schemeClr val="tx1"/>
                </a:solidFill>
              </a:rPr>
              <a:t>(</a:t>
            </a:r>
            <a:r>
              <a:rPr lang="zh-CN" altLang="en-US" sz="3200" b="1" smtClean="0">
                <a:solidFill>
                  <a:schemeClr val="tx1"/>
                </a:solidFill>
              </a:rPr>
              <a:t>习题四</a:t>
            </a:r>
            <a:r>
              <a:rPr lang="en-US" altLang="zh-CN" sz="3200" b="1" smtClean="0">
                <a:solidFill>
                  <a:schemeClr val="tx1"/>
                </a:solidFill>
              </a:rPr>
              <a:t>)</a:t>
            </a:r>
          </a:p>
        </p:txBody>
      </p:sp>
      <p:sp>
        <p:nvSpPr>
          <p:cNvPr id="22531" name="Rectangle 3"/>
          <p:cNvSpPr>
            <a:spLocks noGrp="1" noChangeArrowheads="1"/>
          </p:cNvSpPr>
          <p:nvPr>
            <p:ph type="body" idx="1"/>
          </p:nvPr>
        </p:nvSpPr>
        <p:spPr>
          <a:xfrm>
            <a:off x="0" y="914400"/>
            <a:ext cx="9144000" cy="4953000"/>
          </a:xfrm>
        </p:spPr>
        <p:txBody>
          <a:bodyPr/>
          <a:lstStyle/>
          <a:p>
            <a:pPr>
              <a:spcBef>
                <a:spcPct val="0"/>
              </a:spcBef>
              <a:buClrTx/>
              <a:buFontTx/>
              <a:buNone/>
            </a:pPr>
            <a:r>
              <a:rPr lang="en-US" altLang="zh-CN" sz="2800" dirty="0" smtClean="0">
                <a:ea typeface="楷体_GB2312" pitchFamily="49" charset="-122"/>
              </a:rPr>
              <a:t>  8. </a:t>
            </a:r>
            <a:r>
              <a:rPr lang="zh-CN" altLang="en-US" sz="2800" dirty="0" smtClean="0">
                <a:ea typeface="楷体_GB2312" pitchFamily="49" charset="-122"/>
              </a:rPr>
              <a:t>简述以下算法的功能（栈和队列的元素类型均为</a:t>
            </a:r>
            <a:r>
              <a:rPr lang="en-US" altLang="zh-CN" sz="2800" dirty="0" err="1" smtClean="0">
                <a:ea typeface="楷体_GB2312" pitchFamily="49" charset="-122"/>
              </a:rPr>
              <a:t>int</a:t>
            </a:r>
            <a:r>
              <a:rPr lang="zh-CN" altLang="en-US" sz="2800" dirty="0" smtClean="0">
                <a:ea typeface="楷体_GB2312" pitchFamily="49" charset="-122"/>
              </a:rPr>
              <a:t>）</a:t>
            </a:r>
          </a:p>
          <a:p>
            <a:pPr>
              <a:spcBef>
                <a:spcPct val="0"/>
              </a:spcBef>
              <a:buClrTx/>
              <a:buFontTx/>
              <a:buNone/>
            </a:pPr>
            <a:r>
              <a:rPr lang="zh-CN" altLang="en-US" sz="2800" dirty="0" smtClean="0">
                <a:ea typeface="楷体_GB2312" pitchFamily="49" charset="-122"/>
              </a:rPr>
              <a:t>	</a:t>
            </a:r>
            <a:r>
              <a:rPr lang="en-US" altLang="zh-CN" sz="2800" dirty="0" smtClean="0">
                <a:ea typeface="楷体_GB2312" pitchFamily="49" charset="-122"/>
              </a:rPr>
              <a:t>void algo3(Queue &amp;Q) {</a:t>
            </a:r>
          </a:p>
          <a:p>
            <a:pPr>
              <a:spcBef>
                <a:spcPct val="0"/>
              </a:spcBef>
              <a:buClrTx/>
              <a:buFontTx/>
              <a:buNone/>
            </a:pPr>
            <a:r>
              <a:rPr lang="en-US" altLang="zh-CN" sz="2800" dirty="0" smtClean="0">
                <a:ea typeface="楷体_GB2312" pitchFamily="49" charset="-122"/>
              </a:rPr>
              <a:t>		Stack S; </a:t>
            </a:r>
            <a:r>
              <a:rPr lang="en-US" altLang="zh-CN" sz="2800" dirty="0" err="1" smtClean="0">
                <a:ea typeface="楷体_GB2312" pitchFamily="49" charset="-122"/>
              </a:rPr>
              <a:t>int</a:t>
            </a:r>
            <a:r>
              <a:rPr lang="en-US" altLang="zh-CN" sz="2800" dirty="0" smtClean="0">
                <a:ea typeface="楷体_GB2312" pitchFamily="49" charset="-122"/>
              </a:rPr>
              <a:t> d;</a:t>
            </a:r>
          </a:p>
          <a:p>
            <a:pPr>
              <a:spcBef>
                <a:spcPct val="0"/>
              </a:spcBef>
              <a:buClrTx/>
              <a:buFontTx/>
              <a:buNone/>
            </a:pPr>
            <a:r>
              <a:rPr lang="en-US" altLang="zh-CN" sz="2800" dirty="0" smtClean="0">
                <a:ea typeface="楷体_GB2312" pitchFamily="49" charset="-122"/>
              </a:rPr>
              <a:t>		</a:t>
            </a:r>
            <a:r>
              <a:rPr lang="en-US" altLang="zh-CN" sz="2800" dirty="0" err="1" smtClean="0">
                <a:ea typeface="楷体_GB2312" pitchFamily="49" charset="-122"/>
              </a:rPr>
              <a:t>InitStack</a:t>
            </a:r>
            <a:r>
              <a:rPr lang="en-US" altLang="zh-CN" sz="2800" dirty="0" smtClean="0">
                <a:ea typeface="楷体_GB2312" pitchFamily="49" charset="-122"/>
              </a:rPr>
              <a:t>(S);</a:t>
            </a:r>
          </a:p>
          <a:p>
            <a:pPr>
              <a:spcBef>
                <a:spcPct val="0"/>
              </a:spcBef>
              <a:buClrTx/>
              <a:buFontTx/>
              <a:buNone/>
            </a:pPr>
            <a:r>
              <a:rPr lang="en-US" altLang="zh-CN" sz="2800" dirty="0" smtClean="0">
                <a:ea typeface="楷体_GB2312" pitchFamily="49" charset="-122"/>
              </a:rPr>
              <a:t>		while (!</a:t>
            </a:r>
            <a:r>
              <a:rPr lang="en-US" altLang="zh-CN" sz="2800" dirty="0" err="1" smtClean="0">
                <a:ea typeface="楷体_GB2312" pitchFamily="49" charset="-122"/>
              </a:rPr>
              <a:t>QueueEmpty</a:t>
            </a:r>
            <a:r>
              <a:rPr lang="en-US" altLang="zh-CN" sz="2800" dirty="0" smtClean="0">
                <a:ea typeface="楷体_GB2312" pitchFamily="49" charset="-122"/>
              </a:rPr>
              <a:t>(Q)) {</a:t>
            </a:r>
          </a:p>
          <a:p>
            <a:pPr>
              <a:spcBef>
                <a:spcPct val="0"/>
              </a:spcBef>
              <a:buClrTx/>
              <a:buFontTx/>
              <a:buNone/>
            </a:pPr>
            <a:r>
              <a:rPr lang="en-US" altLang="zh-CN" sz="2800" dirty="0" smtClean="0">
                <a:ea typeface="楷体_GB2312" pitchFamily="49" charset="-122"/>
              </a:rPr>
              <a:t>			</a:t>
            </a:r>
            <a:r>
              <a:rPr lang="en-US" altLang="zh-CN" sz="2800" dirty="0" err="1" smtClean="0">
                <a:ea typeface="楷体_GB2312" pitchFamily="49" charset="-122"/>
              </a:rPr>
              <a:t>DeQueue</a:t>
            </a:r>
            <a:r>
              <a:rPr lang="en-US" altLang="zh-CN" sz="2800" dirty="0" smtClean="0">
                <a:ea typeface="楷体_GB2312" pitchFamily="49" charset="-122"/>
              </a:rPr>
              <a:t>(Q, d); Push(S, d);</a:t>
            </a:r>
          </a:p>
          <a:p>
            <a:pPr>
              <a:spcBef>
                <a:spcPct val="0"/>
              </a:spcBef>
              <a:buClrTx/>
              <a:buFontTx/>
              <a:buNone/>
            </a:pPr>
            <a:r>
              <a:rPr lang="en-US" altLang="zh-CN" sz="2800" dirty="0" smtClean="0">
                <a:ea typeface="楷体_GB2312" pitchFamily="49" charset="-122"/>
              </a:rPr>
              <a:t>		}</a:t>
            </a:r>
          </a:p>
          <a:p>
            <a:pPr>
              <a:spcBef>
                <a:spcPct val="0"/>
              </a:spcBef>
              <a:buClrTx/>
              <a:buFontTx/>
              <a:buNone/>
            </a:pPr>
            <a:r>
              <a:rPr lang="en-US" altLang="zh-CN" sz="2800" dirty="0" smtClean="0">
                <a:ea typeface="楷体_GB2312" pitchFamily="49" charset="-122"/>
              </a:rPr>
              <a:t>		while (!</a:t>
            </a:r>
            <a:r>
              <a:rPr lang="en-US" altLang="zh-CN" sz="2800" dirty="0" err="1" smtClean="0">
                <a:ea typeface="楷体_GB2312" pitchFamily="49" charset="-122"/>
              </a:rPr>
              <a:t>StackEmpty</a:t>
            </a:r>
            <a:r>
              <a:rPr lang="en-US" altLang="zh-CN" sz="2800" dirty="0" smtClean="0">
                <a:ea typeface="楷体_GB2312" pitchFamily="49" charset="-122"/>
              </a:rPr>
              <a:t>(S)) {</a:t>
            </a:r>
          </a:p>
          <a:p>
            <a:pPr>
              <a:spcBef>
                <a:spcPct val="0"/>
              </a:spcBef>
              <a:buClrTx/>
              <a:buFontTx/>
              <a:buNone/>
            </a:pPr>
            <a:r>
              <a:rPr lang="en-US" altLang="zh-CN" sz="2800" dirty="0" smtClean="0">
                <a:ea typeface="楷体_GB2312" pitchFamily="49" charset="-122"/>
              </a:rPr>
              <a:t>			Pop(S, d); </a:t>
            </a:r>
            <a:r>
              <a:rPr lang="en-US" altLang="zh-CN" sz="2800" dirty="0" err="1" smtClean="0">
                <a:ea typeface="楷体_GB2312" pitchFamily="49" charset="-122"/>
              </a:rPr>
              <a:t>EnQueue</a:t>
            </a:r>
            <a:r>
              <a:rPr lang="en-US" altLang="zh-CN" sz="2800" dirty="0" smtClean="0">
                <a:ea typeface="楷体_GB2312" pitchFamily="49" charset="-122"/>
              </a:rPr>
              <a:t>(Q, d);</a:t>
            </a:r>
          </a:p>
          <a:p>
            <a:pPr>
              <a:spcBef>
                <a:spcPct val="0"/>
              </a:spcBef>
              <a:buClrTx/>
              <a:buFontTx/>
              <a:buNone/>
            </a:pPr>
            <a:r>
              <a:rPr lang="en-US" altLang="zh-CN" sz="2800" dirty="0" smtClean="0">
                <a:ea typeface="楷体_GB2312" pitchFamily="49" charset="-122"/>
              </a:rPr>
              <a:t>		}</a:t>
            </a:r>
          </a:p>
          <a:p>
            <a:pPr>
              <a:spcBef>
                <a:spcPct val="0"/>
              </a:spcBef>
              <a:buClrTx/>
              <a:buFontTx/>
              <a:buNone/>
            </a:pPr>
            <a:r>
              <a:rPr lang="en-US" altLang="zh-CN" sz="2800" dirty="0" smtClean="0">
                <a:ea typeface="楷体_GB2312" pitchFamily="49" charset="-122"/>
              </a:rPr>
              <a:t>	}</a:t>
            </a:r>
            <a:endParaRPr lang="en-US" altLang="zh-CN" sz="2800" dirty="0" smtClean="0">
              <a:latin typeface="宋体" pitchFamily="2" charset="-122"/>
            </a:endParaRPr>
          </a:p>
        </p:txBody>
      </p:sp>
      <p:sp>
        <p:nvSpPr>
          <p:cNvPr id="2547716" name="Text Box 4"/>
          <p:cNvSpPr txBox="1">
            <a:spLocks noChangeArrowheads="1"/>
          </p:cNvSpPr>
          <p:nvPr/>
        </p:nvSpPr>
        <p:spPr bwMode="auto">
          <a:xfrm>
            <a:off x="0" y="5943600"/>
            <a:ext cx="9144000" cy="579438"/>
          </a:xfrm>
          <a:prstGeom prst="rect">
            <a:avLst/>
          </a:prstGeom>
          <a:noFill/>
          <a:ln w="9525" cap="rnd">
            <a:noFill/>
            <a:miter lim="800000"/>
            <a:headEnd/>
            <a:tailEnd/>
          </a:ln>
        </p:spPr>
        <p:txBody>
          <a:bodyPr>
            <a:spAutoFit/>
          </a:bodyPr>
          <a:lstStyle/>
          <a:p>
            <a:pPr algn="l"/>
            <a:r>
              <a:rPr lang="en-US" altLang="zh-CN" sz="3200" b="0">
                <a:ea typeface="楷体_GB2312" pitchFamily="49" charset="-122"/>
              </a:rPr>
              <a:t> </a:t>
            </a:r>
            <a:r>
              <a:rPr lang="zh-CN" altLang="en-US" sz="3200" b="0">
                <a:ea typeface="楷体_GB2312" pitchFamily="49" charset="-122"/>
              </a:rPr>
              <a:t>功能</a:t>
            </a:r>
            <a:r>
              <a:rPr lang="en-US" altLang="zh-CN" sz="3200" b="0">
                <a:ea typeface="楷体_GB2312" pitchFamily="49" charset="-122"/>
              </a:rPr>
              <a:t>: </a:t>
            </a:r>
            <a:r>
              <a:rPr lang="zh-CN" altLang="en-US" sz="3200" b="0">
                <a:ea typeface="楷体_GB2312" pitchFamily="49" charset="-122"/>
              </a:rPr>
              <a:t>将队列中的元素置逆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47716"/>
                                        </p:tgtEl>
                                        <p:attrNameLst>
                                          <p:attrName>style.visibility</p:attrName>
                                        </p:attrNameLst>
                                      </p:cBhvr>
                                      <p:to>
                                        <p:strVal val="visible"/>
                                      </p:to>
                                    </p:set>
                                    <p:animEffect transition="in" filter="wipe(up)">
                                      <p:cBhvr>
                                        <p:cTn id="7" dur="500"/>
                                        <p:tgtEl>
                                          <p:spTgt spid="254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771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z="3200" b="1" smtClean="0">
                <a:solidFill>
                  <a:schemeClr val="tx1"/>
                </a:solidFill>
              </a:rPr>
              <a:t>第二章 习题</a:t>
            </a:r>
            <a:r>
              <a:rPr lang="en-US" altLang="zh-CN" sz="3200" b="1" smtClean="0">
                <a:solidFill>
                  <a:schemeClr val="tx1"/>
                </a:solidFill>
              </a:rPr>
              <a:t>(</a:t>
            </a:r>
            <a:r>
              <a:rPr lang="zh-CN" altLang="en-US" sz="3200" b="1" smtClean="0">
                <a:solidFill>
                  <a:schemeClr val="tx1"/>
                </a:solidFill>
              </a:rPr>
              <a:t>习题三）</a:t>
            </a:r>
          </a:p>
        </p:txBody>
      </p:sp>
      <p:sp>
        <p:nvSpPr>
          <p:cNvPr id="7171" name="Rectangle 3"/>
          <p:cNvSpPr>
            <a:spLocks noGrp="1" noChangeArrowheads="1"/>
          </p:cNvSpPr>
          <p:nvPr>
            <p:ph type="body" idx="1"/>
          </p:nvPr>
        </p:nvSpPr>
        <p:spPr>
          <a:xfrm>
            <a:off x="76200" y="908050"/>
            <a:ext cx="9067800" cy="2825750"/>
          </a:xfrm>
        </p:spPr>
        <p:txBody>
          <a:bodyPr/>
          <a:lstStyle/>
          <a:p>
            <a:pPr eaLnBrk="1" hangingPunct="1">
              <a:lnSpc>
                <a:spcPct val="90000"/>
              </a:lnSpc>
              <a:buFont typeface="Wingdings 2" pitchFamily="18" charset="2"/>
              <a:buNone/>
            </a:pPr>
            <a:r>
              <a:rPr lang="en-US" altLang="zh-CN" sz="2800" b="1" smtClean="0"/>
              <a:t>2. </a:t>
            </a:r>
            <a:r>
              <a:rPr lang="zh-CN" altLang="en-US" sz="2800" b="1" smtClean="0"/>
              <a:t>填空题</a:t>
            </a:r>
          </a:p>
          <a:p>
            <a:pPr eaLnBrk="1" hangingPunct="1">
              <a:lnSpc>
                <a:spcPct val="90000"/>
              </a:lnSpc>
              <a:buFont typeface="Wingdings 2" pitchFamily="18" charset="2"/>
              <a:buNone/>
            </a:pPr>
            <a:r>
              <a:rPr lang="zh-CN" altLang="en-US" sz="2800" b="1" smtClean="0"/>
              <a:t>（</a:t>
            </a:r>
            <a:r>
              <a:rPr lang="en-US" altLang="zh-CN" sz="2800" b="1" smtClean="0"/>
              <a:t>1</a:t>
            </a:r>
            <a:r>
              <a:rPr lang="zh-CN" altLang="en-US" sz="2800" b="1" smtClean="0"/>
              <a:t>）在顺序表中插入或删除一个元素，需要平均移动 </a:t>
            </a:r>
            <a:endParaRPr lang="en-US" altLang="zh-CN" sz="2800" b="1" smtClean="0"/>
          </a:p>
          <a:p>
            <a:pPr eaLnBrk="1" hangingPunct="1">
              <a:lnSpc>
                <a:spcPct val="90000"/>
              </a:lnSpc>
              <a:buFont typeface="Wingdings 2" pitchFamily="18" charset="2"/>
              <a:buNone/>
            </a:pPr>
            <a:r>
              <a:rPr lang="zh-CN" altLang="en-US" sz="2800" b="1" smtClean="0"/>
              <a:t>                元素，具体移动的元素个数与                       有关。</a:t>
            </a:r>
          </a:p>
          <a:p>
            <a:pPr eaLnBrk="1" hangingPunct="1">
              <a:lnSpc>
                <a:spcPct val="90000"/>
              </a:lnSpc>
              <a:buFont typeface="Wingdings 2" pitchFamily="18" charset="2"/>
              <a:buNone/>
            </a:pPr>
            <a:r>
              <a:rPr lang="zh-CN" altLang="en-US" sz="2800" b="1" smtClean="0"/>
              <a:t>（</a:t>
            </a:r>
            <a:r>
              <a:rPr lang="en-US" altLang="zh-CN" sz="2800" b="1" smtClean="0"/>
              <a:t>2</a:t>
            </a:r>
            <a:r>
              <a:rPr lang="zh-CN" altLang="en-US" sz="2800" b="1" smtClean="0"/>
              <a:t>）顺序表中逻辑上相邻的元素的物理位置             紧邻。单链表中逻辑上相邻的元素的物理位置                                 紧邻。</a:t>
            </a:r>
          </a:p>
        </p:txBody>
      </p:sp>
      <p:sp>
        <p:nvSpPr>
          <p:cNvPr id="7172" name="Rectangle 4"/>
          <p:cNvSpPr>
            <a:spLocks noChangeArrowheads="1"/>
          </p:cNvSpPr>
          <p:nvPr/>
        </p:nvSpPr>
        <p:spPr bwMode="auto">
          <a:xfrm>
            <a:off x="0" y="3886200"/>
            <a:ext cx="9144000" cy="2819400"/>
          </a:xfrm>
          <a:prstGeom prst="rect">
            <a:avLst/>
          </a:prstGeom>
          <a:noFill/>
          <a:ln w="9525">
            <a:noFill/>
            <a:miter lim="800000"/>
            <a:headEnd/>
            <a:tailEnd/>
          </a:ln>
        </p:spPr>
        <p:txBody>
          <a:bodyPr/>
          <a:lstStyle/>
          <a:p>
            <a:pPr marL="342900" indent="-342900" algn="l">
              <a:lnSpc>
                <a:spcPct val="120000"/>
              </a:lnSpc>
              <a:spcBef>
                <a:spcPct val="20000"/>
              </a:spcBef>
              <a:buClr>
                <a:srgbClr val="CC6600"/>
              </a:buClr>
              <a:buFont typeface="Wingdings 2" pitchFamily="18" charset="2"/>
              <a:buNone/>
            </a:pPr>
            <a:r>
              <a:rPr lang="zh-CN" altLang="en-US" sz="2800"/>
              <a:t>（</a:t>
            </a:r>
            <a:r>
              <a:rPr lang="en-US" altLang="zh-CN" sz="2800"/>
              <a:t>3</a:t>
            </a:r>
            <a:r>
              <a:rPr lang="zh-CN" altLang="en-US" sz="2800"/>
              <a:t>）在单链表中，除了头结点外，任一结点的存储位置由                              指示。</a:t>
            </a:r>
          </a:p>
          <a:p>
            <a:pPr marL="342900" indent="-342900" algn="l">
              <a:lnSpc>
                <a:spcPct val="120000"/>
              </a:lnSpc>
              <a:spcBef>
                <a:spcPct val="20000"/>
              </a:spcBef>
              <a:buClr>
                <a:srgbClr val="CC6600"/>
              </a:buClr>
              <a:buFont typeface="Wingdings 2" pitchFamily="18" charset="2"/>
              <a:buNone/>
            </a:pPr>
            <a:r>
              <a:rPr lang="zh-CN" altLang="en-US" sz="2800"/>
              <a:t>（</a:t>
            </a:r>
            <a:r>
              <a:rPr lang="en-US" altLang="zh-CN" sz="2800"/>
              <a:t>4</a:t>
            </a:r>
            <a:r>
              <a:rPr lang="zh-CN" altLang="en-US" sz="2800"/>
              <a:t>）在单链表中设置头结点的作用是</a:t>
            </a:r>
            <a:endParaRPr lang="en-US" altLang="zh-CN" sz="2800"/>
          </a:p>
          <a:p>
            <a:pPr marL="342900" indent="-342900" algn="l">
              <a:lnSpc>
                <a:spcPct val="120000"/>
              </a:lnSpc>
              <a:spcBef>
                <a:spcPct val="20000"/>
              </a:spcBef>
              <a:buClr>
                <a:srgbClr val="CC6600"/>
              </a:buClr>
              <a:buFont typeface="Wingdings 2" pitchFamily="18" charset="2"/>
              <a:buNone/>
            </a:pPr>
            <a:endParaRPr lang="zh-CN" altLang="en-US" sz="2800" u="sng">
              <a:solidFill>
                <a:srgbClr val="FF0000"/>
              </a:solidFill>
            </a:endParaRPr>
          </a:p>
          <a:p>
            <a:pPr marL="342900" indent="-342900" algn="l">
              <a:lnSpc>
                <a:spcPct val="120000"/>
              </a:lnSpc>
              <a:spcBef>
                <a:spcPct val="20000"/>
              </a:spcBef>
              <a:buClr>
                <a:srgbClr val="CC6600"/>
              </a:buClr>
              <a:buFont typeface="Wingdings 2" pitchFamily="18" charset="2"/>
              <a:buNone/>
            </a:pPr>
            <a:endParaRPr lang="en-US" altLang="zh-CN" sz="2800"/>
          </a:p>
        </p:txBody>
      </p:sp>
      <p:sp>
        <p:nvSpPr>
          <p:cNvPr id="7" name="矩形 6"/>
          <p:cNvSpPr>
            <a:spLocks noChangeArrowheads="1"/>
          </p:cNvSpPr>
          <p:nvPr/>
        </p:nvSpPr>
        <p:spPr bwMode="auto">
          <a:xfrm>
            <a:off x="66675" y="1824038"/>
            <a:ext cx="1576388" cy="461962"/>
          </a:xfrm>
          <a:prstGeom prst="rect">
            <a:avLst/>
          </a:prstGeom>
          <a:noFill/>
          <a:ln w="9525">
            <a:noFill/>
            <a:miter lim="800000"/>
            <a:headEnd/>
            <a:tailEnd/>
          </a:ln>
        </p:spPr>
        <p:txBody>
          <a:bodyPr wrap="none">
            <a:spAutoFit/>
          </a:bodyPr>
          <a:lstStyle/>
          <a:p>
            <a:r>
              <a:rPr lang="en-US" altLang="zh-CN" sz="2400" u="sng">
                <a:solidFill>
                  <a:srgbClr val="FF0000"/>
                </a:solidFill>
              </a:rPr>
              <a:t> </a:t>
            </a:r>
            <a:r>
              <a:rPr lang="zh-CN" altLang="en-US" sz="2400" u="sng">
                <a:solidFill>
                  <a:srgbClr val="FF0000"/>
                </a:solidFill>
              </a:rPr>
              <a:t>表的一半</a:t>
            </a:r>
            <a:r>
              <a:rPr lang="zh-CN" altLang="en-US" sz="2400">
                <a:solidFill>
                  <a:srgbClr val="FF0000"/>
                </a:solidFill>
              </a:rPr>
              <a:t> </a:t>
            </a:r>
            <a:endParaRPr lang="zh-CN" altLang="en-US" sz="2400"/>
          </a:p>
        </p:txBody>
      </p:sp>
      <p:sp>
        <p:nvSpPr>
          <p:cNvPr id="8" name="矩形 7"/>
          <p:cNvSpPr>
            <a:spLocks noChangeArrowheads="1"/>
          </p:cNvSpPr>
          <p:nvPr/>
        </p:nvSpPr>
        <p:spPr bwMode="auto">
          <a:xfrm>
            <a:off x="6286500" y="1857375"/>
            <a:ext cx="2117725" cy="461963"/>
          </a:xfrm>
          <a:prstGeom prst="rect">
            <a:avLst/>
          </a:prstGeom>
          <a:noFill/>
          <a:ln w="9525">
            <a:noFill/>
            <a:miter lim="800000"/>
            <a:headEnd/>
            <a:tailEnd/>
          </a:ln>
        </p:spPr>
        <p:txBody>
          <a:bodyPr wrap="none">
            <a:spAutoFit/>
          </a:bodyPr>
          <a:lstStyle/>
          <a:p>
            <a:r>
              <a:rPr lang="zh-CN" altLang="en-US" sz="2400" u="sng">
                <a:solidFill>
                  <a:srgbClr val="FF0000"/>
                </a:solidFill>
              </a:rPr>
              <a:t>插入点的位置</a:t>
            </a:r>
            <a:r>
              <a:rPr lang="zh-CN" altLang="en-US" sz="2400">
                <a:solidFill>
                  <a:srgbClr val="FF0000"/>
                </a:solidFill>
              </a:rPr>
              <a:t> </a:t>
            </a:r>
            <a:endParaRPr lang="zh-CN" altLang="en-US" sz="2400"/>
          </a:p>
        </p:txBody>
      </p:sp>
      <p:sp>
        <p:nvSpPr>
          <p:cNvPr id="9" name="矩形 8"/>
          <p:cNvSpPr>
            <a:spLocks noChangeArrowheads="1"/>
          </p:cNvSpPr>
          <p:nvPr/>
        </p:nvSpPr>
        <p:spPr bwMode="auto">
          <a:xfrm>
            <a:off x="7316712" y="2286000"/>
            <a:ext cx="803425" cy="461665"/>
          </a:xfrm>
          <a:prstGeom prst="rect">
            <a:avLst/>
          </a:prstGeom>
          <a:noFill/>
          <a:ln w="9525">
            <a:noFill/>
            <a:miter lim="800000"/>
            <a:headEnd/>
            <a:tailEnd/>
          </a:ln>
        </p:spPr>
        <p:txBody>
          <a:bodyPr wrap="none">
            <a:spAutoFit/>
          </a:bodyPr>
          <a:lstStyle/>
          <a:p>
            <a:r>
              <a:rPr lang="zh-CN" altLang="en-US" sz="2400" u="sng" dirty="0" smtClean="0">
                <a:solidFill>
                  <a:srgbClr val="FF0000"/>
                </a:solidFill>
              </a:rPr>
              <a:t>一定</a:t>
            </a:r>
            <a:endParaRPr lang="zh-CN" altLang="en-US" sz="2400" dirty="0"/>
          </a:p>
        </p:txBody>
      </p:sp>
      <p:sp>
        <p:nvSpPr>
          <p:cNvPr id="10" name="矩形 9"/>
          <p:cNvSpPr>
            <a:spLocks noChangeArrowheads="1"/>
          </p:cNvSpPr>
          <p:nvPr/>
        </p:nvSpPr>
        <p:spPr bwMode="auto">
          <a:xfrm>
            <a:off x="6643688" y="2643188"/>
            <a:ext cx="1189037" cy="461962"/>
          </a:xfrm>
          <a:prstGeom prst="rect">
            <a:avLst/>
          </a:prstGeom>
          <a:noFill/>
          <a:ln w="9525">
            <a:noFill/>
            <a:miter lim="800000"/>
            <a:headEnd/>
            <a:tailEnd/>
          </a:ln>
        </p:spPr>
        <p:txBody>
          <a:bodyPr wrap="none">
            <a:spAutoFit/>
          </a:bodyPr>
          <a:lstStyle/>
          <a:p>
            <a:r>
              <a:rPr lang="zh-CN" altLang="en-US" sz="2400" u="sng">
                <a:solidFill>
                  <a:srgbClr val="FF0000"/>
                </a:solidFill>
              </a:rPr>
              <a:t>不一定</a:t>
            </a:r>
            <a:r>
              <a:rPr lang="zh-CN" altLang="en-US" sz="2400">
                <a:solidFill>
                  <a:srgbClr val="FF0000"/>
                </a:solidFill>
              </a:rPr>
              <a:t> </a:t>
            </a:r>
            <a:endParaRPr lang="zh-CN" altLang="en-US" sz="2400"/>
          </a:p>
        </p:txBody>
      </p:sp>
      <p:sp>
        <p:nvSpPr>
          <p:cNvPr id="11" name="矩形 10"/>
          <p:cNvSpPr>
            <a:spLocks noChangeArrowheads="1"/>
          </p:cNvSpPr>
          <p:nvPr/>
        </p:nvSpPr>
        <p:spPr bwMode="auto">
          <a:xfrm>
            <a:off x="785813" y="4429125"/>
            <a:ext cx="2736850" cy="461963"/>
          </a:xfrm>
          <a:prstGeom prst="rect">
            <a:avLst/>
          </a:prstGeom>
          <a:noFill/>
          <a:ln w="9525">
            <a:noFill/>
            <a:miter lim="800000"/>
            <a:headEnd/>
            <a:tailEnd/>
          </a:ln>
        </p:spPr>
        <p:txBody>
          <a:bodyPr wrap="none">
            <a:spAutoFit/>
          </a:bodyPr>
          <a:lstStyle/>
          <a:p>
            <a:r>
              <a:rPr lang="zh-CN" altLang="en-US" sz="2400" u="sng">
                <a:solidFill>
                  <a:srgbClr val="FF0000"/>
                </a:solidFill>
              </a:rPr>
              <a:t>该结点的直接前趋</a:t>
            </a:r>
            <a:r>
              <a:rPr lang="zh-CN" altLang="en-US" sz="2400">
                <a:solidFill>
                  <a:srgbClr val="FF0000"/>
                </a:solidFill>
              </a:rPr>
              <a:t> </a:t>
            </a:r>
            <a:endParaRPr lang="zh-CN" altLang="en-US" sz="2400"/>
          </a:p>
        </p:txBody>
      </p:sp>
      <p:sp>
        <p:nvSpPr>
          <p:cNvPr id="12" name="矩形 11"/>
          <p:cNvSpPr>
            <a:spLocks noChangeArrowheads="1"/>
          </p:cNvSpPr>
          <p:nvPr/>
        </p:nvSpPr>
        <p:spPr bwMode="auto">
          <a:xfrm>
            <a:off x="1143000" y="5514975"/>
            <a:ext cx="7143750" cy="830263"/>
          </a:xfrm>
          <a:prstGeom prst="rect">
            <a:avLst/>
          </a:prstGeom>
          <a:noFill/>
          <a:ln w="9525">
            <a:noFill/>
            <a:miter lim="800000"/>
            <a:headEnd/>
            <a:tailEnd/>
          </a:ln>
        </p:spPr>
        <p:txBody>
          <a:bodyPr>
            <a:spAutoFit/>
          </a:bodyPr>
          <a:lstStyle/>
          <a:p>
            <a:r>
              <a:rPr lang="zh-CN" altLang="en-US" sz="2400" u="sng" dirty="0">
                <a:solidFill>
                  <a:srgbClr val="FF0000"/>
                </a:solidFill>
              </a:rPr>
              <a:t>在表的第一个元素结点之前插入新元素结点或删除第一个元素结点不需修改头指针</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76200" y="914400"/>
            <a:ext cx="9067800" cy="609600"/>
          </a:xfrm>
        </p:spPr>
        <p:txBody>
          <a:bodyPr/>
          <a:lstStyle/>
          <a:p>
            <a:pPr eaLnBrk="1" hangingPunct="1">
              <a:lnSpc>
                <a:spcPct val="90000"/>
              </a:lnSpc>
              <a:buFont typeface="Wingdings 2" pitchFamily="18" charset="2"/>
              <a:buNone/>
            </a:pPr>
            <a:r>
              <a:rPr lang="en-US" altLang="zh-CN" sz="2400" b="1" smtClean="0"/>
              <a:t>3.  </a:t>
            </a:r>
            <a:r>
              <a:rPr lang="zh-CN" altLang="en-US" sz="2400" b="1" smtClean="0"/>
              <a:t>在什么情况下用顺序表比链性表好？</a:t>
            </a:r>
          </a:p>
          <a:p>
            <a:pPr eaLnBrk="1" hangingPunct="1">
              <a:lnSpc>
                <a:spcPct val="90000"/>
              </a:lnSpc>
              <a:buFont typeface="Wingdings 2" pitchFamily="18" charset="2"/>
              <a:buNone/>
            </a:pPr>
            <a:r>
              <a:rPr lang="zh-CN" altLang="en-US" sz="2400" b="1" smtClean="0"/>
              <a:t>   </a:t>
            </a:r>
          </a:p>
        </p:txBody>
      </p:sp>
      <p:sp>
        <p:nvSpPr>
          <p:cNvPr id="2556932" name="Rectangle 4"/>
          <p:cNvSpPr>
            <a:spLocks noChangeArrowheads="1"/>
          </p:cNvSpPr>
          <p:nvPr/>
        </p:nvSpPr>
        <p:spPr bwMode="auto">
          <a:xfrm>
            <a:off x="0" y="1676400"/>
            <a:ext cx="9067800" cy="1524000"/>
          </a:xfrm>
          <a:prstGeom prst="rect">
            <a:avLst/>
          </a:prstGeom>
          <a:noFill/>
          <a:ln w="9525">
            <a:noFill/>
            <a:miter lim="800000"/>
            <a:headEnd/>
            <a:tailEnd/>
          </a:ln>
        </p:spPr>
        <p:txBody>
          <a:bodyPr/>
          <a:lstStyle/>
          <a:p>
            <a:pPr marL="342900" indent="-342900" algn="l">
              <a:spcBef>
                <a:spcPct val="20000"/>
              </a:spcBef>
              <a:buClr>
                <a:srgbClr val="CC6600"/>
              </a:buClr>
              <a:buFont typeface="Wingdings 2" pitchFamily="18" charset="2"/>
              <a:buNone/>
            </a:pPr>
            <a:r>
              <a:rPr lang="zh-CN" altLang="en-US" sz="2800" dirty="0"/>
              <a:t>解答：</a:t>
            </a:r>
          </a:p>
          <a:p>
            <a:pPr marL="342900" indent="-342900" algn="l">
              <a:spcBef>
                <a:spcPct val="20000"/>
              </a:spcBef>
              <a:buClr>
                <a:srgbClr val="CC6600"/>
              </a:buClr>
              <a:buFont typeface="Wingdings 2" pitchFamily="18" charset="2"/>
              <a:buNone/>
            </a:pPr>
            <a:r>
              <a:rPr lang="zh-CN" altLang="en-US" sz="2800" dirty="0"/>
              <a:t>            当我们经常要从线性表中存取指定位置的元素时或当很少作插入、删除操作时，用顺序表比链性表好</a:t>
            </a:r>
            <a:r>
              <a:rPr lang="zh-CN" altLang="en-US" sz="2800" dirty="0" smtClean="0"/>
              <a:t>。</a:t>
            </a:r>
            <a:endParaRPr lang="en-US" altLang="zh-CN" sz="2800" dirty="0" smtClean="0"/>
          </a:p>
          <a:p>
            <a:pPr marL="342900" indent="-342900" algn="l">
              <a:spcBef>
                <a:spcPct val="20000"/>
              </a:spcBef>
              <a:buClr>
                <a:srgbClr val="CC6600"/>
              </a:buClr>
              <a:buFont typeface="Wingdings 2" pitchFamily="18" charset="2"/>
              <a:buNone/>
            </a:pPr>
            <a:endParaRPr lang="en-US" altLang="zh-CN" sz="2800" dirty="0"/>
          </a:p>
          <a:p>
            <a:pPr marL="342900" indent="-342900" algn="l">
              <a:spcBef>
                <a:spcPct val="20000"/>
              </a:spcBef>
              <a:buClr>
                <a:srgbClr val="CC6600"/>
              </a:buClr>
              <a:buFont typeface="Wingdings 2" pitchFamily="18" charset="2"/>
              <a:buNone/>
            </a:pPr>
            <a:r>
              <a:rPr lang="en-US" altLang="zh-CN" sz="2800" dirty="0" smtClean="0"/>
              <a:t>           </a:t>
            </a:r>
            <a:endParaRPr lang="zh-CN" altLang="en-US" sz="2800" dirty="0"/>
          </a:p>
        </p:txBody>
      </p:sp>
      <p:sp>
        <p:nvSpPr>
          <p:cNvPr id="8196" name="Rectangle 5"/>
          <p:cNvSpPr>
            <a:spLocks noGrp="1" noChangeArrowheads="1"/>
          </p:cNvSpPr>
          <p:nvPr>
            <p:ph type="title"/>
          </p:nvPr>
        </p:nvSpPr>
        <p:spPr/>
        <p:txBody>
          <a:bodyPr/>
          <a:lstStyle/>
          <a:p>
            <a:pPr eaLnBrk="1" hangingPunct="1"/>
            <a:endParaRPr lang="zh-CN" altLang="zh-C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56932"/>
                                        </p:tgtEl>
                                        <p:attrNameLst>
                                          <p:attrName>style.visibility</p:attrName>
                                        </p:attrNameLst>
                                      </p:cBhvr>
                                      <p:to>
                                        <p:strVal val="visible"/>
                                      </p:to>
                                    </p:set>
                                    <p:animEffect transition="in" filter="dissolve">
                                      <p:cBhvr>
                                        <p:cTn id="7" dur="500"/>
                                        <p:tgtEl>
                                          <p:spTgt spid="255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5693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sz="3200" b="1" smtClean="0">
                <a:solidFill>
                  <a:schemeClr val="tx1"/>
                </a:solidFill>
              </a:rPr>
              <a:t>算法题</a:t>
            </a:r>
          </a:p>
        </p:txBody>
      </p:sp>
      <p:sp>
        <p:nvSpPr>
          <p:cNvPr id="9219" name="Rectangle 3"/>
          <p:cNvSpPr>
            <a:spLocks noChangeArrowheads="1"/>
          </p:cNvSpPr>
          <p:nvPr/>
        </p:nvSpPr>
        <p:spPr bwMode="auto">
          <a:xfrm>
            <a:off x="0" y="914400"/>
            <a:ext cx="9144000" cy="1066800"/>
          </a:xfrm>
          <a:prstGeom prst="rect">
            <a:avLst/>
          </a:prstGeom>
          <a:noFill/>
          <a:ln w="9525" cap="rnd">
            <a:noFill/>
            <a:miter lim="800000"/>
            <a:headEnd/>
            <a:tailEnd/>
          </a:ln>
        </p:spPr>
        <p:txBody>
          <a:bodyPr>
            <a:spAutoFit/>
          </a:bodyPr>
          <a:lstStyle/>
          <a:p>
            <a:pPr algn="l">
              <a:spcBef>
                <a:spcPct val="0"/>
              </a:spcBef>
              <a:buClr>
                <a:srgbClr val="CC6600"/>
              </a:buClr>
              <a:buFont typeface="Wingdings 2" pitchFamily="18" charset="2"/>
              <a:buNone/>
            </a:pPr>
            <a:r>
              <a:rPr lang="en-US" altLang="zh-CN" sz="3200">
                <a:latin typeface="宋体" pitchFamily="2" charset="-122"/>
              </a:rPr>
              <a:t>2.</a:t>
            </a:r>
            <a:r>
              <a:rPr lang="en-US" altLang="zh-CN" sz="3200"/>
              <a:t>  </a:t>
            </a:r>
            <a:r>
              <a:rPr lang="zh-CN" altLang="en-US" sz="3200"/>
              <a:t>指出下面算法的错误和低效之处，并将其改写成一个既正确又高效的算法。</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0" y="152400"/>
            <a:ext cx="9144000" cy="6553200"/>
          </a:xfrm>
        </p:spPr>
        <p:txBody>
          <a:bodyPr/>
          <a:lstStyle/>
          <a:p>
            <a:pPr>
              <a:spcBef>
                <a:spcPct val="0"/>
              </a:spcBef>
              <a:buFont typeface="Wingdings 2" pitchFamily="18" charset="2"/>
              <a:buNone/>
            </a:pPr>
            <a:r>
              <a:rPr lang="en-US" altLang="zh-CN" sz="3200" b="1" dirty="0" smtClean="0"/>
              <a:t>Status </a:t>
            </a:r>
            <a:r>
              <a:rPr lang="en-US" altLang="zh-CN" sz="3200" b="1" dirty="0" err="1" smtClean="0"/>
              <a:t>DeleteK</a:t>
            </a:r>
            <a:r>
              <a:rPr lang="zh-CN" altLang="en-US" sz="3200" b="1" dirty="0" smtClean="0"/>
              <a:t>（</a:t>
            </a:r>
            <a:r>
              <a:rPr lang="en-US" altLang="zh-CN" sz="3200" b="1" dirty="0" err="1" smtClean="0"/>
              <a:t>SqList</a:t>
            </a:r>
            <a:r>
              <a:rPr lang="en-US" altLang="zh-CN" sz="3200" b="1" dirty="0" smtClean="0"/>
              <a:t> &amp;a ,</a:t>
            </a:r>
            <a:r>
              <a:rPr lang="en-US" altLang="zh-CN" sz="3200" b="1" dirty="0" err="1" smtClean="0"/>
              <a:t>int</a:t>
            </a:r>
            <a:r>
              <a:rPr lang="en-US" altLang="zh-CN" sz="3200" b="1" dirty="0" smtClean="0"/>
              <a:t> </a:t>
            </a:r>
            <a:r>
              <a:rPr lang="en-US" altLang="zh-CN" sz="3200" b="1" dirty="0" err="1" smtClean="0"/>
              <a:t>i</a:t>
            </a:r>
            <a:r>
              <a:rPr lang="en-US" altLang="zh-CN" sz="3200" b="1" dirty="0" smtClean="0"/>
              <a:t>, </a:t>
            </a:r>
            <a:r>
              <a:rPr lang="en-US" altLang="zh-CN" sz="3200" b="1" dirty="0" err="1" smtClean="0"/>
              <a:t>int</a:t>
            </a:r>
            <a:r>
              <a:rPr lang="en-US" altLang="zh-CN" sz="3200" b="1" dirty="0" smtClean="0"/>
              <a:t> k</a:t>
            </a:r>
            <a:r>
              <a:rPr lang="zh-CN" altLang="en-US" sz="3200" b="1" dirty="0" smtClean="0"/>
              <a:t>）</a:t>
            </a:r>
          </a:p>
          <a:p>
            <a:pPr>
              <a:spcBef>
                <a:spcPct val="0"/>
              </a:spcBef>
              <a:buFont typeface="Wingdings 2" pitchFamily="18" charset="2"/>
              <a:buNone/>
            </a:pPr>
            <a:r>
              <a:rPr lang="en-US" altLang="zh-CN" sz="3200" b="1" dirty="0" smtClean="0"/>
              <a:t>{</a:t>
            </a:r>
            <a:r>
              <a:rPr lang="en-US" altLang="zh-CN" sz="3200" b="1" dirty="0" smtClean="0">
                <a:solidFill>
                  <a:srgbClr val="008000"/>
                </a:solidFill>
              </a:rPr>
              <a:t>// </a:t>
            </a:r>
            <a:r>
              <a:rPr lang="zh-CN" altLang="en-US" sz="3200" b="1" dirty="0" smtClean="0">
                <a:solidFill>
                  <a:srgbClr val="008000"/>
                </a:solidFill>
              </a:rPr>
              <a:t>设线性表元素从</a:t>
            </a:r>
            <a:r>
              <a:rPr lang="en-US" altLang="zh-CN" sz="3200" b="1" dirty="0" err="1" smtClean="0">
                <a:solidFill>
                  <a:srgbClr val="008000"/>
                </a:solidFill>
              </a:rPr>
              <a:t>a.base</a:t>
            </a:r>
            <a:r>
              <a:rPr lang="en-US" altLang="zh-CN" sz="3200" b="1" dirty="0" smtClean="0">
                <a:solidFill>
                  <a:srgbClr val="008000"/>
                </a:solidFill>
              </a:rPr>
              <a:t>[1]</a:t>
            </a:r>
            <a:r>
              <a:rPr lang="zh-CN" altLang="en-US" sz="3200" b="1" dirty="0" smtClean="0">
                <a:solidFill>
                  <a:srgbClr val="008000"/>
                </a:solidFill>
              </a:rPr>
              <a:t>起存储</a:t>
            </a:r>
            <a:r>
              <a:rPr lang="en-US" altLang="zh-CN" sz="3200" b="1" dirty="0" smtClean="0">
                <a:solidFill>
                  <a:srgbClr val="008000"/>
                </a:solidFill>
              </a:rPr>
              <a:t>,</a:t>
            </a:r>
            <a:r>
              <a:rPr lang="zh-CN" altLang="en-US" sz="3200" b="1" dirty="0" smtClean="0">
                <a:solidFill>
                  <a:srgbClr val="008000"/>
                </a:solidFill>
              </a:rPr>
              <a:t>从第</a:t>
            </a:r>
            <a:r>
              <a:rPr lang="en-US" altLang="zh-CN" sz="3200" b="1" dirty="0" err="1" smtClean="0">
                <a:solidFill>
                  <a:srgbClr val="008000"/>
                </a:solidFill>
              </a:rPr>
              <a:t>i</a:t>
            </a:r>
            <a:r>
              <a:rPr lang="zh-CN" altLang="en-US" sz="3200" b="1" dirty="0" smtClean="0">
                <a:solidFill>
                  <a:srgbClr val="008000"/>
                </a:solidFill>
              </a:rPr>
              <a:t>个元素起删除</a:t>
            </a:r>
            <a:r>
              <a:rPr lang="en-US" altLang="zh-CN" sz="3200" b="1" dirty="0" smtClean="0">
                <a:solidFill>
                  <a:srgbClr val="008000"/>
                </a:solidFill>
              </a:rPr>
              <a:t>k</a:t>
            </a:r>
            <a:r>
              <a:rPr lang="zh-CN" altLang="en-US" sz="3200" b="1" dirty="0" smtClean="0">
                <a:solidFill>
                  <a:srgbClr val="008000"/>
                </a:solidFill>
              </a:rPr>
              <a:t>个元素。</a:t>
            </a:r>
          </a:p>
          <a:p>
            <a:pPr>
              <a:spcBef>
                <a:spcPct val="0"/>
              </a:spcBef>
              <a:buFont typeface="Wingdings 2" pitchFamily="18" charset="2"/>
              <a:buNone/>
            </a:pPr>
            <a:r>
              <a:rPr lang="zh-CN" altLang="en-US" sz="3200" b="1" dirty="0" smtClean="0"/>
              <a:t>    </a:t>
            </a:r>
            <a:r>
              <a:rPr lang="en-US" altLang="zh-CN" sz="3200" b="1" dirty="0" smtClean="0"/>
              <a:t>if( </a:t>
            </a:r>
            <a:r>
              <a:rPr lang="en-US" altLang="zh-CN" sz="3200" b="1" dirty="0" err="1" smtClean="0"/>
              <a:t>i</a:t>
            </a:r>
            <a:r>
              <a:rPr lang="en-US" altLang="zh-CN" sz="3200" b="1" dirty="0" smtClean="0"/>
              <a:t>&lt;1|| k&lt; 0 ||(</a:t>
            </a:r>
            <a:r>
              <a:rPr lang="en-US" altLang="zh-CN" sz="3200" b="1" dirty="0" err="1" smtClean="0"/>
              <a:t>i+k</a:t>
            </a:r>
            <a:r>
              <a:rPr lang="en-US" altLang="zh-CN" sz="3200" b="1" dirty="0" smtClean="0"/>
              <a:t>)&gt; </a:t>
            </a:r>
            <a:r>
              <a:rPr lang="en-US" altLang="zh-CN" sz="3200" b="1" dirty="0" err="1" smtClean="0"/>
              <a:t>a.length</a:t>
            </a:r>
            <a:r>
              <a:rPr lang="en-US" altLang="zh-CN" sz="3200" b="1" dirty="0" smtClean="0"/>
              <a:t>) return ERROR;</a:t>
            </a:r>
          </a:p>
          <a:p>
            <a:pPr>
              <a:spcBef>
                <a:spcPct val="0"/>
              </a:spcBef>
              <a:buFont typeface="Wingdings 2" pitchFamily="18" charset="2"/>
              <a:buNone/>
            </a:pPr>
            <a:r>
              <a:rPr lang="en-US" altLang="zh-CN" sz="3200" b="1" dirty="0" smtClean="0"/>
              <a:t>    for( count=1; count&lt;k; count++)</a:t>
            </a:r>
          </a:p>
          <a:p>
            <a:pPr>
              <a:spcBef>
                <a:spcPct val="0"/>
              </a:spcBef>
              <a:buFont typeface="Wingdings 2" pitchFamily="18" charset="2"/>
              <a:buNone/>
            </a:pPr>
            <a:r>
              <a:rPr lang="en-US" altLang="zh-CN" sz="3200" b="1" dirty="0" smtClean="0"/>
              <a:t>   {   for(j=</a:t>
            </a:r>
            <a:r>
              <a:rPr lang="en-US" altLang="zh-CN" sz="3200" b="1" dirty="0" err="1" smtClean="0"/>
              <a:t>a.length</a:t>
            </a:r>
            <a:r>
              <a:rPr lang="en-US" altLang="zh-CN" sz="3200" b="1" dirty="0" smtClean="0"/>
              <a:t>; j&gt;=i+1;j--) </a:t>
            </a:r>
          </a:p>
          <a:p>
            <a:pPr>
              <a:spcBef>
                <a:spcPct val="0"/>
              </a:spcBef>
              <a:buFont typeface="Wingdings 2" pitchFamily="18" charset="2"/>
              <a:buNone/>
            </a:pPr>
            <a:r>
              <a:rPr lang="en-US" altLang="zh-CN" sz="3200" b="1" dirty="0" smtClean="0"/>
              <a:t>                 </a:t>
            </a:r>
            <a:r>
              <a:rPr lang="en-US" altLang="zh-CN" sz="3200" b="1" dirty="0" err="1" smtClean="0"/>
              <a:t>a.elem</a:t>
            </a:r>
            <a:r>
              <a:rPr lang="en-US" altLang="zh-CN" sz="3200" b="1" dirty="0" smtClean="0"/>
              <a:t>[j-1]= </a:t>
            </a:r>
            <a:r>
              <a:rPr lang="en-US" altLang="zh-CN" sz="3200" b="1" dirty="0" err="1" smtClean="0"/>
              <a:t>a.elem</a:t>
            </a:r>
            <a:r>
              <a:rPr lang="en-US" altLang="zh-CN" sz="3200" b="1" dirty="0" smtClean="0"/>
              <a:t>[j];</a:t>
            </a:r>
          </a:p>
          <a:p>
            <a:pPr lvl="1">
              <a:spcBef>
                <a:spcPct val="0"/>
              </a:spcBef>
              <a:buFont typeface="Wingdings" pitchFamily="2" charset="2"/>
              <a:buNone/>
            </a:pPr>
            <a:r>
              <a:rPr lang="en-US" altLang="zh-CN" sz="3200" b="1" dirty="0" smtClean="0"/>
              <a:t>   </a:t>
            </a:r>
            <a:r>
              <a:rPr lang="en-US" altLang="zh-CN" sz="3200" b="1" dirty="0" err="1" smtClean="0"/>
              <a:t>a.length</a:t>
            </a:r>
            <a:r>
              <a:rPr lang="en-US" altLang="zh-CN" sz="3200" b="1" dirty="0" smtClean="0"/>
              <a:t> -- ;</a:t>
            </a:r>
          </a:p>
          <a:p>
            <a:pPr>
              <a:spcBef>
                <a:spcPct val="0"/>
              </a:spcBef>
              <a:buFont typeface="Wingdings 2" pitchFamily="18" charset="2"/>
              <a:buNone/>
            </a:pPr>
            <a:r>
              <a:rPr lang="en-US" altLang="zh-CN" sz="3200" b="1" dirty="0" smtClean="0"/>
              <a:t>   }</a:t>
            </a:r>
            <a:r>
              <a:rPr lang="en-US" altLang="zh-CN" sz="3200" b="1" dirty="0" smtClean="0">
                <a:solidFill>
                  <a:srgbClr val="008000"/>
                </a:solidFill>
              </a:rPr>
              <a:t>//for</a:t>
            </a:r>
          </a:p>
          <a:p>
            <a:pPr>
              <a:spcBef>
                <a:spcPct val="0"/>
              </a:spcBef>
              <a:buFont typeface="Wingdings 2" pitchFamily="18" charset="2"/>
              <a:buNone/>
            </a:pPr>
            <a:r>
              <a:rPr lang="en-US" altLang="zh-CN" sz="3200" b="1" dirty="0" smtClean="0"/>
              <a:t>   return OK;</a:t>
            </a:r>
          </a:p>
          <a:p>
            <a:pPr>
              <a:spcBef>
                <a:spcPct val="0"/>
              </a:spcBef>
              <a:buFont typeface="Wingdings 2" pitchFamily="18" charset="2"/>
              <a:buNone/>
            </a:pPr>
            <a:r>
              <a:rPr lang="en-US" altLang="zh-CN" sz="3200" b="1" dirty="0" smtClean="0"/>
              <a:t>}</a:t>
            </a:r>
            <a:r>
              <a:rPr lang="en-US" altLang="zh-CN" sz="3200" b="1" dirty="0" smtClean="0">
                <a:solidFill>
                  <a:srgbClr val="008000"/>
                </a:solidFill>
              </a:rPr>
              <a:t>//</a:t>
            </a:r>
            <a:r>
              <a:rPr lang="en-US" altLang="zh-CN" sz="3200" b="1" dirty="0" err="1" smtClean="0">
                <a:solidFill>
                  <a:srgbClr val="008000"/>
                </a:solidFill>
              </a:rPr>
              <a:t>DeleteK</a:t>
            </a:r>
            <a:endParaRPr lang="en-US" altLang="zh-CN" sz="3200" b="1" dirty="0" smtClean="0">
              <a:solidFill>
                <a:srgbClr val="008000"/>
              </a:solidFill>
            </a:endParaRPr>
          </a:p>
        </p:txBody>
      </p:sp>
      <p:grpSp>
        <p:nvGrpSpPr>
          <p:cNvPr id="10243" name="Group 3"/>
          <p:cNvGrpSpPr>
            <a:grpSpLocks/>
          </p:cNvGrpSpPr>
          <p:nvPr/>
        </p:nvGrpSpPr>
        <p:grpSpPr bwMode="auto">
          <a:xfrm>
            <a:off x="7543800" y="2519363"/>
            <a:ext cx="1208088" cy="4052887"/>
            <a:chOff x="720" y="96"/>
            <a:chExt cx="1056" cy="3168"/>
          </a:xfrm>
        </p:grpSpPr>
        <p:grpSp>
          <p:nvGrpSpPr>
            <p:cNvPr id="10246" name="Group 4"/>
            <p:cNvGrpSpPr>
              <a:grpSpLocks/>
            </p:cNvGrpSpPr>
            <p:nvPr/>
          </p:nvGrpSpPr>
          <p:grpSpPr bwMode="auto">
            <a:xfrm>
              <a:off x="720" y="96"/>
              <a:ext cx="1056" cy="3168"/>
              <a:chOff x="1920" y="672"/>
              <a:chExt cx="1056" cy="3168"/>
            </a:xfrm>
          </p:grpSpPr>
          <p:sp>
            <p:nvSpPr>
              <p:cNvPr id="10250" name="Rectangle 5"/>
              <p:cNvSpPr>
                <a:spLocks noChangeArrowheads="1"/>
              </p:cNvSpPr>
              <p:nvPr/>
            </p:nvSpPr>
            <p:spPr bwMode="auto">
              <a:xfrm>
                <a:off x="1920" y="672"/>
                <a:ext cx="1040" cy="3168"/>
              </a:xfrm>
              <a:prstGeom prst="rect">
                <a:avLst/>
              </a:prstGeom>
              <a:solidFill>
                <a:srgbClr val="99CCFF"/>
              </a:solidFill>
              <a:ln w="15875" cap="rnd">
                <a:solidFill>
                  <a:schemeClr val="tx1"/>
                </a:solidFill>
                <a:miter lim="800000"/>
                <a:headEnd/>
                <a:tailEnd/>
              </a:ln>
            </p:spPr>
            <p:txBody>
              <a:bodyPr wrap="none" anchor="ctr"/>
              <a:lstStyle/>
              <a:p>
                <a:endParaRPr lang="zh-CN" altLang="en-US" sz="2800"/>
              </a:p>
            </p:txBody>
          </p:sp>
          <p:sp>
            <p:nvSpPr>
              <p:cNvPr id="10251" name="Line 6"/>
              <p:cNvSpPr>
                <a:spLocks noChangeShapeType="1"/>
              </p:cNvSpPr>
              <p:nvPr/>
            </p:nvSpPr>
            <p:spPr bwMode="auto">
              <a:xfrm>
                <a:off x="1920" y="961"/>
                <a:ext cx="1040" cy="0"/>
              </a:xfrm>
              <a:prstGeom prst="line">
                <a:avLst/>
              </a:prstGeom>
              <a:noFill/>
              <a:ln w="15875" cap="rnd">
                <a:solidFill>
                  <a:schemeClr val="tx1"/>
                </a:solidFill>
                <a:round/>
                <a:headEnd/>
                <a:tailEnd/>
              </a:ln>
            </p:spPr>
            <p:txBody>
              <a:bodyPr/>
              <a:lstStyle/>
              <a:p>
                <a:endParaRPr lang="zh-CN" altLang="en-US"/>
              </a:p>
            </p:txBody>
          </p:sp>
          <p:sp>
            <p:nvSpPr>
              <p:cNvPr id="10252" name="Line 7"/>
              <p:cNvSpPr>
                <a:spLocks noChangeShapeType="1"/>
              </p:cNvSpPr>
              <p:nvPr/>
            </p:nvSpPr>
            <p:spPr bwMode="auto">
              <a:xfrm>
                <a:off x="1920" y="1250"/>
                <a:ext cx="1040" cy="0"/>
              </a:xfrm>
              <a:prstGeom prst="line">
                <a:avLst/>
              </a:prstGeom>
              <a:noFill/>
              <a:ln w="15875" cap="rnd">
                <a:solidFill>
                  <a:schemeClr val="tx1"/>
                </a:solidFill>
                <a:round/>
                <a:headEnd/>
                <a:tailEnd/>
              </a:ln>
            </p:spPr>
            <p:txBody>
              <a:bodyPr/>
              <a:lstStyle/>
              <a:p>
                <a:endParaRPr lang="zh-CN" altLang="en-US"/>
              </a:p>
            </p:txBody>
          </p:sp>
          <p:sp>
            <p:nvSpPr>
              <p:cNvPr id="10253" name="Line 8"/>
              <p:cNvSpPr>
                <a:spLocks noChangeShapeType="1"/>
              </p:cNvSpPr>
              <p:nvPr/>
            </p:nvSpPr>
            <p:spPr bwMode="auto">
              <a:xfrm>
                <a:off x="1920" y="1597"/>
                <a:ext cx="1040" cy="0"/>
              </a:xfrm>
              <a:prstGeom prst="line">
                <a:avLst/>
              </a:prstGeom>
              <a:noFill/>
              <a:ln w="15875" cap="rnd">
                <a:solidFill>
                  <a:schemeClr val="tx1"/>
                </a:solidFill>
                <a:round/>
                <a:headEnd/>
                <a:tailEnd/>
              </a:ln>
            </p:spPr>
            <p:txBody>
              <a:bodyPr/>
              <a:lstStyle/>
              <a:p>
                <a:endParaRPr lang="zh-CN" altLang="en-US"/>
              </a:p>
            </p:txBody>
          </p:sp>
          <p:sp>
            <p:nvSpPr>
              <p:cNvPr id="10254" name="Line 9"/>
              <p:cNvSpPr>
                <a:spLocks noChangeShapeType="1"/>
              </p:cNvSpPr>
              <p:nvPr/>
            </p:nvSpPr>
            <p:spPr bwMode="auto">
              <a:xfrm>
                <a:off x="1920" y="1886"/>
                <a:ext cx="1040" cy="0"/>
              </a:xfrm>
              <a:prstGeom prst="line">
                <a:avLst/>
              </a:prstGeom>
              <a:noFill/>
              <a:ln w="15875" cap="rnd">
                <a:solidFill>
                  <a:schemeClr val="tx1"/>
                </a:solidFill>
                <a:round/>
                <a:headEnd/>
                <a:tailEnd/>
              </a:ln>
            </p:spPr>
            <p:txBody>
              <a:bodyPr/>
              <a:lstStyle/>
              <a:p>
                <a:endParaRPr lang="zh-CN" altLang="en-US"/>
              </a:p>
            </p:txBody>
          </p:sp>
          <p:sp>
            <p:nvSpPr>
              <p:cNvPr id="10255" name="Line 10"/>
              <p:cNvSpPr>
                <a:spLocks noChangeShapeType="1"/>
              </p:cNvSpPr>
              <p:nvPr/>
            </p:nvSpPr>
            <p:spPr bwMode="auto">
              <a:xfrm>
                <a:off x="1920" y="2208"/>
                <a:ext cx="1040" cy="0"/>
              </a:xfrm>
              <a:prstGeom prst="line">
                <a:avLst/>
              </a:prstGeom>
              <a:noFill/>
              <a:ln w="15875" cap="rnd">
                <a:solidFill>
                  <a:schemeClr val="tx1"/>
                </a:solidFill>
                <a:round/>
                <a:headEnd/>
                <a:tailEnd/>
              </a:ln>
            </p:spPr>
            <p:txBody>
              <a:bodyPr/>
              <a:lstStyle/>
              <a:p>
                <a:endParaRPr lang="zh-CN" altLang="en-US"/>
              </a:p>
            </p:txBody>
          </p:sp>
          <p:sp>
            <p:nvSpPr>
              <p:cNvPr id="10256" name="Line 11"/>
              <p:cNvSpPr>
                <a:spLocks noChangeShapeType="1"/>
              </p:cNvSpPr>
              <p:nvPr/>
            </p:nvSpPr>
            <p:spPr bwMode="auto">
              <a:xfrm>
                <a:off x="1920" y="2522"/>
                <a:ext cx="1040" cy="0"/>
              </a:xfrm>
              <a:prstGeom prst="line">
                <a:avLst/>
              </a:prstGeom>
              <a:noFill/>
              <a:ln w="15875" cap="rnd">
                <a:solidFill>
                  <a:schemeClr val="tx1"/>
                </a:solidFill>
                <a:round/>
                <a:headEnd/>
                <a:tailEnd/>
              </a:ln>
            </p:spPr>
            <p:txBody>
              <a:bodyPr/>
              <a:lstStyle/>
              <a:p>
                <a:endParaRPr lang="zh-CN" altLang="en-US"/>
              </a:p>
            </p:txBody>
          </p:sp>
          <p:sp>
            <p:nvSpPr>
              <p:cNvPr id="10257" name="Line 12"/>
              <p:cNvSpPr>
                <a:spLocks noChangeShapeType="1"/>
              </p:cNvSpPr>
              <p:nvPr/>
            </p:nvSpPr>
            <p:spPr bwMode="auto">
              <a:xfrm>
                <a:off x="1920" y="2868"/>
                <a:ext cx="1040" cy="0"/>
              </a:xfrm>
              <a:prstGeom prst="line">
                <a:avLst/>
              </a:prstGeom>
              <a:noFill/>
              <a:ln w="15875" cap="rnd">
                <a:solidFill>
                  <a:schemeClr val="tx1"/>
                </a:solidFill>
                <a:round/>
                <a:headEnd/>
                <a:tailEnd/>
              </a:ln>
            </p:spPr>
            <p:txBody>
              <a:bodyPr/>
              <a:lstStyle/>
              <a:p>
                <a:endParaRPr lang="zh-CN" altLang="en-US"/>
              </a:p>
            </p:txBody>
          </p:sp>
          <p:sp>
            <p:nvSpPr>
              <p:cNvPr id="10258" name="Line 13"/>
              <p:cNvSpPr>
                <a:spLocks noChangeShapeType="1"/>
              </p:cNvSpPr>
              <p:nvPr/>
            </p:nvSpPr>
            <p:spPr bwMode="auto">
              <a:xfrm>
                <a:off x="1920" y="3158"/>
                <a:ext cx="1040" cy="0"/>
              </a:xfrm>
              <a:prstGeom prst="line">
                <a:avLst/>
              </a:prstGeom>
              <a:noFill/>
              <a:ln w="15875" cap="rnd">
                <a:solidFill>
                  <a:schemeClr val="tx1"/>
                </a:solidFill>
                <a:round/>
                <a:headEnd/>
                <a:tailEnd/>
              </a:ln>
            </p:spPr>
            <p:txBody>
              <a:bodyPr/>
              <a:lstStyle/>
              <a:p>
                <a:endParaRPr lang="zh-CN" altLang="en-US"/>
              </a:p>
            </p:txBody>
          </p:sp>
          <p:sp>
            <p:nvSpPr>
              <p:cNvPr id="10259" name="Line 14"/>
              <p:cNvSpPr>
                <a:spLocks noChangeShapeType="1"/>
              </p:cNvSpPr>
              <p:nvPr/>
            </p:nvSpPr>
            <p:spPr bwMode="auto">
              <a:xfrm>
                <a:off x="1920" y="3552"/>
                <a:ext cx="1056" cy="0"/>
              </a:xfrm>
              <a:prstGeom prst="line">
                <a:avLst/>
              </a:prstGeom>
              <a:noFill/>
              <a:ln w="15875" cap="rnd">
                <a:solidFill>
                  <a:schemeClr val="tx1"/>
                </a:solidFill>
                <a:round/>
                <a:headEnd/>
                <a:tailEnd/>
              </a:ln>
            </p:spPr>
            <p:txBody>
              <a:bodyPr/>
              <a:lstStyle/>
              <a:p>
                <a:endParaRPr lang="zh-CN" altLang="en-US"/>
              </a:p>
            </p:txBody>
          </p:sp>
        </p:grpSp>
        <p:sp>
          <p:nvSpPr>
            <p:cNvPr id="10247" name="Line 15"/>
            <p:cNvSpPr>
              <a:spLocks noChangeShapeType="1"/>
            </p:cNvSpPr>
            <p:nvPr/>
          </p:nvSpPr>
          <p:spPr bwMode="auto">
            <a:xfrm>
              <a:off x="1200" y="816"/>
              <a:ext cx="0" cy="144"/>
            </a:xfrm>
            <a:prstGeom prst="line">
              <a:avLst/>
            </a:prstGeom>
            <a:noFill/>
            <a:ln w="15875">
              <a:solidFill>
                <a:schemeClr val="tx1"/>
              </a:solidFill>
              <a:prstDash val="sysDot"/>
              <a:round/>
              <a:headEnd/>
              <a:tailEnd/>
            </a:ln>
          </p:spPr>
          <p:txBody>
            <a:bodyPr/>
            <a:lstStyle/>
            <a:p>
              <a:endParaRPr lang="zh-CN" altLang="en-US"/>
            </a:p>
          </p:txBody>
        </p:sp>
        <p:sp>
          <p:nvSpPr>
            <p:cNvPr id="10248" name="Line 16"/>
            <p:cNvSpPr>
              <a:spLocks noChangeShapeType="1"/>
            </p:cNvSpPr>
            <p:nvPr/>
          </p:nvSpPr>
          <p:spPr bwMode="auto">
            <a:xfrm>
              <a:off x="1200" y="2016"/>
              <a:ext cx="0" cy="144"/>
            </a:xfrm>
            <a:prstGeom prst="line">
              <a:avLst/>
            </a:prstGeom>
            <a:noFill/>
            <a:ln w="15875">
              <a:solidFill>
                <a:schemeClr val="tx1"/>
              </a:solidFill>
              <a:prstDash val="sysDot"/>
              <a:round/>
              <a:headEnd/>
              <a:tailEnd/>
            </a:ln>
          </p:spPr>
          <p:txBody>
            <a:bodyPr/>
            <a:lstStyle/>
            <a:p>
              <a:endParaRPr lang="zh-CN" altLang="en-US"/>
            </a:p>
          </p:txBody>
        </p:sp>
        <p:sp>
          <p:nvSpPr>
            <p:cNvPr id="10249" name="Line 17"/>
            <p:cNvSpPr>
              <a:spLocks noChangeShapeType="1"/>
            </p:cNvSpPr>
            <p:nvPr/>
          </p:nvSpPr>
          <p:spPr bwMode="auto">
            <a:xfrm>
              <a:off x="1200" y="2688"/>
              <a:ext cx="0" cy="144"/>
            </a:xfrm>
            <a:prstGeom prst="line">
              <a:avLst/>
            </a:prstGeom>
            <a:noFill/>
            <a:ln w="15875">
              <a:solidFill>
                <a:schemeClr val="tx1"/>
              </a:solidFill>
              <a:prstDash val="sysDot"/>
              <a:round/>
              <a:headEnd/>
              <a:tailEnd/>
            </a:ln>
          </p:spPr>
          <p:txBody>
            <a:bodyPr/>
            <a:lstStyle/>
            <a:p>
              <a:endParaRPr lang="zh-CN" altLang="en-US"/>
            </a:p>
          </p:txBody>
        </p:sp>
      </p:grpSp>
      <p:sp>
        <p:nvSpPr>
          <p:cNvPr id="10244" name="Text Box 18"/>
          <p:cNvSpPr txBox="1">
            <a:spLocks noChangeArrowheads="1"/>
          </p:cNvSpPr>
          <p:nvPr/>
        </p:nvSpPr>
        <p:spPr bwMode="auto">
          <a:xfrm>
            <a:off x="6572250" y="2576513"/>
            <a:ext cx="998538" cy="4229100"/>
          </a:xfrm>
          <a:prstGeom prst="rect">
            <a:avLst/>
          </a:prstGeom>
          <a:noFill/>
          <a:ln w="12700" cap="rnd">
            <a:noFill/>
            <a:miter lim="800000"/>
            <a:headEnd/>
            <a:tailEnd/>
          </a:ln>
        </p:spPr>
        <p:txBody>
          <a:bodyPr>
            <a:spAutoFit/>
          </a:bodyPr>
          <a:lstStyle/>
          <a:p>
            <a:pPr eaLnBrk="0" hangingPunct="0">
              <a:lnSpc>
                <a:spcPct val="90000"/>
              </a:lnSpc>
              <a:spcBef>
                <a:spcPct val="0"/>
              </a:spcBef>
            </a:pPr>
            <a:r>
              <a:rPr lang="en-US" altLang="zh-CN" sz="2800">
                <a:solidFill>
                  <a:srgbClr val="660066"/>
                </a:solidFill>
                <a:latin typeface="黑体" pitchFamily="2" charset="-122"/>
                <a:ea typeface="黑体" pitchFamily="2" charset="-122"/>
              </a:rPr>
              <a:t>0</a:t>
            </a:r>
          </a:p>
          <a:p>
            <a:pPr eaLnBrk="0" hangingPunct="0">
              <a:lnSpc>
                <a:spcPct val="90000"/>
              </a:lnSpc>
              <a:spcBef>
                <a:spcPct val="0"/>
              </a:spcBef>
            </a:pPr>
            <a:r>
              <a:rPr lang="en-US" altLang="zh-CN" sz="2800">
                <a:solidFill>
                  <a:srgbClr val="660066"/>
                </a:solidFill>
                <a:latin typeface="黑体" pitchFamily="2" charset="-122"/>
                <a:ea typeface="黑体" pitchFamily="2" charset="-122"/>
              </a:rPr>
              <a:t>1</a:t>
            </a:r>
          </a:p>
          <a:p>
            <a:pPr eaLnBrk="0" hangingPunct="0">
              <a:lnSpc>
                <a:spcPct val="90000"/>
              </a:lnSpc>
              <a:spcBef>
                <a:spcPct val="0"/>
              </a:spcBef>
            </a:pPr>
            <a:endParaRPr lang="en-US" altLang="zh-CN" sz="2800">
              <a:solidFill>
                <a:srgbClr val="660066"/>
              </a:solidFill>
              <a:latin typeface="黑体" pitchFamily="2" charset="-122"/>
              <a:ea typeface="黑体" pitchFamily="2" charset="-122"/>
            </a:endParaRPr>
          </a:p>
          <a:p>
            <a:pPr eaLnBrk="0" hangingPunct="0">
              <a:lnSpc>
                <a:spcPct val="90000"/>
              </a:lnSpc>
              <a:spcBef>
                <a:spcPct val="0"/>
              </a:spcBef>
            </a:pPr>
            <a:r>
              <a:rPr lang="en-US" altLang="zh-CN" sz="2800">
                <a:solidFill>
                  <a:srgbClr val="660066"/>
                </a:solidFill>
                <a:latin typeface="黑体" pitchFamily="2" charset="-122"/>
                <a:ea typeface="黑体" pitchFamily="2" charset="-122"/>
              </a:rPr>
              <a:t>i-2</a:t>
            </a:r>
          </a:p>
          <a:p>
            <a:pPr eaLnBrk="0" hangingPunct="0">
              <a:lnSpc>
                <a:spcPct val="90000"/>
              </a:lnSpc>
              <a:spcBef>
                <a:spcPct val="0"/>
              </a:spcBef>
            </a:pPr>
            <a:r>
              <a:rPr lang="en-US" altLang="zh-CN" sz="2800">
                <a:solidFill>
                  <a:srgbClr val="660066"/>
                </a:solidFill>
                <a:latin typeface="黑体" pitchFamily="2" charset="-122"/>
                <a:ea typeface="黑体" pitchFamily="2" charset="-122"/>
              </a:rPr>
              <a:t>i-1</a:t>
            </a:r>
          </a:p>
          <a:p>
            <a:pPr eaLnBrk="0" hangingPunct="0">
              <a:lnSpc>
                <a:spcPct val="90000"/>
              </a:lnSpc>
              <a:spcBef>
                <a:spcPct val="0"/>
              </a:spcBef>
            </a:pPr>
            <a:r>
              <a:rPr lang="en-US" altLang="zh-CN" sz="2800">
                <a:solidFill>
                  <a:srgbClr val="660066"/>
                </a:solidFill>
                <a:latin typeface="黑体" pitchFamily="2" charset="-122"/>
                <a:ea typeface="黑体" pitchFamily="2" charset="-122"/>
              </a:rPr>
              <a:t>i</a:t>
            </a:r>
          </a:p>
          <a:p>
            <a:pPr eaLnBrk="0" hangingPunct="0">
              <a:lnSpc>
                <a:spcPct val="90000"/>
              </a:lnSpc>
              <a:spcBef>
                <a:spcPct val="0"/>
              </a:spcBef>
            </a:pPr>
            <a:endParaRPr lang="en-US" altLang="zh-CN" sz="2800">
              <a:solidFill>
                <a:srgbClr val="660066"/>
              </a:solidFill>
              <a:latin typeface="黑体" pitchFamily="2" charset="-122"/>
              <a:ea typeface="黑体" pitchFamily="2" charset="-122"/>
            </a:endParaRPr>
          </a:p>
          <a:p>
            <a:pPr eaLnBrk="0" hangingPunct="0">
              <a:spcBef>
                <a:spcPct val="10000"/>
              </a:spcBef>
            </a:pPr>
            <a:r>
              <a:rPr lang="en-US" altLang="zh-CN" sz="2800">
                <a:solidFill>
                  <a:srgbClr val="660066"/>
                </a:solidFill>
                <a:latin typeface="黑体" pitchFamily="2" charset="-122"/>
                <a:ea typeface="黑体" pitchFamily="2" charset="-122"/>
              </a:rPr>
              <a:t>n-1</a:t>
            </a:r>
          </a:p>
          <a:p>
            <a:pPr eaLnBrk="0" hangingPunct="0">
              <a:spcBef>
                <a:spcPct val="10000"/>
              </a:spcBef>
            </a:pPr>
            <a:endParaRPr lang="en-US" altLang="zh-CN" sz="2800">
              <a:solidFill>
                <a:srgbClr val="660066"/>
              </a:solidFill>
              <a:latin typeface="黑体" pitchFamily="2" charset="-122"/>
              <a:ea typeface="黑体" pitchFamily="2" charset="-122"/>
            </a:endParaRPr>
          </a:p>
          <a:p>
            <a:pPr eaLnBrk="0" hangingPunct="0">
              <a:spcBef>
                <a:spcPct val="10000"/>
              </a:spcBef>
            </a:pPr>
            <a:r>
              <a:rPr lang="en-US" altLang="zh-CN" sz="2800">
                <a:solidFill>
                  <a:srgbClr val="660066"/>
                </a:solidFill>
                <a:latin typeface="黑体" pitchFamily="2" charset="-122"/>
                <a:ea typeface="黑体" pitchFamily="2" charset="-122"/>
              </a:rPr>
              <a:t> 99</a:t>
            </a:r>
          </a:p>
        </p:txBody>
      </p:sp>
      <p:sp>
        <p:nvSpPr>
          <p:cNvPr id="10245" name="Text Box 19"/>
          <p:cNvSpPr txBox="1">
            <a:spLocks noChangeArrowheads="1"/>
          </p:cNvSpPr>
          <p:nvPr/>
        </p:nvSpPr>
        <p:spPr bwMode="auto">
          <a:xfrm>
            <a:off x="7620000" y="2905125"/>
            <a:ext cx="1069975" cy="3346450"/>
          </a:xfrm>
          <a:prstGeom prst="rect">
            <a:avLst/>
          </a:prstGeom>
          <a:noFill/>
          <a:ln w="12700" cap="rnd">
            <a:noFill/>
            <a:miter lim="800000"/>
            <a:headEnd/>
            <a:tailEnd/>
          </a:ln>
        </p:spPr>
        <p:txBody>
          <a:bodyPr>
            <a:spAutoFit/>
          </a:bodyPr>
          <a:lstStyle/>
          <a:p>
            <a:pPr algn="l" eaLnBrk="0" hangingPunct="0">
              <a:lnSpc>
                <a:spcPct val="90000"/>
              </a:lnSpc>
              <a:spcBef>
                <a:spcPct val="0"/>
              </a:spcBef>
            </a:pPr>
            <a:r>
              <a:rPr lang="en-US" altLang="zh-CN" sz="2800">
                <a:latin typeface="黑体" pitchFamily="2" charset="-122"/>
                <a:ea typeface="黑体" pitchFamily="2" charset="-122"/>
              </a:rPr>
              <a:t> a1</a:t>
            </a:r>
          </a:p>
          <a:p>
            <a:pPr algn="l" eaLnBrk="0" hangingPunct="0">
              <a:lnSpc>
                <a:spcPct val="90000"/>
              </a:lnSpc>
              <a:spcBef>
                <a:spcPct val="0"/>
              </a:spcBef>
            </a:pPr>
            <a:r>
              <a:rPr lang="en-US" altLang="zh-CN" sz="2800">
                <a:latin typeface="黑体" pitchFamily="2" charset="-122"/>
                <a:ea typeface="黑体" pitchFamily="2" charset="-122"/>
              </a:rPr>
              <a:t> a2</a:t>
            </a:r>
          </a:p>
          <a:p>
            <a:pPr algn="l" eaLnBrk="0" hangingPunct="0">
              <a:lnSpc>
                <a:spcPct val="90000"/>
              </a:lnSpc>
              <a:spcBef>
                <a:spcPct val="100000"/>
              </a:spcBef>
            </a:pPr>
            <a:r>
              <a:rPr lang="en-US" altLang="zh-CN" sz="2800">
                <a:latin typeface="黑体" pitchFamily="2" charset="-122"/>
                <a:ea typeface="黑体" pitchFamily="2" charset="-122"/>
              </a:rPr>
              <a:t>ai-1</a:t>
            </a:r>
          </a:p>
          <a:p>
            <a:pPr algn="l" eaLnBrk="0" hangingPunct="0">
              <a:lnSpc>
                <a:spcPct val="90000"/>
              </a:lnSpc>
              <a:spcBef>
                <a:spcPct val="0"/>
              </a:spcBef>
            </a:pPr>
            <a:r>
              <a:rPr lang="en-US" altLang="zh-CN" sz="2800">
                <a:latin typeface="黑体" pitchFamily="2" charset="-122"/>
                <a:ea typeface="黑体" pitchFamily="2" charset="-122"/>
              </a:rPr>
              <a:t> ai</a:t>
            </a:r>
          </a:p>
          <a:p>
            <a:pPr algn="l" eaLnBrk="0" hangingPunct="0">
              <a:lnSpc>
                <a:spcPct val="90000"/>
              </a:lnSpc>
              <a:spcBef>
                <a:spcPct val="0"/>
              </a:spcBef>
            </a:pPr>
            <a:r>
              <a:rPr lang="en-US" altLang="zh-CN" sz="2800">
                <a:latin typeface="黑体" pitchFamily="2" charset="-122"/>
                <a:ea typeface="黑体" pitchFamily="2" charset="-122"/>
              </a:rPr>
              <a:t>ai+1</a:t>
            </a:r>
          </a:p>
          <a:p>
            <a:pPr algn="l" eaLnBrk="0" hangingPunct="0">
              <a:lnSpc>
                <a:spcPct val="90000"/>
              </a:lnSpc>
              <a:spcBef>
                <a:spcPct val="0"/>
              </a:spcBef>
            </a:pPr>
            <a:endParaRPr lang="en-US" altLang="zh-CN" sz="2800">
              <a:latin typeface="黑体" pitchFamily="2" charset="-122"/>
              <a:ea typeface="黑体" pitchFamily="2" charset="-122"/>
            </a:endParaRPr>
          </a:p>
          <a:p>
            <a:pPr algn="l" eaLnBrk="0" hangingPunct="0">
              <a:lnSpc>
                <a:spcPct val="90000"/>
              </a:lnSpc>
              <a:spcBef>
                <a:spcPct val="25000"/>
              </a:spcBef>
            </a:pPr>
            <a:r>
              <a:rPr lang="en-US" altLang="zh-CN" sz="2800">
                <a:latin typeface="黑体" pitchFamily="2" charset="-122"/>
                <a:ea typeface="黑体" pitchFamily="2" charset="-122"/>
              </a:rPr>
              <a:t> an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fontScheme name="默认设计模板">
      <a:majorFont>
        <a:latin typeface="黑体"/>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336600"/>
            </a:gs>
            <a:gs pos="100000">
              <a:srgbClr val="336600">
                <a:gamma/>
                <a:shade val="23529"/>
                <a:invGamma/>
              </a:srgbClr>
            </a:gs>
          </a:gsLst>
          <a:path path="rect">
            <a:fillToRect l="50000" t="50000" r="50000" b="50000"/>
          </a:path>
        </a:gradFill>
        <a:ln w="9525" cap="rnd" cmpd="sng" algn="ctr">
          <a:noFill/>
          <a:prstDash val="solid"/>
          <a:round/>
          <a:headEnd type="none" w="med" len="med"/>
          <a:tailEnd type="none" w="med" len="med"/>
        </a:ln>
        <a:effectLst>
          <a:outerShdw dist="35921" dir="2700000" algn="ctr" rotWithShape="0">
            <a:srgbClr val="C0C0C0"/>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36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gradFill rotWithShape="0">
          <a:gsLst>
            <a:gs pos="0">
              <a:srgbClr val="336600"/>
            </a:gs>
            <a:gs pos="100000">
              <a:srgbClr val="336600">
                <a:gamma/>
                <a:shade val="23529"/>
                <a:invGamma/>
              </a:srgbClr>
            </a:gs>
          </a:gsLst>
          <a:path path="rect">
            <a:fillToRect l="50000" t="50000" r="50000" b="50000"/>
          </a:path>
        </a:gradFill>
        <a:ln w="9525" cap="rnd" cmpd="sng" algn="ctr">
          <a:noFill/>
          <a:prstDash val="solid"/>
          <a:round/>
          <a:headEnd type="none" w="med" len="med"/>
          <a:tailEnd type="none" w="med" len="med"/>
        </a:ln>
        <a:effectLst>
          <a:outerShdw dist="35921" dir="2700000" algn="ctr" rotWithShape="0">
            <a:srgbClr val="C0C0C0"/>
          </a:outerShdw>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1" lang="zh-CN" altLang="en-US" sz="36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16778</TotalTime>
  <Words>2761</Words>
  <Application>Microsoft Office PowerPoint</Application>
  <PresentationFormat>全屏显示(4:3)</PresentationFormat>
  <Paragraphs>536</Paragraphs>
  <Slides>56</Slides>
  <Notes>5</Notes>
  <HiddenSlides>0</HiddenSlides>
  <MMClips>0</MMClips>
  <ScaleCrop>false</ScaleCrop>
  <HeadingPairs>
    <vt:vector size="4" baseType="variant">
      <vt:variant>
        <vt:lpstr>主题</vt:lpstr>
      </vt:variant>
      <vt:variant>
        <vt:i4>1</vt:i4>
      </vt:variant>
      <vt:variant>
        <vt:lpstr>幻灯片标题</vt:lpstr>
      </vt:variant>
      <vt:variant>
        <vt:i4>56</vt:i4>
      </vt:variant>
    </vt:vector>
  </HeadingPairs>
  <TitlesOfParts>
    <vt:vector size="57" baseType="lpstr">
      <vt:lpstr>默认设计模板</vt:lpstr>
      <vt:lpstr>第一章 习题(习题一）</vt:lpstr>
      <vt:lpstr>PowerPoint 演示文稿</vt:lpstr>
      <vt:lpstr>PowerPoint 演示文稿</vt:lpstr>
      <vt:lpstr>第二章 习题(习题二）</vt:lpstr>
      <vt:lpstr>PowerPoint 演示文稿</vt:lpstr>
      <vt:lpstr>第二章 习题(习题三）</vt:lpstr>
      <vt:lpstr>PowerPoint 演示文稿</vt:lpstr>
      <vt:lpstr>算法题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第三章 习题(习题四）</vt:lpstr>
      <vt:lpstr>PowerPoint 演示文稿</vt:lpstr>
      <vt:lpstr>PowerPoint 演示文稿</vt:lpstr>
      <vt:lpstr>PowerPoint 演示文稿</vt:lpstr>
      <vt:lpstr>PowerPoint 演示文稿</vt:lpstr>
      <vt:lpstr>PowerPoint 演示文稿</vt:lpstr>
      <vt:lpstr>PowerPoint 演示文稿</vt:lpstr>
      <vt:lpstr> 讲评</vt:lpstr>
      <vt:lpstr>PowerPoint 演示文稿</vt:lpstr>
      <vt:lpstr>PowerPoint 演示文稿</vt:lpstr>
      <vt:lpstr>第三章 习题 (习题四)</vt:lpstr>
      <vt:lpstr>PowerPoint 演示文稿</vt:lpstr>
      <vt:lpstr>PowerPoint 演示文稿</vt:lpstr>
      <vt:lpstr>第三章 习题 (习题四)</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rz</dc:creator>
  <cp:lastModifiedBy>Micheal</cp:lastModifiedBy>
  <cp:revision>2896</cp:revision>
  <dcterms:created xsi:type="dcterms:W3CDTF">2000-07-24T11:13:48Z</dcterms:created>
  <dcterms:modified xsi:type="dcterms:W3CDTF">2015-11-02T00:07:53Z</dcterms:modified>
</cp:coreProperties>
</file>