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4.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87" r:id="rId2"/>
    <p:sldMasterId id="2147483700" r:id="rId3"/>
    <p:sldMasterId id="2147483715" r:id="rId4"/>
    <p:sldMasterId id="2147483730" r:id="rId5"/>
  </p:sldMasterIdLst>
  <p:notesMasterIdLst>
    <p:notesMasterId r:id="rId115"/>
  </p:notesMasterIdLst>
  <p:handoutMasterIdLst>
    <p:handoutMasterId r:id="rId116"/>
  </p:handoutMasterIdLst>
  <p:sldIdLst>
    <p:sldId id="749" r:id="rId6"/>
    <p:sldId id="806" r:id="rId7"/>
    <p:sldId id="901" r:id="rId8"/>
    <p:sldId id="902" r:id="rId9"/>
    <p:sldId id="893" r:id="rId10"/>
    <p:sldId id="894" r:id="rId11"/>
    <p:sldId id="895" r:id="rId12"/>
    <p:sldId id="896" r:id="rId13"/>
    <p:sldId id="897" r:id="rId14"/>
    <p:sldId id="898" r:id="rId15"/>
    <p:sldId id="899" r:id="rId16"/>
    <p:sldId id="900" r:id="rId17"/>
    <p:sldId id="906" r:id="rId18"/>
    <p:sldId id="880" r:id="rId19"/>
    <p:sldId id="809" r:id="rId20"/>
    <p:sldId id="881" r:id="rId21"/>
    <p:sldId id="810" r:id="rId22"/>
    <p:sldId id="811" r:id="rId23"/>
    <p:sldId id="812" r:id="rId24"/>
    <p:sldId id="813" r:id="rId25"/>
    <p:sldId id="814" r:id="rId26"/>
    <p:sldId id="979" r:id="rId27"/>
    <p:sldId id="980" r:id="rId28"/>
    <p:sldId id="815" r:id="rId29"/>
    <p:sldId id="836" r:id="rId30"/>
    <p:sldId id="807" r:id="rId31"/>
    <p:sldId id="973" r:id="rId32"/>
    <p:sldId id="907" r:id="rId33"/>
    <p:sldId id="816" r:id="rId34"/>
    <p:sldId id="891" r:id="rId35"/>
    <p:sldId id="817" r:id="rId36"/>
    <p:sldId id="818" r:id="rId37"/>
    <p:sldId id="837" r:id="rId38"/>
    <p:sldId id="764" r:id="rId39"/>
    <p:sldId id="820" r:id="rId40"/>
    <p:sldId id="821" r:id="rId41"/>
    <p:sldId id="974" r:id="rId42"/>
    <p:sldId id="978" r:id="rId43"/>
    <p:sldId id="981" r:id="rId44"/>
    <p:sldId id="822" r:id="rId45"/>
    <p:sldId id="975" r:id="rId46"/>
    <p:sldId id="823" r:id="rId47"/>
    <p:sldId id="824" r:id="rId48"/>
    <p:sldId id="825" r:id="rId49"/>
    <p:sldId id="848" r:id="rId50"/>
    <p:sldId id="976" r:id="rId51"/>
    <p:sldId id="826" r:id="rId52"/>
    <p:sldId id="984" r:id="rId53"/>
    <p:sldId id="827" r:id="rId54"/>
    <p:sldId id="990" r:id="rId55"/>
    <p:sldId id="983" r:id="rId56"/>
    <p:sldId id="828" r:id="rId57"/>
    <p:sldId id="986" r:id="rId58"/>
    <p:sldId id="987" r:id="rId59"/>
    <p:sldId id="988" r:id="rId60"/>
    <p:sldId id="919" r:id="rId61"/>
    <p:sldId id="920" r:id="rId62"/>
    <p:sldId id="921" r:id="rId63"/>
    <p:sldId id="922" r:id="rId64"/>
    <p:sldId id="923" r:id="rId65"/>
    <p:sldId id="924" r:id="rId66"/>
    <p:sldId id="925" r:id="rId67"/>
    <p:sldId id="926" r:id="rId68"/>
    <p:sldId id="927" r:id="rId69"/>
    <p:sldId id="928" r:id="rId70"/>
    <p:sldId id="929" r:id="rId71"/>
    <p:sldId id="977" r:id="rId72"/>
    <p:sldId id="930" r:id="rId73"/>
    <p:sldId id="931" r:id="rId74"/>
    <p:sldId id="932" r:id="rId75"/>
    <p:sldId id="934" r:id="rId76"/>
    <p:sldId id="935" r:id="rId77"/>
    <p:sldId id="936" r:id="rId78"/>
    <p:sldId id="937" r:id="rId79"/>
    <p:sldId id="938" r:id="rId80"/>
    <p:sldId id="939" r:id="rId81"/>
    <p:sldId id="940" r:id="rId82"/>
    <p:sldId id="941" r:id="rId83"/>
    <p:sldId id="942" r:id="rId84"/>
    <p:sldId id="943" r:id="rId85"/>
    <p:sldId id="944" r:id="rId86"/>
    <p:sldId id="945" r:id="rId87"/>
    <p:sldId id="946" r:id="rId88"/>
    <p:sldId id="947" r:id="rId89"/>
    <p:sldId id="948" r:id="rId90"/>
    <p:sldId id="991" r:id="rId91"/>
    <p:sldId id="949" r:id="rId92"/>
    <p:sldId id="950" r:id="rId93"/>
    <p:sldId id="951" r:id="rId94"/>
    <p:sldId id="952" r:id="rId95"/>
    <p:sldId id="953" r:id="rId96"/>
    <p:sldId id="954" r:id="rId97"/>
    <p:sldId id="955" r:id="rId98"/>
    <p:sldId id="956" r:id="rId99"/>
    <p:sldId id="957" r:id="rId100"/>
    <p:sldId id="958" r:id="rId101"/>
    <p:sldId id="959" r:id="rId102"/>
    <p:sldId id="960" r:id="rId103"/>
    <p:sldId id="961" r:id="rId104"/>
    <p:sldId id="962" r:id="rId105"/>
    <p:sldId id="963" r:id="rId106"/>
    <p:sldId id="964" r:id="rId107"/>
    <p:sldId id="965" r:id="rId108"/>
    <p:sldId id="966" r:id="rId109"/>
    <p:sldId id="967" r:id="rId110"/>
    <p:sldId id="968" r:id="rId111"/>
    <p:sldId id="969" r:id="rId112"/>
    <p:sldId id="970" r:id="rId113"/>
    <p:sldId id="971" r:id="rId114"/>
  </p:sldIdLst>
  <p:sldSz cx="9144000" cy="6858000" type="screen4x3"/>
  <p:notesSz cx="6934200" cy="9398000"/>
  <p:custDataLst>
    <p:tags r:id="rId117"/>
  </p:custDataLst>
  <p:defaultTextStyle>
    <a:defPPr>
      <a:defRPr lang="en-US"/>
    </a:defPPr>
    <a:lvl1pPr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1pPr>
    <a:lvl2pPr marL="4572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2pPr>
    <a:lvl3pPr marL="9144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3pPr>
    <a:lvl4pPr marL="13716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4pPr>
    <a:lvl5pPr marL="1828800" algn="ctr" rtl="0" eaLnBrk="0" fontAlgn="base" hangingPunct="0">
      <a:spcBef>
        <a:spcPct val="20000"/>
      </a:spcBef>
      <a:spcAft>
        <a:spcPct val="0"/>
      </a:spcAft>
      <a:buClr>
        <a:srgbClr val="CC99FF"/>
      </a:buClr>
      <a:buFont typeface="Monotype Sorts" pitchFamily="2" charset="2"/>
      <a:defRPr kumimoji="1" sz="28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60">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FF00"/>
    <a:srgbClr val="00FFFF"/>
    <a:srgbClr val="FF6600"/>
    <a:srgbClr val="FF00FF"/>
    <a:srgbClr val="FF7C80"/>
    <a:srgbClr val="FF99FF"/>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9" autoAdjust="0"/>
    <p:restoredTop sz="55419" autoAdjust="0"/>
  </p:normalViewPr>
  <p:slideViewPr>
    <p:cSldViewPr>
      <p:cViewPr varScale="1">
        <p:scale>
          <a:sx n="48" d="100"/>
          <a:sy n="48" d="100"/>
        </p:scale>
        <p:origin x="2458" y="53"/>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9144"/>
    </p:cViewPr>
  </p:sorterViewPr>
  <p:notesViewPr>
    <p:cSldViewPr>
      <p:cViewPr>
        <p:scale>
          <a:sx n="75" d="100"/>
          <a:sy n="75" d="100"/>
        </p:scale>
        <p:origin x="-150" y="960"/>
      </p:cViewPr>
      <p:guideLst>
        <p:guide orient="horz" pos="2960"/>
        <p:guide pos="2184"/>
      </p:guideLst>
    </p:cSldViewPr>
  </p:notes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tags" Target="tags/tag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5.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presProps" Target="pres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viewProps" Target="viewProps.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heme" Target="theme/theme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tableStyles" Target="tableStyles.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s>
</file>

<file path=ppt/_rels/viewProps.xml.rels><?xml version="1.0" encoding="UTF-8" standalone="yes"?>
<Relationships xmlns="http://schemas.openxmlformats.org/package/2006/relationships"><Relationship Id="rId3" Type="http://schemas.openxmlformats.org/officeDocument/2006/relationships/slide" Target="slides/slide64.xml"/><Relationship Id="rId2" Type="http://schemas.openxmlformats.org/officeDocument/2006/relationships/slide" Target="slides/slide62.xml"/><Relationship Id="rId1" Type="http://schemas.openxmlformats.org/officeDocument/2006/relationships/slide" Target="slides/slide61.xml"/><Relationship Id="rId5" Type="http://schemas.openxmlformats.org/officeDocument/2006/relationships/slide" Target="slides/slide82.xml"/><Relationship Id="rId4" Type="http://schemas.openxmlformats.org/officeDocument/2006/relationships/slide" Target="slides/slide65.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2E4EF1-8E6F-4A87-8A63-BBFB98A12899}" type="doc">
      <dgm:prSet loTypeId="urn:microsoft.com/office/officeart/2005/8/layout/arrow2" loCatId="process" qsTypeId="urn:microsoft.com/office/officeart/2009/2/quickstyle/3d8" qsCatId="3D" csTypeId="urn:microsoft.com/office/officeart/2005/8/colors/accent0_3" csCatId="mainScheme" phldr="1"/>
      <dgm:spPr/>
    </dgm:pt>
    <dgm:pt modelId="{C974361F-E322-483E-A8D5-D73A7DE44DA4}">
      <dgm:prSet phldrT="[文本]"/>
      <dgm:spPr>
        <a:effectLst>
          <a:glow rad="63500">
            <a:schemeClr val="accent1">
              <a:satMod val="175000"/>
              <a:alpha val="40000"/>
            </a:schemeClr>
          </a:glow>
        </a:effectLst>
      </dgm:spPr>
      <dgm:t>
        <a:bodyPr/>
        <a:lstStyle/>
        <a:p>
          <a:r>
            <a:rPr lang="zh-CN" altLang="en-US" dirty="0" smtClean="0"/>
            <a:t>超级计算机</a:t>
          </a:r>
          <a:endParaRPr lang="zh-CN" altLang="en-US" dirty="0"/>
        </a:p>
      </dgm:t>
    </dgm:pt>
    <dgm:pt modelId="{5DDF580D-2996-4383-B846-01C9B8EF3340}" type="parTrans" cxnId="{2D343EF6-941C-42D3-8FB1-B88E8225635A}">
      <dgm:prSet/>
      <dgm:spPr/>
      <dgm:t>
        <a:bodyPr/>
        <a:lstStyle/>
        <a:p>
          <a:endParaRPr lang="zh-CN" altLang="en-US"/>
        </a:p>
      </dgm:t>
    </dgm:pt>
    <dgm:pt modelId="{18288C35-4DF7-4128-8652-F1CA0AB64D51}" type="sibTrans" cxnId="{2D343EF6-941C-42D3-8FB1-B88E8225635A}">
      <dgm:prSet/>
      <dgm:spPr/>
      <dgm:t>
        <a:bodyPr/>
        <a:lstStyle/>
        <a:p>
          <a:endParaRPr lang="zh-CN" altLang="en-US"/>
        </a:p>
      </dgm:t>
    </dgm:pt>
    <dgm:pt modelId="{B2E5ED57-36CA-4799-B4BB-A30301D11F5F}">
      <dgm:prSet phldrT="[文本]"/>
      <dgm:spPr/>
      <dgm:t>
        <a:bodyPr/>
        <a:lstStyle/>
        <a:p>
          <a:r>
            <a:rPr lang="zh-CN" altLang="en-US" dirty="0" smtClean="0"/>
            <a:t>超级计算机互连</a:t>
          </a:r>
          <a:endParaRPr lang="zh-CN" altLang="en-US" dirty="0"/>
        </a:p>
      </dgm:t>
    </dgm:pt>
    <dgm:pt modelId="{D622613B-8D2E-40EC-8EA2-F025370C7FFE}" type="parTrans" cxnId="{F4B8092A-C83A-4982-A489-4F8FC28E5D2B}">
      <dgm:prSet/>
      <dgm:spPr/>
      <dgm:t>
        <a:bodyPr/>
        <a:lstStyle/>
        <a:p>
          <a:endParaRPr lang="zh-CN" altLang="en-US"/>
        </a:p>
      </dgm:t>
    </dgm:pt>
    <dgm:pt modelId="{09251FEB-35A5-455A-A8FD-7E0E2E32388F}" type="sibTrans" cxnId="{F4B8092A-C83A-4982-A489-4F8FC28E5D2B}">
      <dgm:prSet/>
      <dgm:spPr/>
      <dgm:t>
        <a:bodyPr/>
        <a:lstStyle/>
        <a:p>
          <a:endParaRPr lang="zh-CN" altLang="en-US"/>
        </a:p>
      </dgm:t>
    </dgm:pt>
    <dgm:pt modelId="{AD821A08-EC34-43E0-A137-1C221D3AF6C4}">
      <dgm:prSet phldrT="[文本]"/>
      <dgm:spPr/>
      <dgm:t>
        <a:bodyPr/>
        <a:lstStyle/>
        <a:p>
          <a:r>
            <a:rPr lang="en-US" altLang="zh-CN" dirty="0" smtClean="0"/>
            <a:t>PC</a:t>
          </a:r>
          <a:endParaRPr lang="zh-CN" altLang="en-US" dirty="0"/>
        </a:p>
      </dgm:t>
    </dgm:pt>
    <dgm:pt modelId="{ABD14009-1E76-4F05-A1EB-BAA0BFE3E21A}" type="parTrans" cxnId="{07BD116F-A801-4DD4-90E4-D585CBC27050}">
      <dgm:prSet/>
      <dgm:spPr/>
      <dgm:t>
        <a:bodyPr/>
        <a:lstStyle/>
        <a:p>
          <a:endParaRPr lang="zh-CN" altLang="en-US"/>
        </a:p>
      </dgm:t>
    </dgm:pt>
    <dgm:pt modelId="{A22ECAA4-FFC9-4775-8FAB-F7323638AEDE}" type="sibTrans" cxnId="{07BD116F-A801-4DD4-90E4-D585CBC27050}">
      <dgm:prSet/>
      <dgm:spPr/>
      <dgm:t>
        <a:bodyPr/>
        <a:lstStyle/>
        <a:p>
          <a:endParaRPr lang="zh-CN" altLang="en-US"/>
        </a:p>
      </dgm:t>
    </dgm:pt>
    <dgm:pt modelId="{9F27B750-C27B-46A5-9FB0-05745D0E35FF}">
      <dgm:prSet phldrT="[文本]"/>
      <dgm:spPr/>
      <dgm:t>
        <a:bodyPr/>
        <a:lstStyle/>
        <a:p>
          <a:r>
            <a:rPr lang="zh-CN" altLang="en-US" dirty="0" smtClean="0"/>
            <a:t>互联网</a:t>
          </a:r>
          <a:endParaRPr lang="zh-CN" altLang="en-US" dirty="0"/>
        </a:p>
      </dgm:t>
    </dgm:pt>
    <dgm:pt modelId="{7B5E0CDE-445B-4E47-AF2F-333F88CC2E23}" type="parTrans" cxnId="{1A3DCB5B-00AC-40ED-A06A-DCD3E6745E09}">
      <dgm:prSet/>
      <dgm:spPr/>
      <dgm:t>
        <a:bodyPr/>
        <a:lstStyle/>
        <a:p>
          <a:endParaRPr lang="zh-CN" altLang="en-US"/>
        </a:p>
      </dgm:t>
    </dgm:pt>
    <dgm:pt modelId="{204FB6DE-60F6-4023-8A5D-7ECB6BFC0D5A}" type="sibTrans" cxnId="{1A3DCB5B-00AC-40ED-A06A-DCD3E6745E09}">
      <dgm:prSet/>
      <dgm:spPr/>
      <dgm:t>
        <a:bodyPr/>
        <a:lstStyle/>
        <a:p>
          <a:endParaRPr lang="zh-CN" altLang="en-US"/>
        </a:p>
      </dgm:t>
    </dgm:pt>
    <dgm:pt modelId="{D3ABE552-839E-48CB-9DD0-53111DC15C37}">
      <dgm:prSet phldrT="[文本]"/>
      <dgm:spPr/>
      <dgm:t>
        <a:bodyPr/>
        <a:lstStyle/>
        <a:p>
          <a:r>
            <a:rPr lang="zh-CN" altLang="en-US" dirty="0" smtClean="0"/>
            <a:t>移动互联网</a:t>
          </a:r>
          <a:r>
            <a:rPr lang="en-US" altLang="zh-CN" dirty="0" smtClean="0"/>
            <a:t>/</a:t>
          </a:r>
          <a:r>
            <a:rPr lang="zh-CN" altLang="en-US" dirty="0" smtClean="0"/>
            <a:t>社交网络</a:t>
          </a:r>
          <a:r>
            <a:rPr lang="en-US" altLang="zh-CN" dirty="0" smtClean="0"/>
            <a:t>/</a:t>
          </a:r>
          <a:r>
            <a:rPr lang="zh-CN" altLang="en-US" dirty="0" smtClean="0"/>
            <a:t>物联网</a:t>
          </a:r>
          <a:endParaRPr lang="zh-CN" altLang="en-US" dirty="0"/>
        </a:p>
      </dgm:t>
    </dgm:pt>
    <dgm:pt modelId="{6B53B774-5468-4C9E-AA00-0F9B4096B234}" type="parTrans" cxnId="{AB95988B-05E6-489E-A9DA-1DF9B776793B}">
      <dgm:prSet/>
      <dgm:spPr/>
      <dgm:t>
        <a:bodyPr/>
        <a:lstStyle/>
        <a:p>
          <a:endParaRPr lang="zh-CN" altLang="en-US"/>
        </a:p>
      </dgm:t>
    </dgm:pt>
    <dgm:pt modelId="{B59B117F-2341-4455-AD8C-0AB71D59392C}" type="sibTrans" cxnId="{AB95988B-05E6-489E-A9DA-1DF9B776793B}">
      <dgm:prSet/>
      <dgm:spPr/>
      <dgm:t>
        <a:bodyPr/>
        <a:lstStyle/>
        <a:p>
          <a:endParaRPr lang="zh-CN" altLang="en-US"/>
        </a:p>
      </dgm:t>
    </dgm:pt>
    <dgm:pt modelId="{1AE2FE39-BF6E-48BB-9CF0-FDDEF4C7B127}">
      <dgm:prSet phldrT="[文本]"/>
      <dgm:spPr/>
      <dgm:t>
        <a:bodyPr/>
        <a:lstStyle/>
        <a:p>
          <a:endParaRPr lang="zh-CN" altLang="en-US"/>
        </a:p>
      </dgm:t>
    </dgm:pt>
    <dgm:pt modelId="{E98482CC-2472-4FE6-80ED-FE4D05F01315}" type="parTrans" cxnId="{DA34AEFE-C4CD-4F22-8239-43D0CB966ACA}">
      <dgm:prSet/>
      <dgm:spPr/>
      <dgm:t>
        <a:bodyPr/>
        <a:lstStyle/>
        <a:p>
          <a:endParaRPr lang="zh-CN" altLang="en-US"/>
        </a:p>
      </dgm:t>
    </dgm:pt>
    <dgm:pt modelId="{567AE858-09BE-49D1-8606-6B164122F295}" type="sibTrans" cxnId="{DA34AEFE-C4CD-4F22-8239-43D0CB966ACA}">
      <dgm:prSet/>
      <dgm:spPr/>
      <dgm:t>
        <a:bodyPr/>
        <a:lstStyle/>
        <a:p>
          <a:endParaRPr lang="zh-CN" altLang="en-US"/>
        </a:p>
      </dgm:t>
    </dgm:pt>
    <dgm:pt modelId="{ADB50C80-C472-451A-8C01-776D5F6C9F20}">
      <dgm:prSet phldrT="[文本]"/>
      <dgm:spPr/>
      <dgm:t>
        <a:bodyPr/>
        <a:lstStyle/>
        <a:p>
          <a:endParaRPr lang="zh-CN" altLang="en-US" dirty="0"/>
        </a:p>
      </dgm:t>
    </dgm:pt>
    <dgm:pt modelId="{CA6179B4-4D74-4FA3-9039-589754A85170}" type="parTrans" cxnId="{7B48B1F3-38AA-48C1-A063-7B4249FAE3F7}">
      <dgm:prSet/>
      <dgm:spPr/>
      <dgm:t>
        <a:bodyPr/>
        <a:lstStyle/>
        <a:p>
          <a:endParaRPr lang="zh-CN" altLang="en-US"/>
        </a:p>
      </dgm:t>
    </dgm:pt>
    <dgm:pt modelId="{A9CE18D2-E1E3-4BB1-AC91-CCEC847588DB}" type="sibTrans" cxnId="{7B48B1F3-38AA-48C1-A063-7B4249FAE3F7}">
      <dgm:prSet/>
      <dgm:spPr/>
      <dgm:t>
        <a:bodyPr/>
        <a:lstStyle/>
        <a:p>
          <a:endParaRPr lang="zh-CN" altLang="en-US"/>
        </a:p>
      </dgm:t>
    </dgm:pt>
    <dgm:pt modelId="{6EE224EC-6CE8-4A01-BE23-902605157A60}" type="pres">
      <dgm:prSet presAssocID="{0C2E4EF1-8E6F-4A87-8A63-BBFB98A12899}" presName="arrowDiagram" presStyleCnt="0">
        <dgm:presLayoutVars>
          <dgm:chMax val="5"/>
          <dgm:dir/>
          <dgm:resizeHandles val="exact"/>
        </dgm:presLayoutVars>
      </dgm:prSet>
      <dgm:spPr/>
    </dgm:pt>
    <dgm:pt modelId="{E8DB60AC-4D65-4F4D-BC6E-77B30FB9B3C5}" type="pres">
      <dgm:prSet presAssocID="{0C2E4EF1-8E6F-4A87-8A63-BBFB98A12899}" presName="arrow" presStyleLbl="bgShp" presStyleIdx="0" presStyleCnt="1" custLinFactNeighborX="2738" custLinFactNeighborY="464"/>
      <dgm:spPr/>
    </dgm:pt>
    <dgm:pt modelId="{3C68ED69-081B-44F4-8DF5-D202EEBD2CBB}" type="pres">
      <dgm:prSet presAssocID="{0C2E4EF1-8E6F-4A87-8A63-BBFB98A12899}" presName="arrowDiagram5" presStyleCnt="0"/>
      <dgm:spPr/>
    </dgm:pt>
    <dgm:pt modelId="{7568C757-2AB1-46CD-97C6-C90433C9D27F}" type="pres">
      <dgm:prSet presAssocID="{C974361F-E322-483E-A8D5-D73A7DE44DA4}" presName="bullet5a" presStyleLbl="node1" presStyleIdx="0" presStyleCnt="5"/>
      <dgm:spPr/>
    </dgm:pt>
    <dgm:pt modelId="{FDF948D4-A6C1-4D45-9AB7-1239CB358412}" type="pres">
      <dgm:prSet presAssocID="{C974361F-E322-483E-A8D5-D73A7DE44DA4}" presName="textBox5a" presStyleLbl="revTx" presStyleIdx="0" presStyleCnt="5">
        <dgm:presLayoutVars>
          <dgm:bulletEnabled val="1"/>
        </dgm:presLayoutVars>
      </dgm:prSet>
      <dgm:spPr/>
      <dgm:t>
        <a:bodyPr/>
        <a:lstStyle/>
        <a:p>
          <a:endParaRPr lang="zh-CN" altLang="en-US"/>
        </a:p>
      </dgm:t>
    </dgm:pt>
    <dgm:pt modelId="{94AD31B4-C0FF-4F7E-9BF0-B330D3ACF45D}" type="pres">
      <dgm:prSet presAssocID="{B2E5ED57-36CA-4799-B4BB-A30301D11F5F}" presName="bullet5b" presStyleLbl="node1" presStyleIdx="1" presStyleCnt="5"/>
      <dgm:spPr/>
    </dgm:pt>
    <dgm:pt modelId="{20068065-3C42-4EB4-AD3E-A0A90E40EA00}" type="pres">
      <dgm:prSet presAssocID="{B2E5ED57-36CA-4799-B4BB-A30301D11F5F}" presName="textBox5b" presStyleLbl="revTx" presStyleIdx="1" presStyleCnt="5">
        <dgm:presLayoutVars>
          <dgm:bulletEnabled val="1"/>
        </dgm:presLayoutVars>
      </dgm:prSet>
      <dgm:spPr/>
      <dgm:t>
        <a:bodyPr/>
        <a:lstStyle/>
        <a:p>
          <a:endParaRPr lang="zh-CN" altLang="en-US"/>
        </a:p>
      </dgm:t>
    </dgm:pt>
    <dgm:pt modelId="{DF3B37A3-F823-4387-BF6D-A6E13BE18949}" type="pres">
      <dgm:prSet presAssocID="{AD821A08-EC34-43E0-A137-1C221D3AF6C4}" presName="bullet5c" presStyleLbl="node1" presStyleIdx="2" presStyleCnt="5"/>
      <dgm:spPr/>
    </dgm:pt>
    <dgm:pt modelId="{8F9FB619-4D52-4ACD-A4CF-6CE873B053D3}" type="pres">
      <dgm:prSet presAssocID="{AD821A08-EC34-43E0-A137-1C221D3AF6C4}" presName="textBox5c" presStyleLbl="revTx" presStyleIdx="2" presStyleCnt="5">
        <dgm:presLayoutVars>
          <dgm:bulletEnabled val="1"/>
        </dgm:presLayoutVars>
      </dgm:prSet>
      <dgm:spPr/>
      <dgm:t>
        <a:bodyPr/>
        <a:lstStyle/>
        <a:p>
          <a:endParaRPr lang="zh-CN" altLang="en-US"/>
        </a:p>
      </dgm:t>
    </dgm:pt>
    <dgm:pt modelId="{76F2E8C2-63E3-4114-8398-CEE801A72E2C}" type="pres">
      <dgm:prSet presAssocID="{9F27B750-C27B-46A5-9FB0-05745D0E35FF}" presName="bullet5d" presStyleLbl="node1" presStyleIdx="3" presStyleCnt="5"/>
      <dgm:spPr/>
    </dgm:pt>
    <dgm:pt modelId="{E8D531B3-5CBD-4B00-AE69-7B5FD77B08AE}" type="pres">
      <dgm:prSet presAssocID="{9F27B750-C27B-46A5-9FB0-05745D0E35FF}" presName="textBox5d" presStyleLbl="revTx" presStyleIdx="3" presStyleCnt="5">
        <dgm:presLayoutVars>
          <dgm:bulletEnabled val="1"/>
        </dgm:presLayoutVars>
      </dgm:prSet>
      <dgm:spPr/>
      <dgm:t>
        <a:bodyPr/>
        <a:lstStyle/>
        <a:p>
          <a:endParaRPr lang="zh-CN" altLang="en-US"/>
        </a:p>
      </dgm:t>
    </dgm:pt>
    <dgm:pt modelId="{F59B0F0C-F857-4494-891D-8115D36F3DBC}" type="pres">
      <dgm:prSet presAssocID="{D3ABE552-839E-48CB-9DD0-53111DC15C37}" presName="bullet5e" presStyleLbl="node1" presStyleIdx="4" presStyleCnt="5"/>
      <dgm:spPr/>
    </dgm:pt>
    <dgm:pt modelId="{37E10820-9DBF-4271-9A93-49F6004BC4ED}" type="pres">
      <dgm:prSet presAssocID="{D3ABE552-839E-48CB-9DD0-53111DC15C37}" presName="textBox5e" presStyleLbl="revTx" presStyleIdx="4" presStyleCnt="5">
        <dgm:presLayoutVars>
          <dgm:bulletEnabled val="1"/>
        </dgm:presLayoutVars>
      </dgm:prSet>
      <dgm:spPr/>
      <dgm:t>
        <a:bodyPr/>
        <a:lstStyle/>
        <a:p>
          <a:endParaRPr lang="zh-CN" altLang="en-US"/>
        </a:p>
      </dgm:t>
    </dgm:pt>
  </dgm:ptLst>
  <dgm:cxnLst>
    <dgm:cxn modelId="{1FB2EDD2-E4F3-4E29-ADE2-330302B317CC}" type="presOf" srcId="{D3ABE552-839E-48CB-9DD0-53111DC15C37}" destId="{37E10820-9DBF-4271-9A93-49F6004BC4ED}" srcOrd="0" destOrd="0" presId="urn:microsoft.com/office/officeart/2005/8/layout/arrow2"/>
    <dgm:cxn modelId="{E286F918-EA2C-4866-B29E-08C5365808D5}" type="presOf" srcId="{AD821A08-EC34-43E0-A137-1C221D3AF6C4}" destId="{8F9FB619-4D52-4ACD-A4CF-6CE873B053D3}" srcOrd="0" destOrd="0" presId="urn:microsoft.com/office/officeart/2005/8/layout/arrow2"/>
    <dgm:cxn modelId="{8CE89D90-2797-4283-AD6B-F985E89C6669}" type="presOf" srcId="{C974361F-E322-483E-A8D5-D73A7DE44DA4}" destId="{FDF948D4-A6C1-4D45-9AB7-1239CB358412}" srcOrd="0" destOrd="0" presId="urn:microsoft.com/office/officeart/2005/8/layout/arrow2"/>
    <dgm:cxn modelId="{5A28A270-39F5-4292-B336-F2737210E79B}" type="presOf" srcId="{9F27B750-C27B-46A5-9FB0-05745D0E35FF}" destId="{E8D531B3-5CBD-4B00-AE69-7B5FD77B08AE}" srcOrd="0" destOrd="0" presId="urn:microsoft.com/office/officeart/2005/8/layout/arrow2"/>
    <dgm:cxn modelId="{F4F8DE6C-DF0E-4DCD-AE8F-A09A9D564F8A}" type="presOf" srcId="{B2E5ED57-36CA-4799-B4BB-A30301D11F5F}" destId="{20068065-3C42-4EB4-AD3E-A0A90E40EA00}" srcOrd="0" destOrd="0" presId="urn:microsoft.com/office/officeart/2005/8/layout/arrow2"/>
    <dgm:cxn modelId="{1A3DCB5B-00AC-40ED-A06A-DCD3E6745E09}" srcId="{0C2E4EF1-8E6F-4A87-8A63-BBFB98A12899}" destId="{9F27B750-C27B-46A5-9FB0-05745D0E35FF}" srcOrd="3" destOrd="0" parTransId="{7B5E0CDE-445B-4E47-AF2F-333F88CC2E23}" sibTransId="{204FB6DE-60F6-4023-8A5D-7ECB6BFC0D5A}"/>
    <dgm:cxn modelId="{2D343EF6-941C-42D3-8FB1-B88E8225635A}" srcId="{0C2E4EF1-8E6F-4A87-8A63-BBFB98A12899}" destId="{C974361F-E322-483E-A8D5-D73A7DE44DA4}" srcOrd="0" destOrd="0" parTransId="{5DDF580D-2996-4383-B846-01C9B8EF3340}" sibTransId="{18288C35-4DF7-4128-8652-F1CA0AB64D51}"/>
    <dgm:cxn modelId="{07BD116F-A801-4DD4-90E4-D585CBC27050}" srcId="{0C2E4EF1-8E6F-4A87-8A63-BBFB98A12899}" destId="{AD821A08-EC34-43E0-A137-1C221D3AF6C4}" srcOrd="2" destOrd="0" parTransId="{ABD14009-1E76-4F05-A1EB-BAA0BFE3E21A}" sibTransId="{A22ECAA4-FFC9-4775-8FAB-F7323638AEDE}"/>
    <dgm:cxn modelId="{7B48B1F3-38AA-48C1-A063-7B4249FAE3F7}" srcId="{0C2E4EF1-8E6F-4A87-8A63-BBFB98A12899}" destId="{ADB50C80-C472-451A-8C01-776D5F6C9F20}" srcOrd="6" destOrd="0" parTransId="{CA6179B4-4D74-4FA3-9039-589754A85170}" sibTransId="{A9CE18D2-E1E3-4BB1-AC91-CCEC847588DB}"/>
    <dgm:cxn modelId="{BBC85697-CA67-45CF-A2C5-8396790B6380}" type="presOf" srcId="{0C2E4EF1-8E6F-4A87-8A63-BBFB98A12899}" destId="{6EE224EC-6CE8-4A01-BE23-902605157A60}" srcOrd="0" destOrd="0" presId="urn:microsoft.com/office/officeart/2005/8/layout/arrow2"/>
    <dgm:cxn modelId="{F4B8092A-C83A-4982-A489-4F8FC28E5D2B}" srcId="{0C2E4EF1-8E6F-4A87-8A63-BBFB98A12899}" destId="{B2E5ED57-36CA-4799-B4BB-A30301D11F5F}" srcOrd="1" destOrd="0" parTransId="{D622613B-8D2E-40EC-8EA2-F025370C7FFE}" sibTransId="{09251FEB-35A5-455A-A8FD-7E0E2E32388F}"/>
    <dgm:cxn modelId="{DA34AEFE-C4CD-4F22-8239-43D0CB966ACA}" srcId="{0C2E4EF1-8E6F-4A87-8A63-BBFB98A12899}" destId="{1AE2FE39-BF6E-48BB-9CF0-FDDEF4C7B127}" srcOrd="5" destOrd="0" parTransId="{E98482CC-2472-4FE6-80ED-FE4D05F01315}" sibTransId="{567AE858-09BE-49D1-8606-6B164122F295}"/>
    <dgm:cxn modelId="{AB95988B-05E6-489E-A9DA-1DF9B776793B}" srcId="{0C2E4EF1-8E6F-4A87-8A63-BBFB98A12899}" destId="{D3ABE552-839E-48CB-9DD0-53111DC15C37}" srcOrd="4" destOrd="0" parTransId="{6B53B774-5468-4C9E-AA00-0F9B4096B234}" sibTransId="{B59B117F-2341-4455-AD8C-0AB71D59392C}"/>
    <dgm:cxn modelId="{61EB5C23-7C63-4A49-BC12-3E521596AD88}" type="presParOf" srcId="{6EE224EC-6CE8-4A01-BE23-902605157A60}" destId="{E8DB60AC-4D65-4F4D-BC6E-77B30FB9B3C5}" srcOrd="0" destOrd="0" presId="urn:microsoft.com/office/officeart/2005/8/layout/arrow2"/>
    <dgm:cxn modelId="{B9D0175C-E251-4650-AE5F-90406666327D}" type="presParOf" srcId="{6EE224EC-6CE8-4A01-BE23-902605157A60}" destId="{3C68ED69-081B-44F4-8DF5-D202EEBD2CBB}" srcOrd="1" destOrd="0" presId="urn:microsoft.com/office/officeart/2005/8/layout/arrow2"/>
    <dgm:cxn modelId="{CBAA40FA-B087-4E6F-B17C-6C336FFAAAB3}" type="presParOf" srcId="{3C68ED69-081B-44F4-8DF5-D202EEBD2CBB}" destId="{7568C757-2AB1-46CD-97C6-C90433C9D27F}" srcOrd="0" destOrd="0" presId="urn:microsoft.com/office/officeart/2005/8/layout/arrow2"/>
    <dgm:cxn modelId="{899E3B69-C302-4B67-8832-B7BE6D37A736}" type="presParOf" srcId="{3C68ED69-081B-44F4-8DF5-D202EEBD2CBB}" destId="{FDF948D4-A6C1-4D45-9AB7-1239CB358412}" srcOrd="1" destOrd="0" presId="urn:microsoft.com/office/officeart/2005/8/layout/arrow2"/>
    <dgm:cxn modelId="{0F71E21A-6D60-410F-B859-6DCC2473E97B}" type="presParOf" srcId="{3C68ED69-081B-44F4-8DF5-D202EEBD2CBB}" destId="{94AD31B4-C0FF-4F7E-9BF0-B330D3ACF45D}" srcOrd="2" destOrd="0" presId="urn:microsoft.com/office/officeart/2005/8/layout/arrow2"/>
    <dgm:cxn modelId="{F2E1AEF1-3D85-49E7-981E-FD34768331B0}" type="presParOf" srcId="{3C68ED69-081B-44F4-8DF5-D202EEBD2CBB}" destId="{20068065-3C42-4EB4-AD3E-A0A90E40EA00}" srcOrd="3" destOrd="0" presId="urn:microsoft.com/office/officeart/2005/8/layout/arrow2"/>
    <dgm:cxn modelId="{73B00D21-5FF5-428C-B3B0-52052DBEB1EA}" type="presParOf" srcId="{3C68ED69-081B-44F4-8DF5-D202EEBD2CBB}" destId="{DF3B37A3-F823-4387-BF6D-A6E13BE18949}" srcOrd="4" destOrd="0" presId="urn:microsoft.com/office/officeart/2005/8/layout/arrow2"/>
    <dgm:cxn modelId="{62D77594-DD0D-4D75-A414-C6BF46DCEFD2}" type="presParOf" srcId="{3C68ED69-081B-44F4-8DF5-D202EEBD2CBB}" destId="{8F9FB619-4D52-4ACD-A4CF-6CE873B053D3}" srcOrd="5" destOrd="0" presId="urn:microsoft.com/office/officeart/2005/8/layout/arrow2"/>
    <dgm:cxn modelId="{34A1F509-A296-4970-97C5-AB55BD40E313}" type="presParOf" srcId="{3C68ED69-081B-44F4-8DF5-D202EEBD2CBB}" destId="{76F2E8C2-63E3-4114-8398-CEE801A72E2C}" srcOrd="6" destOrd="0" presId="urn:microsoft.com/office/officeart/2005/8/layout/arrow2"/>
    <dgm:cxn modelId="{8A6AE844-001D-4570-8E7F-9CBF2276C248}" type="presParOf" srcId="{3C68ED69-081B-44F4-8DF5-D202EEBD2CBB}" destId="{E8D531B3-5CBD-4B00-AE69-7B5FD77B08AE}" srcOrd="7" destOrd="0" presId="urn:microsoft.com/office/officeart/2005/8/layout/arrow2"/>
    <dgm:cxn modelId="{7BE664CD-495A-4A96-874C-412485A6D6A7}" type="presParOf" srcId="{3C68ED69-081B-44F4-8DF5-D202EEBD2CBB}" destId="{F59B0F0C-F857-4494-891D-8115D36F3DBC}" srcOrd="8" destOrd="0" presId="urn:microsoft.com/office/officeart/2005/8/layout/arrow2"/>
    <dgm:cxn modelId="{DE1A5DFD-38D1-4C25-A1CD-B442C84C64B4}" type="presParOf" srcId="{3C68ED69-081B-44F4-8DF5-D202EEBD2CBB}" destId="{37E10820-9DBF-4271-9A93-49F6004BC4ED}" srcOrd="9"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DB60AC-4D65-4F4D-BC6E-77B30FB9B3C5}">
      <dsp:nvSpPr>
        <dsp:cNvPr id="0" name=""/>
        <dsp:cNvSpPr/>
      </dsp:nvSpPr>
      <dsp:spPr>
        <a:xfrm>
          <a:off x="0" y="360048"/>
          <a:ext cx="9142814" cy="5714258"/>
        </a:xfrm>
        <a:prstGeom prst="swooshArrow">
          <a:avLst>
            <a:gd name="adj1" fmla="val 25000"/>
            <a:gd name="adj2" fmla="val 25000"/>
          </a:avLst>
        </a:prstGeom>
        <a:solidFill>
          <a:schemeClr val="dk2">
            <a:tint val="40000"/>
            <a:hueOff val="0"/>
            <a:satOff val="0"/>
            <a:lumOff val="0"/>
            <a:alphaOff val="0"/>
          </a:schemeClr>
        </a:solidFill>
        <a:ln>
          <a:noFill/>
        </a:ln>
        <a:effectLst/>
        <a:sp3d z="-152400" extrusionH="63500" prstMaterial="matte">
          <a:bevelT w="44450" h="6350" prst="relaxedInset"/>
          <a:contourClr>
            <a:schemeClr val="bg1"/>
          </a:contourClr>
        </a:sp3d>
      </dsp:spPr>
      <dsp:style>
        <a:lnRef idx="0">
          <a:scrgbClr r="0" g="0" b="0"/>
        </a:lnRef>
        <a:fillRef idx="1">
          <a:scrgbClr r="0" g="0" b="0"/>
        </a:fillRef>
        <a:effectRef idx="0">
          <a:scrgbClr r="0" g="0" b="0"/>
        </a:effectRef>
        <a:fontRef idx="minor"/>
      </dsp:style>
    </dsp:sp>
    <dsp:sp modelId="{7568C757-2AB1-46CD-97C6-C90433C9D27F}">
      <dsp:nvSpPr>
        <dsp:cNvPr id="0" name=""/>
        <dsp:cNvSpPr/>
      </dsp:nvSpPr>
      <dsp:spPr>
        <a:xfrm>
          <a:off x="900567" y="4582657"/>
          <a:ext cx="210284" cy="210284"/>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DF948D4-A6C1-4D45-9AB7-1239CB358412}">
      <dsp:nvSpPr>
        <dsp:cNvPr id="0" name=""/>
        <dsp:cNvSpPr/>
      </dsp:nvSpPr>
      <dsp:spPr>
        <a:xfrm>
          <a:off x="1005709" y="4687799"/>
          <a:ext cx="1197708" cy="1359993"/>
        </a:xfrm>
        <a:prstGeom prst="rect">
          <a:avLst/>
        </a:prstGeom>
        <a:noFill/>
        <a:ln>
          <a:noFill/>
        </a:ln>
        <a:effectLst>
          <a:glow rad="63500">
            <a:schemeClr val="accent1">
              <a:satMod val="175000"/>
              <a:alpha val="40000"/>
            </a:schemeClr>
          </a:glow>
        </a:effectLst>
      </dsp:spPr>
      <dsp:style>
        <a:lnRef idx="0">
          <a:scrgbClr r="0" g="0" b="0"/>
        </a:lnRef>
        <a:fillRef idx="0">
          <a:scrgbClr r="0" g="0" b="0"/>
        </a:fillRef>
        <a:effectRef idx="0">
          <a:scrgbClr r="0" g="0" b="0"/>
        </a:effectRef>
        <a:fontRef idx="minor"/>
      </dsp:style>
      <dsp:txBody>
        <a:bodyPr spcFirstLastPara="0" vert="horz" wrap="square" lIns="111426" tIns="0" rIns="0" bIns="0" numCol="1" spcCol="1270" anchor="t" anchorCtr="0">
          <a:noAutofit/>
        </a:bodyPr>
        <a:lstStyle/>
        <a:p>
          <a:pPr lvl="0" algn="l" defTabSz="1333500">
            <a:lnSpc>
              <a:spcPct val="90000"/>
            </a:lnSpc>
            <a:spcBef>
              <a:spcPct val="0"/>
            </a:spcBef>
            <a:spcAft>
              <a:spcPct val="35000"/>
            </a:spcAft>
          </a:pPr>
          <a:r>
            <a:rPr lang="zh-CN" altLang="en-US" sz="3000" kern="1200" dirty="0" smtClean="0"/>
            <a:t>超级计算机</a:t>
          </a:r>
          <a:endParaRPr lang="zh-CN" altLang="en-US" sz="3000" kern="1200" dirty="0"/>
        </a:p>
      </dsp:txBody>
      <dsp:txXfrm>
        <a:off x="1005709" y="4687799"/>
        <a:ext cx="1197708" cy="1359993"/>
      </dsp:txXfrm>
    </dsp:sp>
    <dsp:sp modelId="{94AD31B4-C0FF-4F7E-9BF0-B330D3ACF45D}">
      <dsp:nvSpPr>
        <dsp:cNvPr id="0" name=""/>
        <dsp:cNvSpPr/>
      </dsp:nvSpPr>
      <dsp:spPr>
        <a:xfrm>
          <a:off x="2038847" y="3488948"/>
          <a:ext cx="329141" cy="329141"/>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20068065-3C42-4EB4-AD3E-A0A90E40EA00}">
      <dsp:nvSpPr>
        <dsp:cNvPr id="0" name=""/>
        <dsp:cNvSpPr/>
      </dsp:nvSpPr>
      <dsp:spPr>
        <a:xfrm>
          <a:off x="2203418" y="3653518"/>
          <a:ext cx="1517707" cy="23942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405" tIns="0" rIns="0" bIns="0" numCol="1" spcCol="1270" anchor="t" anchorCtr="0">
          <a:noAutofit/>
        </a:bodyPr>
        <a:lstStyle/>
        <a:p>
          <a:pPr lvl="0" algn="l" defTabSz="1333500">
            <a:lnSpc>
              <a:spcPct val="90000"/>
            </a:lnSpc>
            <a:spcBef>
              <a:spcPct val="0"/>
            </a:spcBef>
            <a:spcAft>
              <a:spcPct val="35000"/>
            </a:spcAft>
          </a:pPr>
          <a:r>
            <a:rPr lang="zh-CN" altLang="en-US" sz="3000" kern="1200" dirty="0" smtClean="0"/>
            <a:t>超级计算机互连</a:t>
          </a:r>
          <a:endParaRPr lang="zh-CN" altLang="en-US" sz="3000" kern="1200" dirty="0"/>
        </a:p>
      </dsp:txBody>
      <dsp:txXfrm>
        <a:off x="2203418" y="3653518"/>
        <a:ext cx="1517707" cy="2394274"/>
      </dsp:txXfrm>
    </dsp:sp>
    <dsp:sp modelId="{DF3B37A3-F823-4387-BF6D-A6E13BE18949}">
      <dsp:nvSpPr>
        <dsp:cNvPr id="0" name=""/>
        <dsp:cNvSpPr/>
      </dsp:nvSpPr>
      <dsp:spPr>
        <a:xfrm>
          <a:off x="3501697" y="2616952"/>
          <a:ext cx="438855" cy="438855"/>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8F9FB619-4D52-4ACD-A4CF-6CE873B053D3}">
      <dsp:nvSpPr>
        <dsp:cNvPr id="0" name=""/>
        <dsp:cNvSpPr/>
      </dsp:nvSpPr>
      <dsp:spPr>
        <a:xfrm>
          <a:off x="3721125" y="2836379"/>
          <a:ext cx="1764563" cy="3211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540" tIns="0" rIns="0" bIns="0" numCol="1" spcCol="1270" anchor="t" anchorCtr="0">
          <a:noAutofit/>
        </a:bodyPr>
        <a:lstStyle/>
        <a:p>
          <a:pPr lvl="0" algn="l" defTabSz="1333500">
            <a:lnSpc>
              <a:spcPct val="90000"/>
            </a:lnSpc>
            <a:spcBef>
              <a:spcPct val="0"/>
            </a:spcBef>
            <a:spcAft>
              <a:spcPct val="35000"/>
            </a:spcAft>
          </a:pPr>
          <a:r>
            <a:rPr lang="en-US" altLang="zh-CN" sz="3000" kern="1200" dirty="0" smtClean="0"/>
            <a:t>PC</a:t>
          </a:r>
          <a:endParaRPr lang="zh-CN" altLang="en-US" sz="3000" kern="1200" dirty="0"/>
        </a:p>
      </dsp:txBody>
      <dsp:txXfrm>
        <a:off x="3721125" y="2836379"/>
        <a:ext cx="1764563" cy="3211413"/>
      </dsp:txXfrm>
    </dsp:sp>
    <dsp:sp modelId="{76F2E8C2-63E3-4114-8398-CEE801A72E2C}">
      <dsp:nvSpPr>
        <dsp:cNvPr id="0" name=""/>
        <dsp:cNvSpPr/>
      </dsp:nvSpPr>
      <dsp:spPr>
        <a:xfrm>
          <a:off x="5202261" y="1935812"/>
          <a:ext cx="566854" cy="566854"/>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E8D531B3-5CBD-4B00-AE69-7B5FD77B08AE}">
      <dsp:nvSpPr>
        <dsp:cNvPr id="0" name=""/>
        <dsp:cNvSpPr/>
      </dsp:nvSpPr>
      <dsp:spPr>
        <a:xfrm>
          <a:off x="5485688" y="2219240"/>
          <a:ext cx="1828562" cy="38285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0364" tIns="0" rIns="0" bIns="0" numCol="1" spcCol="1270" anchor="t" anchorCtr="0">
          <a:noAutofit/>
        </a:bodyPr>
        <a:lstStyle/>
        <a:p>
          <a:pPr lvl="0" algn="l" defTabSz="1333500">
            <a:lnSpc>
              <a:spcPct val="90000"/>
            </a:lnSpc>
            <a:spcBef>
              <a:spcPct val="0"/>
            </a:spcBef>
            <a:spcAft>
              <a:spcPct val="35000"/>
            </a:spcAft>
          </a:pPr>
          <a:r>
            <a:rPr lang="zh-CN" altLang="en-US" sz="3000" kern="1200" dirty="0" smtClean="0"/>
            <a:t>互联网</a:t>
          </a:r>
          <a:endParaRPr lang="zh-CN" altLang="en-US" sz="3000" kern="1200" dirty="0"/>
        </a:p>
      </dsp:txBody>
      <dsp:txXfrm>
        <a:off x="5485688" y="2219240"/>
        <a:ext cx="1828562" cy="3828553"/>
      </dsp:txXfrm>
    </dsp:sp>
    <dsp:sp modelId="{F59B0F0C-F857-4494-891D-8115D36F3DBC}">
      <dsp:nvSpPr>
        <dsp:cNvPr id="0" name=""/>
        <dsp:cNvSpPr/>
      </dsp:nvSpPr>
      <dsp:spPr>
        <a:xfrm>
          <a:off x="6953110" y="1480957"/>
          <a:ext cx="722282" cy="722282"/>
        </a:xfrm>
        <a:prstGeom prst="ellipse">
          <a:avLst/>
        </a:prstGeom>
        <a:solidFill>
          <a:schemeClr val="dk2">
            <a:hueOff val="0"/>
            <a:satOff val="0"/>
            <a:lumOff val="0"/>
            <a:alphaOff val="0"/>
          </a:schemeClr>
        </a:solidFill>
        <a:ln>
          <a:noFill/>
        </a:ln>
        <a:effectLst>
          <a:outerShdw blurRad="40000" dist="23000" dir="5400000" rotWithShape="0">
            <a:srgbClr val="000000">
              <a:alpha val="35000"/>
            </a:srgbClr>
          </a:outerShdw>
        </a:effectLst>
        <a:sp3d extrusionH="190500" prstMaterial="matte">
          <a:bevelT w="120650" h="38100" prst="relaxedInset"/>
          <a:bevelB w="120650" h="571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37E10820-9DBF-4271-9A93-49F6004BC4ED}">
      <dsp:nvSpPr>
        <dsp:cNvPr id="0" name=""/>
        <dsp:cNvSpPr/>
      </dsp:nvSpPr>
      <dsp:spPr>
        <a:xfrm>
          <a:off x="7314251" y="1842098"/>
          <a:ext cx="1828562" cy="42056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2722" tIns="0" rIns="0" bIns="0" numCol="1" spcCol="1270" anchor="t" anchorCtr="0">
          <a:noAutofit/>
        </a:bodyPr>
        <a:lstStyle/>
        <a:p>
          <a:pPr lvl="0" algn="l" defTabSz="1333500">
            <a:lnSpc>
              <a:spcPct val="90000"/>
            </a:lnSpc>
            <a:spcBef>
              <a:spcPct val="0"/>
            </a:spcBef>
            <a:spcAft>
              <a:spcPct val="35000"/>
            </a:spcAft>
          </a:pPr>
          <a:r>
            <a:rPr lang="zh-CN" altLang="en-US" sz="3000" kern="1200" dirty="0" smtClean="0"/>
            <a:t>移动互联网</a:t>
          </a:r>
          <a:r>
            <a:rPr lang="en-US" altLang="zh-CN" sz="3000" kern="1200" dirty="0" smtClean="0"/>
            <a:t>/</a:t>
          </a:r>
          <a:r>
            <a:rPr lang="zh-CN" altLang="en-US" sz="3000" kern="1200" dirty="0" smtClean="0"/>
            <a:t>社交网络</a:t>
          </a:r>
          <a:r>
            <a:rPr lang="en-US" altLang="zh-CN" sz="3000" kern="1200" dirty="0" smtClean="0"/>
            <a:t>/</a:t>
          </a:r>
          <a:r>
            <a:rPr lang="zh-CN" altLang="en-US" sz="3000" kern="1200" dirty="0" smtClean="0"/>
            <a:t>物联网</a:t>
          </a:r>
          <a:endParaRPr lang="zh-CN" altLang="en-US" sz="3000" kern="1200" dirty="0"/>
        </a:p>
      </dsp:txBody>
      <dsp:txXfrm>
        <a:off x="7314251" y="1842098"/>
        <a:ext cx="1828562" cy="4205694"/>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9/2/quickstyle/3d8">
  <dgm:title val=""/>
  <dgm:desc val=""/>
  <dgm:catLst>
    <dgm:cat type="3D" pri="11800"/>
  </dgm:catLst>
  <dgm:scene3d>
    <a:camera prst="perspectiveHeroicExtremeRightFacing" zoom="82000">
      <a:rot lat="21300000" lon="20400000" rev="180000"/>
    </a:camera>
    <a:lightRig rig="morning" dir="t">
      <a:rot lat="0" lon="0" rev="20400000"/>
    </a:lightRig>
  </dgm:scene3d>
  <dgm:styleLbl name="node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0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60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635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1520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conF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90500" prstMaterial="matte">
      <a:bevelT w="120650" h="38100"/>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solidFgAcc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152400" extrusionH="63500" prstMaterial="matte">
      <a:bevelT w="44450" h="6350" prst="relaxedInset"/>
      <a:contourClr>
        <a:schemeClr val="bg1"/>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190500" prstMaterial="matte">
      <a:bevelT w="120650" h="38100" prst="relaxedInset"/>
      <a:bevelB w="120650" h="571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sz="1200"/>
            </a:lvl1pPr>
          </a:lstStyle>
          <a:p>
            <a:pPr>
              <a:defRPr/>
            </a:pPr>
            <a:endParaRPr lang="zh-CN" altLang="en-US"/>
          </a:p>
        </p:txBody>
      </p:sp>
      <p:sp>
        <p:nvSpPr>
          <p:cNvPr id="13315" name="Rectangle 3"/>
          <p:cNvSpPr>
            <a:spLocks noGrp="1" noChangeArrowheads="1"/>
          </p:cNvSpPr>
          <p:nvPr>
            <p:ph type="dt" sz="quarter"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sz="1200"/>
            </a:lvl1pPr>
          </a:lstStyle>
          <a:p>
            <a:pPr>
              <a:defRPr/>
            </a:pPr>
            <a:endParaRPr lang="en-US" altLang="zh-CN"/>
          </a:p>
        </p:txBody>
      </p:sp>
      <p:sp>
        <p:nvSpPr>
          <p:cNvPr id="13316" name="Rectangle 4"/>
          <p:cNvSpPr>
            <a:spLocks noGrp="1" noChangeArrowheads="1"/>
          </p:cNvSpPr>
          <p:nvPr>
            <p:ph type="ftr" sz="quarter" idx="2"/>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sz="1200"/>
            </a:lvl1pPr>
          </a:lstStyle>
          <a:p>
            <a:pPr>
              <a:defRPr/>
            </a:pPr>
            <a:endParaRPr lang="en-US" altLang="zh-CN"/>
          </a:p>
        </p:txBody>
      </p:sp>
      <p:sp>
        <p:nvSpPr>
          <p:cNvPr id="13317" name="Rectangle 5"/>
          <p:cNvSpPr>
            <a:spLocks noGrp="1" noChangeArrowheads="1"/>
          </p:cNvSpPr>
          <p:nvPr>
            <p:ph type="sldNum" sz="quarter" idx="3"/>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sz="1200"/>
            </a:lvl1pPr>
          </a:lstStyle>
          <a:p>
            <a:pPr>
              <a:defRPr/>
            </a:pPr>
            <a:fld id="{FBFA985B-9B0C-4532-9BD7-2520BAA5B463}" type="slidenum">
              <a:rPr lang="zh-CN" altLang="en-US"/>
              <a:pPr>
                <a:defRPr/>
              </a:pPr>
              <a:t>‹#›</a:t>
            </a:fld>
            <a:endParaRPr lang="en-US" altLang="zh-CN"/>
          </a:p>
        </p:txBody>
      </p:sp>
    </p:spTree>
    <p:extLst>
      <p:ext uri="{BB962C8B-B14F-4D97-AF65-F5344CB8AC3E}">
        <p14:creationId xmlns:p14="http://schemas.microsoft.com/office/powerpoint/2010/main" val="17827115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eaLnBrk="1" hangingPunct="1">
              <a:spcBef>
                <a:spcPct val="0"/>
              </a:spcBef>
              <a:buClrTx/>
              <a:buFontTx/>
              <a:buNone/>
              <a:defRPr kumimoji="0" sz="1200"/>
            </a:lvl1pPr>
          </a:lstStyle>
          <a:p>
            <a:pPr>
              <a:defRPr/>
            </a:pPr>
            <a:endParaRPr lang="zh-CN" altLang="en-US"/>
          </a:p>
        </p:txBody>
      </p:sp>
      <p:sp>
        <p:nvSpPr>
          <p:cNvPr id="57347" name="Rectangle 3"/>
          <p:cNvSpPr>
            <a:spLocks noGrp="1" noRot="1" noChangeAspect="1" noChangeArrowheads="1"/>
          </p:cNvSpPr>
          <p:nvPr>
            <p:ph type="sldImg" idx="2"/>
          </p:nvPr>
        </p:nvSpPr>
        <p:spPr bwMode="auto">
          <a:xfrm>
            <a:off x="1079500" y="685800"/>
            <a:ext cx="4775200" cy="3581400"/>
          </a:xfrm>
          <a:prstGeom prst="rect">
            <a:avLst/>
          </a:prstGeom>
          <a:noFill/>
          <a:ln w="9525">
            <a:solidFill>
              <a:srgbClr val="000000"/>
            </a:solidFill>
            <a:miter lim="800000"/>
            <a:headEnd/>
            <a:tailEnd/>
          </a:ln>
        </p:spPr>
      </p:sp>
      <p:sp>
        <p:nvSpPr>
          <p:cNvPr id="2052" name="Rectangle 4"/>
          <p:cNvSpPr>
            <a:spLocks noGrp="1" noChangeArrowheads="1"/>
          </p:cNvSpPr>
          <p:nvPr>
            <p:ph type="body" sz="quarter" idx="3"/>
          </p:nvPr>
        </p:nvSpPr>
        <p:spPr bwMode="auto">
          <a:xfrm>
            <a:off x="914400" y="4495800"/>
            <a:ext cx="5105400" cy="41910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2053" name="Rectangle 5"/>
          <p:cNvSpPr>
            <a:spLocks noGrp="1" noChangeArrowheads="1"/>
          </p:cNvSpPr>
          <p:nvPr>
            <p:ph type="dt" idx="1"/>
          </p:nvPr>
        </p:nvSpPr>
        <p:spPr bwMode="auto">
          <a:xfrm>
            <a:off x="3962400" y="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eaLnBrk="1" hangingPunct="1">
              <a:spcBef>
                <a:spcPct val="0"/>
              </a:spcBef>
              <a:buClrTx/>
              <a:buFontTx/>
              <a:buNone/>
              <a:defRPr kumimoji="0" sz="1200"/>
            </a:lvl1pPr>
          </a:lstStyle>
          <a:p>
            <a:pPr>
              <a:defRPr/>
            </a:pPr>
            <a:endParaRPr lang="en-US" altLang="zh-CN"/>
          </a:p>
        </p:txBody>
      </p:sp>
      <p:sp>
        <p:nvSpPr>
          <p:cNvPr id="2054" name="Rectangle 6"/>
          <p:cNvSpPr>
            <a:spLocks noGrp="1" noChangeArrowheads="1"/>
          </p:cNvSpPr>
          <p:nvPr>
            <p:ph type="ftr" sz="quarter" idx="4"/>
          </p:nvPr>
        </p:nvSpPr>
        <p:spPr bwMode="auto">
          <a:xfrm>
            <a:off x="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l" eaLnBrk="1" hangingPunct="1">
              <a:spcBef>
                <a:spcPct val="0"/>
              </a:spcBef>
              <a:buClrTx/>
              <a:buFontTx/>
              <a:buNone/>
              <a:defRPr kumimoji="0" sz="1200"/>
            </a:lvl1pPr>
          </a:lstStyle>
          <a:p>
            <a:pPr>
              <a:defRPr/>
            </a:pPr>
            <a:endParaRPr lang="en-US" altLang="zh-CN"/>
          </a:p>
        </p:txBody>
      </p:sp>
      <p:sp>
        <p:nvSpPr>
          <p:cNvPr id="2055" name="Rectangle 7"/>
          <p:cNvSpPr>
            <a:spLocks noGrp="1" noChangeArrowheads="1"/>
          </p:cNvSpPr>
          <p:nvPr>
            <p:ph type="sldNum" sz="quarter" idx="5"/>
          </p:nvPr>
        </p:nvSpPr>
        <p:spPr bwMode="auto">
          <a:xfrm>
            <a:off x="3962400" y="8915400"/>
            <a:ext cx="2971800" cy="457200"/>
          </a:xfrm>
          <a:prstGeom prst="rect">
            <a:avLst/>
          </a:prstGeom>
          <a:noFill/>
          <a:ln w="12700" cap="sq">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eaLnBrk="1" hangingPunct="1">
              <a:spcBef>
                <a:spcPct val="0"/>
              </a:spcBef>
              <a:buClrTx/>
              <a:buFontTx/>
              <a:buNone/>
              <a:defRPr kumimoji="0" sz="1200"/>
            </a:lvl1pPr>
          </a:lstStyle>
          <a:p>
            <a:pPr>
              <a:defRPr/>
            </a:pPr>
            <a:fld id="{19097359-7AD8-448D-8DCE-A8533E478EEA}" type="slidenum">
              <a:rPr lang="zh-CN" altLang="en-US"/>
              <a:pPr>
                <a:defRPr/>
              </a:pPr>
              <a:t>‹#›</a:t>
            </a:fld>
            <a:endParaRPr lang="en-US" altLang="zh-CN"/>
          </a:p>
        </p:txBody>
      </p:sp>
    </p:spTree>
    <p:extLst>
      <p:ext uri="{BB962C8B-B14F-4D97-AF65-F5344CB8AC3E}">
        <p14:creationId xmlns:p14="http://schemas.microsoft.com/office/powerpoint/2010/main" val="41441586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11017D21-E961-4F32-B112-DD8E0949E228}" type="slidenum">
              <a:rPr lang="zh-CN" altLang="en-US" smtClean="0"/>
              <a:pPr/>
              <a:t>1</a:t>
            </a:fld>
            <a:endParaRPr lang="en-US" altLang="zh-CN" smtClean="0"/>
          </a:p>
        </p:txBody>
      </p:sp>
      <p:sp>
        <p:nvSpPr>
          <p:cNvPr id="58371" name="Rectangle 2"/>
          <p:cNvSpPr>
            <a:spLocks noGrp="1" noRot="1" noChangeAspect="1" noChangeArrowheads="1" noTextEdit="1"/>
          </p:cNvSpPr>
          <p:nvPr>
            <p:ph type="sldImg"/>
          </p:nvPr>
        </p:nvSpPr>
        <p:spPr>
          <a:solidFill>
            <a:srgbClr val="FFFFFF"/>
          </a:solidFill>
          <a:ln/>
        </p:spPr>
      </p:sp>
      <p:sp>
        <p:nvSpPr>
          <p:cNvPr id="58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en-US" smtClean="0"/>
          </a:p>
        </p:txBody>
      </p:sp>
    </p:spTree>
    <p:extLst>
      <p:ext uri="{BB962C8B-B14F-4D97-AF65-F5344CB8AC3E}">
        <p14:creationId xmlns:p14="http://schemas.microsoft.com/office/powerpoint/2010/main" val="37896511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29</a:t>
            </a:fld>
            <a:endParaRPr lang="en-US" altLang="zh-CN"/>
          </a:p>
        </p:txBody>
      </p:sp>
    </p:spTree>
    <p:extLst>
      <p:ext uri="{BB962C8B-B14F-4D97-AF65-F5344CB8AC3E}">
        <p14:creationId xmlns:p14="http://schemas.microsoft.com/office/powerpoint/2010/main" val="1370855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32</a:t>
            </a:fld>
            <a:endParaRPr lang="en-US" altLang="zh-CN"/>
          </a:p>
        </p:txBody>
      </p:sp>
    </p:spTree>
    <p:extLst>
      <p:ext uri="{BB962C8B-B14F-4D97-AF65-F5344CB8AC3E}">
        <p14:creationId xmlns:p14="http://schemas.microsoft.com/office/powerpoint/2010/main" val="1996190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27C7F907-0532-4A0E-A890-4AF09D56AF7F}" type="slidenum">
              <a:rPr lang="zh-CN" altLang="en-US" smtClean="0"/>
              <a:pPr/>
              <a:t>33</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p:spPr>
        <p:txBody>
          <a:bodyPr/>
          <a:lstStyle/>
          <a:p>
            <a:pPr eaLnBrk="1" hangingPunct="1">
              <a:spcBef>
                <a:spcPct val="10000"/>
              </a:spcBef>
              <a:spcAft>
                <a:spcPct val="10000"/>
              </a:spcAft>
            </a:pPr>
            <a:endParaRPr lang="zh-CN" altLang="en-US" sz="1000" b="1" dirty="0" smtClean="0"/>
          </a:p>
        </p:txBody>
      </p:sp>
    </p:spTree>
    <p:extLst>
      <p:ext uri="{BB962C8B-B14F-4D97-AF65-F5344CB8AC3E}">
        <p14:creationId xmlns:p14="http://schemas.microsoft.com/office/powerpoint/2010/main" val="36004713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34</a:t>
            </a:fld>
            <a:endParaRPr lang="en-US" altLang="zh-CN"/>
          </a:p>
        </p:txBody>
      </p:sp>
    </p:spTree>
    <p:extLst>
      <p:ext uri="{BB962C8B-B14F-4D97-AF65-F5344CB8AC3E}">
        <p14:creationId xmlns:p14="http://schemas.microsoft.com/office/powerpoint/2010/main" val="369805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b="1" dirty="0" smtClean="0"/>
          </a:p>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35</a:t>
            </a:fld>
            <a:endParaRPr lang="en-US" altLang="zh-CN"/>
          </a:p>
        </p:txBody>
      </p:sp>
    </p:spTree>
    <p:extLst>
      <p:ext uri="{BB962C8B-B14F-4D97-AF65-F5344CB8AC3E}">
        <p14:creationId xmlns:p14="http://schemas.microsoft.com/office/powerpoint/2010/main" val="9305111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36</a:t>
            </a:fld>
            <a:endParaRPr lang="en-US" altLang="zh-CN"/>
          </a:p>
        </p:txBody>
      </p:sp>
    </p:spTree>
    <p:extLst>
      <p:ext uri="{BB962C8B-B14F-4D97-AF65-F5344CB8AC3E}">
        <p14:creationId xmlns:p14="http://schemas.microsoft.com/office/powerpoint/2010/main" val="3144861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37</a:t>
            </a:fld>
            <a:endParaRPr lang="en-US" altLang="zh-CN"/>
          </a:p>
        </p:txBody>
      </p:sp>
    </p:spTree>
    <p:extLst>
      <p:ext uri="{BB962C8B-B14F-4D97-AF65-F5344CB8AC3E}">
        <p14:creationId xmlns:p14="http://schemas.microsoft.com/office/powerpoint/2010/main" val="3146225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39</a:t>
            </a:fld>
            <a:endParaRPr lang="en-US" altLang="zh-CN"/>
          </a:p>
        </p:txBody>
      </p:sp>
    </p:spTree>
    <p:extLst>
      <p:ext uri="{BB962C8B-B14F-4D97-AF65-F5344CB8AC3E}">
        <p14:creationId xmlns:p14="http://schemas.microsoft.com/office/powerpoint/2010/main" val="27075007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40</a:t>
            </a:fld>
            <a:endParaRPr lang="en-US" altLang="zh-CN"/>
          </a:p>
        </p:txBody>
      </p:sp>
    </p:spTree>
    <p:extLst>
      <p:ext uri="{BB962C8B-B14F-4D97-AF65-F5344CB8AC3E}">
        <p14:creationId xmlns:p14="http://schemas.microsoft.com/office/powerpoint/2010/main" val="19474144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41</a:t>
            </a:fld>
            <a:endParaRPr lang="en-US" altLang="zh-CN"/>
          </a:p>
        </p:txBody>
      </p:sp>
    </p:spTree>
    <p:extLst>
      <p:ext uri="{BB962C8B-B14F-4D97-AF65-F5344CB8AC3E}">
        <p14:creationId xmlns:p14="http://schemas.microsoft.com/office/powerpoint/2010/main" val="2012170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defTabSz="933237">
              <a:defRPr/>
            </a:pPr>
            <a:endParaRPr lang="en-US" altLang="zh-CN" dirty="0" smtClean="0"/>
          </a:p>
        </p:txBody>
      </p:sp>
      <p:sp>
        <p:nvSpPr>
          <p:cNvPr id="4" name="灯片编号占位符 3"/>
          <p:cNvSpPr>
            <a:spLocks noGrp="1"/>
          </p:cNvSpPr>
          <p:nvPr>
            <p:ph type="sldNum" sz="quarter" idx="10"/>
          </p:nvPr>
        </p:nvSpPr>
        <p:spPr/>
        <p:txBody>
          <a:bodyPr/>
          <a:lstStyle/>
          <a:p>
            <a:pPr>
              <a:defRPr/>
            </a:pPr>
            <a:fld id="{B709EA3D-E361-4FB8-8D85-E05F8457404A}" type="slidenum">
              <a:rPr lang="zh-CN" altLang="en-US" smtClean="0">
                <a:solidFill>
                  <a:prstClr val="black"/>
                </a:solidFill>
              </a:rPr>
              <a:pPr>
                <a:defRPr/>
              </a:pPr>
              <a:t>3</a:t>
            </a:fld>
            <a:endParaRPr lang="zh-CN" altLang="en-US">
              <a:solidFill>
                <a:prstClr val="black"/>
              </a:solidFill>
            </a:endParaRPr>
          </a:p>
        </p:txBody>
      </p:sp>
    </p:spTree>
    <p:extLst>
      <p:ext uri="{BB962C8B-B14F-4D97-AF65-F5344CB8AC3E}">
        <p14:creationId xmlns:p14="http://schemas.microsoft.com/office/powerpoint/2010/main" val="14805723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42</a:t>
            </a:fld>
            <a:endParaRPr lang="en-US" altLang="zh-CN"/>
          </a:p>
        </p:txBody>
      </p:sp>
    </p:spTree>
    <p:extLst>
      <p:ext uri="{BB962C8B-B14F-4D97-AF65-F5344CB8AC3E}">
        <p14:creationId xmlns:p14="http://schemas.microsoft.com/office/powerpoint/2010/main" val="2497958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43</a:t>
            </a:fld>
            <a:endParaRPr lang="en-US" altLang="zh-CN"/>
          </a:p>
        </p:txBody>
      </p:sp>
    </p:spTree>
    <p:extLst>
      <p:ext uri="{BB962C8B-B14F-4D97-AF65-F5344CB8AC3E}">
        <p14:creationId xmlns:p14="http://schemas.microsoft.com/office/powerpoint/2010/main" val="6423448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44</a:t>
            </a:fld>
            <a:endParaRPr lang="en-US" altLang="zh-CN"/>
          </a:p>
        </p:txBody>
      </p:sp>
    </p:spTree>
    <p:extLst>
      <p:ext uri="{BB962C8B-B14F-4D97-AF65-F5344CB8AC3E}">
        <p14:creationId xmlns:p14="http://schemas.microsoft.com/office/powerpoint/2010/main" val="37968466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304935BF-833A-4426-9CFA-6F12CAF7F6DD}" type="slidenum">
              <a:rPr lang="zh-CN" altLang="en-US" smtClean="0"/>
              <a:pPr/>
              <a:t>45</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1884669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B2A3504A-F0CB-4939-952D-1DD293F34E74}" type="slidenum">
              <a:rPr kumimoji="0" lang="zh-CN" altLang="en-US" smtClean="0"/>
              <a:pPr>
                <a:spcBef>
                  <a:spcPct val="0"/>
                </a:spcBef>
              </a:pPr>
              <a:t>46</a:t>
            </a:fld>
            <a:endParaRPr kumimoji="0" lang="en-US" altLang="zh-CN"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610916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F9083477-7FF2-439A-A13E-326634E35320}" type="slidenum">
              <a:rPr lang="zh-CN" altLang="en-US" smtClean="0"/>
              <a:pPr/>
              <a:t>47</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13952033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02F31F2-6D5F-40F5-A2E8-31E24D9B4F00}" type="slidenum">
              <a:rPr kumimoji="0" lang="zh-CN" altLang="en-US" smtClean="0">
                <a:solidFill>
                  <a:srgbClr val="000000"/>
                </a:solidFill>
              </a:rPr>
              <a:pPr>
                <a:spcBef>
                  <a:spcPct val="0"/>
                </a:spcBef>
              </a:pPr>
              <a:t>48</a:t>
            </a:fld>
            <a:endParaRPr kumimoji="0" lang="en-US" altLang="zh-CN" smtClean="0">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smtClean="0"/>
          </a:p>
          <a:p>
            <a:pPr eaLnBrk="1" hangingPunct="1"/>
            <a:endParaRPr lang="zh-CN" altLang="en-US" dirty="0" smtClean="0"/>
          </a:p>
        </p:txBody>
      </p:sp>
    </p:spTree>
    <p:extLst>
      <p:ext uri="{BB962C8B-B14F-4D97-AF65-F5344CB8AC3E}">
        <p14:creationId xmlns:p14="http://schemas.microsoft.com/office/powerpoint/2010/main" val="164066670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49</a:t>
            </a:fld>
            <a:endParaRPr lang="en-US" altLang="zh-CN"/>
          </a:p>
        </p:txBody>
      </p:sp>
    </p:spTree>
    <p:extLst>
      <p:ext uri="{BB962C8B-B14F-4D97-AF65-F5344CB8AC3E}">
        <p14:creationId xmlns:p14="http://schemas.microsoft.com/office/powerpoint/2010/main" val="14907992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DC021E77-6A2E-479E-9A1C-3D96A609D15C}" type="slidenum">
              <a:rPr kumimoji="0" lang="zh-CN" altLang="en-US" smtClean="0">
                <a:solidFill>
                  <a:srgbClr val="000000"/>
                </a:solidFill>
              </a:rPr>
              <a:pPr>
                <a:spcBef>
                  <a:spcPct val="0"/>
                </a:spcBef>
              </a:pPr>
              <a:t>50</a:t>
            </a:fld>
            <a:endParaRPr kumimoji="0" lang="en-US" altLang="zh-CN" smtClean="0">
              <a:solidFill>
                <a:srgbClr val="000000"/>
              </a:solidFill>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marL="0" marR="0" lvl="0" indent="0" algn="l" defTabSz="914400" rtl="0" eaLnBrk="1" fontAlgn="base" latinLnBrk="0" hangingPunct="1">
              <a:lnSpc>
                <a:spcPct val="110000"/>
              </a:lnSpc>
              <a:spcBef>
                <a:spcPct val="0"/>
              </a:spcBef>
              <a:spcAft>
                <a:spcPct val="0"/>
              </a:spcAft>
              <a:buClrTx/>
              <a:buSzTx/>
              <a:buFontTx/>
              <a:buNone/>
              <a:tabLst/>
              <a:defRPr/>
            </a:pPr>
            <a:endParaRPr lang="en-US" altLang="zh-CN" dirty="0" smtClean="0">
              <a:solidFill>
                <a:srgbClr val="FFFF66"/>
              </a:solidFill>
            </a:endParaRPr>
          </a:p>
          <a:p>
            <a:pPr eaLnBrk="1" hangingPunct="1">
              <a:lnSpc>
                <a:spcPct val="110000"/>
              </a:lnSpc>
              <a:spcBef>
                <a:spcPct val="0"/>
              </a:spcBef>
            </a:pPr>
            <a:endParaRPr lang="zh-CN" altLang="en-US" dirty="0" smtClean="0"/>
          </a:p>
        </p:txBody>
      </p:sp>
    </p:spTree>
    <p:extLst>
      <p:ext uri="{BB962C8B-B14F-4D97-AF65-F5344CB8AC3E}">
        <p14:creationId xmlns:p14="http://schemas.microsoft.com/office/powerpoint/2010/main" val="22139087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227C212-7EE1-4BBF-9343-099155F2A9A5}" type="slidenum">
              <a:rPr kumimoji="0" lang="zh-CN" altLang="en-US" smtClean="0">
                <a:solidFill>
                  <a:srgbClr val="000000"/>
                </a:solidFill>
              </a:rPr>
              <a:pPr>
                <a:spcBef>
                  <a:spcPct val="0"/>
                </a:spcBef>
              </a:pPr>
              <a:t>51</a:t>
            </a:fld>
            <a:endParaRPr kumimoji="0" lang="en-US" altLang="zh-CN" smtClean="0">
              <a:solidFill>
                <a:srgbClr val="000000"/>
              </a:solidFill>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smtClean="0"/>
          </a:p>
        </p:txBody>
      </p:sp>
    </p:spTree>
    <p:extLst>
      <p:ext uri="{BB962C8B-B14F-4D97-AF65-F5344CB8AC3E}">
        <p14:creationId xmlns:p14="http://schemas.microsoft.com/office/powerpoint/2010/main" val="1965852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B709EA3D-E361-4FB8-8D85-E05F8457404A}" type="slidenum">
              <a:rPr lang="zh-CN" altLang="en-US" smtClean="0">
                <a:solidFill>
                  <a:prstClr val="black"/>
                </a:solidFill>
              </a:rPr>
              <a:pPr>
                <a:defRPr/>
              </a:pPr>
              <a:t>4</a:t>
            </a:fld>
            <a:endParaRPr lang="zh-CN" altLang="en-US">
              <a:solidFill>
                <a:prstClr val="black"/>
              </a:solidFill>
            </a:endParaRPr>
          </a:p>
        </p:txBody>
      </p:sp>
    </p:spTree>
    <p:extLst>
      <p:ext uri="{BB962C8B-B14F-4D97-AF65-F5344CB8AC3E}">
        <p14:creationId xmlns:p14="http://schemas.microsoft.com/office/powerpoint/2010/main" val="19258974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52</a:t>
            </a:fld>
            <a:endParaRPr lang="en-US" altLang="zh-CN"/>
          </a:p>
        </p:txBody>
      </p:sp>
    </p:spTree>
    <p:extLst>
      <p:ext uri="{BB962C8B-B14F-4D97-AF65-F5344CB8AC3E}">
        <p14:creationId xmlns:p14="http://schemas.microsoft.com/office/powerpoint/2010/main" val="11441848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CB88C0C3-1821-4208-A37F-C616A6A8F782}" type="slidenum">
              <a:rPr kumimoji="0" lang="zh-CN" altLang="en-US" smtClean="0">
                <a:solidFill>
                  <a:srgbClr val="000000"/>
                </a:solidFill>
              </a:rPr>
              <a:pPr>
                <a:spcBef>
                  <a:spcPct val="0"/>
                </a:spcBef>
              </a:pPr>
              <a:t>53</a:t>
            </a:fld>
            <a:endParaRPr kumimoji="0" lang="en-US" altLang="zh-CN" smtClean="0">
              <a:solidFill>
                <a:srgbClr val="000000"/>
              </a:solidFill>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lnSpc>
                <a:spcPct val="110000"/>
              </a:lnSpc>
              <a:spcBef>
                <a:spcPct val="0"/>
              </a:spcBef>
            </a:pPr>
            <a:endParaRPr lang="zh-CN" altLang="en-US" dirty="0" smtClean="0"/>
          </a:p>
        </p:txBody>
      </p:sp>
    </p:spTree>
    <p:extLst>
      <p:ext uri="{BB962C8B-B14F-4D97-AF65-F5344CB8AC3E}">
        <p14:creationId xmlns:p14="http://schemas.microsoft.com/office/powerpoint/2010/main" val="9523488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783BAF7-A756-4D0D-9B52-202F10560278}" type="slidenum">
              <a:rPr kumimoji="0" lang="zh-CN" altLang="en-US" smtClean="0">
                <a:solidFill>
                  <a:srgbClr val="000000"/>
                </a:solidFill>
              </a:rPr>
              <a:pPr>
                <a:spcBef>
                  <a:spcPct val="0"/>
                </a:spcBef>
              </a:pPr>
              <a:t>54</a:t>
            </a:fld>
            <a:endParaRPr kumimoji="0" lang="en-US" altLang="zh-CN" smtClean="0">
              <a:solidFill>
                <a:srgbClr val="000000"/>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16501192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233982-2744-4537-83DD-C979DA94AF36}" type="slidenum">
              <a:rPr kumimoji="0" lang="zh-CN" altLang="en-US" smtClean="0">
                <a:solidFill>
                  <a:srgbClr val="000000"/>
                </a:solidFill>
              </a:rPr>
              <a:pPr>
                <a:spcBef>
                  <a:spcPct val="0"/>
                </a:spcBef>
              </a:pPr>
              <a:t>55</a:t>
            </a:fld>
            <a:endParaRPr kumimoji="0" lang="en-US" altLang="zh-CN" smtClean="0">
              <a:solidFill>
                <a:srgbClr val="000000"/>
              </a:solidFill>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en-US" dirty="0" smtClean="0"/>
          </a:p>
        </p:txBody>
      </p:sp>
    </p:spTree>
    <p:extLst>
      <p:ext uri="{BB962C8B-B14F-4D97-AF65-F5344CB8AC3E}">
        <p14:creationId xmlns:p14="http://schemas.microsoft.com/office/powerpoint/2010/main" val="31122472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57</a:t>
            </a:fld>
            <a:endParaRPr lang="en-US" altLang="zh-CN"/>
          </a:p>
        </p:txBody>
      </p:sp>
    </p:spTree>
    <p:extLst>
      <p:ext uri="{BB962C8B-B14F-4D97-AF65-F5344CB8AC3E}">
        <p14:creationId xmlns:p14="http://schemas.microsoft.com/office/powerpoint/2010/main" val="24258200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58</a:t>
            </a:fld>
            <a:endParaRPr lang="en-US" altLang="zh-CN"/>
          </a:p>
        </p:txBody>
      </p:sp>
    </p:spTree>
    <p:extLst>
      <p:ext uri="{BB962C8B-B14F-4D97-AF65-F5344CB8AC3E}">
        <p14:creationId xmlns:p14="http://schemas.microsoft.com/office/powerpoint/2010/main" val="14872129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p>
            <a:fld id="{5A3DC9C7-681B-4C21-A185-1EB9D9DD3D09}" type="slidenum">
              <a:rPr lang="zh-CN" altLang="en-US" smtClean="0">
                <a:solidFill>
                  <a:prstClr val="black"/>
                </a:solidFill>
              </a:rPr>
              <a:pPr/>
              <a:t>59</a:t>
            </a:fld>
            <a:endParaRPr lang="en-US" altLang="zh-CN" smtClean="0">
              <a:solidFill>
                <a:prstClr val="black"/>
              </a:solidFill>
            </a:endParaRPr>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w="9525"/>
        </p:spPr>
        <p:txBody>
          <a:bodyPr/>
          <a:lstStyle/>
          <a:p>
            <a:pPr eaLnBrk="1" hangingPunct="1"/>
            <a:endParaRPr lang="zh-CN" altLang="en-US" dirty="0" smtClean="0"/>
          </a:p>
        </p:txBody>
      </p:sp>
    </p:spTree>
    <p:extLst>
      <p:ext uri="{BB962C8B-B14F-4D97-AF65-F5344CB8AC3E}">
        <p14:creationId xmlns:p14="http://schemas.microsoft.com/office/powerpoint/2010/main" val="38679003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60</a:t>
            </a:fld>
            <a:endParaRPr lang="en-US" altLang="zh-CN"/>
          </a:p>
        </p:txBody>
      </p:sp>
    </p:spTree>
    <p:extLst>
      <p:ext uri="{BB962C8B-B14F-4D97-AF65-F5344CB8AC3E}">
        <p14:creationId xmlns:p14="http://schemas.microsoft.com/office/powerpoint/2010/main" val="386169121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61</a:t>
            </a:fld>
            <a:endParaRPr lang="en-US" altLang="zh-CN"/>
          </a:p>
        </p:txBody>
      </p:sp>
    </p:spTree>
    <p:extLst>
      <p:ext uri="{BB962C8B-B14F-4D97-AF65-F5344CB8AC3E}">
        <p14:creationId xmlns:p14="http://schemas.microsoft.com/office/powerpoint/2010/main" val="28761322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62</a:t>
            </a:fld>
            <a:endParaRPr lang="en-US" altLang="zh-CN"/>
          </a:p>
        </p:txBody>
      </p:sp>
    </p:spTree>
    <p:extLst>
      <p:ext uri="{BB962C8B-B14F-4D97-AF65-F5344CB8AC3E}">
        <p14:creationId xmlns:p14="http://schemas.microsoft.com/office/powerpoint/2010/main" val="413370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a:ln/>
        </p:spPr>
      </p:sp>
      <p:sp>
        <p:nvSpPr>
          <p:cNvPr id="26627" name="备注占位符 2"/>
          <p:cNvSpPr>
            <a:spLocks noGrp="1"/>
          </p:cNvSpPr>
          <p:nvPr>
            <p:ph type="body" idx="1"/>
          </p:nvPr>
        </p:nvSpPr>
        <p:spPr>
          <a:noFill/>
          <a:ln w="9525"/>
        </p:spPr>
        <p:txBody>
          <a:bodyPr/>
          <a:lstStyle/>
          <a:p>
            <a:pPr eaLnBrk="1" hangingPunct="1"/>
            <a:endParaRPr lang="zh-CN" altLang="en-US" smtClean="0">
              <a:ea typeface="宋体" charset="-122"/>
            </a:endParaRPr>
          </a:p>
        </p:txBody>
      </p:sp>
      <p:sp>
        <p:nvSpPr>
          <p:cNvPr id="26628" name="灯片编号占位符 3"/>
          <p:cNvSpPr>
            <a:spLocks noGrp="1"/>
          </p:cNvSpPr>
          <p:nvPr>
            <p:ph type="sldNum" sz="quarter" idx="5"/>
          </p:nvPr>
        </p:nvSpPr>
        <p:spPr>
          <a:noFill/>
        </p:spPr>
        <p:txBody>
          <a:bodyPr/>
          <a:lstStyle/>
          <a:p>
            <a:fld id="{8BFF779B-C651-40BD-90C5-C1C12F74C275}" type="slidenum">
              <a:rPr lang="zh-CN" altLang="en-US" smtClean="0">
                <a:ea typeface="宋体" charset="-122"/>
              </a:rPr>
              <a:pPr/>
              <a:t>8</a:t>
            </a:fld>
            <a:endParaRPr lang="en-US" altLang="zh-CN" smtClean="0">
              <a:ea typeface="宋体" charset="-122"/>
            </a:endParaRPr>
          </a:p>
        </p:txBody>
      </p:sp>
    </p:spTree>
    <p:extLst>
      <p:ext uri="{BB962C8B-B14F-4D97-AF65-F5344CB8AC3E}">
        <p14:creationId xmlns:p14="http://schemas.microsoft.com/office/powerpoint/2010/main" val="8208040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63</a:t>
            </a:fld>
            <a:endParaRPr lang="en-US" altLang="zh-CN"/>
          </a:p>
        </p:txBody>
      </p:sp>
    </p:spTree>
    <p:extLst>
      <p:ext uri="{BB962C8B-B14F-4D97-AF65-F5344CB8AC3E}">
        <p14:creationId xmlns:p14="http://schemas.microsoft.com/office/powerpoint/2010/main" val="33623431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64</a:t>
            </a:fld>
            <a:endParaRPr lang="en-US" altLang="zh-CN"/>
          </a:p>
        </p:txBody>
      </p:sp>
    </p:spTree>
    <p:extLst>
      <p:ext uri="{BB962C8B-B14F-4D97-AF65-F5344CB8AC3E}">
        <p14:creationId xmlns:p14="http://schemas.microsoft.com/office/powerpoint/2010/main" val="182248010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65</a:t>
            </a:fld>
            <a:endParaRPr lang="en-US" altLang="zh-CN"/>
          </a:p>
        </p:txBody>
      </p:sp>
    </p:spTree>
    <p:extLst>
      <p:ext uri="{BB962C8B-B14F-4D97-AF65-F5344CB8AC3E}">
        <p14:creationId xmlns:p14="http://schemas.microsoft.com/office/powerpoint/2010/main" val="275270835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67</a:t>
            </a:fld>
            <a:endParaRPr lang="en-US" altLang="zh-CN"/>
          </a:p>
        </p:txBody>
      </p:sp>
    </p:spTree>
    <p:extLst>
      <p:ext uri="{BB962C8B-B14F-4D97-AF65-F5344CB8AC3E}">
        <p14:creationId xmlns:p14="http://schemas.microsoft.com/office/powerpoint/2010/main" val="214225308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68</a:t>
            </a:fld>
            <a:endParaRPr lang="en-US" altLang="zh-CN"/>
          </a:p>
        </p:txBody>
      </p:sp>
    </p:spTree>
    <p:extLst>
      <p:ext uri="{BB962C8B-B14F-4D97-AF65-F5344CB8AC3E}">
        <p14:creationId xmlns:p14="http://schemas.microsoft.com/office/powerpoint/2010/main" val="39602077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w="9525"/>
        </p:spPr>
        <p:txBody>
          <a:bodyPr/>
          <a:lstStyle/>
          <a:p>
            <a:pPr eaLnBrk="1" hangingPunct="1"/>
            <a:endParaRPr lang="zh-CN" altLang="en-US" dirty="0" smtClean="0">
              <a:ea typeface="宋体" charset="-122"/>
            </a:endParaRPr>
          </a:p>
        </p:txBody>
      </p:sp>
      <p:sp>
        <p:nvSpPr>
          <p:cNvPr id="27652" name="灯片编号占位符 3"/>
          <p:cNvSpPr>
            <a:spLocks noGrp="1"/>
          </p:cNvSpPr>
          <p:nvPr>
            <p:ph type="sldNum" sz="quarter" idx="5"/>
          </p:nvPr>
        </p:nvSpPr>
        <p:spPr>
          <a:noFill/>
        </p:spPr>
        <p:txBody>
          <a:bodyPr/>
          <a:lstStyle/>
          <a:p>
            <a:fld id="{E88FB83B-0FA9-48FF-992A-6EB7285ABA07}" type="slidenum">
              <a:rPr lang="zh-CN" altLang="en-US" smtClean="0">
                <a:ea typeface="宋体" charset="-122"/>
              </a:rPr>
              <a:pPr/>
              <a:t>69</a:t>
            </a:fld>
            <a:endParaRPr lang="en-US" altLang="zh-CN" smtClean="0">
              <a:ea typeface="宋体" charset="-122"/>
            </a:endParaRPr>
          </a:p>
        </p:txBody>
      </p:sp>
    </p:spTree>
    <p:extLst>
      <p:ext uri="{BB962C8B-B14F-4D97-AF65-F5344CB8AC3E}">
        <p14:creationId xmlns:p14="http://schemas.microsoft.com/office/powerpoint/2010/main" val="20490640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71</a:t>
            </a:fld>
            <a:endParaRPr lang="en-US" altLang="zh-CN"/>
          </a:p>
        </p:txBody>
      </p:sp>
    </p:spTree>
    <p:extLst>
      <p:ext uri="{BB962C8B-B14F-4D97-AF65-F5344CB8AC3E}">
        <p14:creationId xmlns:p14="http://schemas.microsoft.com/office/powerpoint/2010/main" val="3658791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78</a:t>
            </a:fld>
            <a:endParaRPr lang="en-US" altLang="zh-CN"/>
          </a:p>
        </p:txBody>
      </p:sp>
    </p:spTree>
    <p:extLst>
      <p:ext uri="{BB962C8B-B14F-4D97-AF65-F5344CB8AC3E}">
        <p14:creationId xmlns:p14="http://schemas.microsoft.com/office/powerpoint/2010/main" val="11805010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81</a:t>
            </a:fld>
            <a:endParaRPr lang="en-US" altLang="zh-CN"/>
          </a:p>
        </p:txBody>
      </p:sp>
    </p:spTree>
    <p:extLst>
      <p:ext uri="{BB962C8B-B14F-4D97-AF65-F5344CB8AC3E}">
        <p14:creationId xmlns:p14="http://schemas.microsoft.com/office/powerpoint/2010/main" val="316407760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82</a:t>
            </a:fld>
            <a:endParaRPr lang="en-US" altLang="zh-CN"/>
          </a:p>
        </p:txBody>
      </p:sp>
    </p:spTree>
    <p:extLst>
      <p:ext uri="{BB962C8B-B14F-4D97-AF65-F5344CB8AC3E}">
        <p14:creationId xmlns:p14="http://schemas.microsoft.com/office/powerpoint/2010/main" val="3207718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p:cNvSpPr>
            <a:spLocks noGrp="1" noRot="1" noChangeAspect="1" noTextEdit="1"/>
          </p:cNvSpPr>
          <p:nvPr>
            <p:ph type="sldImg"/>
          </p:nvPr>
        </p:nvSpPr>
        <p:spPr>
          <a:ln/>
        </p:spPr>
      </p:sp>
      <p:sp>
        <p:nvSpPr>
          <p:cNvPr id="27651" name="备注占位符 2"/>
          <p:cNvSpPr>
            <a:spLocks noGrp="1"/>
          </p:cNvSpPr>
          <p:nvPr>
            <p:ph type="body" idx="1"/>
          </p:nvPr>
        </p:nvSpPr>
        <p:spPr>
          <a:noFill/>
          <a:ln w="9525"/>
        </p:spPr>
        <p:txBody>
          <a:bodyPr/>
          <a:lstStyle/>
          <a:p>
            <a:pPr eaLnBrk="1" hangingPunct="1"/>
            <a:endParaRPr lang="zh-CN" altLang="en-US" smtClean="0">
              <a:ea typeface="宋体" charset="-122"/>
            </a:endParaRPr>
          </a:p>
        </p:txBody>
      </p:sp>
      <p:sp>
        <p:nvSpPr>
          <p:cNvPr id="27652" name="灯片编号占位符 3"/>
          <p:cNvSpPr>
            <a:spLocks noGrp="1"/>
          </p:cNvSpPr>
          <p:nvPr>
            <p:ph type="sldNum" sz="quarter" idx="5"/>
          </p:nvPr>
        </p:nvSpPr>
        <p:spPr>
          <a:noFill/>
        </p:spPr>
        <p:txBody>
          <a:bodyPr/>
          <a:lstStyle/>
          <a:p>
            <a:fld id="{E88FB83B-0FA9-48FF-992A-6EB7285ABA07}" type="slidenum">
              <a:rPr lang="zh-CN" altLang="en-US" smtClean="0">
                <a:ea typeface="宋体" charset="-122"/>
              </a:rPr>
              <a:pPr/>
              <a:t>9</a:t>
            </a:fld>
            <a:endParaRPr lang="en-US" altLang="zh-CN" smtClean="0">
              <a:ea typeface="宋体" charset="-122"/>
            </a:endParaRPr>
          </a:p>
        </p:txBody>
      </p:sp>
    </p:spTree>
    <p:extLst>
      <p:ext uri="{BB962C8B-B14F-4D97-AF65-F5344CB8AC3E}">
        <p14:creationId xmlns:p14="http://schemas.microsoft.com/office/powerpoint/2010/main" val="397380540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83</a:t>
            </a:fld>
            <a:endParaRPr lang="en-US" altLang="zh-CN"/>
          </a:p>
        </p:txBody>
      </p:sp>
    </p:spTree>
    <p:extLst>
      <p:ext uri="{BB962C8B-B14F-4D97-AF65-F5344CB8AC3E}">
        <p14:creationId xmlns:p14="http://schemas.microsoft.com/office/powerpoint/2010/main" val="111013709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84</a:t>
            </a:fld>
            <a:endParaRPr lang="en-US" altLang="zh-CN"/>
          </a:p>
        </p:txBody>
      </p:sp>
    </p:spTree>
    <p:extLst>
      <p:ext uri="{BB962C8B-B14F-4D97-AF65-F5344CB8AC3E}">
        <p14:creationId xmlns:p14="http://schemas.microsoft.com/office/powerpoint/2010/main" val="37835102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zh-CN" altLang="en-US" sz="1200" b="0" i="0" kern="1200" dirty="0" smtClean="0">
              <a:solidFill>
                <a:schemeClr val="tx1"/>
              </a:solidFill>
              <a:effectLst/>
              <a:latin typeface="Times New Roman" pitchFamily="18" charset="0"/>
              <a:ea typeface="宋体" pitchFamily="2" charset="-122"/>
              <a:cs typeface="+mn-cs"/>
            </a:endParaRPr>
          </a:p>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85</a:t>
            </a:fld>
            <a:endParaRPr lang="en-US" altLang="zh-CN"/>
          </a:p>
        </p:txBody>
      </p:sp>
    </p:spTree>
    <p:extLst>
      <p:ext uri="{BB962C8B-B14F-4D97-AF65-F5344CB8AC3E}">
        <p14:creationId xmlns:p14="http://schemas.microsoft.com/office/powerpoint/2010/main" val="69181077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87</a:t>
            </a:fld>
            <a:endParaRPr lang="en-US" altLang="zh-CN"/>
          </a:p>
        </p:txBody>
      </p:sp>
    </p:spTree>
    <p:extLst>
      <p:ext uri="{BB962C8B-B14F-4D97-AF65-F5344CB8AC3E}">
        <p14:creationId xmlns:p14="http://schemas.microsoft.com/office/powerpoint/2010/main" val="19856231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88</a:t>
            </a:fld>
            <a:endParaRPr lang="en-US" altLang="zh-CN"/>
          </a:p>
        </p:txBody>
      </p:sp>
    </p:spTree>
    <p:extLst>
      <p:ext uri="{BB962C8B-B14F-4D97-AF65-F5344CB8AC3E}">
        <p14:creationId xmlns:p14="http://schemas.microsoft.com/office/powerpoint/2010/main" val="23189740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89</a:t>
            </a:fld>
            <a:endParaRPr lang="en-US" altLang="zh-CN"/>
          </a:p>
        </p:txBody>
      </p:sp>
    </p:spTree>
    <p:extLst>
      <p:ext uri="{BB962C8B-B14F-4D97-AF65-F5344CB8AC3E}">
        <p14:creationId xmlns:p14="http://schemas.microsoft.com/office/powerpoint/2010/main" val="14205709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91</a:t>
            </a:fld>
            <a:endParaRPr lang="en-US" altLang="zh-CN"/>
          </a:p>
        </p:txBody>
      </p:sp>
    </p:spTree>
    <p:extLst>
      <p:ext uri="{BB962C8B-B14F-4D97-AF65-F5344CB8AC3E}">
        <p14:creationId xmlns:p14="http://schemas.microsoft.com/office/powerpoint/2010/main" val="317080125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96</a:t>
            </a:fld>
            <a:endParaRPr lang="en-US" altLang="zh-CN"/>
          </a:p>
        </p:txBody>
      </p:sp>
    </p:spTree>
    <p:extLst>
      <p:ext uri="{BB962C8B-B14F-4D97-AF65-F5344CB8AC3E}">
        <p14:creationId xmlns:p14="http://schemas.microsoft.com/office/powerpoint/2010/main" val="39617906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8436C418-91AB-4816-BA91-49DF248D8387}" type="slidenum">
              <a:rPr lang="zh-CN" altLang="en-US" smtClean="0"/>
              <a:pPr/>
              <a:t>98</a:t>
            </a:fld>
            <a:endParaRPr lang="en-US" altLang="zh-CN" smtClean="0"/>
          </a:p>
        </p:txBody>
      </p:sp>
      <p:sp>
        <p:nvSpPr>
          <p:cNvPr id="65539" name="Rectangle 2"/>
          <p:cNvSpPr>
            <a:spLocks noGrp="1" noRot="1" noChangeAspect="1" noChangeArrowheads="1" noTextEdit="1"/>
          </p:cNvSpPr>
          <p:nvPr>
            <p:ph type="sldImg"/>
          </p:nvPr>
        </p:nvSpPr>
        <p:spPr>
          <a:xfrm>
            <a:off x="1117600" y="704850"/>
            <a:ext cx="4699000" cy="3524250"/>
          </a:xfrm>
          <a:ln/>
        </p:spPr>
      </p:sp>
      <p:sp>
        <p:nvSpPr>
          <p:cNvPr id="65540" name="Rectangle 3"/>
          <p:cNvSpPr>
            <a:spLocks noGrp="1" noChangeArrowheads="1"/>
          </p:cNvSpPr>
          <p:nvPr>
            <p:ph type="body" idx="1"/>
          </p:nvPr>
        </p:nvSpPr>
        <p:spPr>
          <a:xfrm>
            <a:off x="923925" y="4464050"/>
            <a:ext cx="5086350" cy="4229100"/>
          </a:xfrm>
          <a:noFill/>
          <a:ln w="9525"/>
        </p:spPr>
        <p:txBody>
          <a:bodyPr/>
          <a:lstStyle/>
          <a:p>
            <a:pPr eaLnBrk="1" hangingPunct="1"/>
            <a:endParaRPr lang="zh-CN" altLang="en-US" dirty="0" smtClean="0"/>
          </a:p>
        </p:txBody>
      </p:sp>
    </p:spTree>
    <p:extLst>
      <p:ext uri="{BB962C8B-B14F-4D97-AF65-F5344CB8AC3E}">
        <p14:creationId xmlns:p14="http://schemas.microsoft.com/office/powerpoint/2010/main" val="248775293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106</a:t>
            </a:fld>
            <a:endParaRPr lang="en-US" altLang="zh-CN"/>
          </a:p>
        </p:txBody>
      </p:sp>
    </p:spTree>
    <p:extLst>
      <p:ext uri="{BB962C8B-B14F-4D97-AF65-F5344CB8AC3E}">
        <p14:creationId xmlns:p14="http://schemas.microsoft.com/office/powerpoint/2010/main" val="16212016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16</a:t>
            </a:fld>
            <a:endParaRPr lang="en-US" altLang="zh-CN"/>
          </a:p>
        </p:txBody>
      </p:sp>
    </p:spTree>
    <p:extLst>
      <p:ext uri="{BB962C8B-B14F-4D97-AF65-F5344CB8AC3E}">
        <p14:creationId xmlns:p14="http://schemas.microsoft.com/office/powerpoint/2010/main" val="87437926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107</a:t>
            </a:fld>
            <a:endParaRPr lang="en-US" altLang="zh-CN"/>
          </a:p>
        </p:txBody>
      </p:sp>
    </p:spTree>
    <p:extLst>
      <p:ext uri="{BB962C8B-B14F-4D97-AF65-F5344CB8AC3E}">
        <p14:creationId xmlns:p14="http://schemas.microsoft.com/office/powerpoint/2010/main" val="78824143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2F2298B-754D-49DB-9FF8-656AE4AA5CE8}" type="slidenum">
              <a:rPr lang="zh-CN" altLang="en-US" smtClean="0"/>
              <a:pPr>
                <a:defRPr/>
              </a:pPr>
              <a:t>109</a:t>
            </a:fld>
            <a:endParaRPr lang="en-US" altLang="zh-CN"/>
          </a:p>
        </p:txBody>
      </p:sp>
    </p:spTree>
    <p:extLst>
      <p:ext uri="{BB962C8B-B14F-4D97-AF65-F5344CB8AC3E}">
        <p14:creationId xmlns:p14="http://schemas.microsoft.com/office/powerpoint/2010/main" val="39504558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None/>
              <a:tabLst/>
              <a:defRPr/>
            </a:pPr>
            <a:r>
              <a:rPr lang="zh-CN" altLang="en-US" b="1" dirty="0" smtClean="0"/>
              <a:t>着色方案是不唯一的，不同的着色问题：对于平面图，最大着色数小于</a:t>
            </a:r>
            <a:r>
              <a:rPr lang="en-US" altLang="zh-CN" b="1" dirty="0" smtClean="0"/>
              <a:t>5</a:t>
            </a:r>
            <a:r>
              <a:rPr lang="zh-CN" altLang="en-US" b="1" dirty="0" smtClean="0"/>
              <a:t>（可以证明）；最大着色数为</a:t>
            </a:r>
            <a:r>
              <a:rPr lang="en-US" altLang="zh-CN" b="1" dirty="0" smtClean="0"/>
              <a:t>4</a:t>
            </a:r>
            <a:r>
              <a:rPr lang="zh-CN" altLang="en-US" b="1" dirty="0" smtClean="0"/>
              <a:t>，目前只通过计算机进行了穷举证明，没有理论证明。</a:t>
            </a:r>
            <a:endParaRPr lang="en-US" altLang="zh-CN" b="1" dirty="0" smtClean="0"/>
          </a:p>
          <a:p>
            <a:pPr marL="228600" indent="-228600" eaLnBrk="1" hangingPunct="1"/>
            <a:r>
              <a:rPr lang="zh-CN" altLang="en-US" b="1" dirty="0" smtClean="0"/>
              <a:t>算法会得到不同的方案。</a:t>
            </a:r>
            <a:endParaRPr lang="zh-CN" altLang="zh-CN" b="1" dirty="0" smtClean="0"/>
          </a:p>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19</a:t>
            </a:fld>
            <a:endParaRPr lang="en-US" altLang="zh-CN"/>
          </a:p>
        </p:txBody>
      </p:sp>
    </p:spTree>
    <p:extLst>
      <p:ext uri="{BB962C8B-B14F-4D97-AF65-F5344CB8AC3E}">
        <p14:creationId xmlns:p14="http://schemas.microsoft.com/office/powerpoint/2010/main" val="23058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20</a:t>
            </a:fld>
            <a:endParaRPr lang="en-US" altLang="zh-CN"/>
          </a:p>
        </p:txBody>
      </p:sp>
    </p:spTree>
    <p:extLst>
      <p:ext uri="{BB962C8B-B14F-4D97-AF65-F5344CB8AC3E}">
        <p14:creationId xmlns:p14="http://schemas.microsoft.com/office/powerpoint/2010/main" val="26440533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9097359-7AD8-448D-8DCE-A8533E478EEA}" type="slidenum">
              <a:rPr lang="zh-CN" altLang="en-US" smtClean="0"/>
              <a:pPr>
                <a:defRPr/>
              </a:pPr>
              <a:t>25</a:t>
            </a:fld>
            <a:endParaRPr lang="en-US" altLang="zh-CN"/>
          </a:p>
        </p:txBody>
      </p:sp>
    </p:spTree>
    <p:extLst>
      <p:ext uri="{BB962C8B-B14F-4D97-AF65-F5344CB8AC3E}">
        <p14:creationId xmlns:p14="http://schemas.microsoft.com/office/powerpoint/2010/main" val="9083002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chemeClr val="tx1"/>
              </a:solidFill>
            </a:endParaRPr>
          </a:p>
        </p:txBody>
      </p:sp>
    </p:spTree>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786EFF4A-5BEE-417B-8225-7A64B88971D5}"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94EB76C7-6E28-4C03-A644-2AF4665C4830}"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EDFF6ED6-61AE-409D-9036-E5BDBD5A70A0}"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a:noFill/>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extLst>
      <p:ext uri="{BB962C8B-B14F-4D97-AF65-F5344CB8AC3E}">
        <p14:creationId xmlns:p14="http://schemas.microsoft.com/office/powerpoint/2010/main" val="202537630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161D24C3-F404-4C44-B805-7143969B8163}"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813266891"/>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9690E36D-A966-407D-ACBB-BCE8839830DD}"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621039154"/>
      </p:ext>
    </p:extLst>
  </p:cSld>
  <p:clrMapOvr>
    <a:masterClrMapping/>
  </p:clrMapOvr>
  <p:transition>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E5A45883-8B65-4950-98D3-A5F36B4A00F0}"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071413624"/>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灯片编号占位符 7"/>
          <p:cNvSpPr>
            <a:spLocks noGrp="1"/>
          </p:cNvSpPr>
          <p:nvPr>
            <p:ph type="sldNum" sz="quarter" idx="11"/>
          </p:nvPr>
        </p:nvSpPr>
        <p:spPr/>
        <p:txBody>
          <a:bodyPr/>
          <a:lstStyle>
            <a:lvl1pPr>
              <a:defRPr/>
            </a:lvl1pPr>
          </a:lstStyle>
          <a:p>
            <a:pPr>
              <a:defRPr/>
            </a:pPr>
            <a:r>
              <a:rPr lang="zh-CN" altLang="en-US"/>
              <a:t>第 </a:t>
            </a:r>
            <a:fld id="{F90DBEDB-3937-4FFF-B5BB-42C5F5767395}"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67263196"/>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灯片编号占位符 3"/>
          <p:cNvSpPr>
            <a:spLocks noGrp="1"/>
          </p:cNvSpPr>
          <p:nvPr>
            <p:ph type="sldNum" sz="quarter" idx="11"/>
          </p:nvPr>
        </p:nvSpPr>
        <p:spPr/>
        <p:txBody>
          <a:bodyPr/>
          <a:lstStyle>
            <a:lvl1pPr>
              <a:defRPr/>
            </a:lvl1pPr>
          </a:lstStyle>
          <a:p>
            <a:pPr>
              <a:defRPr/>
            </a:pPr>
            <a:r>
              <a:rPr lang="zh-CN" altLang="en-US"/>
              <a:t>第 </a:t>
            </a:r>
            <a:fld id="{24B702ED-9A06-4E6A-81BB-2BD9DAEB8DCE}"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942489935"/>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灯片编号占位符 2"/>
          <p:cNvSpPr>
            <a:spLocks noGrp="1"/>
          </p:cNvSpPr>
          <p:nvPr>
            <p:ph type="sldNum" sz="quarter" idx="11"/>
          </p:nvPr>
        </p:nvSpPr>
        <p:spPr/>
        <p:txBody>
          <a:bodyPr/>
          <a:lstStyle>
            <a:lvl1pPr>
              <a:defRPr/>
            </a:lvl1pPr>
          </a:lstStyle>
          <a:p>
            <a:pPr>
              <a:defRPr/>
            </a:pPr>
            <a:r>
              <a:rPr lang="zh-CN" altLang="en-US"/>
              <a:t>第 </a:t>
            </a:r>
            <a:fld id="{AAAE0D6C-6B21-498F-BB55-C74509E4FE64}"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3809639547"/>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0853A661-976A-40DB-9924-3583959DD398}"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2BAE860B-EC35-4AE7-8905-4F5951186A89}"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763808533"/>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4"/>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灯片编号占位符 5"/>
          <p:cNvSpPr>
            <a:spLocks noGrp="1"/>
          </p:cNvSpPr>
          <p:nvPr>
            <p:ph type="sldNum" sz="quarter" idx="11"/>
          </p:nvPr>
        </p:nvSpPr>
        <p:spPr/>
        <p:txBody>
          <a:bodyPr/>
          <a:lstStyle>
            <a:lvl1pPr>
              <a:defRPr/>
            </a:lvl1pPr>
          </a:lstStyle>
          <a:p>
            <a:pPr>
              <a:defRPr/>
            </a:pPr>
            <a:r>
              <a:rPr lang="zh-CN" altLang="en-US"/>
              <a:t>第 </a:t>
            </a:r>
            <a:fld id="{9030E858-A498-461A-B4A8-8E318955A05A}"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657309774"/>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6AF58284-E443-48C0-A903-B6223B8A2F57}"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1597070345"/>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灯片编号占位符 4"/>
          <p:cNvSpPr>
            <a:spLocks noGrp="1"/>
          </p:cNvSpPr>
          <p:nvPr>
            <p:ph type="sldNum" sz="quarter" idx="11"/>
          </p:nvPr>
        </p:nvSpPr>
        <p:spPr/>
        <p:txBody>
          <a:bodyPr/>
          <a:lstStyle>
            <a:lvl1pPr>
              <a:defRPr/>
            </a:lvl1pPr>
          </a:lstStyle>
          <a:p>
            <a:pPr>
              <a:defRPr/>
            </a:pPr>
            <a:r>
              <a:rPr lang="zh-CN" altLang="en-US"/>
              <a:t>第 </a:t>
            </a:r>
            <a:fld id="{89577F48-719A-4F5F-83B2-4687678A4CF5}"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2442518914"/>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p:txBody>
          <a:bodyPr/>
          <a:lstStyle>
            <a:lvl1pPr>
              <a:defRPr/>
            </a:lvl1pPr>
          </a:lstStyle>
          <a:p>
            <a:pPr>
              <a:defRPr/>
            </a:pPr>
            <a:r>
              <a:rPr lang="zh-CN" altLang="en-US"/>
              <a:t>第 </a:t>
            </a:r>
            <a:fld id="{6212B704-B296-4B80-A101-DA6FF9E4D2BD}" type="slidenum">
              <a:rPr lang="zh-CN" altLang="en-US" b="1">
                <a:solidFill>
                  <a:srgbClr val="66CCFF"/>
                </a:solidFill>
              </a:rPr>
              <a:pPr>
                <a:defRPr/>
              </a:pPr>
              <a:t>‹#›</a:t>
            </a:fld>
            <a:r>
              <a:rPr lang="en-US" altLang="zh-CN" b="1"/>
              <a:t> </a:t>
            </a:r>
            <a:r>
              <a:rPr lang="zh-CN" altLang="en-US"/>
              <a:t>页</a:t>
            </a:r>
            <a:endParaRPr lang="zh-CN" altLang="en-US" sz="1800">
              <a:latin typeface="Arial"/>
            </a:endParaRPr>
          </a:p>
        </p:txBody>
      </p:sp>
    </p:spTree>
    <p:extLst>
      <p:ext uri="{BB962C8B-B14F-4D97-AF65-F5344CB8AC3E}">
        <p14:creationId xmlns:p14="http://schemas.microsoft.com/office/powerpoint/2010/main" val="1809940802"/>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0422" name="Rectangle 6"/>
          <p:cNvSpPr>
            <a:spLocks noGrp="1" noChangeArrowheads="1"/>
          </p:cNvSpPr>
          <p:nvPr>
            <p:ph type="ctrTitle"/>
          </p:nvPr>
        </p:nvSpPr>
        <p:spPr>
          <a:xfrm>
            <a:off x="1443038" y="985838"/>
            <a:ext cx="7239000" cy="1444625"/>
          </a:xfrm>
        </p:spPr>
        <p:txBody>
          <a:bodyPr/>
          <a:lstStyle>
            <a:lvl1pPr>
              <a:defRPr sz="4000"/>
            </a:lvl1pPr>
          </a:lstStyle>
          <a:p>
            <a:r>
              <a:rPr lang="zh-CN" altLang="en-US"/>
              <a:t>单击此处编辑母版标题样式</a:t>
            </a:r>
          </a:p>
        </p:txBody>
      </p:sp>
      <p:sp>
        <p:nvSpPr>
          <p:cNvPr id="6042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zh-CN" altLang="en-US"/>
              <a:t>单击此处编辑母版副标题样式</a:t>
            </a:r>
          </a:p>
        </p:txBody>
      </p:sp>
      <p:sp>
        <p:nvSpPr>
          <p:cNvPr id="4" name="Rectangle 8"/>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sldNum" sz="quarter" idx="12"/>
          </p:nvPr>
        </p:nvSpPr>
        <p:spPr/>
        <p:txBody>
          <a:bodyPr/>
          <a:lstStyle>
            <a:lvl1pPr>
              <a:defRPr/>
            </a:lvl1pPr>
          </a:lstStyle>
          <a:p>
            <a:pPr>
              <a:defRPr/>
            </a:pPr>
            <a:fld id="{6A948CBB-6C9A-44AA-9440-67137265360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7015477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C00000"/>
                </a:solidFill>
                <a:effectLst/>
                <a:latin typeface="+mj-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5772" y="1628800"/>
            <a:ext cx="8237853"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31FC8B3C-3754-422D-8F44-E4D39A61F6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235149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63A1972B-5B22-4955-A05F-20BA8CE86DB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7508700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F06245C9-0CA6-4B79-8541-2315D3CFC16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340534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8"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0"/>
          <p:cNvSpPr>
            <a:spLocks noGrp="1" noChangeArrowheads="1"/>
          </p:cNvSpPr>
          <p:nvPr userDrawn="1">
            <p:ph type="sldNum" sz="quarter" idx="12"/>
          </p:nvPr>
        </p:nvSpPr>
        <p:spPr>
          <a:ln/>
        </p:spPr>
        <p:txBody>
          <a:bodyPr/>
          <a:lstStyle>
            <a:lvl1pPr>
              <a:defRPr/>
            </a:lvl1pPr>
          </a:lstStyle>
          <a:p>
            <a:pPr>
              <a:defRPr/>
            </a:pPr>
            <a:fld id="{A36557B2-46C3-4F52-AF3D-AAB1B62A2F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13243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4E3C16B7-9F55-4579-ADEE-7CA8FA6460E7}"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4"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userDrawn="1">
            <p:ph type="sldNum" sz="quarter" idx="12"/>
          </p:nvPr>
        </p:nvSpPr>
        <p:spPr>
          <a:ln/>
        </p:spPr>
        <p:txBody>
          <a:bodyPr/>
          <a:lstStyle>
            <a:lvl1pPr>
              <a:defRPr/>
            </a:lvl1pPr>
          </a:lstStyle>
          <a:p>
            <a:pPr>
              <a:defRPr/>
            </a:pPr>
            <a:fld id="{7E335688-BD43-4E3D-88E0-D707A663DC5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6225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3"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0"/>
          <p:cNvSpPr>
            <a:spLocks noGrp="1" noChangeArrowheads="1"/>
          </p:cNvSpPr>
          <p:nvPr userDrawn="1">
            <p:ph type="sldNum" sz="quarter" idx="12"/>
          </p:nvPr>
        </p:nvSpPr>
        <p:spPr>
          <a:ln/>
        </p:spPr>
        <p:txBody>
          <a:bodyPr/>
          <a:lstStyle>
            <a:lvl1pPr>
              <a:defRPr/>
            </a:lvl1pPr>
          </a:lstStyle>
          <a:p>
            <a:pPr>
              <a:defRPr/>
            </a:pPr>
            <a:fld id="{5D959717-8639-4918-9B7F-5690F3727C5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138957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BB8CF91A-BEA8-4CD8-9BE3-18604876A8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873435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10EB7EBD-B348-4278-90C7-FB666A10D9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7397443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D624339B-5A88-4CB1-B5B1-41B9766A49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827235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301625"/>
            <a:ext cx="1827212" cy="5640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0013" y="301625"/>
            <a:ext cx="5334000" cy="5640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E75A7881-BEA5-4357-B026-926766F760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1708048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35798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02225" y="18272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02225" y="39608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7"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10"/>
          <p:cNvSpPr>
            <a:spLocks noGrp="1" noChangeArrowheads="1"/>
          </p:cNvSpPr>
          <p:nvPr userDrawn="1">
            <p:ph type="sldNum" sz="quarter" idx="12"/>
          </p:nvPr>
        </p:nvSpPr>
        <p:spPr>
          <a:ln/>
        </p:spPr>
        <p:txBody>
          <a:bodyPr/>
          <a:lstStyle>
            <a:lvl1pPr>
              <a:defRPr/>
            </a:lvl1pPr>
          </a:lstStyle>
          <a:p>
            <a:pPr>
              <a:defRPr/>
            </a:pPr>
            <a:fld id="{F14C3719-4C8B-40A7-B5D2-0DBEA476E34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4327741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35798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2225" y="1827213"/>
            <a:ext cx="3581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ECA44F51-CBB0-463D-8FCD-A9C97AC46C2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4721204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370013" y="301625"/>
            <a:ext cx="7313612"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370013" y="1827213"/>
            <a:ext cx="35798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02225" y="18272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370013" y="3960813"/>
            <a:ext cx="35798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02225" y="39608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8"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0"/>
          <p:cNvSpPr>
            <a:spLocks noGrp="1" noChangeArrowheads="1"/>
          </p:cNvSpPr>
          <p:nvPr userDrawn="1">
            <p:ph type="sldNum" sz="quarter" idx="12"/>
          </p:nvPr>
        </p:nvSpPr>
        <p:spPr>
          <a:ln/>
        </p:spPr>
        <p:txBody>
          <a:bodyPr/>
          <a:lstStyle>
            <a:lvl1pPr>
              <a:defRPr/>
            </a:lvl1pPr>
          </a:lstStyle>
          <a:p>
            <a:pPr>
              <a:defRPr/>
            </a:pPr>
            <a:fld id="{A6452328-9223-4D9D-9DC3-538186F110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60020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60422" name="Rectangle 6"/>
          <p:cNvSpPr>
            <a:spLocks noGrp="1" noChangeArrowheads="1"/>
          </p:cNvSpPr>
          <p:nvPr>
            <p:ph type="ctrTitle"/>
          </p:nvPr>
        </p:nvSpPr>
        <p:spPr>
          <a:xfrm>
            <a:off x="1443038" y="985838"/>
            <a:ext cx="7239000" cy="1444625"/>
          </a:xfrm>
        </p:spPr>
        <p:txBody>
          <a:bodyPr/>
          <a:lstStyle>
            <a:lvl1pPr>
              <a:defRPr sz="4000"/>
            </a:lvl1pPr>
          </a:lstStyle>
          <a:p>
            <a:r>
              <a:rPr lang="zh-CN" altLang="en-US"/>
              <a:t>单击此处编辑母版标题样式</a:t>
            </a:r>
          </a:p>
        </p:txBody>
      </p:sp>
      <p:sp>
        <p:nvSpPr>
          <p:cNvPr id="60423" name="Rectangle 7"/>
          <p:cNvSpPr>
            <a:spLocks noGrp="1" noChangeArrowheads="1"/>
          </p:cNvSpPr>
          <p:nvPr>
            <p:ph type="subTitle" idx="1"/>
          </p:nvPr>
        </p:nvSpPr>
        <p:spPr>
          <a:xfrm>
            <a:off x="1443038" y="3427413"/>
            <a:ext cx="7239000" cy="1752600"/>
          </a:xfrm>
        </p:spPr>
        <p:txBody>
          <a:bodyPr/>
          <a:lstStyle>
            <a:lvl1pPr marL="0" indent="0">
              <a:buFont typeface="Wingdings" pitchFamily="2" charset="2"/>
              <a:buNone/>
              <a:defRPr/>
            </a:lvl1pPr>
          </a:lstStyle>
          <a:p>
            <a:r>
              <a:rPr lang="zh-CN" altLang="en-US"/>
              <a:t>单击此处编辑母版副标题样式</a:t>
            </a:r>
          </a:p>
        </p:txBody>
      </p:sp>
      <p:sp>
        <p:nvSpPr>
          <p:cNvPr id="4" name="Rectangle 8"/>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p:ph type="sldNum" sz="quarter" idx="12"/>
          </p:nvPr>
        </p:nvSpPr>
        <p:spPr/>
        <p:txBody>
          <a:bodyPr/>
          <a:lstStyle>
            <a:lvl1pPr>
              <a:defRPr/>
            </a:lvl1pPr>
          </a:lstStyle>
          <a:p>
            <a:pPr>
              <a:defRPr/>
            </a:pPr>
            <a:fld id="{6A948CBB-6C9A-44AA-9440-67137265360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431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4F05505C-9A2C-41D9-9720-EAA3984AEAA6}"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1">
                <a:solidFill>
                  <a:srgbClr val="C00000"/>
                </a:solidFill>
                <a:effectLst/>
                <a:latin typeface="+mj-lt"/>
                <a:ea typeface="黑体" pitchFamily="2" charset="-122"/>
              </a:defRPr>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45772" y="1628800"/>
            <a:ext cx="8237853"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31FC8B3C-3754-422D-8F44-E4D39A61F63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2177219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63A1972B-5B22-4955-A05F-20BA8CE86DB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7565581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370013" y="1827213"/>
            <a:ext cx="3579812"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2225" y="1827213"/>
            <a:ext cx="3581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F06245C9-0CA6-4B79-8541-2315D3CFC165}"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7001377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8"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0"/>
          <p:cNvSpPr>
            <a:spLocks noGrp="1" noChangeArrowheads="1"/>
          </p:cNvSpPr>
          <p:nvPr userDrawn="1">
            <p:ph type="sldNum" sz="quarter" idx="12"/>
          </p:nvPr>
        </p:nvSpPr>
        <p:spPr>
          <a:ln/>
        </p:spPr>
        <p:txBody>
          <a:bodyPr/>
          <a:lstStyle>
            <a:lvl1pPr>
              <a:defRPr/>
            </a:lvl1pPr>
          </a:lstStyle>
          <a:p>
            <a:pPr>
              <a:defRPr/>
            </a:pPr>
            <a:fld id="{A36557B2-46C3-4F52-AF3D-AAB1B62A2F8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81850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4"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10"/>
          <p:cNvSpPr>
            <a:spLocks noGrp="1" noChangeArrowheads="1"/>
          </p:cNvSpPr>
          <p:nvPr userDrawn="1">
            <p:ph type="sldNum" sz="quarter" idx="12"/>
          </p:nvPr>
        </p:nvSpPr>
        <p:spPr>
          <a:ln/>
        </p:spPr>
        <p:txBody>
          <a:bodyPr/>
          <a:lstStyle>
            <a:lvl1pPr>
              <a:defRPr/>
            </a:lvl1pPr>
          </a:lstStyle>
          <a:p>
            <a:pPr>
              <a:defRPr/>
            </a:pPr>
            <a:fld id="{7E335688-BD43-4E3D-88E0-D707A663DC5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624924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3"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10"/>
          <p:cNvSpPr>
            <a:spLocks noGrp="1" noChangeArrowheads="1"/>
          </p:cNvSpPr>
          <p:nvPr userDrawn="1">
            <p:ph type="sldNum" sz="quarter" idx="12"/>
          </p:nvPr>
        </p:nvSpPr>
        <p:spPr>
          <a:ln/>
        </p:spPr>
        <p:txBody>
          <a:bodyPr/>
          <a:lstStyle>
            <a:lvl1pPr>
              <a:defRPr/>
            </a:lvl1pPr>
          </a:lstStyle>
          <a:p>
            <a:pPr>
              <a:defRPr/>
            </a:pPr>
            <a:fld id="{5D959717-8639-4918-9B7F-5690F3727C5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1946351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BB8CF91A-BEA8-4CD8-9BE3-18604876A80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503055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10EB7EBD-B348-4278-90C7-FB666A10D95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404186817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D624339B-5A88-4CB1-B5B1-41B9766A49C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7171858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6413" y="301625"/>
            <a:ext cx="1827212" cy="564038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370013" y="301625"/>
            <a:ext cx="5334000" cy="564038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5"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10"/>
          <p:cNvSpPr>
            <a:spLocks noGrp="1" noChangeArrowheads="1"/>
          </p:cNvSpPr>
          <p:nvPr userDrawn="1">
            <p:ph type="sldNum" sz="quarter" idx="12"/>
          </p:nvPr>
        </p:nvSpPr>
        <p:spPr>
          <a:ln/>
        </p:spPr>
        <p:txBody>
          <a:bodyPr/>
          <a:lstStyle>
            <a:lvl1pPr>
              <a:defRPr/>
            </a:lvl1pPr>
          </a:lstStyle>
          <a:p>
            <a:pPr>
              <a:defRPr/>
            </a:pPr>
            <a:fld id="{E75A7881-BEA5-4357-B026-926766F76077}"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977998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8" name="Rectangle 32"/>
          <p:cNvSpPr>
            <a:spLocks noGrp="1" noChangeArrowheads="1"/>
          </p:cNvSpPr>
          <p:nvPr>
            <p:ph type="sldNum" sz="quarter" idx="11"/>
          </p:nvPr>
        </p:nvSpPr>
        <p:spPr>
          <a:ln/>
        </p:spPr>
        <p:txBody>
          <a:bodyPr/>
          <a:lstStyle>
            <a:lvl1pPr>
              <a:defRPr/>
            </a:lvl1pPr>
          </a:lstStyle>
          <a:p>
            <a:pPr>
              <a:defRPr/>
            </a:pPr>
            <a:r>
              <a:rPr lang="zh-CN" altLang="en-US"/>
              <a:t>第 </a:t>
            </a:r>
            <a:fld id="{BFD33A1D-68F3-49F4-8DD9-D8409847AFDB}"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35798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02225" y="18272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102225" y="39608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7"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8" name="Rectangle 10"/>
          <p:cNvSpPr>
            <a:spLocks noGrp="1" noChangeArrowheads="1"/>
          </p:cNvSpPr>
          <p:nvPr userDrawn="1">
            <p:ph type="sldNum" sz="quarter" idx="12"/>
          </p:nvPr>
        </p:nvSpPr>
        <p:spPr>
          <a:ln/>
        </p:spPr>
        <p:txBody>
          <a:bodyPr/>
          <a:lstStyle>
            <a:lvl1pPr>
              <a:defRPr/>
            </a:lvl1pPr>
          </a:lstStyle>
          <a:p>
            <a:pPr>
              <a:defRPr/>
            </a:pPr>
            <a:fld id="{F14C3719-4C8B-40A7-B5D2-0DBEA476E34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1570420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70013" y="301625"/>
            <a:ext cx="7313612"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370013" y="1827213"/>
            <a:ext cx="3579812"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02225" y="1827213"/>
            <a:ext cx="35814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6"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10"/>
          <p:cNvSpPr>
            <a:spLocks noGrp="1" noChangeArrowheads="1"/>
          </p:cNvSpPr>
          <p:nvPr userDrawn="1">
            <p:ph type="sldNum" sz="quarter" idx="12"/>
          </p:nvPr>
        </p:nvSpPr>
        <p:spPr>
          <a:ln/>
        </p:spPr>
        <p:txBody>
          <a:bodyPr/>
          <a:lstStyle>
            <a:lvl1pPr>
              <a:defRPr/>
            </a:lvl1pPr>
          </a:lstStyle>
          <a:p>
            <a:pPr>
              <a:defRPr/>
            </a:pPr>
            <a:fld id="{ECA44F51-CBB0-463D-8FCD-A9C97AC46C2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9267017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1370013" y="301625"/>
            <a:ext cx="7313612" cy="11430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1370013" y="1827213"/>
            <a:ext cx="35798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102225" y="18272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1370013" y="3960813"/>
            <a:ext cx="3579812"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5102225" y="3960813"/>
            <a:ext cx="3581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8"/>
          <p:cNvSpPr>
            <a:spLocks noGrp="1" noChangeArrowheads="1"/>
          </p:cNvSpPr>
          <p:nvPr userDrawn="1">
            <p:ph type="dt" sz="half" idx="10"/>
          </p:nvPr>
        </p:nvSpPr>
        <p:spPr>
          <a:ln/>
        </p:spPr>
        <p:txBody>
          <a:bodyPr/>
          <a:lstStyle>
            <a:lvl1pPr>
              <a:defRPr/>
            </a:lvl1pPr>
          </a:lstStyle>
          <a:p>
            <a:pPr>
              <a:defRPr/>
            </a:pPr>
            <a:endParaRPr lang="en-US" altLang="zh-CN">
              <a:solidFill>
                <a:srgbClr val="000000"/>
              </a:solidFill>
            </a:endParaRPr>
          </a:p>
        </p:txBody>
      </p:sp>
      <p:sp>
        <p:nvSpPr>
          <p:cNvPr id="8" name="Rectangle 9"/>
          <p:cNvSpPr>
            <a:spLocks noGrp="1" noChangeArrowheads="1"/>
          </p:cNvSpPr>
          <p:nvPr userDrawn="1">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10"/>
          <p:cNvSpPr>
            <a:spLocks noGrp="1" noChangeArrowheads="1"/>
          </p:cNvSpPr>
          <p:nvPr userDrawn="1">
            <p:ph type="sldNum" sz="quarter" idx="12"/>
          </p:nvPr>
        </p:nvSpPr>
        <p:spPr>
          <a:ln/>
        </p:spPr>
        <p:txBody>
          <a:bodyPr/>
          <a:lstStyle>
            <a:lvl1pPr>
              <a:defRPr/>
            </a:lvl1pPr>
          </a:lstStyle>
          <a:p>
            <a:pPr>
              <a:defRPr/>
            </a:pPr>
            <a:fld id="{A6452328-9223-4D9D-9DC3-538186F110C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7954121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AutoShape 23"/>
          <p:cNvSpPr>
            <a:spLocks noChangeArrowheads="1"/>
          </p:cNvSpPr>
          <p:nvPr/>
        </p:nvSpPr>
        <p:spPr bwMode="auto">
          <a:xfrm rot="20940000">
            <a:off x="1828800" y="304800"/>
            <a:ext cx="457200" cy="4572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5" name="AutoShape 24"/>
          <p:cNvSpPr>
            <a:spLocks noChangeArrowheads="1"/>
          </p:cNvSpPr>
          <p:nvPr/>
        </p:nvSpPr>
        <p:spPr bwMode="auto">
          <a:xfrm>
            <a:off x="2609850" y="171450"/>
            <a:ext cx="419100" cy="419100"/>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6" name="AutoShape 25"/>
          <p:cNvSpPr>
            <a:spLocks noChangeArrowheads="1"/>
          </p:cNvSpPr>
          <p:nvPr/>
        </p:nvSpPr>
        <p:spPr bwMode="auto">
          <a:xfrm rot="20940000">
            <a:off x="1752600" y="228600"/>
            <a:ext cx="457200" cy="4572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7" name="AutoShape 26"/>
          <p:cNvSpPr>
            <a:spLocks noChangeArrowheads="1"/>
          </p:cNvSpPr>
          <p:nvPr/>
        </p:nvSpPr>
        <p:spPr bwMode="auto">
          <a:xfrm>
            <a:off x="2533650" y="19050"/>
            <a:ext cx="419100" cy="41910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nvGrpSpPr>
          <p:cNvPr id="8" name="Group 27"/>
          <p:cNvGrpSpPr>
            <a:grpSpLocks/>
          </p:cNvGrpSpPr>
          <p:nvPr/>
        </p:nvGrpSpPr>
        <p:grpSpPr bwMode="auto">
          <a:xfrm>
            <a:off x="6934200" y="5181600"/>
            <a:ext cx="2033588" cy="1219200"/>
            <a:chOff x="4368" y="3264"/>
            <a:chExt cx="1281" cy="768"/>
          </a:xfrm>
        </p:grpSpPr>
        <p:sp>
          <p:nvSpPr>
            <p:cNvPr id="9" name="AutoShape 28"/>
            <p:cNvSpPr>
              <a:spLocks noChangeArrowheads="1"/>
            </p:cNvSpPr>
            <p:nvPr/>
          </p:nvSpPr>
          <p:spPr bwMode="auto">
            <a:xfrm rot="20940000">
              <a:off x="4368" y="3681"/>
              <a:ext cx="288" cy="288"/>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 name="AutoShape 29"/>
            <p:cNvSpPr>
              <a:spLocks noChangeArrowheads="1"/>
            </p:cNvSpPr>
            <p:nvPr/>
          </p:nvSpPr>
          <p:spPr bwMode="auto">
            <a:xfrm>
              <a:off x="4845" y="3324"/>
              <a:ext cx="264" cy="26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1" name="AutoShape 30"/>
            <p:cNvSpPr>
              <a:spLocks noChangeArrowheads="1"/>
            </p:cNvSpPr>
            <p:nvPr/>
          </p:nvSpPr>
          <p:spPr bwMode="auto">
            <a:xfrm rot="1320000">
              <a:off x="5217" y="3264"/>
              <a:ext cx="384" cy="384"/>
            </a:xfrm>
            <a:prstGeom prst="star5">
              <a:avLst/>
            </a:prstGeom>
            <a:gradFill rotWithShape="0">
              <a:gsLst>
                <a:gs pos="0">
                  <a:schemeClr val="bg1">
                    <a:gamma/>
                    <a:shade val="46275"/>
                    <a:invGamma/>
                  </a:schemeClr>
                </a:gs>
                <a:gs pos="100000">
                  <a:schemeClr val="bg1"/>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2" name="AutoShape 31"/>
            <p:cNvSpPr>
              <a:spLocks noChangeArrowheads="1"/>
            </p:cNvSpPr>
            <p:nvPr/>
          </p:nvSpPr>
          <p:spPr bwMode="auto">
            <a:xfrm rot="20940000">
              <a:off x="4449" y="3744"/>
              <a:ext cx="288" cy="288"/>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3" name="AutoShape 32"/>
            <p:cNvSpPr>
              <a:spLocks noChangeArrowheads="1"/>
            </p:cNvSpPr>
            <p:nvPr/>
          </p:nvSpPr>
          <p:spPr bwMode="auto">
            <a:xfrm>
              <a:off x="4893" y="3372"/>
              <a:ext cx="264" cy="26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4" name="AutoShape 33"/>
            <p:cNvSpPr>
              <a:spLocks noChangeArrowheads="1"/>
            </p:cNvSpPr>
            <p:nvPr/>
          </p:nvSpPr>
          <p:spPr bwMode="auto">
            <a:xfrm rot="1320000">
              <a:off x="5265" y="3360"/>
              <a:ext cx="384" cy="384"/>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5" name="AutoShape 34"/>
          <p:cNvSpPr>
            <a:spLocks noChangeArrowheads="1"/>
          </p:cNvSpPr>
          <p:nvPr/>
        </p:nvSpPr>
        <p:spPr bwMode="auto">
          <a:xfrm rot="1320000">
            <a:off x="168275" y="244475"/>
            <a:ext cx="882650" cy="882650"/>
          </a:xfrm>
          <a:prstGeom prst="star5">
            <a:avLst/>
          </a:prstGeom>
          <a:gradFill rotWithShape="0">
            <a:gsLst>
              <a:gs pos="0">
                <a:schemeClr val="hlink"/>
              </a:gs>
              <a:gs pos="100000">
                <a:schemeClr val="hlink">
                  <a:gamma/>
                  <a:shade val="46275"/>
                  <a:invGamma/>
                </a:scheme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3087" name="Rectangle 15"/>
          <p:cNvSpPr>
            <a:spLocks noGrp="1" noChangeArrowheads="1"/>
          </p:cNvSpPr>
          <p:nvPr>
            <p:ph type="subTitle" sz="quarter" idx="1"/>
          </p:nvPr>
        </p:nvSpPr>
        <p:spPr>
          <a:xfrm>
            <a:off x="1371600" y="2724150"/>
            <a:ext cx="6400800" cy="3219450"/>
          </a:xfrm>
        </p:spPr>
        <p:txBody>
          <a:bodyPr anchor="ctr"/>
          <a:lstStyle>
            <a:lvl1pPr marL="0" indent="0" algn="ctr">
              <a:buFont typeface="Wingdings" pitchFamily="2" charset="2"/>
              <a:buNone/>
              <a:defRPr/>
            </a:lvl1pPr>
          </a:lstStyle>
          <a:p>
            <a:r>
              <a:rPr lang="zh-CN" altLang="en-US"/>
              <a:t>单击此处编辑母版副标题样式</a:t>
            </a:r>
          </a:p>
        </p:txBody>
      </p:sp>
      <p:sp>
        <p:nvSpPr>
          <p:cNvPr id="3091" name="Rectangle 19"/>
          <p:cNvSpPr>
            <a:spLocks noGrp="1" noChangeArrowheads="1"/>
          </p:cNvSpPr>
          <p:nvPr>
            <p:ph type="ctrTitle" sz="quarter"/>
          </p:nvPr>
        </p:nvSpPr>
        <p:spPr>
          <a:xfrm>
            <a:off x="819150" y="1257300"/>
            <a:ext cx="7772400" cy="1143000"/>
          </a:xfrm>
        </p:spPr>
        <p:txBody>
          <a:bodyPr/>
          <a:lstStyle>
            <a:lvl1pPr>
              <a:defRPr/>
            </a:lvl1pPr>
          </a:lstStyle>
          <a:p>
            <a:r>
              <a:rPr lang="zh-CN" altLang="en-US"/>
              <a:t>单击此处编辑母版标题样式</a:t>
            </a:r>
          </a:p>
        </p:txBody>
      </p:sp>
      <p:sp>
        <p:nvSpPr>
          <p:cNvPr id="16" name="Rectangle 17"/>
          <p:cNvSpPr>
            <a:spLocks noGrp="1" noChangeArrowheads="1"/>
          </p:cNvSpPr>
          <p:nvPr>
            <p:ph type="ftr" sz="quarter" idx="10"/>
          </p:nvPr>
        </p:nvSpPr>
        <p:spPr>
          <a:xfrm>
            <a:off x="0" y="6400800"/>
            <a:ext cx="9144000" cy="457200"/>
          </a:xfrm>
        </p:spPr>
        <p:txBody>
          <a:bodyPr/>
          <a:lstStyle>
            <a:lvl1pPr algn="ctr">
              <a:defRPr/>
            </a:lvl1pPr>
          </a:lstStyle>
          <a:p>
            <a:pPr>
              <a:defRPr/>
            </a:pPr>
            <a:r>
              <a:rPr lang="zh-CN" altLang="en-US"/>
              <a:t>北京理工大学 http://www.bit9.dhs.org/</a:t>
            </a:r>
            <a:endParaRPr lang="en-US" altLang="zh-CN">
              <a:solidFill>
                <a:srgbClr val="FFFFFF"/>
              </a:solidFill>
            </a:endParaRPr>
          </a:p>
        </p:txBody>
      </p:sp>
    </p:spTree>
    <p:extLst>
      <p:ext uri="{BB962C8B-B14F-4D97-AF65-F5344CB8AC3E}">
        <p14:creationId xmlns:p14="http://schemas.microsoft.com/office/powerpoint/2010/main" val="358968212"/>
      </p:ext>
    </p:extLst>
  </p:cSld>
  <p:clrMapOvr>
    <a:masterClrMapping/>
  </p:clrMapOvr>
  <p:transition>
    <p:random/>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8A855241-755F-4CA8-9D83-3353DFB40E6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492159827"/>
      </p:ext>
    </p:extLst>
  </p:cSld>
  <p:clrMapOvr>
    <a:masterClrMapping/>
  </p:clrMapOvr>
  <p:transition>
    <p:random/>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57C41050-FCA6-4805-87C2-A52CA30034DB}"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85527050"/>
      </p:ext>
    </p:extLst>
  </p:cSld>
  <p:clrMapOvr>
    <a:masterClrMapping/>
  </p:clrMapOvr>
  <p:transition>
    <p:random/>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2860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83D0C8F3-1568-415F-95AB-0473EBAE24E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249629972"/>
      </p:ext>
    </p:extLst>
  </p:cSld>
  <p:clrMapOvr>
    <a:masterClrMapping/>
  </p:clrMapOvr>
  <p:transition>
    <p:random/>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8" name="Rectangle 32"/>
          <p:cNvSpPr>
            <a:spLocks noGrp="1" noChangeArrowheads="1"/>
          </p:cNvSpPr>
          <p:nvPr>
            <p:ph type="sldNum" sz="quarter" idx="11"/>
          </p:nvPr>
        </p:nvSpPr>
        <p:spPr>
          <a:ln/>
        </p:spPr>
        <p:txBody>
          <a:bodyPr/>
          <a:lstStyle>
            <a:lvl1pPr>
              <a:defRPr/>
            </a:lvl1pPr>
          </a:lstStyle>
          <a:p>
            <a:pPr>
              <a:defRPr/>
            </a:pPr>
            <a:r>
              <a:rPr lang="zh-CN" altLang="en-US"/>
              <a:t>第 </a:t>
            </a:r>
            <a:fld id="{EF5DD573-C0A7-4420-806B-B9C18CF5F057}"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830070486"/>
      </p:ext>
    </p:extLst>
  </p:cSld>
  <p:clrMapOvr>
    <a:masterClrMapping/>
  </p:clrMapOvr>
  <p:transition>
    <p:random/>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4" name="Rectangle 32"/>
          <p:cNvSpPr>
            <a:spLocks noGrp="1" noChangeArrowheads="1"/>
          </p:cNvSpPr>
          <p:nvPr>
            <p:ph type="sldNum" sz="quarter" idx="11"/>
          </p:nvPr>
        </p:nvSpPr>
        <p:spPr>
          <a:ln/>
        </p:spPr>
        <p:txBody>
          <a:bodyPr/>
          <a:lstStyle>
            <a:lvl1pPr>
              <a:defRPr/>
            </a:lvl1pPr>
          </a:lstStyle>
          <a:p>
            <a:pPr>
              <a:defRPr/>
            </a:pPr>
            <a:r>
              <a:rPr lang="zh-CN" altLang="en-US"/>
              <a:t>第 </a:t>
            </a:r>
            <a:fld id="{E792CF93-2DB4-4E16-91A1-184AD375C5D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61604809"/>
      </p:ext>
    </p:extLst>
  </p:cSld>
  <p:clrMapOvr>
    <a:masterClrMapping/>
  </p:clrMapOvr>
  <p:transition>
    <p:random/>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3" name="Rectangle 32"/>
          <p:cNvSpPr>
            <a:spLocks noGrp="1" noChangeArrowheads="1"/>
          </p:cNvSpPr>
          <p:nvPr>
            <p:ph type="sldNum" sz="quarter" idx="11"/>
          </p:nvPr>
        </p:nvSpPr>
        <p:spPr>
          <a:ln/>
        </p:spPr>
        <p:txBody>
          <a:bodyPr/>
          <a:lstStyle>
            <a:lvl1pPr>
              <a:defRPr/>
            </a:lvl1pPr>
          </a:lstStyle>
          <a:p>
            <a:pPr>
              <a:defRPr/>
            </a:pPr>
            <a:r>
              <a:rPr lang="zh-CN" altLang="en-US"/>
              <a:t>第 </a:t>
            </a:r>
            <a:fld id="{CD1E7E4E-640E-49EB-8E4B-78E3A566CF72}"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865843424"/>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4" name="Rectangle 32"/>
          <p:cNvSpPr>
            <a:spLocks noGrp="1" noChangeArrowheads="1"/>
          </p:cNvSpPr>
          <p:nvPr>
            <p:ph type="sldNum" sz="quarter" idx="11"/>
          </p:nvPr>
        </p:nvSpPr>
        <p:spPr>
          <a:ln/>
        </p:spPr>
        <p:txBody>
          <a:bodyPr/>
          <a:lstStyle>
            <a:lvl1pPr>
              <a:defRPr/>
            </a:lvl1pPr>
          </a:lstStyle>
          <a:p>
            <a:pPr>
              <a:defRPr/>
            </a:pPr>
            <a:r>
              <a:rPr lang="zh-CN" altLang="en-US"/>
              <a:t>第 </a:t>
            </a:r>
            <a:fld id="{13652BC5-4D82-46F0-BDDC-9E4BCBCA787E}"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FB3B8002-1CDF-4FD8-BC89-D415242C4BE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143350324"/>
      </p:ext>
    </p:extLst>
  </p:cSld>
  <p:clrMapOvr>
    <a:masterClrMapping/>
  </p:clrMapOvr>
  <p:transition>
    <p:random/>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087834E5-FD1B-4D6A-B92D-D2D1D4464CBE}"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2237565367"/>
      </p:ext>
    </p:extLst>
  </p:cSld>
  <p:clrMapOvr>
    <a:masterClrMapping/>
  </p:clrMapOvr>
  <p:transition>
    <p:random/>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016C0206-245F-44B2-8F98-6CD86D7E5983}"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890535922"/>
      </p:ext>
    </p:extLst>
  </p:cSld>
  <p:clrMapOvr>
    <a:masterClrMapping/>
  </p:clrMapOvr>
  <p:transition>
    <p:random/>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5924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5924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5" name="Rectangle 32"/>
          <p:cNvSpPr>
            <a:spLocks noGrp="1" noChangeArrowheads="1"/>
          </p:cNvSpPr>
          <p:nvPr>
            <p:ph type="sldNum" sz="quarter" idx="11"/>
          </p:nvPr>
        </p:nvSpPr>
        <p:spPr>
          <a:ln/>
        </p:spPr>
        <p:txBody>
          <a:bodyPr/>
          <a:lstStyle>
            <a:lvl1pPr>
              <a:defRPr/>
            </a:lvl1pPr>
          </a:lstStyle>
          <a:p>
            <a:pPr>
              <a:defRPr/>
            </a:pPr>
            <a:r>
              <a:rPr lang="zh-CN" altLang="en-US"/>
              <a:t>第 </a:t>
            </a:r>
            <a:fld id="{A83D1497-61B2-4CE6-9DC4-DDB3A95EE2C5}"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1069497495"/>
      </p:ext>
    </p:extLst>
  </p:cSld>
  <p:clrMapOvr>
    <a:masterClrMapping/>
  </p:clrMapOvr>
  <p:transition>
    <p:random/>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22860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9150" y="914400"/>
            <a:ext cx="4248150" cy="50101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rgbClr val="FFCC00"/>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B2960F84-7BF2-433C-BAE3-AE6BD81E2121}"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Tree>
    <p:extLst>
      <p:ext uri="{BB962C8B-B14F-4D97-AF65-F5344CB8AC3E}">
        <p14:creationId xmlns:p14="http://schemas.microsoft.com/office/powerpoint/2010/main" val="343676017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3" name="Rectangle 32"/>
          <p:cNvSpPr>
            <a:spLocks noGrp="1" noChangeArrowheads="1"/>
          </p:cNvSpPr>
          <p:nvPr>
            <p:ph type="sldNum" sz="quarter" idx="11"/>
          </p:nvPr>
        </p:nvSpPr>
        <p:spPr>
          <a:ln/>
        </p:spPr>
        <p:txBody>
          <a:bodyPr/>
          <a:lstStyle>
            <a:lvl1pPr>
              <a:defRPr/>
            </a:lvl1pPr>
          </a:lstStyle>
          <a:p>
            <a:pPr>
              <a:defRPr/>
            </a:pPr>
            <a:r>
              <a:rPr lang="zh-CN" altLang="en-US"/>
              <a:t>第 </a:t>
            </a:r>
            <a:fld id="{85AE852F-4538-46CD-8B43-2DBE365363C4}"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F3EC93A6-1303-430C-A33B-C19B6811FF76}"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ftr" sz="quarter" idx="10"/>
          </p:nvPr>
        </p:nvSpPr>
        <p:spPr>
          <a:ln/>
        </p:spPr>
        <p:txBody>
          <a:bodyPr/>
          <a:lstStyle>
            <a:lvl1pPr>
              <a:defRPr/>
            </a:lvl1pPr>
          </a:lstStyle>
          <a:p>
            <a:pPr>
              <a:defRPr/>
            </a:pPr>
            <a:r>
              <a:rPr lang="zh-CN" altLang="en-US"/>
              <a:t>北京理工大学 http://www.bit9.dhs.org/</a:t>
            </a:r>
            <a:endParaRPr lang="en-US" altLang="zh-CN" sz="1800">
              <a:solidFill>
                <a:schemeClr val="tx2"/>
              </a:solidFill>
            </a:endParaRPr>
          </a:p>
        </p:txBody>
      </p:sp>
      <p:sp>
        <p:nvSpPr>
          <p:cNvPr id="6" name="Rectangle 32"/>
          <p:cNvSpPr>
            <a:spLocks noGrp="1" noChangeArrowheads="1"/>
          </p:cNvSpPr>
          <p:nvPr>
            <p:ph type="sldNum" sz="quarter" idx="11"/>
          </p:nvPr>
        </p:nvSpPr>
        <p:spPr>
          <a:ln/>
        </p:spPr>
        <p:txBody>
          <a:bodyPr/>
          <a:lstStyle>
            <a:lvl1pPr>
              <a:defRPr/>
            </a:lvl1pPr>
          </a:lstStyle>
          <a:p>
            <a:pPr>
              <a:defRPr/>
            </a:pPr>
            <a:r>
              <a:rPr lang="zh-CN" altLang="en-US"/>
              <a:t>第 </a:t>
            </a:r>
            <a:fld id="{ADE780E5-2794-4C17-8DFB-D11A15484CF2}"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Tree>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theme" Target="../theme/theme3.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theme" Target="../theme/theme4.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0.xml"/><Relationship Id="rId13" Type="http://schemas.openxmlformats.org/officeDocument/2006/relationships/theme" Target="../theme/theme5.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slideLayout" Target="../slideLayouts/slideLayout64.xml"/><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slideLayout" Target="../slideLayouts/slideLayout63.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smtClean="0"/>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a:solidFill>
                  <a:srgbClr val="00FFFF"/>
                </a:solidFill>
              </a:defRPr>
            </a:lvl1pPr>
          </a:lstStyle>
          <a:p>
            <a:pPr>
              <a:defRPr/>
            </a:pPr>
            <a:r>
              <a:rPr lang="zh-CN" altLang="en-US"/>
              <a:t>北京理工大学 http://www.bit9.dhs.org/</a:t>
            </a:r>
            <a:endParaRPr lang="en-US" altLang="zh-CN" sz="1800">
              <a:solidFill>
                <a:schemeClr val="tx2"/>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solidFill>
                  <a:srgbClr val="00FFFF"/>
                </a:solidFill>
                <a:latin typeface="+mn-ea"/>
              </a:defRPr>
            </a:lvl1pPr>
          </a:lstStyle>
          <a:p>
            <a:pPr>
              <a:defRPr/>
            </a:pPr>
            <a:r>
              <a:rPr lang="zh-CN" altLang="en-US"/>
              <a:t>第 </a:t>
            </a:r>
            <a:fld id="{E20F59BF-BCDF-4611-BAF8-ECBEE8F21E4C}" type="slidenum">
              <a:rPr lang="zh-CN" altLang="en-US" b="1">
                <a:solidFill>
                  <a:srgbClr val="66CCFF"/>
                </a:solidFill>
              </a:rPr>
              <a:pPr>
                <a:defRPr/>
              </a:pPr>
              <a:t>‹#›</a:t>
            </a:fld>
            <a:r>
              <a:rPr lang="en-US" altLang="zh-CN" b="1"/>
              <a:t> </a:t>
            </a:r>
            <a:r>
              <a:rPr lang="zh-CN" altLang="en-US"/>
              <a:t>页</a:t>
            </a:r>
            <a:endParaRPr lang="zh-CN" altLang="en-US" sz="1800">
              <a:latin typeface="+mn-lt"/>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pPr>
              <a:defRPr/>
            </a:pPr>
            <a:endParaRPr lang="zh-CN" altLang="en-US"/>
          </a:p>
        </p:txBody>
      </p:sp>
    </p:spTree>
  </p:cSld>
  <p:clrMap bg1="dk2" tx1="lt1" bg2="dk1" tx2="lt2" accent1="accent1" accent2="accent2" accent3="accent3" accent4="accent4" accent5="accent5" accent6="accent6" hlink="hlink" folHlink="folHlink"/>
  <p:sldLayoutIdLst>
    <p:sldLayoutId id="2147483686"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gradFill rotWithShape="0">
            <a:gsLst>
              <a:gs pos="0">
                <a:srgbClr val="000000"/>
              </a:gs>
              <a:gs pos="50000">
                <a:srgbClr val="000066"/>
              </a:gs>
              <a:gs pos="100000">
                <a:srgbClr val="000000"/>
              </a:gs>
            </a:gsLst>
            <a:lin ang="5400000" scaled="1"/>
          </a:gradFill>
          <a:ln w="9525">
            <a:noFill/>
            <a:miter lim="800000"/>
            <a:headEnd/>
            <a:tailEnd/>
          </a:ln>
        </p:spPr>
        <p:txBody>
          <a:bodyPr vert="horz" wrap="square" lIns="92075" tIns="46038" rIns="92075" bIns="46038" numCol="1" anchor="b" anchorCtr="0" compatLnSpc="1">
            <a:prstTxWarp prst="textNoShape">
              <a:avLst/>
            </a:prstTxWarp>
          </a:bodyPr>
          <a:lstStyle/>
          <a:p>
            <a:pPr lvl="0"/>
            <a:r>
              <a:rPr lang="zh-CN" altLang="en-US" smtClean="0"/>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b="0">
                <a:solidFill>
                  <a:srgbClr val="00FFFF"/>
                </a:solidFill>
                <a:ea typeface="宋体" pitchFamily="2" charset="-122"/>
              </a:defRPr>
            </a:lvl1pPr>
          </a:lstStyle>
          <a:p>
            <a:pPr>
              <a:defRPr/>
            </a:pPr>
            <a:r>
              <a:rPr lang="zh-CN" altLang="en-US"/>
              <a:t>北京理工大学 http://www.bit9.dhs.org/</a:t>
            </a:r>
            <a:endParaRPr lang="en-US" altLang="zh-CN" sz="1800">
              <a:solidFill>
                <a:srgbClr val="FFCC00"/>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b="0">
                <a:solidFill>
                  <a:srgbClr val="00FFFF"/>
                </a:solidFill>
                <a:latin typeface="+mn-ea"/>
                <a:ea typeface="宋体" pitchFamily="2" charset="-122"/>
              </a:defRPr>
            </a:lvl1pPr>
          </a:lstStyle>
          <a:p>
            <a:pPr>
              <a:defRPr/>
            </a:pPr>
            <a:r>
              <a:rPr lang="zh-CN" altLang="en-US"/>
              <a:t>第 </a:t>
            </a:r>
            <a:fld id="{68BACCF1-FA30-4C49-967B-74EAB660D7E2}" type="slidenum">
              <a:rPr lang="zh-CN" altLang="en-US">
                <a:solidFill>
                  <a:srgbClr val="66CCFF"/>
                </a:solidFill>
              </a:rPr>
              <a:pPr>
                <a:defRPr/>
              </a:pPr>
              <a:t>‹#›</a:t>
            </a:fld>
            <a:r>
              <a:rPr lang="en-US" altLang="zh-CN"/>
              <a:t> </a:t>
            </a:r>
            <a:r>
              <a:rPr lang="zh-CN" altLang="en-US"/>
              <a:t>页</a:t>
            </a:r>
            <a:endParaRPr lang="zh-CN" altLang="en-US" sz="1800">
              <a:latin typeface="Arial"/>
            </a:endParaRPr>
          </a:p>
        </p:txBody>
      </p:sp>
      <p:sp>
        <p:nvSpPr>
          <p:cNvPr id="1074" name="Rectangle 50"/>
          <p:cNvSpPr>
            <a:spLocks noChangeArrowheads="1"/>
          </p:cNvSpPr>
          <p:nvPr/>
        </p:nvSpPr>
        <p:spPr bwMode="auto">
          <a:xfrm>
            <a:off x="0" y="668338"/>
            <a:ext cx="9144000" cy="74612"/>
          </a:xfrm>
          <a:prstGeom prst="rect">
            <a:avLst/>
          </a:prstGeom>
          <a:gradFill rotWithShape="0">
            <a:gsLst>
              <a:gs pos="0">
                <a:srgbClr val="808080">
                  <a:gamma/>
                  <a:tint val="14118"/>
                  <a:invGamma/>
                </a:srgbClr>
              </a:gs>
              <a:gs pos="100000">
                <a:srgbClr val="808080"/>
              </a:gs>
            </a:gsLst>
            <a:path path="shape">
              <a:fillToRect l="50000" t="50000" r="50000" b="50000"/>
            </a:path>
          </a:gradFill>
          <a:ln w="12700" cap="sq">
            <a:noFill/>
            <a:miter lim="800000"/>
            <a:headEnd/>
            <a:tailEnd/>
          </a:ln>
          <a:effectLst/>
        </p:spPr>
        <p:txBody>
          <a:bodyPr wrap="none" anchor="ctr">
            <a:spAutoFit/>
          </a:bodyPr>
          <a:lstStyle/>
          <a:p>
            <a:pPr>
              <a:defRPr/>
            </a:pPr>
            <a:endParaRPr lang="zh-CN" altLang="en-US" sz="2400" b="1">
              <a:solidFill>
                <a:srgbClr val="FFFFFF"/>
              </a:solidFill>
            </a:endParaRPr>
          </a:p>
        </p:txBody>
      </p:sp>
    </p:spTree>
    <p:extLst>
      <p:ext uri="{BB962C8B-B14F-4D97-AF65-F5344CB8AC3E}">
        <p14:creationId xmlns:p14="http://schemas.microsoft.com/office/powerpoint/2010/main" val="4291393068"/>
      </p:ext>
    </p:extLst>
  </p:cSld>
  <p:clrMap bg1="dk2" tx1="lt1" bg2="dk1"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userDrawn="1">
            <p:ph type="title"/>
          </p:nvPr>
        </p:nvSpPr>
        <p:spPr bwMode="auto">
          <a:xfrm>
            <a:off x="446088" y="301625"/>
            <a:ext cx="82375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9397" name="Line 5"/>
          <p:cNvSpPr>
            <a:spLocks noChangeShapeType="1"/>
          </p:cNvSpPr>
          <p:nvPr/>
        </p:nvSpPr>
        <p:spPr bwMode="auto">
          <a:xfrm>
            <a:off x="446088" y="1524000"/>
            <a:ext cx="8280400" cy="0"/>
          </a:xfrm>
          <a:prstGeom prst="line">
            <a:avLst/>
          </a:prstGeom>
          <a:noFill/>
          <a:ln w="12700">
            <a:solidFill>
              <a:schemeClr val="tx1"/>
            </a:solidFill>
            <a:round/>
            <a:headEnd/>
            <a:tailEnd/>
          </a:ln>
          <a:effectLst/>
        </p:spPr>
        <p:txBody>
          <a:bodyPr/>
          <a:lstStyle/>
          <a:p>
            <a:pPr eaLnBrk="1" hangingPunct="1">
              <a:buClr>
                <a:srgbClr val="000000"/>
              </a:buClr>
              <a:buFont typeface="Wingdings" pitchFamily="2" charset="2"/>
              <a:buNone/>
              <a:defRPr/>
            </a:pPr>
            <a:endParaRPr kumimoji="0" lang="zh-CN" altLang="en-US" sz="1800">
              <a:solidFill>
                <a:srgbClr val="000000"/>
              </a:solidFill>
              <a:latin typeface="黑体" pitchFamily="2" charset="-122"/>
              <a:ea typeface="黑体" pitchFamily="2" charset="-122"/>
            </a:endParaRPr>
          </a:p>
        </p:txBody>
      </p:sp>
      <p:sp>
        <p:nvSpPr>
          <p:cNvPr id="3076" name="Rectangle 7"/>
          <p:cNvSpPr>
            <a:spLocks noGrp="1" noChangeArrowheads="1"/>
          </p:cNvSpPr>
          <p:nvPr userDrawn="1">
            <p:ph type="body" idx="1"/>
          </p:nvPr>
        </p:nvSpPr>
        <p:spPr bwMode="auto">
          <a:xfrm>
            <a:off x="446088" y="1628775"/>
            <a:ext cx="8237537"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400" name="Rectangle 8"/>
          <p:cNvSpPr>
            <a:spLocks noGrp="1" noChangeArrowheads="1"/>
          </p:cNvSpPr>
          <p:nvPr userDrawn="1">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FontTx/>
              <a:buNone/>
              <a:defRPr sz="1200">
                <a:latin typeface="+mn-lt"/>
                <a:ea typeface="+mn-ea"/>
              </a:defRPr>
            </a:lvl1pPr>
          </a:lstStyle>
          <a:p>
            <a:pPr eaLnBrk="1" hangingPunct="1">
              <a:defRPr/>
            </a:pPr>
            <a:endParaRPr kumimoji="0" lang="en-US" altLang="zh-CN">
              <a:solidFill>
                <a:srgbClr val="000000"/>
              </a:solidFill>
            </a:endParaRPr>
          </a:p>
        </p:txBody>
      </p:sp>
      <p:sp>
        <p:nvSpPr>
          <p:cNvPr id="59401" name="Rectangle 9"/>
          <p:cNvSpPr>
            <a:spLocks noGrp="1" noChangeArrowheads="1"/>
          </p:cNvSpPr>
          <p:nvPr userDrawn="1">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200">
                <a:latin typeface="+mn-lt"/>
                <a:ea typeface="+mn-ea"/>
              </a:defRPr>
            </a:lvl1pPr>
          </a:lstStyle>
          <a:p>
            <a:pPr eaLnBrk="1" hangingPunct="1">
              <a:defRPr/>
            </a:pPr>
            <a:endParaRPr kumimoji="0" lang="en-US" altLang="zh-CN">
              <a:solidFill>
                <a:srgbClr val="000000"/>
              </a:solidFill>
            </a:endParaRPr>
          </a:p>
        </p:txBody>
      </p:sp>
      <p:sp>
        <p:nvSpPr>
          <p:cNvPr id="59402" name="Rectangle 10"/>
          <p:cNvSpPr>
            <a:spLocks noGrp="1" noChangeArrowheads="1"/>
          </p:cNvSpPr>
          <p:nvPr userDrawn="1">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mn-lt"/>
                <a:ea typeface="+mn-ea"/>
              </a:defRPr>
            </a:lvl1pPr>
          </a:lstStyle>
          <a:p>
            <a:pPr eaLnBrk="1" hangingPunct="1">
              <a:defRPr/>
            </a:pPr>
            <a:fld id="{425DD3ED-486D-4145-AAA3-E6971D659741}" type="slidenum">
              <a:rPr kumimoji="0" lang="en-US" altLang="zh-CN">
                <a:solidFill>
                  <a:srgbClr val="000000"/>
                </a:solidFill>
              </a:rPr>
              <a:pPr eaLnBrk="1" hangingPunct="1">
                <a:defRPr/>
              </a:pPr>
              <a:t>‹#›</a:t>
            </a:fld>
            <a:endParaRPr kumimoji="0" lang="en-US" altLang="zh-CN">
              <a:solidFill>
                <a:srgbClr val="000000"/>
              </a:solidFill>
            </a:endParaRPr>
          </a:p>
        </p:txBody>
      </p:sp>
    </p:spTree>
    <p:extLst>
      <p:ext uri="{BB962C8B-B14F-4D97-AF65-F5344CB8AC3E}">
        <p14:creationId xmlns:p14="http://schemas.microsoft.com/office/powerpoint/2010/main" val="1448098049"/>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Lst>
  <p:hf hdr="0" ftr="0" dt="0"/>
  <p:txStyles>
    <p:titleStyle>
      <a:lvl1pPr algn="l" rtl="0" eaLnBrk="0" fontAlgn="base" hangingPunct="0">
        <a:spcBef>
          <a:spcPct val="0"/>
        </a:spcBef>
        <a:spcAft>
          <a:spcPct val="0"/>
        </a:spcAft>
        <a:defRPr sz="3600" b="1">
          <a:solidFill>
            <a:srgbClr val="C00000"/>
          </a:solidFill>
          <a:latin typeface="+mj-lt"/>
          <a:ea typeface="黑体" pitchFamily="2" charset="-122"/>
          <a:cs typeface="+mj-cs"/>
        </a:defRPr>
      </a:lvl1pPr>
      <a:lvl2pPr algn="l" rtl="0" eaLnBrk="0" fontAlgn="base" hangingPunct="0">
        <a:spcBef>
          <a:spcPct val="0"/>
        </a:spcBef>
        <a:spcAft>
          <a:spcPct val="0"/>
        </a:spcAft>
        <a:defRPr sz="3600" b="1">
          <a:solidFill>
            <a:srgbClr val="C00000"/>
          </a:solidFill>
          <a:latin typeface="Arial" charset="0"/>
          <a:ea typeface="黑体" pitchFamily="49" charset="-122"/>
        </a:defRPr>
      </a:lvl2pPr>
      <a:lvl3pPr algn="l" rtl="0" eaLnBrk="0" fontAlgn="base" hangingPunct="0">
        <a:spcBef>
          <a:spcPct val="0"/>
        </a:spcBef>
        <a:spcAft>
          <a:spcPct val="0"/>
        </a:spcAft>
        <a:defRPr sz="3600" b="1">
          <a:solidFill>
            <a:srgbClr val="C00000"/>
          </a:solidFill>
          <a:latin typeface="Arial" charset="0"/>
          <a:ea typeface="黑体" pitchFamily="49" charset="-122"/>
        </a:defRPr>
      </a:lvl3pPr>
      <a:lvl4pPr algn="l" rtl="0" eaLnBrk="0" fontAlgn="base" hangingPunct="0">
        <a:spcBef>
          <a:spcPct val="0"/>
        </a:spcBef>
        <a:spcAft>
          <a:spcPct val="0"/>
        </a:spcAft>
        <a:defRPr sz="3600" b="1">
          <a:solidFill>
            <a:srgbClr val="C00000"/>
          </a:solidFill>
          <a:latin typeface="Arial" charset="0"/>
          <a:ea typeface="黑体" pitchFamily="49" charset="-122"/>
        </a:defRPr>
      </a:lvl4pPr>
      <a:lvl5pPr algn="l" rtl="0" eaLnBrk="0" fontAlgn="base" hangingPunct="0">
        <a:spcBef>
          <a:spcPct val="0"/>
        </a:spcBef>
        <a:spcAft>
          <a:spcPct val="0"/>
        </a:spcAft>
        <a:defRPr sz="3600" b="1">
          <a:solidFill>
            <a:srgbClr val="C00000"/>
          </a:solidFill>
          <a:latin typeface="Arial" charset="0"/>
          <a:ea typeface="黑体" pitchFamily="49"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C00000"/>
        </a:buClr>
        <a:buSzPct val="100000"/>
        <a:buFont typeface="Wingdings" pitchFamily="2" charset="2"/>
        <a:buChar char="n"/>
        <a:defRPr sz="2800">
          <a:solidFill>
            <a:schemeClr val="tx1"/>
          </a:solidFill>
          <a:latin typeface="+mj-lt"/>
          <a:ea typeface="黑体" pitchFamily="2" charset="-122"/>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
          <p:cNvSpPr>
            <a:spLocks noGrp="1" noChangeArrowheads="1"/>
          </p:cNvSpPr>
          <p:nvPr userDrawn="1">
            <p:ph type="title"/>
          </p:nvPr>
        </p:nvSpPr>
        <p:spPr bwMode="auto">
          <a:xfrm>
            <a:off x="446088" y="301625"/>
            <a:ext cx="82375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59397" name="Line 5"/>
          <p:cNvSpPr>
            <a:spLocks noChangeShapeType="1"/>
          </p:cNvSpPr>
          <p:nvPr/>
        </p:nvSpPr>
        <p:spPr bwMode="auto">
          <a:xfrm>
            <a:off x="446088" y="1524000"/>
            <a:ext cx="8280400" cy="0"/>
          </a:xfrm>
          <a:prstGeom prst="line">
            <a:avLst/>
          </a:prstGeom>
          <a:noFill/>
          <a:ln w="12700">
            <a:solidFill>
              <a:schemeClr val="tx1"/>
            </a:solidFill>
            <a:round/>
            <a:headEnd/>
            <a:tailEnd/>
          </a:ln>
          <a:effectLst/>
        </p:spPr>
        <p:txBody>
          <a:bodyPr/>
          <a:lstStyle/>
          <a:p>
            <a:pPr eaLnBrk="1" hangingPunct="1">
              <a:buClr>
                <a:srgbClr val="000000"/>
              </a:buClr>
              <a:buFont typeface="Wingdings" pitchFamily="2" charset="2"/>
              <a:buNone/>
              <a:defRPr/>
            </a:pPr>
            <a:endParaRPr kumimoji="0" lang="zh-CN" altLang="en-US" sz="1800">
              <a:solidFill>
                <a:srgbClr val="000000"/>
              </a:solidFill>
              <a:latin typeface="黑体" pitchFamily="2" charset="-122"/>
              <a:ea typeface="黑体" pitchFamily="2" charset="-122"/>
            </a:endParaRPr>
          </a:p>
        </p:txBody>
      </p:sp>
      <p:sp>
        <p:nvSpPr>
          <p:cNvPr id="3076" name="Rectangle 7"/>
          <p:cNvSpPr>
            <a:spLocks noGrp="1" noChangeArrowheads="1"/>
          </p:cNvSpPr>
          <p:nvPr userDrawn="1">
            <p:ph type="body" idx="1"/>
          </p:nvPr>
        </p:nvSpPr>
        <p:spPr bwMode="auto">
          <a:xfrm>
            <a:off x="446088" y="1628775"/>
            <a:ext cx="8237537"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9400" name="Rectangle 8"/>
          <p:cNvSpPr>
            <a:spLocks noGrp="1" noChangeArrowheads="1"/>
          </p:cNvSpPr>
          <p:nvPr userDrawn="1">
            <p:ph type="dt" sz="half" idx="2"/>
          </p:nvPr>
        </p:nvSpPr>
        <p:spPr bwMode="auto">
          <a:xfrm>
            <a:off x="457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FontTx/>
              <a:buNone/>
              <a:defRPr sz="1200">
                <a:latin typeface="+mn-lt"/>
                <a:ea typeface="+mn-ea"/>
              </a:defRPr>
            </a:lvl1pPr>
          </a:lstStyle>
          <a:p>
            <a:pPr eaLnBrk="1" hangingPunct="1">
              <a:defRPr/>
            </a:pPr>
            <a:endParaRPr kumimoji="0" lang="en-US" altLang="zh-CN">
              <a:solidFill>
                <a:srgbClr val="000000"/>
              </a:solidFill>
            </a:endParaRPr>
          </a:p>
        </p:txBody>
      </p:sp>
      <p:sp>
        <p:nvSpPr>
          <p:cNvPr id="59401" name="Rectangle 9"/>
          <p:cNvSpPr>
            <a:spLocks noGrp="1" noChangeArrowheads="1"/>
          </p:cNvSpPr>
          <p:nvPr userDrawn="1">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buClrTx/>
              <a:buFontTx/>
              <a:buNone/>
              <a:defRPr sz="1200">
                <a:latin typeface="+mn-lt"/>
                <a:ea typeface="+mn-ea"/>
              </a:defRPr>
            </a:lvl1pPr>
          </a:lstStyle>
          <a:p>
            <a:pPr eaLnBrk="1" hangingPunct="1">
              <a:defRPr/>
            </a:pPr>
            <a:endParaRPr kumimoji="0" lang="en-US" altLang="zh-CN">
              <a:solidFill>
                <a:srgbClr val="000000"/>
              </a:solidFill>
            </a:endParaRPr>
          </a:p>
        </p:txBody>
      </p:sp>
      <p:sp>
        <p:nvSpPr>
          <p:cNvPr id="59402" name="Rectangle 10"/>
          <p:cNvSpPr>
            <a:spLocks noGrp="1" noChangeArrowheads="1"/>
          </p:cNvSpPr>
          <p:nvPr userDrawn="1">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FontTx/>
              <a:buNone/>
              <a:defRPr sz="1200">
                <a:latin typeface="+mn-lt"/>
                <a:ea typeface="+mn-ea"/>
              </a:defRPr>
            </a:lvl1pPr>
          </a:lstStyle>
          <a:p>
            <a:pPr eaLnBrk="1" hangingPunct="1">
              <a:defRPr/>
            </a:pPr>
            <a:fld id="{425DD3ED-486D-4145-AAA3-E6971D659741}" type="slidenum">
              <a:rPr kumimoji="0" lang="en-US" altLang="zh-CN">
                <a:solidFill>
                  <a:srgbClr val="000000"/>
                </a:solidFill>
              </a:rPr>
              <a:pPr eaLnBrk="1" hangingPunct="1">
                <a:defRPr/>
              </a:pPr>
              <a:t>‹#›</a:t>
            </a:fld>
            <a:endParaRPr kumimoji="0" lang="en-US" altLang="zh-CN">
              <a:solidFill>
                <a:srgbClr val="000000"/>
              </a:solidFill>
            </a:endParaRPr>
          </a:p>
        </p:txBody>
      </p:sp>
    </p:spTree>
    <p:extLst>
      <p:ext uri="{BB962C8B-B14F-4D97-AF65-F5344CB8AC3E}">
        <p14:creationId xmlns:p14="http://schemas.microsoft.com/office/powerpoint/2010/main" val="41308173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Lst>
  <p:hf hdr="0" ftr="0" dt="0"/>
  <p:txStyles>
    <p:titleStyle>
      <a:lvl1pPr algn="l" rtl="0" eaLnBrk="0" fontAlgn="base" hangingPunct="0">
        <a:spcBef>
          <a:spcPct val="0"/>
        </a:spcBef>
        <a:spcAft>
          <a:spcPct val="0"/>
        </a:spcAft>
        <a:defRPr sz="3600" b="1">
          <a:solidFill>
            <a:srgbClr val="C00000"/>
          </a:solidFill>
          <a:latin typeface="+mj-lt"/>
          <a:ea typeface="黑体" pitchFamily="2" charset="-122"/>
          <a:cs typeface="+mj-cs"/>
        </a:defRPr>
      </a:lvl1pPr>
      <a:lvl2pPr algn="l" rtl="0" eaLnBrk="0" fontAlgn="base" hangingPunct="0">
        <a:spcBef>
          <a:spcPct val="0"/>
        </a:spcBef>
        <a:spcAft>
          <a:spcPct val="0"/>
        </a:spcAft>
        <a:defRPr sz="3600" b="1">
          <a:solidFill>
            <a:srgbClr val="C00000"/>
          </a:solidFill>
          <a:latin typeface="Arial" charset="0"/>
          <a:ea typeface="黑体" pitchFamily="49" charset="-122"/>
        </a:defRPr>
      </a:lvl2pPr>
      <a:lvl3pPr algn="l" rtl="0" eaLnBrk="0" fontAlgn="base" hangingPunct="0">
        <a:spcBef>
          <a:spcPct val="0"/>
        </a:spcBef>
        <a:spcAft>
          <a:spcPct val="0"/>
        </a:spcAft>
        <a:defRPr sz="3600" b="1">
          <a:solidFill>
            <a:srgbClr val="C00000"/>
          </a:solidFill>
          <a:latin typeface="Arial" charset="0"/>
          <a:ea typeface="黑体" pitchFamily="49" charset="-122"/>
        </a:defRPr>
      </a:lvl3pPr>
      <a:lvl4pPr algn="l" rtl="0" eaLnBrk="0" fontAlgn="base" hangingPunct="0">
        <a:spcBef>
          <a:spcPct val="0"/>
        </a:spcBef>
        <a:spcAft>
          <a:spcPct val="0"/>
        </a:spcAft>
        <a:defRPr sz="3600" b="1">
          <a:solidFill>
            <a:srgbClr val="C00000"/>
          </a:solidFill>
          <a:latin typeface="Arial" charset="0"/>
          <a:ea typeface="黑体" pitchFamily="49" charset="-122"/>
        </a:defRPr>
      </a:lvl4pPr>
      <a:lvl5pPr algn="l" rtl="0" eaLnBrk="0" fontAlgn="base" hangingPunct="0">
        <a:spcBef>
          <a:spcPct val="0"/>
        </a:spcBef>
        <a:spcAft>
          <a:spcPct val="0"/>
        </a:spcAft>
        <a:defRPr sz="3600" b="1">
          <a:solidFill>
            <a:srgbClr val="C00000"/>
          </a:solidFill>
          <a:latin typeface="Arial" charset="0"/>
          <a:ea typeface="黑体" pitchFamily="49" charset="-122"/>
        </a:defRPr>
      </a:lvl5pPr>
      <a:lvl6pPr marL="457200" algn="l" rtl="0" fontAlgn="base">
        <a:spcBef>
          <a:spcPct val="0"/>
        </a:spcBef>
        <a:spcAft>
          <a:spcPct val="0"/>
        </a:spcAft>
        <a:defRPr sz="3600">
          <a:solidFill>
            <a:schemeClr val="tx2"/>
          </a:solidFill>
          <a:latin typeface="Arial" charset="0"/>
          <a:ea typeface="宋体" pitchFamily="2" charset="-122"/>
        </a:defRPr>
      </a:lvl6pPr>
      <a:lvl7pPr marL="914400" algn="l" rtl="0" fontAlgn="base">
        <a:spcBef>
          <a:spcPct val="0"/>
        </a:spcBef>
        <a:spcAft>
          <a:spcPct val="0"/>
        </a:spcAft>
        <a:defRPr sz="3600">
          <a:solidFill>
            <a:schemeClr val="tx2"/>
          </a:solidFill>
          <a:latin typeface="Arial" charset="0"/>
          <a:ea typeface="宋体" pitchFamily="2" charset="-122"/>
        </a:defRPr>
      </a:lvl7pPr>
      <a:lvl8pPr marL="1371600" algn="l" rtl="0" fontAlgn="base">
        <a:spcBef>
          <a:spcPct val="0"/>
        </a:spcBef>
        <a:spcAft>
          <a:spcPct val="0"/>
        </a:spcAft>
        <a:defRPr sz="3600">
          <a:solidFill>
            <a:schemeClr val="tx2"/>
          </a:solidFill>
          <a:latin typeface="Arial" charset="0"/>
          <a:ea typeface="宋体" pitchFamily="2" charset="-122"/>
        </a:defRPr>
      </a:lvl8pPr>
      <a:lvl9pPr marL="1828800" algn="l" rtl="0" fontAlgn="base">
        <a:spcBef>
          <a:spcPct val="0"/>
        </a:spcBef>
        <a:spcAft>
          <a:spcPct val="0"/>
        </a:spcAft>
        <a:defRPr sz="36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rgbClr val="C00000"/>
        </a:buClr>
        <a:buSzPct val="100000"/>
        <a:buFont typeface="Wingdings" pitchFamily="2" charset="2"/>
        <a:buChar char="n"/>
        <a:defRPr sz="2800">
          <a:solidFill>
            <a:schemeClr val="tx1"/>
          </a:solidFill>
          <a:latin typeface="+mj-lt"/>
          <a:ea typeface="黑体" pitchFamily="2" charset="-122"/>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l"/>
        <a:defRPr sz="2500">
          <a:solidFill>
            <a:schemeClr val="tx1"/>
          </a:solidFill>
          <a:latin typeface="+mn-lt"/>
          <a:ea typeface="+mn-ea"/>
        </a:defRPr>
      </a:lvl2pPr>
      <a:lvl3pPr marL="1143000" indent="-228600" algn="l" rtl="0" eaLnBrk="0" fontAlgn="base" hangingPunct="0">
        <a:spcBef>
          <a:spcPct val="20000"/>
        </a:spcBef>
        <a:spcAft>
          <a:spcPct val="0"/>
        </a:spcAft>
        <a:buClr>
          <a:schemeClr val="tx2"/>
        </a:buClr>
        <a:buSzPct val="65000"/>
        <a:buFont typeface="Wingdings" pitchFamily="2" charset="2"/>
        <a:buChar char="¡"/>
        <a:defRPr sz="22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itchFamily="2" charset="2"/>
        <a:buChar char="l"/>
        <a:defRPr sz="1900">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60000"/>
        <a:buFont typeface="Wingdings" pitchFamily="2" charset="2"/>
        <a:buChar char="¡"/>
        <a:defRPr sz="1900">
          <a:solidFill>
            <a:schemeClr val="tx1"/>
          </a:solidFill>
          <a:latin typeface="+mn-lt"/>
          <a:ea typeface="+mn-ea"/>
        </a:defRPr>
      </a:lvl5pPr>
      <a:lvl6pPr marL="25146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6pPr>
      <a:lvl7pPr marL="29718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7pPr>
      <a:lvl8pPr marL="34290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8pPr>
      <a:lvl9pPr marL="3886200" indent="-228600" algn="l" rtl="0" fontAlgn="base">
        <a:spcBef>
          <a:spcPct val="20000"/>
        </a:spcBef>
        <a:spcAft>
          <a:spcPct val="0"/>
        </a:spcAft>
        <a:buClr>
          <a:schemeClr val="tx2"/>
        </a:buClr>
        <a:buSzPct val="60000"/>
        <a:buFont typeface="Wingdings" pitchFamily="2" charset="2"/>
        <a:buChar char="¡"/>
        <a:defRPr sz="19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p:cNvSpPr>
            <a:spLocks noGrp="1" noChangeArrowheads="1"/>
          </p:cNvSpPr>
          <p:nvPr>
            <p:ph type="title"/>
          </p:nvPr>
        </p:nvSpPr>
        <p:spPr bwMode="auto">
          <a:xfrm>
            <a:off x="0" y="0"/>
            <a:ext cx="914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zh-CN" altLang="en-US" smtClean="0"/>
              <a:t> §5-2 单击此处编辑母版标题样式  </a:t>
            </a:r>
          </a:p>
        </p:txBody>
      </p:sp>
      <p:sp>
        <p:nvSpPr>
          <p:cNvPr id="1027" name="Rectangle 9"/>
          <p:cNvSpPr>
            <a:spLocks noGrp="1" noChangeArrowheads="1"/>
          </p:cNvSpPr>
          <p:nvPr>
            <p:ph type="body" idx="1"/>
          </p:nvPr>
        </p:nvSpPr>
        <p:spPr bwMode="auto">
          <a:xfrm>
            <a:off x="228600" y="914400"/>
            <a:ext cx="8648700" cy="501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5" name="Rectangle 11"/>
          <p:cNvSpPr>
            <a:spLocks noGrp="1" noChangeArrowheads="1"/>
          </p:cNvSpPr>
          <p:nvPr>
            <p:ph type="ftr" sz="quarter" idx="3"/>
          </p:nvPr>
        </p:nvSpPr>
        <p:spPr bwMode="auto">
          <a:xfrm>
            <a:off x="285750" y="6496050"/>
            <a:ext cx="4705350" cy="36195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l" eaLnBrk="1" hangingPunct="1">
              <a:spcBef>
                <a:spcPct val="0"/>
              </a:spcBef>
              <a:buClrTx/>
              <a:buFontTx/>
              <a:buNone/>
              <a:defRPr sz="1400">
                <a:solidFill>
                  <a:srgbClr val="00FFFF"/>
                </a:solidFill>
              </a:defRPr>
            </a:lvl1pPr>
          </a:lstStyle>
          <a:p>
            <a:pPr>
              <a:defRPr/>
            </a:pPr>
            <a:r>
              <a:rPr lang="zh-CN" altLang="en-US"/>
              <a:t>北京理工大学 http://www.bit9.dhs.org/</a:t>
            </a:r>
            <a:endParaRPr lang="en-US" altLang="zh-CN" sz="1800">
              <a:solidFill>
                <a:srgbClr val="FFCC00"/>
              </a:solidFill>
            </a:endParaRPr>
          </a:p>
        </p:txBody>
      </p:sp>
      <p:grpSp>
        <p:nvGrpSpPr>
          <p:cNvPr id="1029" name="Group 20"/>
          <p:cNvGrpSpPr>
            <a:grpSpLocks/>
          </p:cNvGrpSpPr>
          <p:nvPr/>
        </p:nvGrpSpPr>
        <p:grpSpPr bwMode="auto">
          <a:xfrm>
            <a:off x="6934200" y="5257800"/>
            <a:ext cx="2033588" cy="1219200"/>
            <a:chOff x="4368" y="3312"/>
            <a:chExt cx="1281" cy="768"/>
          </a:xfrm>
        </p:grpSpPr>
        <p:sp>
          <p:nvSpPr>
            <p:cNvPr id="1045" name="AutoShape 21"/>
            <p:cNvSpPr>
              <a:spLocks noChangeArrowheads="1"/>
            </p:cNvSpPr>
            <p:nvPr/>
          </p:nvSpPr>
          <p:spPr bwMode="auto">
            <a:xfrm rot="20940000">
              <a:off x="4368" y="3729"/>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6" name="AutoShape 22"/>
            <p:cNvSpPr>
              <a:spLocks noChangeArrowheads="1"/>
            </p:cNvSpPr>
            <p:nvPr/>
          </p:nvSpPr>
          <p:spPr bwMode="auto">
            <a:xfrm>
              <a:off x="4845" y="3372"/>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7" name="AutoShape 23"/>
            <p:cNvSpPr>
              <a:spLocks noChangeArrowheads="1"/>
            </p:cNvSpPr>
            <p:nvPr/>
          </p:nvSpPr>
          <p:spPr bwMode="auto">
            <a:xfrm rot="1320000">
              <a:off x="5217" y="3312"/>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8" name="AutoShape 24"/>
            <p:cNvSpPr>
              <a:spLocks noChangeArrowheads="1"/>
            </p:cNvSpPr>
            <p:nvPr/>
          </p:nvSpPr>
          <p:spPr bwMode="auto">
            <a:xfrm rot="20940000">
              <a:off x="4449" y="3792"/>
              <a:ext cx="288" cy="288"/>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49" name="AutoShape 25"/>
            <p:cNvSpPr>
              <a:spLocks noChangeArrowheads="1"/>
            </p:cNvSpPr>
            <p:nvPr/>
          </p:nvSpPr>
          <p:spPr bwMode="auto">
            <a:xfrm>
              <a:off x="4893" y="3420"/>
              <a:ext cx="264" cy="26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sp>
          <p:nvSpPr>
            <p:cNvPr id="1050" name="AutoShape 26"/>
            <p:cNvSpPr>
              <a:spLocks noChangeArrowheads="1"/>
            </p:cNvSpPr>
            <p:nvPr/>
          </p:nvSpPr>
          <p:spPr bwMode="auto">
            <a:xfrm rot="1320000">
              <a:off x="5265" y="3408"/>
              <a:ext cx="384" cy="384"/>
            </a:xfrm>
            <a:prstGeom prst="star5">
              <a:avLst/>
            </a:prstGeom>
            <a:gradFill rotWithShape="0">
              <a:gsLst>
                <a:gs pos="0">
                  <a:srgbClr val="3366FF"/>
                </a:gs>
                <a:gs pos="100000">
                  <a:srgbClr val="3366FF">
                    <a:gamma/>
                    <a:shade val="46275"/>
                    <a:invGamma/>
                  </a:srgbClr>
                </a:gs>
              </a:gsLst>
              <a:path path="shape">
                <a:fillToRect l="50000" t="50000" r="50000" b="50000"/>
              </a:path>
            </a:gradFill>
            <a:ln w="9525">
              <a:noFill/>
              <a:miter lim="800000"/>
              <a:headEnd/>
              <a:tailEnd/>
            </a:ln>
            <a:effectLst/>
          </p:spPr>
          <p:txBody>
            <a:bodyPr wrap="none" lIns="92075" tIns="46038" rIns="92075" bIns="46038" anchor="ctr"/>
            <a:lstStyle/>
            <a:p>
              <a:pPr algn="l" eaLnBrk="1" hangingPunct="1">
                <a:spcBef>
                  <a:spcPct val="50000"/>
                </a:spcBef>
                <a:buClrTx/>
                <a:buFontTx/>
                <a:buNone/>
                <a:defRPr/>
              </a:pPr>
              <a:endParaRPr lang="zh-CN" altLang="en-US" sz="2400">
                <a:solidFill>
                  <a:srgbClr val="FFFFFF"/>
                </a:solidFill>
              </a:endParaRPr>
            </a:p>
          </p:txBody>
        </p:sp>
      </p:grpSp>
      <p:sp>
        <p:nvSpPr>
          <p:cNvPr id="1056" name="Rectangle 32"/>
          <p:cNvSpPr>
            <a:spLocks noGrp="1" noChangeArrowheads="1"/>
          </p:cNvSpPr>
          <p:nvPr>
            <p:ph type="sldNum" sz="quarter" idx="4"/>
          </p:nvPr>
        </p:nvSpPr>
        <p:spPr bwMode="auto">
          <a:xfrm>
            <a:off x="6508750" y="6526213"/>
            <a:ext cx="2406650" cy="3317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20000"/>
              </a:spcBef>
              <a:buClr>
                <a:srgbClr val="CC99FF"/>
              </a:buClr>
              <a:buFont typeface="Monotype Sorts" pitchFamily="2" charset="2"/>
              <a:buNone/>
              <a:defRPr sz="1400">
                <a:solidFill>
                  <a:srgbClr val="00FFFF"/>
                </a:solidFill>
                <a:latin typeface="宋体" panose="02010600030101010101" pitchFamily="2" charset="-122"/>
              </a:defRPr>
            </a:lvl1pPr>
          </a:lstStyle>
          <a:p>
            <a:pPr>
              <a:defRPr/>
            </a:pPr>
            <a:r>
              <a:rPr lang="zh-CN" altLang="en-US"/>
              <a:t>第 </a:t>
            </a:r>
            <a:fld id="{BEFD4512-64F2-4F9B-BDFA-0CA2B2EBB0A0}" type="slidenum">
              <a:rPr lang="zh-CN" altLang="en-US" b="1">
                <a:solidFill>
                  <a:srgbClr val="66CCFF"/>
                </a:solidFill>
              </a:rPr>
              <a:pPr>
                <a:defRPr/>
              </a:pPr>
              <a:t>‹#›</a:t>
            </a:fld>
            <a:r>
              <a:rPr lang="en-US" altLang="zh-CN" b="1"/>
              <a:t> </a:t>
            </a:r>
            <a:r>
              <a:rPr lang="zh-CN" altLang="en-US"/>
              <a:t>页</a:t>
            </a:r>
            <a:endParaRPr lang="zh-CN" altLang="en-US" sz="1800">
              <a:latin typeface="Arial" panose="020B0604020202020204" pitchFamily="34" charset="0"/>
            </a:endParaRPr>
          </a:p>
        </p:txBody>
      </p:sp>
      <p:sp>
        <p:nvSpPr>
          <p:cNvPr id="1031" name="Rectangle 50"/>
          <p:cNvSpPr>
            <a:spLocks noChangeArrowheads="1"/>
          </p:cNvSpPr>
          <p:nvPr/>
        </p:nvSpPr>
        <p:spPr bwMode="auto">
          <a:xfrm>
            <a:off x="0" y="668338"/>
            <a:ext cx="9144000" cy="74612"/>
          </a:xfrm>
          <a:prstGeom prst="rect">
            <a:avLst/>
          </a:prstGeom>
          <a:gradFill rotWithShape="0">
            <a:gsLst>
              <a:gs pos="0">
                <a:srgbClr val="EDEDED"/>
              </a:gs>
              <a:gs pos="100000">
                <a:srgbClr val="808080"/>
              </a:gs>
            </a:gsLst>
            <a:path path="shape">
              <a:fillToRect l="50000" t="50000" r="50000" b="50000"/>
            </a:path>
          </a:gradFill>
          <a:ln>
            <a:noFill/>
          </a:ln>
          <a:extLs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pPr>
              <a:defRPr/>
            </a:pPr>
            <a:endParaRPr lang="zh-CN" altLang="en-US" smtClean="0">
              <a:solidFill>
                <a:srgbClr val="FFFFFF"/>
              </a:solidFill>
            </a:endParaRPr>
          </a:p>
        </p:txBody>
      </p:sp>
    </p:spTree>
    <p:extLst>
      <p:ext uri="{BB962C8B-B14F-4D97-AF65-F5344CB8AC3E}">
        <p14:creationId xmlns:p14="http://schemas.microsoft.com/office/powerpoint/2010/main" val="1589234850"/>
      </p:ext>
    </p:extLst>
  </p:cSld>
  <p:clrMap bg1="dk2" tx1="lt1" bg2="dk1" tx2="lt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ransition>
    <p:random/>
  </p:transition>
  <p:hf hdr="0" ftr="0" dt="0"/>
  <p:txStyles>
    <p:titleStyle>
      <a:lvl1pPr algn="ctr" rtl="0" eaLnBrk="0" fontAlgn="base" hangingPunct="0">
        <a:spcBef>
          <a:spcPct val="0"/>
        </a:spcBef>
        <a:spcAft>
          <a:spcPct val="0"/>
        </a:spcAft>
        <a:defRPr kumimoji="1" sz="3200" b="1" i="1">
          <a:solidFill>
            <a:schemeClr val="tx1"/>
          </a:solidFill>
          <a:latin typeface="+mj-lt"/>
          <a:ea typeface="+mj-ea"/>
          <a:cs typeface="+mj-cs"/>
        </a:defRPr>
      </a:lvl1pPr>
      <a:lvl2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2pPr>
      <a:lvl3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3pPr>
      <a:lvl4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4pPr>
      <a:lvl5pPr algn="ctr" rtl="0" eaLnBrk="0" fontAlgn="base" hangingPunct="0">
        <a:spcBef>
          <a:spcPct val="0"/>
        </a:spcBef>
        <a:spcAft>
          <a:spcPct val="0"/>
        </a:spcAft>
        <a:defRPr kumimoji="1" sz="3200" b="1" i="1">
          <a:solidFill>
            <a:schemeClr val="tx1"/>
          </a:solidFill>
          <a:latin typeface="楷体_GB2312" pitchFamily="49" charset="-122"/>
          <a:ea typeface="楷体_GB2312" pitchFamily="49" charset="-122"/>
        </a:defRPr>
      </a:lvl5pPr>
      <a:lvl6pPr marL="457200" algn="ctr" rtl="0" fontAlgn="base">
        <a:spcBef>
          <a:spcPct val="0"/>
        </a:spcBef>
        <a:spcAft>
          <a:spcPct val="0"/>
        </a:spcAft>
        <a:defRPr kumimoji="1" sz="3200" b="1" i="1">
          <a:solidFill>
            <a:schemeClr val="tx1"/>
          </a:solidFill>
          <a:latin typeface="楷体_GB2312" pitchFamily="49" charset="-122"/>
          <a:ea typeface="楷体_GB2312" pitchFamily="49" charset="-122"/>
        </a:defRPr>
      </a:lvl6pPr>
      <a:lvl7pPr marL="914400" algn="ctr" rtl="0" fontAlgn="base">
        <a:spcBef>
          <a:spcPct val="0"/>
        </a:spcBef>
        <a:spcAft>
          <a:spcPct val="0"/>
        </a:spcAft>
        <a:defRPr kumimoji="1" sz="3200" b="1" i="1">
          <a:solidFill>
            <a:schemeClr val="tx1"/>
          </a:solidFill>
          <a:latin typeface="楷体_GB2312" pitchFamily="49" charset="-122"/>
          <a:ea typeface="楷体_GB2312" pitchFamily="49" charset="-122"/>
        </a:defRPr>
      </a:lvl7pPr>
      <a:lvl8pPr marL="1371600" algn="ctr" rtl="0" fontAlgn="base">
        <a:spcBef>
          <a:spcPct val="0"/>
        </a:spcBef>
        <a:spcAft>
          <a:spcPct val="0"/>
        </a:spcAft>
        <a:defRPr kumimoji="1" sz="3200" b="1" i="1">
          <a:solidFill>
            <a:schemeClr val="tx1"/>
          </a:solidFill>
          <a:latin typeface="楷体_GB2312" pitchFamily="49" charset="-122"/>
          <a:ea typeface="楷体_GB2312" pitchFamily="49" charset="-122"/>
        </a:defRPr>
      </a:lvl8pPr>
      <a:lvl9pPr marL="1828800" algn="ctr" rtl="0" fontAlgn="base">
        <a:spcBef>
          <a:spcPct val="0"/>
        </a:spcBef>
        <a:spcAft>
          <a:spcPct val="0"/>
        </a:spcAft>
        <a:defRPr kumimoji="1" sz="3200" b="1" i="1">
          <a:solidFill>
            <a:schemeClr val="tx1"/>
          </a:solidFill>
          <a:latin typeface="楷体_GB2312" pitchFamily="49" charset="-122"/>
          <a:ea typeface="楷体_GB2312" pitchFamily="49" charset="-122"/>
        </a:defRPr>
      </a:lvl9pPr>
    </p:titleStyle>
    <p:bodyStyle>
      <a:lvl1pPr marL="342900" indent="-342900" algn="l" rtl="0" eaLnBrk="0" fontAlgn="base" hangingPunct="0">
        <a:spcBef>
          <a:spcPct val="20000"/>
        </a:spcBef>
        <a:spcAft>
          <a:spcPct val="0"/>
        </a:spcAft>
        <a:buClr>
          <a:srgbClr val="FFFF00"/>
        </a:buClr>
        <a:buSzPct val="70000"/>
        <a:buFont typeface="Wingdings" panose="05000000000000000000"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anose="02010600030101010101"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anose="05000000000000000000"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anose="02010600030101010101"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audio" Target="../media/audio3.wav"/><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6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5763" name="WordArt 3"/>
          <p:cNvSpPr>
            <a:spLocks noChangeArrowheads="1" noChangeShapeType="1" noTextEdit="1"/>
          </p:cNvSpPr>
          <p:nvPr/>
        </p:nvSpPr>
        <p:spPr bwMode="auto">
          <a:xfrm>
            <a:off x="1398588" y="1989138"/>
            <a:ext cx="6413500" cy="1619250"/>
          </a:xfrm>
          <a:prstGeom prst="rect">
            <a:avLst/>
          </a:prstGeom>
        </p:spPr>
        <p:txBody>
          <a:bodyPr wrap="none" fromWordArt="1">
            <a:prstTxWarp prst="textPlain">
              <a:avLst>
                <a:gd name="adj" fmla="val 50000"/>
              </a:avLst>
            </a:prstTxWarp>
          </a:bodyPr>
          <a:lstStyle/>
          <a:p>
            <a:pPr>
              <a:defRPr/>
            </a:pPr>
            <a:r>
              <a:rPr lang="zh-CN" altLang="en-US"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第</a:t>
            </a:r>
            <a:r>
              <a:rPr lang="en-US" altLang="zh-CN"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1</a:t>
            </a:r>
            <a:r>
              <a:rPr lang="zh-CN" altLang="en-US" sz="7200" b="1" kern="10">
                <a:ln w="9525">
                  <a:noFill/>
                  <a:round/>
                  <a:headEnd/>
                  <a:tailEnd/>
                </a:ln>
                <a:gradFill rotWithShape="0">
                  <a:gsLst>
                    <a:gs pos="0">
                      <a:srgbClr val="FFFF00"/>
                    </a:gs>
                    <a:gs pos="100000">
                      <a:srgbClr val="FF9933"/>
                    </a:gs>
                  </a:gsLst>
                  <a:path path="rect">
                    <a:fillToRect l="50000" t="50000" r="50000" b="50000"/>
                  </a:path>
                </a:gradFill>
                <a:effectLst>
                  <a:outerShdw dist="35921" dir="2700000" algn="ctr" rotWithShape="0">
                    <a:srgbClr val="C0C0C0"/>
                  </a:outerShdw>
                </a:effectLst>
                <a:latin typeface="楷体_GB2312"/>
                <a:ea typeface="楷体_GB2312"/>
              </a:rPr>
              <a:t>章 绪论</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885763"/>
                                        </p:tgtEl>
                                        <p:attrNameLst>
                                          <p:attrName>style.visibility</p:attrName>
                                        </p:attrNameLst>
                                      </p:cBhvr>
                                      <p:to>
                                        <p:strVal val="visible"/>
                                      </p:to>
                                    </p:set>
                                    <p:anim calcmode="lin" valueType="num">
                                      <p:cBhvr>
                                        <p:cTn id="7" dur="500" fill="hold"/>
                                        <p:tgtEl>
                                          <p:spTgt spid="885763"/>
                                        </p:tgtEl>
                                        <p:attrNameLst>
                                          <p:attrName>ppt_w</p:attrName>
                                        </p:attrNameLst>
                                      </p:cBhvr>
                                      <p:tavLst>
                                        <p:tav tm="0">
                                          <p:val>
                                            <p:fltVal val="0"/>
                                          </p:val>
                                        </p:tav>
                                        <p:tav tm="100000">
                                          <p:val>
                                            <p:strVal val="#ppt_w"/>
                                          </p:val>
                                        </p:tav>
                                      </p:tavLst>
                                    </p:anim>
                                    <p:anim calcmode="lin" valueType="num">
                                      <p:cBhvr>
                                        <p:cTn id="8" dur="500" fill="hold"/>
                                        <p:tgtEl>
                                          <p:spTgt spid="885763"/>
                                        </p:tgtEl>
                                        <p:attrNameLst>
                                          <p:attrName>ppt_h</p:attrName>
                                        </p:attrNameLst>
                                      </p:cBhvr>
                                      <p:tavLst>
                                        <p:tav tm="0">
                                          <p:val>
                                            <p:fltVal val="0"/>
                                          </p:val>
                                        </p:tav>
                                        <p:tav tm="100000">
                                          <p:val>
                                            <p:strVal val="#ppt_h"/>
                                          </p:val>
                                        </p:tav>
                                      </p:tavLst>
                                    </p:anim>
                                    <p:anim calcmode="lin" valueType="num">
                                      <p:cBhvr>
                                        <p:cTn id="9" dur="500" fill="hold"/>
                                        <p:tgtEl>
                                          <p:spTgt spid="885763"/>
                                        </p:tgtEl>
                                        <p:attrNameLst>
                                          <p:attrName>ppt_x</p:attrName>
                                        </p:attrNameLst>
                                      </p:cBhvr>
                                      <p:tavLst>
                                        <p:tav tm="0">
                                          <p:val>
                                            <p:fltVal val="0.5"/>
                                          </p:val>
                                        </p:tav>
                                        <p:tav tm="100000">
                                          <p:val>
                                            <p:strVal val="#ppt_x"/>
                                          </p:val>
                                        </p:tav>
                                      </p:tavLst>
                                    </p:anim>
                                    <p:anim calcmode="lin" valueType="num">
                                      <p:cBhvr>
                                        <p:cTn id="10" dur="500" fill="hold"/>
                                        <p:tgtEl>
                                          <p:spTgt spid="885763"/>
                                        </p:tgtEl>
                                        <p:attrNameLst>
                                          <p:attrName>ppt_y</p:attrName>
                                        </p:attrNameLst>
                                      </p:cBhvr>
                                      <p:tavLst>
                                        <p:tav tm="0">
                                          <p:val>
                                            <p:fltVal val="0.5"/>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3" name="电脑探密 启动.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什么是数据结构</a:t>
            </a:r>
            <a:endParaRPr lang="zh-CN" altLang="en-US" dirty="0"/>
          </a:p>
        </p:txBody>
      </p:sp>
      <p:sp>
        <p:nvSpPr>
          <p:cNvPr id="3" name="内容占位符 2"/>
          <p:cNvSpPr>
            <a:spLocks noGrp="1"/>
          </p:cNvSpPr>
          <p:nvPr>
            <p:ph idx="1"/>
          </p:nvPr>
        </p:nvSpPr>
        <p:spPr/>
        <p:txBody>
          <a:bodyPr/>
          <a:lstStyle/>
          <a:p>
            <a:r>
              <a:rPr lang="zh-CN" altLang="en-US" dirty="0" smtClean="0"/>
              <a:t>简单的办法</a:t>
            </a:r>
            <a:r>
              <a:rPr lang="en-US" altLang="zh-CN" dirty="0"/>
              <a:t>	</a:t>
            </a:r>
            <a:endParaRPr lang="en-US" altLang="zh-CN" dirty="0" smtClean="0"/>
          </a:p>
          <a:p>
            <a:pPr marL="457200" lvl="1" indent="0">
              <a:buNone/>
            </a:pPr>
            <a:r>
              <a:rPr lang="en-US" altLang="zh-CN" dirty="0" smtClean="0"/>
              <a:t>char ** dictionary = (char **)</a:t>
            </a:r>
            <a:r>
              <a:rPr lang="en-US" altLang="zh-CN" dirty="0" err="1" smtClean="0"/>
              <a:t>maolloc</a:t>
            </a:r>
            <a:r>
              <a:rPr lang="en-US" altLang="zh-CN" dirty="0" smtClean="0"/>
              <a:t>(…);</a:t>
            </a:r>
          </a:p>
          <a:p>
            <a:pPr marL="457200" lvl="1" indent="0">
              <a:buNone/>
            </a:pPr>
            <a:r>
              <a:rPr lang="en-US" altLang="zh-CN" dirty="0" smtClean="0"/>
              <a:t>char * target = …;</a:t>
            </a:r>
          </a:p>
          <a:p>
            <a:pPr marL="457200" lvl="1" indent="0">
              <a:buNone/>
            </a:pPr>
            <a:r>
              <a:rPr lang="en-US" altLang="zh-CN" dirty="0" smtClean="0"/>
              <a:t>…</a:t>
            </a:r>
          </a:p>
          <a:p>
            <a:pPr marL="457200" lvl="1" indent="0">
              <a:buNone/>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size;i</a:t>
            </a:r>
            <a:r>
              <a:rPr lang="en-US" altLang="zh-CN" dirty="0" smtClean="0"/>
              <a:t>++){</a:t>
            </a:r>
          </a:p>
          <a:p>
            <a:pPr marL="914400" lvl="2" indent="0">
              <a:buNone/>
            </a:pPr>
            <a:r>
              <a:rPr lang="en-US" altLang="zh-CN" dirty="0" smtClean="0"/>
              <a:t>If (</a:t>
            </a:r>
            <a:r>
              <a:rPr lang="en-US" altLang="zh-CN" dirty="0" err="1" smtClean="0"/>
              <a:t>strcmp</a:t>
            </a:r>
            <a:r>
              <a:rPr lang="en-US" altLang="zh-CN" dirty="0" smtClean="0"/>
              <a:t>(dictionary[</a:t>
            </a:r>
            <a:r>
              <a:rPr lang="en-US" altLang="zh-CN" dirty="0" err="1" smtClean="0"/>
              <a:t>i</a:t>
            </a:r>
            <a:r>
              <a:rPr lang="en-US" altLang="zh-CN" dirty="0" smtClean="0"/>
              <a:t>], target)==0) {</a:t>
            </a:r>
          </a:p>
          <a:p>
            <a:pPr marL="914400" lvl="2" indent="0">
              <a:buNone/>
            </a:pPr>
            <a:r>
              <a:rPr lang="en-US" altLang="zh-CN" dirty="0"/>
              <a:t>	</a:t>
            </a:r>
            <a:r>
              <a:rPr lang="en-US" altLang="zh-CN" dirty="0" smtClean="0"/>
              <a:t>return </a:t>
            </a:r>
            <a:r>
              <a:rPr lang="en-US" altLang="zh-CN" dirty="0" err="1" smtClean="0"/>
              <a:t>getDocumentsbyWord</a:t>
            </a:r>
            <a:r>
              <a:rPr lang="en-US" altLang="zh-CN" dirty="0" smtClean="0"/>
              <a:t>(</a:t>
            </a:r>
            <a:r>
              <a:rPr lang="en-US" altLang="zh-CN" dirty="0" err="1" smtClean="0"/>
              <a:t>i</a:t>
            </a:r>
            <a:r>
              <a:rPr lang="en-US" altLang="zh-CN" dirty="0" smtClean="0"/>
              <a:t>);</a:t>
            </a:r>
          </a:p>
          <a:p>
            <a:pPr marL="914400" lvl="2" indent="0">
              <a:buNone/>
            </a:pPr>
            <a:r>
              <a:rPr lang="en-US" altLang="zh-CN" dirty="0"/>
              <a:t>}</a:t>
            </a:r>
            <a:endParaRPr lang="en-US" altLang="zh-CN" dirty="0" smtClean="0"/>
          </a:p>
          <a:p>
            <a:pPr marL="457200" lvl="1" indent="0">
              <a:buNone/>
            </a:pPr>
            <a:r>
              <a:rPr lang="en-US" altLang="zh-CN" dirty="0"/>
              <a:t>}</a:t>
            </a:r>
          </a:p>
          <a:p>
            <a:pPr lvl="1"/>
            <a:endParaRPr lang="en-US" altLang="zh-CN" dirty="0" smtClean="0"/>
          </a:p>
          <a:p>
            <a:pPr lvl="1"/>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 </a:t>
            </a:r>
            <a:fld id="{161D24C3-F404-4C44-B805-7143969B8163}" type="slidenum">
              <a:rPr lang="zh-CN" altLang="en-US" b="1" smtClean="0">
                <a:solidFill>
                  <a:srgbClr val="66CCFF"/>
                </a:solidFill>
              </a:rPr>
              <a:pPr>
                <a:defRPr/>
              </a:pPr>
              <a:t>10</a:t>
            </a:fld>
            <a:r>
              <a:rPr lang="en-US" altLang="zh-CN" b="1" smtClean="0"/>
              <a:t> </a:t>
            </a:r>
            <a:r>
              <a:rPr lang="zh-CN" altLang="en-US" smtClean="0"/>
              <a:t>页</a:t>
            </a:r>
            <a:endParaRPr lang="zh-CN" altLang="en-US" sz="1800">
              <a:latin typeface="Arial"/>
            </a:endParaRPr>
          </a:p>
        </p:txBody>
      </p:sp>
      <p:sp>
        <p:nvSpPr>
          <p:cNvPr id="5" name="TextBox 4"/>
          <p:cNvSpPr txBox="1"/>
          <p:nvPr/>
        </p:nvSpPr>
        <p:spPr>
          <a:xfrm>
            <a:off x="304822" y="2753925"/>
            <a:ext cx="8505944" cy="1975926"/>
          </a:xfrm>
          <a:prstGeom prst="rect">
            <a:avLst/>
          </a:prstGeom>
          <a:solidFill>
            <a:srgbClr val="FF6600"/>
          </a:solidFill>
        </p:spPr>
        <p:txBody>
          <a:bodyPr wrap="square" rtlCol="0">
            <a:spAutoFit/>
          </a:bodyPr>
          <a:lstStyle/>
          <a:p>
            <a:pPr algn="l"/>
            <a:r>
              <a:rPr lang="zh-CN" altLang="en-US" sz="3600" dirty="0" smtClean="0"/>
              <a:t>关键词</a:t>
            </a:r>
            <a:endParaRPr lang="en-US" altLang="zh-CN" sz="3600" dirty="0" smtClean="0"/>
          </a:p>
          <a:p>
            <a:pPr algn="l"/>
            <a:r>
              <a:rPr lang="zh-CN" altLang="en-US" sz="3600" dirty="0" smtClean="0"/>
              <a:t>只有属于同一词典的关系（集合关系）</a:t>
            </a:r>
            <a:endParaRPr lang="en-US" altLang="zh-CN" sz="3600" dirty="0" smtClean="0"/>
          </a:p>
          <a:p>
            <a:pPr algn="l"/>
            <a:r>
              <a:rPr lang="zh-CN" altLang="en-US" sz="3600" dirty="0" smtClean="0"/>
              <a:t>查找不命中时，需要遍历所有关键词</a:t>
            </a:r>
            <a:endParaRPr lang="zh-CN" altLang="en-US" sz="3600" dirty="0"/>
          </a:p>
        </p:txBody>
      </p:sp>
    </p:spTree>
    <p:extLst>
      <p:ext uri="{BB962C8B-B14F-4D97-AF65-F5344CB8AC3E}">
        <p14:creationId xmlns:p14="http://schemas.microsoft.com/office/powerpoint/2010/main" val="25242383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B904DF44-A723-4E92-B26E-2D514B345DAD}" type="slidenum">
              <a:rPr lang="zh-CN" altLang="en-US" b="1">
                <a:solidFill>
                  <a:srgbClr val="66CCFF"/>
                </a:solidFill>
              </a:rPr>
              <a:pPr>
                <a:defRPr/>
              </a:pPr>
              <a:t>100</a:t>
            </a:fld>
            <a:r>
              <a:rPr lang="en-US" altLang="zh-CN" b="1"/>
              <a:t> </a:t>
            </a:r>
            <a:r>
              <a:rPr lang="zh-CN" altLang="en-US"/>
              <a:t>页</a:t>
            </a:r>
            <a:endParaRPr lang="zh-CN" altLang="en-US" sz="1800">
              <a:latin typeface="Arial" charset="0"/>
            </a:endParaRPr>
          </a:p>
        </p:txBody>
      </p:sp>
      <p:sp>
        <p:nvSpPr>
          <p:cNvPr id="51203"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：算法的时间复杂度</a:t>
            </a:r>
            <a:endParaRPr lang="en-US" altLang="zh-CN" i="0" smtClean="0">
              <a:solidFill>
                <a:srgbClr val="00FFFF"/>
              </a:solidFill>
            </a:endParaRPr>
          </a:p>
        </p:txBody>
      </p:sp>
      <p:sp>
        <p:nvSpPr>
          <p:cNvPr id="1118211" name="Rectangle 3"/>
          <p:cNvSpPr>
            <a:spLocks noGrp="1" noChangeArrowheads="1"/>
          </p:cNvSpPr>
          <p:nvPr>
            <p:ph type="body" sz="half" idx="1"/>
          </p:nvPr>
        </p:nvSpPr>
        <p:spPr>
          <a:xfrm>
            <a:off x="115888" y="863600"/>
            <a:ext cx="8937625" cy="5670550"/>
          </a:xfrm>
        </p:spPr>
        <p:txBody>
          <a:bodyPr/>
          <a:lstStyle/>
          <a:p>
            <a:pPr marL="363538" indent="-363538" eaLnBrk="1" hangingPunct="1">
              <a:lnSpc>
                <a:spcPct val="110000"/>
              </a:lnSpc>
            </a:pPr>
            <a:r>
              <a:rPr lang="zh-CN" altLang="en-US" smtClean="0"/>
              <a:t>大</a:t>
            </a:r>
            <a:r>
              <a:rPr lang="en-US" altLang="zh-CN" smtClean="0"/>
              <a:t>O</a:t>
            </a:r>
            <a:r>
              <a:rPr lang="zh-CN" altLang="en-US" smtClean="0"/>
              <a:t>表示法的运算规则</a:t>
            </a:r>
          </a:p>
          <a:p>
            <a:pPr marL="828675" lvl="1" eaLnBrk="1" hangingPunct="1"/>
            <a:r>
              <a:rPr lang="zh-CN" altLang="en-US" smtClean="0"/>
              <a:t>单位时间</a:t>
            </a:r>
          </a:p>
          <a:p>
            <a:pPr marL="1349375" lvl="2" indent="-341313" eaLnBrk="1" hangingPunct="1"/>
            <a:r>
              <a:rPr lang="zh-CN" altLang="en-US" sz="3200" smtClean="0"/>
              <a:t>简单布尔或算术运算</a:t>
            </a:r>
          </a:p>
          <a:p>
            <a:pPr marL="1349375" lvl="2" indent="-341313" eaLnBrk="1" hangingPunct="1"/>
            <a:r>
              <a:rPr lang="zh-CN" altLang="en-US" sz="3200" smtClean="0"/>
              <a:t>简单</a:t>
            </a:r>
            <a:r>
              <a:rPr lang="en-US" altLang="zh-CN" sz="3200" smtClean="0"/>
              <a:t>I/O</a:t>
            </a:r>
          </a:p>
          <a:p>
            <a:pPr marL="1349375" lvl="2" indent="-341313" eaLnBrk="1" hangingPunct="1"/>
            <a:r>
              <a:rPr lang="zh-CN" altLang="en-US" sz="3200" smtClean="0"/>
              <a:t>函数返回</a:t>
            </a:r>
          </a:p>
          <a:p>
            <a:pPr marL="828675" lvl="1" eaLnBrk="1" hangingPunct="1"/>
            <a:r>
              <a:rPr lang="zh-CN" altLang="en-US" smtClean="0"/>
              <a:t>加法规则：</a:t>
            </a:r>
            <a:r>
              <a:rPr lang="en-US" altLang="zh-CN" smtClean="0"/>
              <a:t>f</a:t>
            </a:r>
            <a:r>
              <a:rPr lang="en-US" altLang="zh-CN" baseline="-25000" smtClean="0"/>
              <a:t>1</a:t>
            </a:r>
            <a:r>
              <a:rPr lang="en-US" altLang="zh-CN" smtClean="0"/>
              <a:t>(n)+f</a:t>
            </a:r>
            <a:r>
              <a:rPr lang="en-US" altLang="zh-CN" baseline="-25000" smtClean="0"/>
              <a:t>2</a:t>
            </a:r>
            <a:r>
              <a:rPr lang="en-US" altLang="zh-CN" smtClean="0"/>
              <a:t>(n)=</a:t>
            </a:r>
            <a:r>
              <a:rPr lang="zh-CN" altLang="en-US" smtClean="0"/>
              <a:t>Ｏ</a:t>
            </a:r>
            <a:r>
              <a:rPr lang="en-US" altLang="zh-CN" smtClean="0"/>
              <a:t>(max(f</a:t>
            </a:r>
            <a:r>
              <a:rPr lang="en-US" altLang="zh-CN" baseline="-25000" smtClean="0"/>
              <a:t>1</a:t>
            </a:r>
            <a:r>
              <a:rPr lang="en-US" altLang="zh-CN" smtClean="0"/>
              <a:t>(n), f</a:t>
            </a:r>
            <a:r>
              <a:rPr lang="en-US" altLang="zh-CN" baseline="-25000" smtClean="0"/>
              <a:t>2</a:t>
            </a:r>
            <a:r>
              <a:rPr lang="en-US" altLang="zh-CN" smtClean="0"/>
              <a:t>(n)))</a:t>
            </a:r>
          </a:p>
          <a:p>
            <a:pPr marL="1349375" lvl="2" indent="-341313" eaLnBrk="1" hangingPunct="1"/>
            <a:r>
              <a:rPr lang="zh-CN" altLang="en-US" sz="3200" smtClean="0"/>
              <a:t>顺序结构，</a:t>
            </a:r>
            <a:r>
              <a:rPr lang="en-US" altLang="zh-CN" sz="3200" smtClean="0"/>
              <a:t>if </a:t>
            </a:r>
            <a:r>
              <a:rPr lang="zh-CN" altLang="en-US" sz="3200" smtClean="0"/>
              <a:t>结构，</a:t>
            </a:r>
            <a:r>
              <a:rPr lang="en-US" altLang="zh-CN" sz="3200" smtClean="0"/>
              <a:t>switch</a:t>
            </a:r>
            <a:r>
              <a:rPr lang="zh-CN" altLang="en-US" sz="3200" smtClean="0"/>
              <a:t>结构</a:t>
            </a:r>
          </a:p>
          <a:p>
            <a:pPr marL="828675" lvl="1" eaLnBrk="1" hangingPunct="1"/>
            <a:r>
              <a:rPr lang="zh-CN" altLang="en-US" smtClean="0"/>
              <a:t>乘法规则：</a:t>
            </a:r>
            <a:r>
              <a:rPr lang="en-US" altLang="zh-CN" smtClean="0"/>
              <a:t>f</a:t>
            </a:r>
            <a:r>
              <a:rPr lang="en-US" altLang="zh-CN" baseline="-25000" smtClean="0"/>
              <a:t>1</a:t>
            </a:r>
            <a:r>
              <a:rPr lang="en-US" altLang="zh-CN" smtClean="0"/>
              <a:t> (n)·f</a:t>
            </a:r>
            <a:r>
              <a:rPr lang="en-US" altLang="zh-CN" baseline="-25000" smtClean="0"/>
              <a:t>2</a:t>
            </a:r>
            <a:r>
              <a:rPr lang="en-US" altLang="zh-CN" smtClean="0"/>
              <a:t> (n) =</a:t>
            </a:r>
            <a:r>
              <a:rPr lang="zh-CN" altLang="en-US" smtClean="0"/>
              <a:t>Ｏ</a:t>
            </a:r>
            <a:r>
              <a:rPr lang="en-US" altLang="zh-CN" smtClean="0"/>
              <a:t>( f</a:t>
            </a:r>
            <a:r>
              <a:rPr lang="en-US" altLang="zh-CN" baseline="-25000" smtClean="0"/>
              <a:t>1</a:t>
            </a:r>
            <a:r>
              <a:rPr lang="en-US" altLang="zh-CN" smtClean="0"/>
              <a:t>(n)·f</a:t>
            </a:r>
            <a:r>
              <a:rPr lang="en-US" altLang="zh-CN" baseline="-25000" smtClean="0"/>
              <a:t>2</a:t>
            </a:r>
            <a:r>
              <a:rPr lang="en-US" altLang="zh-CN" smtClean="0"/>
              <a:t>(n) )</a:t>
            </a:r>
          </a:p>
          <a:p>
            <a:pPr marL="1349375" lvl="2" indent="-341313" eaLnBrk="1" hangingPunct="1"/>
            <a:r>
              <a:rPr lang="en-US" altLang="zh-CN" sz="3200" smtClean="0"/>
              <a:t>for, while, do-while</a:t>
            </a:r>
            <a:r>
              <a:rPr lang="zh-CN" altLang="en-US" sz="3200" smtClean="0"/>
              <a:t>结构</a:t>
            </a:r>
            <a:endParaRPr lang="en-US" altLang="zh-CN" sz="3200" smtClean="0"/>
          </a:p>
        </p:txBody>
      </p:sp>
    </p:spTree>
    <p:extLst>
      <p:ext uri="{BB962C8B-B14F-4D97-AF65-F5344CB8AC3E}">
        <p14:creationId xmlns:p14="http://schemas.microsoft.com/office/powerpoint/2010/main" val="205061913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8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8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8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8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8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8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8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182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182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8211" grpId="0" build="p" bldLvl="3"/>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8C5C1FD4-ECE6-4A90-9B75-D583B3D961FC}" type="slidenum">
              <a:rPr lang="zh-CN" altLang="en-US" b="1">
                <a:solidFill>
                  <a:srgbClr val="66CCFF"/>
                </a:solidFill>
              </a:rPr>
              <a:pPr>
                <a:defRPr/>
              </a:pPr>
              <a:t>101</a:t>
            </a:fld>
            <a:r>
              <a:rPr lang="en-US" altLang="zh-CN" b="1"/>
              <a:t> </a:t>
            </a:r>
            <a:r>
              <a:rPr lang="zh-CN" altLang="en-US"/>
              <a:t>页</a:t>
            </a:r>
            <a:endParaRPr lang="zh-CN" altLang="en-US" sz="1800">
              <a:latin typeface="Arial" charset="0"/>
            </a:endParaRPr>
          </a:p>
        </p:txBody>
      </p:sp>
      <p:sp>
        <p:nvSpPr>
          <p:cNvPr id="52227"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：算法的时间复杂度</a:t>
            </a:r>
            <a:endParaRPr lang="en-US" altLang="zh-CN" i="0" smtClean="0">
              <a:solidFill>
                <a:srgbClr val="00FFFF"/>
              </a:solidFill>
            </a:endParaRPr>
          </a:p>
        </p:txBody>
      </p:sp>
      <p:sp>
        <p:nvSpPr>
          <p:cNvPr id="1128451" name="Rectangle 3"/>
          <p:cNvSpPr>
            <a:spLocks noGrp="1" noChangeArrowheads="1"/>
          </p:cNvSpPr>
          <p:nvPr>
            <p:ph type="body" sz="half" idx="1"/>
          </p:nvPr>
        </p:nvSpPr>
        <p:spPr>
          <a:xfrm>
            <a:off x="115888" y="863600"/>
            <a:ext cx="8937625" cy="5670550"/>
          </a:xfrm>
        </p:spPr>
        <p:txBody>
          <a:bodyPr/>
          <a:lstStyle/>
          <a:p>
            <a:pPr marL="363538" indent="-363538" eaLnBrk="1" hangingPunct="1">
              <a:lnSpc>
                <a:spcPct val="110000"/>
              </a:lnSpc>
              <a:spcBef>
                <a:spcPct val="0"/>
              </a:spcBef>
            </a:pPr>
            <a:r>
              <a:rPr lang="zh-CN" altLang="en-US" sz="3200" smtClean="0"/>
              <a:t>例</a:t>
            </a:r>
            <a:r>
              <a:rPr kumimoji="0" lang="zh-CN" altLang="en-US" sz="3200" smtClean="0">
                <a:solidFill>
                  <a:schemeClr val="tx1"/>
                </a:solidFill>
              </a:rPr>
              <a:t>：在一维整型数组 </a:t>
            </a:r>
            <a:r>
              <a:rPr kumimoji="0" lang="en-US" altLang="zh-CN" sz="3200" smtClean="0">
                <a:solidFill>
                  <a:schemeClr val="tx1"/>
                </a:solidFill>
              </a:rPr>
              <a:t>A[n] </a:t>
            </a:r>
            <a:r>
              <a:rPr kumimoji="0" lang="zh-CN" altLang="en-US" sz="3200" smtClean="0">
                <a:solidFill>
                  <a:schemeClr val="tx1"/>
                </a:solidFill>
              </a:rPr>
              <a:t>中顺序查找与给定值</a:t>
            </a:r>
            <a:r>
              <a:rPr kumimoji="0" lang="en-US" altLang="zh-CN" sz="3200" smtClean="0">
                <a:solidFill>
                  <a:schemeClr val="tx1"/>
                </a:solidFill>
              </a:rPr>
              <a:t>k </a:t>
            </a:r>
            <a:r>
              <a:rPr kumimoji="0" lang="zh-CN" altLang="en-US" sz="3200" smtClean="0">
                <a:solidFill>
                  <a:schemeClr val="tx1"/>
                </a:solidFill>
              </a:rPr>
              <a:t>相等的元素（假设该数组中有且仅有一个元素值为 </a:t>
            </a:r>
            <a:r>
              <a:rPr kumimoji="0" lang="en-US" altLang="zh-CN" sz="3200" smtClean="0">
                <a:solidFill>
                  <a:schemeClr val="tx1"/>
                </a:solidFill>
              </a:rPr>
              <a:t>k）</a:t>
            </a:r>
            <a:r>
              <a:rPr kumimoji="0" lang="zh-CN" altLang="en-US" sz="3200" smtClean="0">
                <a:solidFill>
                  <a:schemeClr val="tx1"/>
                </a:solidFill>
              </a:rPr>
              <a:t>。</a:t>
            </a:r>
          </a:p>
          <a:p>
            <a:pPr marL="828675" lvl="1" eaLnBrk="1" hangingPunct="1">
              <a:lnSpc>
                <a:spcPct val="110000"/>
              </a:lnSpc>
              <a:spcBef>
                <a:spcPct val="0"/>
              </a:spcBef>
              <a:buFont typeface="宋体" pitchFamily="2" charset="-122"/>
              <a:buNone/>
            </a:pPr>
            <a:r>
              <a:rPr kumimoji="0" lang="zh-CN" altLang="en-US" sz="2800" smtClean="0"/>
              <a:t> </a:t>
            </a:r>
            <a:r>
              <a:rPr kumimoji="0" lang="en-US" altLang="zh-CN" sz="2800" smtClean="0"/>
              <a:t>int Find( int A[ ], int n ) </a:t>
            </a:r>
          </a:p>
          <a:p>
            <a:pPr marL="828675" lvl="1" eaLnBrk="1" hangingPunct="1">
              <a:lnSpc>
                <a:spcPct val="110000"/>
              </a:lnSpc>
              <a:spcBef>
                <a:spcPct val="0"/>
              </a:spcBef>
              <a:buFont typeface="宋体" pitchFamily="2" charset="-122"/>
              <a:buNone/>
            </a:pPr>
            <a:r>
              <a:rPr kumimoji="0" lang="en-US" altLang="zh-CN" sz="2800" smtClean="0"/>
              <a:t> {</a:t>
            </a:r>
          </a:p>
          <a:p>
            <a:pPr marL="828675" lvl="1" eaLnBrk="1" hangingPunct="1">
              <a:lnSpc>
                <a:spcPct val="110000"/>
              </a:lnSpc>
              <a:spcBef>
                <a:spcPct val="0"/>
              </a:spcBef>
              <a:buFont typeface="宋体" pitchFamily="2" charset="-122"/>
              <a:buNone/>
            </a:pPr>
            <a:r>
              <a:rPr kumimoji="0" lang="en-US" altLang="zh-CN" sz="2800" smtClean="0"/>
              <a:t>      for ( i=0; i&lt;n; i++ )</a:t>
            </a:r>
          </a:p>
          <a:p>
            <a:pPr marL="828675" lvl="1" eaLnBrk="1" hangingPunct="1">
              <a:lnSpc>
                <a:spcPct val="110000"/>
              </a:lnSpc>
              <a:spcBef>
                <a:spcPct val="0"/>
              </a:spcBef>
              <a:buFont typeface="宋体" pitchFamily="2" charset="-122"/>
              <a:buNone/>
            </a:pPr>
            <a:r>
              <a:rPr kumimoji="0" lang="en-US" altLang="zh-CN" sz="2800" smtClean="0"/>
              <a:t>          if ( </a:t>
            </a:r>
            <a:r>
              <a:rPr kumimoji="0" lang="en-US" altLang="zh-CN" sz="2800" smtClean="0">
                <a:solidFill>
                  <a:srgbClr val="00FFFF"/>
                </a:solidFill>
              </a:rPr>
              <a:t>A[i]==k</a:t>
            </a:r>
            <a:r>
              <a:rPr kumimoji="0" lang="en-US" altLang="zh-CN" sz="2800" smtClean="0"/>
              <a:t> )</a:t>
            </a:r>
          </a:p>
          <a:p>
            <a:pPr marL="828675" lvl="1" eaLnBrk="1" hangingPunct="1">
              <a:lnSpc>
                <a:spcPct val="110000"/>
              </a:lnSpc>
              <a:spcBef>
                <a:spcPct val="0"/>
              </a:spcBef>
              <a:buFont typeface="宋体" pitchFamily="2" charset="-122"/>
              <a:buNone/>
            </a:pPr>
            <a:r>
              <a:rPr kumimoji="0" lang="en-US" altLang="zh-CN" sz="2800" smtClean="0"/>
              <a:t>             break;</a:t>
            </a:r>
          </a:p>
          <a:p>
            <a:pPr marL="828675" lvl="1" eaLnBrk="1" hangingPunct="1">
              <a:lnSpc>
                <a:spcPct val="110000"/>
              </a:lnSpc>
              <a:spcBef>
                <a:spcPct val="0"/>
              </a:spcBef>
              <a:buFont typeface="宋体" pitchFamily="2" charset="-122"/>
              <a:buNone/>
            </a:pPr>
            <a:r>
              <a:rPr kumimoji="0" lang="en-US" altLang="zh-CN" sz="2800" smtClean="0"/>
              <a:t>      return i;	</a:t>
            </a:r>
          </a:p>
          <a:p>
            <a:pPr marL="828675" lvl="1" eaLnBrk="1" hangingPunct="1">
              <a:lnSpc>
                <a:spcPct val="110000"/>
              </a:lnSpc>
              <a:spcBef>
                <a:spcPct val="0"/>
              </a:spcBef>
              <a:buFont typeface="宋体" pitchFamily="2" charset="-122"/>
              <a:buNone/>
            </a:pPr>
            <a:r>
              <a:rPr kumimoji="0" lang="en-US" altLang="zh-CN" sz="2800" smtClean="0"/>
              <a:t> }</a:t>
            </a:r>
          </a:p>
          <a:p>
            <a:pPr marL="363538" indent="-363538">
              <a:lnSpc>
                <a:spcPct val="110000"/>
              </a:lnSpc>
              <a:spcBef>
                <a:spcPct val="0"/>
              </a:spcBef>
              <a:buClrTx/>
              <a:buSzTx/>
              <a:buFontTx/>
              <a:buNone/>
            </a:pPr>
            <a:r>
              <a:rPr kumimoji="0" lang="zh-CN" altLang="en-US" sz="3200" smtClean="0">
                <a:solidFill>
                  <a:srgbClr val="FFFF66"/>
                </a:solidFill>
              </a:rPr>
              <a:t>	基本语句的执行次数是否只与问题规模有关？</a:t>
            </a:r>
            <a:endParaRPr lang="zh-CN" altLang="en-US" smtClean="0">
              <a:solidFill>
                <a:srgbClr val="FFFF66"/>
              </a:solidFill>
            </a:endParaRPr>
          </a:p>
        </p:txBody>
      </p:sp>
    </p:spTree>
    <p:extLst>
      <p:ext uri="{BB962C8B-B14F-4D97-AF65-F5344CB8AC3E}">
        <p14:creationId xmlns:p14="http://schemas.microsoft.com/office/powerpoint/2010/main" val="217164082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8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28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2845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2845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28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2845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845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28451">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284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451" grpId="0" build="p"/>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1"/>
          </p:nvPr>
        </p:nvSpPr>
        <p:spPr/>
        <p:txBody>
          <a:bodyPr/>
          <a:lstStyle/>
          <a:p>
            <a:pPr>
              <a:defRPr/>
            </a:pPr>
            <a:r>
              <a:rPr lang="zh-CN" altLang="en-US"/>
              <a:t>第 </a:t>
            </a:r>
            <a:fld id="{89A4429E-DC5D-4637-93B8-FFF6E661C4CB}" type="slidenum">
              <a:rPr lang="zh-CN" altLang="en-US" b="1">
                <a:solidFill>
                  <a:srgbClr val="66CCFF"/>
                </a:solidFill>
              </a:rPr>
              <a:pPr>
                <a:defRPr/>
              </a:pPr>
              <a:t>102</a:t>
            </a:fld>
            <a:r>
              <a:rPr lang="en-US" altLang="zh-CN" b="1"/>
              <a:t> </a:t>
            </a:r>
            <a:r>
              <a:rPr lang="zh-CN" altLang="en-US"/>
              <a:t>页</a:t>
            </a:r>
            <a:endParaRPr lang="zh-CN" altLang="en-US" sz="1800">
              <a:latin typeface="Arial" charset="0"/>
            </a:endParaRPr>
          </a:p>
        </p:txBody>
      </p:sp>
      <p:sp>
        <p:nvSpPr>
          <p:cNvPr id="53251"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：算法的时间复杂度</a:t>
            </a:r>
            <a:endParaRPr lang="en-US" altLang="zh-CN" i="0" smtClean="0">
              <a:solidFill>
                <a:srgbClr val="00FFFF"/>
              </a:solidFill>
            </a:endParaRPr>
          </a:p>
        </p:txBody>
      </p:sp>
      <p:sp>
        <p:nvSpPr>
          <p:cNvPr id="1129478" name="Text Box 6"/>
          <p:cNvSpPr txBox="1">
            <a:spLocks noChangeArrowheads="1"/>
          </p:cNvSpPr>
          <p:nvPr/>
        </p:nvSpPr>
        <p:spPr bwMode="auto">
          <a:xfrm>
            <a:off x="588039" y="4630928"/>
            <a:ext cx="8202612" cy="525721"/>
          </a:xfrm>
          <a:prstGeom prst="rect">
            <a:avLst/>
          </a:prstGeom>
          <a:noFill/>
          <a:ln w="9525">
            <a:noFill/>
            <a:miter lim="800000"/>
            <a:headEnd/>
            <a:tailEnd/>
          </a:ln>
        </p:spPr>
        <p:txBody>
          <a:bodyPr>
            <a:spAutoFit/>
          </a:bodyPr>
          <a:lstStyle/>
          <a:p>
            <a:pPr algn="l" eaLnBrk="1" hangingPunct="1">
              <a:lnSpc>
                <a:spcPct val="110000"/>
              </a:lnSpc>
              <a:spcBef>
                <a:spcPct val="0"/>
              </a:spcBef>
              <a:buClrTx/>
              <a:buFont typeface="Wingdings" pitchFamily="2" charset="2"/>
              <a:buChar char="ü"/>
            </a:pPr>
            <a:r>
              <a:rPr lang="zh-CN" altLang="en-US" sz="2800" b="1" dirty="0" smtClean="0">
                <a:solidFill>
                  <a:srgbClr val="00FF00"/>
                </a:solidFill>
                <a:latin typeface="Arial" charset="0"/>
              </a:rPr>
              <a:t>最差情况：</a:t>
            </a:r>
            <a:r>
              <a:rPr lang="zh-CN" altLang="en-US" sz="2800" b="1" dirty="0" smtClean="0">
                <a:latin typeface="Arial" charset="0"/>
              </a:rPr>
              <a:t>分析执行时间的上限，实时系统，</a:t>
            </a:r>
            <a:endParaRPr lang="zh-CN" altLang="en-US" sz="2800" b="1" dirty="0">
              <a:latin typeface="Arial" charset="0"/>
            </a:endParaRPr>
          </a:p>
        </p:txBody>
      </p:sp>
      <p:sp>
        <p:nvSpPr>
          <p:cNvPr id="1129479" name="Text Box 7"/>
          <p:cNvSpPr txBox="1">
            <a:spLocks noChangeArrowheads="1"/>
          </p:cNvSpPr>
          <p:nvPr/>
        </p:nvSpPr>
        <p:spPr bwMode="auto">
          <a:xfrm>
            <a:off x="553314" y="3423930"/>
            <a:ext cx="8202612" cy="1031875"/>
          </a:xfrm>
          <a:prstGeom prst="rect">
            <a:avLst/>
          </a:prstGeom>
          <a:noFill/>
          <a:ln w="9525">
            <a:noFill/>
            <a:miter lim="800000"/>
            <a:headEnd/>
            <a:tailEnd/>
          </a:ln>
        </p:spPr>
        <p:txBody>
          <a:bodyPr>
            <a:spAutoFit/>
          </a:bodyPr>
          <a:lstStyle/>
          <a:p>
            <a:pPr algn="l" eaLnBrk="1" hangingPunct="1">
              <a:lnSpc>
                <a:spcPct val="110000"/>
              </a:lnSpc>
              <a:spcBef>
                <a:spcPct val="0"/>
              </a:spcBef>
              <a:buClrTx/>
              <a:buFont typeface="Wingdings" pitchFamily="2" charset="2"/>
              <a:buChar char="ü"/>
            </a:pPr>
            <a:r>
              <a:rPr lang="zh-CN" altLang="en-US" sz="2800" b="1" dirty="0">
                <a:solidFill>
                  <a:srgbClr val="00FF00"/>
                </a:solidFill>
                <a:latin typeface="Arial" charset="0"/>
              </a:rPr>
              <a:t>平均情况：</a:t>
            </a:r>
            <a:r>
              <a:rPr lang="zh-CN" altLang="en-US" sz="2800" b="1" dirty="0">
                <a:latin typeface="Arial" charset="0"/>
              </a:rPr>
              <a:t>已知输入数据是如何分布的，通常假</a:t>
            </a:r>
          </a:p>
          <a:p>
            <a:pPr algn="l" eaLnBrk="1" hangingPunct="1">
              <a:lnSpc>
                <a:spcPct val="110000"/>
              </a:lnSpc>
              <a:spcBef>
                <a:spcPct val="0"/>
              </a:spcBef>
              <a:buClrTx/>
              <a:buFont typeface="Wingdings" pitchFamily="2" charset="2"/>
              <a:buNone/>
            </a:pPr>
            <a:r>
              <a:rPr lang="zh-CN" altLang="en-US" sz="2800" b="1" dirty="0">
                <a:latin typeface="Arial" charset="0"/>
              </a:rPr>
              <a:t>                     设等概率分布</a:t>
            </a:r>
            <a:endParaRPr lang="zh-CN" altLang="en-US" sz="2800" b="1" dirty="0"/>
          </a:p>
        </p:txBody>
      </p:sp>
      <p:sp>
        <p:nvSpPr>
          <p:cNvPr id="53254" name="Rectangle 8"/>
          <p:cNvSpPr>
            <a:spLocks noGrp="1" noChangeArrowheads="1"/>
          </p:cNvSpPr>
          <p:nvPr>
            <p:ph type="body" sz="half" idx="1"/>
          </p:nvPr>
        </p:nvSpPr>
        <p:spPr>
          <a:xfrm>
            <a:off x="228600" y="914400"/>
            <a:ext cx="8618538" cy="2558005"/>
          </a:xfrm>
        </p:spPr>
        <p:txBody>
          <a:bodyPr/>
          <a:lstStyle/>
          <a:p>
            <a:pPr eaLnBrk="1" hangingPunct="1">
              <a:lnSpc>
                <a:spcPct val="110000"/>
              </a:lnSpc>
            </a:pPr>
            <a:r>
              <a:rPr lang="zh-CN" altLang="en-US" sz="3200" dirty="0" smtClean="0"/>
              <a:t>最好情况、最差情况、平均情况</a:t>
            </a:r>
          </a:p>
          <a:p>
            <a:pPr eaLnBrk="1" hangingPunct="1">
              <a:lnSpc>
                <a:spcPct val="110000"/>
              </a:lnSpc>
              <a:buFont typeface="Wingdings" pitchFamily="2" charset="2"/>
              <a:buNone/>
            </a:pPr>
            <a:r>
              <a:rPr lang="zh-CN" altLang="en-US" sz="3200" dirty="0" smtClean="0">
                <a:solidFill>
                  <a:schemeClr val="tx1"/>
                </a:solidFill>
              </a:rPr>
              <a:t>	如果问题规模相同，时间代价与</a:t>
            </a:r>
            <a:r>
              <a:rPr lang="zh-CN" altLang="en-US" sz="3200" dirty="0" smtClean="0">
                <a:solidFill>
                  <a:srgbClr val="00FFFF"/>
                </a:solidFill>
              </a:rPr>
              <a:t>输入数据分布</a:t>
            </a:r>
            <a:r>
              <a:rPr lang="zh-CN" altLang="en-US" sz="3200" dirty="0" smtClean="0">
                <a:solidFill>
                  <a:schemeClr val="tx1"/>
                </a:solidFill>
              </a:rPr>
              <a:t>有关，则需要分析</a:t>
            </a:r>
            <a:r>
              <a:rPr lang="zh-CN" altLang="en-US" sz="3200" dirty="0" smtClean="0">
                <a:solidFill>
                  <a:srgbClr val="00FF00"/>
                </a:solidFill>
              </a:rPr>
              <a:t>最好情况</a:t>
            </a:r>
            <a:r>
              <a:rPr lang="zh-CN" altLang="en-US" sz="3200" dirty="0" smtClean="0">
                <a:solidFill>
                  <a:schemeClr val="tx1"/>
                </a:solidFill>
              </a:rPr>
              <a:t>、</a:t>
            </a:r>
            <a:r>
              <a:rPr lang="zh-CN" altLang="en-US" sz="3200" dirty="0" smtClean="0">
                <a:solidFill>
                  <a:srgbClr val="00FF00"/>
                </a:solidFill>
              </a:rPr>
              <a:t>最坏情况</a:t>
            </a:r>
            <a:r>
              <a:rPr lang="zh-CN" altLang="en-US" sz="3200" dirty="0" smtClean="0">
                <a:solidFill>
                  <a:schemeClr val="tx1"/>
                </a:solidFill>
              </a:rPr>
              <a:t>和</a:t>
            </a:r>
            <a:r>
              <a:rPr lang="zh-CN" altLang="en-US" sz="3200" dirty="0" smtClean="0">
                <a:solidFill>
                  <a:srgbClr val="00FF00"/>
                </a:solidFill>
              </a:rPr>
              <a:t>平均情况</a:t>
            </a:r>
            <a:r>
              <a:rPr lang="zh-CN" altLang="en-US" sz="3200" dirty="0" smtClean="0">
                <a:solidFill>
                  <a:schemeClr val="tx1"/>
                </a:solidFill>
              </a:rPr>
              <a:t>。</a:t>
            </a:r>
            <a:endParaRPr lang="zh-CN" altLang="en-US" sz="3200" dirty="0" smtClean="0"/>
          </a:p>
        </p:txBody>
      </p:sp>
    </p:spTree>
    <p:extLst>
      <p:ext uri="{BB962C8B-B14F-4D97-AF65-F5344CB8AC3E}">
        <p14:creationId xmlns:p14="http://schemas.microsoft.com/office/powerpoint/2010/main" val="73557453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94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947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478" grpId="0" build="p"/>
      <p:bldP spid="1129479"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74F64834-CFBE-4722-8A95-57D515FB6FEA}" type="slidenum">
              <a:rPr lang="zh-CN" altLang="en-US" b="1">
                <a:solidFill>
                  <a:srgbClr val="66CCFF"/>
                </a:solidFill>
              </a:rPr>
              <a:pPr>
                <a:defRPr/>
              </a:pPr>
              <a:t>103</a:t>
            </a:fld>
            <a:r>
              <a:rPr lang="en-US" altLang="zh-CN" b="1"/>
              <a:t> </a:t>
            </a:r>
            <a:r>
              <a:rPr lang="zh-CN" altLang="en-US"/>
              <a:t>页</a:t>
            </a:r>
            <a:endParaRPr lang="zh-CN" altLang="en-US" sz="1800">
              <a:latin typeface="Arial" charset="0"/>
            </a:endParaRPr>
          </a:p>
        </p:txBody>
      </p:sp>
      <p:sp>
        <p:nvSpPr>
          <p:cNvPr id="54275"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：算法的空间复杂度</a:t>
            </a:r>
            <a:endParaRPr lang="en-US" altLang="zh-CN" i="0" smtClean="0">
              <a:solidFill>
                <a:srgbClr val="00FFFF"/>
              </a:solidFill>
            </a:endParaRPr>
          </a:p>
        </p:txBody>
      </p:sp>
      <p:sp>
        <p:nvSpPr>
          <p:cNvPr id="1119235" name="Rectangle 3"/>
          <p:cNvSpPr>
            <a:spLocks noGrp="1" noChangeArrowheads="1"/>
          </p:cNvSpPr>
          <p:nvPr>
            <p:ph type="body" sz="half" idx="1"/>
          </p:nvPr>
        </p:nvSpPr>
        <p:spPr>
          <a:xfrm>
            <a:off x="206375" y="773113"/>
            <a:ext cx="8753475" cy="5805487"/>
          </a:xfrm>
        </p:spPr>
        <p:txBody>
          <a:bodyPr/>
          <a:lstStyle/>
          <a:p>
            <a:pPr marL="363538" indent="-363538" eaLnBrk="1" hangingPunct="1">
              <a:lnSpc>
                <a:spcPct val="105000"/>
              </a:lnSpc>
              <a:spcBef>
                <a:spcPct val="0"/>
              </a:spcBef>
            </a:pPr>
            <a:r>
              <a:rPr lang="zh-CN" altLang="en-US" dirty="0" smtClean="0"/>
              <a:t>算法空间</a:t>
            </a:r>
            <a:endParaRPr lang="en-US" altLang="zh-CN" dirty="0" smtClean="0"/>
          </a:p>
          <a:p>
            <a:pPr marL="828675" lvl="1" eaLnBrk="1" hangingPunct="1">
              <a:lnSpc>
                <a:spcPct val="105000"/>
              </a:lnSpc>
              <a:spcBef>
                <a:spcPct val="0"/>
              </a:spcBef>
            </a:pPr>
            <a:r>
              <a:rPr lang="zh-CN" altLang="en-US" dirty="0" smtClean="0">
                <a:solidFill>
                  <a:srgbClr val="00FFFF"/>
                </a:solidFill>
              </a:rPr>
              <a:t>固定空间</a:t>
            </a:r>
          </a:p>
          <a:p>
            <a:pPr marL="828675" lvl="1" eaLnBrk="1" hangingPunct="1">
              <a:lnSpc>
                <a:spcPct val="105000"/>
              </a:lnSpc>
              <a:spcBef>
                <a:spcPct val="0"/>
              </a:spcBef>
              <a:buFont typeface="宋体" pitchFamily="2" charset="-122"/>
              <a:buNone/>
            </a:pPr>
            <a:r>
              <a:rPr lang="zh-CN" altLang="en-US" dirty="0" smtClean="0"/>
              <a:t>	输入数据、结果数据、程序代码所需的空间</a:t>
            </a:r>
          </a:p>
          <a:p>
            <a:pPr marL="828675" lvl="1" eaLnBrk="1" hangingPunct="1">
              <a:lnSpc>
                <a:spcPct val="105000"/>
              </a:lnSpc>
              <a:spcBef>
                <a:spcPct val="0"/>
              </a:spcBef>
            </a:pPr>
            <a:r>
              <a:rPr lang="zh-CN" altLang="en-US" dirty="0" smtClean="0">
                <a:solidFill>
                  <a:srgbClr val="00FFFF"/>
                </a:solidFill>
              </a:rPr>
              <a:t>可变空间</a:t>
            </a:r>
            <a:r>
              <a:rPr lang="en-US" altLang="zh-CN" dirty="0" smtClean="0">
                <a:solidFill>
                  <a:srgbClr val="00FFFF"/>
                </a:solidFill>
              </a:rPr>
              <a:t>(</a:t>
            </a:r>
            <a:r>
              <a:rPr lang="zh-CN" altLang="en-US" dirty="0" smtClean="0">
                <a:solidFill>
                  <a:srgbClr val="00FFFF"/>
                </a:solidFill>
              </a:rPr>
              <a:t>辅助空间</a:t>
            </a:r>
            <a:r>
              <a:rPr lang="en-US" altLang="zh-CN" dirty="0" smtClean="0">
                <a:solidFill>
                  <a:srgbClr val="00FFFF"/>
                </a:solidFill>
              </a:rPr>
              <a:t>)</a:t>
            </a:r>
            <a:endParaRPr lang="zh-CN" altLang="en-US" dirty="0" smtClean="0">
              <a:solidFill>
                <a:srgbClr val="00FFFF"/>
              </a:solidFill>
            </a:endParaRPr>
          </a:p>
          <a:p>
            <a:pPr marL="828675" lvl="1" eaLnBrk="1" hangingPunct="1">
              <a:lnSpc>
                <a:spcPct val="105000"/>
              </a:lnSpc>
              <a:spcBef>
                <a:spcPct val="0"/>
              </a:spcBef>
              <a:buFont typeface="宋体" pitchFamily="2" charset="-122"/>
              <a:buNone/>
            </a:pPr>
            <a:r>
              <a:rPr lang="zh-CN" altLang="en-US" dirty="0" smtClean="0">
                <a:solidFill>
                  <a:srgbClr val="FFFF00"/>
                </a:solidFill>
              </a:rPr>
              <a:t>	中间结果、函数调用所需的空间</a:t>
            </a:r>
          </a:p>
          <a:p>
            <a:pPr marL="363538" indent="-363538" eaLnBrk="1" hangingPunct="1">
              <a:lnSpc>
                <a:spcPct val="105000"/>
              </a:lnSpc>
              <a:spcBef>
                <a:spcPct val="0"/>
              </a:spcBef>
            </a:pPr>
            <a:r>
              <a:rPr lang="zh-CN" altLang="en-US" dirty="0" smtClean="0"/>
              <a:t>算法所需的</a:t>
            </a:r>
            <a:r>
              <a:rPr lang="zh-CN" altLang="en-US" dirty="0" smtClean="0">
                <a:solidFill>
                  <a:srgbClr val="00FFFF"/>
                </a:solidFill>
              </a:rPr>
              <a:t>辅助空间</a:t>
            </a:r>
            <a:r>
              <a:rPr lang="zh-CN" altLang="en-US" dirty="0" smtClean="0"/>
              <a:t>度量</a:t>
            </a:r>
          </a:p>
          <a:p>
            <a:pPr marL="363538" indent="-363538" eaLnBrk="1" hangingPunct="1">
              <a:lnSpc>
                <a:spcPct val="105000"/>
              </a:lnSpc>
              <a:spcBef>
                <a:spcPct val="0"/>
              </a:spcBef>
              <a:buFont typeface="Wingdings" pitchFamily="2" charset="2"/>
              <a:buNone/>
            </a:pPr>
            <a:r>
              <a:rPr lang="zh-CN" altLang="en-US" sz="3200" dirty="0" smtClean="0"/>
              <a:t>	假如随着问题规模 </a:t>
            </a:r>
            <a:r>
              <a:rPr lang="en-US" altLang="zh-CN" sz="3200" dirty="0" smtClean="0"/>
              <a:t>n </a:t>
            </a:r>
            <a:r>
              <a:rPr lang="zh-CN" altLang="en-US" sz="3200" dirty="0" smtClean="0"/>
              <a:t>的增长，算法运行所需</a:t>
            </a:r>
            <a:r>
              <a:rPr lang="zh-CN" altLang="en-US" sz="3200" dirty="0" smtClean="0">
                <a:solidFill>
                  <a:srgbClr val="00FFFF"/>
                </a:solidFill>
              </a:rPr>
              <a:t>辅助空间</a:t>
            </a:r>
            <a:r>
              <a:rPr lang="zh-CN" altLang="en-US" sz="3200" dirty="0" smtClean="0"/>
              <a:t> </a:t>
            </a:r>
            <a:r>
              <a:rPr lang="en-US" altLang="zh-CN" sz="3200" dirty="0" smtClean="0">
                <a:solidFill>
                  <a:schemeClr val="tx1"/>
                </a:solidFill>
              </a:rPr>
              <a:t>S(n) </a:t>
            </a:r>
            <a:r>
              <a:rPr lang="zh-CN" altLang="en-US" sz="3200" dirty="0" smtClean="0"/>
              <a:t>的增长率与 </a:t>
            </a:r>
            <a:r>
              <a:rPr lang="en-US" altLang="zh-CN" sz="3200" dirty="0" smtClean="0"/>
              <a:t>g(n) </a:t>
            </a:r>
            <a:r>
              <a:rPr lang="zh-CN" altLang="en-US" sz="3200" dirty="0" smtClean="0"/>
              <a:t>的增长率相同，则记作：</a:t>
            </a:r>
            <a:r>
              <a:rPr lang="en-US" altLang="zh-CN" sz="3200" dirty="0" smtClean="0">
                <a:solidFill>
                  <a:srgbClr val="00FFFF"/>
                </a:solidFill>
              </a:rPr>
              <a:t>S(n)=O(g(n))</a:t>
            </a:r>
            <a:r>
              <a:rPr lang="zh-CN" altLang="en-US" sz="3200" dirty="0" smtClean="0"/>
              <a:t>，称</a:t>
            </a:r>
            <a:r>
              <a:rPr lang="en-US" altLang="zh-CN" sz="3200" dirty="0" smtClean="0"/>
              <a:t>O(g(n)) </a:t>
            </a:r>
            <a:r>
              <a:rPr lang="zh-CN" altLang="en-US" sz="3200" dirty="0" smtClean="0"/>
              <a:t>为</a:t>
            </a:r>
            <a:r>
              <a:rPr lang="zh-CN" altLang="en-US" sz="3200" dirty="0" smtClean="0">
                <a:solidFill>
                  <a:schemeClr val="hlink"/>
                </a:solidFill>
              </a:rPr>
              <a:t>算法的</a:t>
            </a:r>
            <a:r>
              <a:rPr lang="zh-CN" altLang="en-US" sz="3200" dirty="0" smtClean="0">
                <a:solidFill>
                  <a:srgbClr val="00FFFF"/>
                </a:solidFill>
              </a:rPr>
              <a:t>空间复杂度</a:t>
            </a:r>
            <a:r>
              <a:rPr lang="zh-CN" altLang="en-US" sz="3200" dirty="0" smtClean="0"/>
              <a:t>。 </a:t>
            </a:r>
          </a:p>
        </p:txBody>
      </p:sp>
    </p:spTree>
    <p:extLst>
      <p:ext uri="{BB962C8B-B14F-4D97-AF65-F5344CB8AC3E}">
        <p14:creationId xmlns:p14="http://schemas.microsoft.com/office/powerpoint/2010/main" val="40648250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9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9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9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9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9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9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192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9235" grpId="0" build="p" bldLvl="2"/>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pPr>
              <a:defRPr/>
            </a:pPr>
            <a:r>
              <a:rPr lang="zh-CN" altLang="en-US"/>
              <a:t>第 </a:t>
            </a:r>
            <a:fld id="{97217C44-CE1A-4244-81A1-CA89D076A4D8}" type="slidenum">
              <a:rPr lang="zh-CN" altLang="en-US" b="1">
                <a:solidFill>
                  <a:srgbClr val="66CCFF"/>
                </a:solidFill>
              </a:rPr>
              <a:pPr>
                <a:defRPr/>
              </a:pPr>
              <a:t>104</a:t>
            </a:fld>
            <a:r>
              <a:rPr lang="en-US" altLang="zh-CN" b="1"/>
              <a:t> </a:t>
            </a:r>
            <a:r>
              <a:rPr lang="zh-CN" altLang="en-US"/>
              <a:t>页</a:t>
            </a:r>
            <a:endParaRPr lang="zh-CN" altLang="en-US" sz="1800">
              <a:latin typeface="Arial" charset="0"/>
            </a:endParaRPr>
          </a:p>
        </p:txBody>
      </p:sp>
      <p:sp>
        <p:nvSpPr>
          <p:cNvPr id="55299"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smtClean="0">
                <a:solidFill>
                  <a:srgbClr val="00FFFF"/>
                </a:solidFill>
              </a:rPr>
              <a:t>：算法的空间复杂度</a:t>
            </a:r>
            <a:endParaRPr lang="en-US" altLang="zh-CN" i="0" dirty="0" smtClean="0">
              <a:solidFill>
                <a:srgbClr val="00FFFF"/>
              </a:solidFill>
            </a:endParaRPr>
          </a:p>
        </p:txBody>
      </p:sp>
      <p:sp>
        <p:nvSpPr>
          <p:cNvPr id="55300" name="Rectangle 3"/>
          <p:cNvSpPr>
            <a:spLocks noGrp="1" noChangeArrowheads="1"/>
          </p:cNvSpPr>
          <p:nvPr>
            <p:ph type="body" sz="half" idx="1"/>
          </p:nvPr>
        </p:nvSpPr>
        <p:spPr>
          <a:xfrm>
            <a:off x="206375" y="773113"/>
            <a:ext cx="8753475" cy="5805487"/>
          </a:xfrm>
        </p:spPr>
        <p:txBody>
          <a:bodyPr/>
          <a:lstStyle/>
          <a:p>
            <a:pPr marL="363538" indent="-363538" eaLnBrk="1" hangingPunct="1">
              <a:buFont typeface="Wingdings" pitchFamily="2" charset="2"/>
              <a:buNone/>
            </a:pPr>
            <a:r>
              <a:rPr lang="en-US" altLang="zh-CN" sz="2800" smtClean="0">
                <a:solidFill>
                  <a:schemeClr val="tx1"/>
                </a:solidFill>
              </a:rPr>
              <a:t>void bubble_sort (int a[ ], int n )</a:t>
            </a:r>
          </a:p>
          <a:p>
            <a:pPr marL="363538" indent="-363538" eaLnBrk="1" hangingPunct="1">
              <a:buFont typeface="Wingdings" pitchFamily="2" charset="2"/>
              <a:buNone/>
            </a:pPr>
            <a:r>
              <a:rPr lang="en-US" altLang="zh-CN" sz="2800" smtClean="0">
                <a:solidFill>
                  <a:schemeClr val="tx1"/>
                </a:solidFill>
              </a:rPr>
              <a:t> {  </a:t>
            </a:r>
            <a:r>
              <a:rPr lang="en-US" altLang="zh-CN" sz="2800" smtClean="0">
                <a:solidFill>
                  <a:srgbClr val="00FF00"/>
                </a:solidFill>
              </a:rPr>
              <a:t>//</a:t>
            </a:r>
            <a:r>
              <a:rPr lang="zh-CN" altLang="en-US" sz="2800" smtClean="0">
                <a:solidFill>
                  <a:srgbClr val="00FF00"/>
                </a:solidFill>
              </a:rPr>
              <a:t>起泡排序</a:t>
            </a:r>
          </a:p>
          <a:p>
            <a:pPr marL="363538" indent="-363538" eaLnBrk="1" hangingPunct="1">
              <a:buFont typeface="Wingdings" pitchFamily="2" charset="2"/>
              <a:buNone/>
            </a:pPr>
            <a:r>
              <a:rPr lang="zh-CN" altLang="en-US" sz="2800" smtClean="0">
                <a:solidFill>
                  <a:schemeClr val="tx1"/>
                </a:solidFill>
              </a:rPr>
              <a:t>     </a:t>
            </a:r>
            <a:r>
              <a:rPr lang="en-US" altLang="zh-CN" sz="2800" smtClean="0">
                <a:solidFill>
                  <a:schemeClr val="tx1"/>
                </a:solidFill>
              </a:rPr>
              <a:t>for (i = n-1,change=TRUE; i &gt;0&amp;&amp;change; - -i )</a:t>
            </a:r>
          </a:p>
          <a:p>
            <a:pPr marL="363538" indent="-363538" eaLnBrk="1" hangingPunct="1">
              <a:buFont typeface="Wingdings" pitchFamily="2" charset="2"/>
              <a:buNone/>
            </a:pPr>
            <a:r>
              <a:rPr lang="en-US" altLang="zh-CN" sz="2800" smtClean="0">
                <a:solidFill>
                  <a:schemeClr val="tx1"/>
                </a:solidFill>
              </a:rPr>
              <a:t>     {   change= FALSE;</a:t>
            </a:r>
            <a:br>
              <a:rPr lang="en-US" altLang="zh-CN" sz="2800" smtClean="0">
                <a:solidFill>
                  <a:schemeClr val="tx1"/>
                </a:solidFill>
              </a:rPr>
            </a:br>
            <a:r>
              <a:rPr lang="en-US" altLang="zh-CN" sz="2800" smtClean="0">
                <a:solidFill>
                  <a:schemeClr val="tx1"/>
                </a:solidFill>
              </a:rPr>
              <a:t>      for (j = 0; j&lt;= i; ++j )</a:t>
            </a:r>
            <a:br>
              <a:rPr lang="en-US" altLang="zh-CN" sz="2800" smtClean="0">
                <a:solidFill>
                  <a:schemeClr val="tx1"/>
                </a:solidFill>
              </a:rPr>
            </a:br>
            <a:r>
              <a:rPr lang="en-US" altLang="zh-CN" sz="2800" smtClean="0">
                <a:solidFill>
                  <a:schemeClr val="tx1"/>
                </a:solidFill>
              </a:rPr>
              <a:t>          if (a [j] &gt;a[ j+1])</a:t>
            </a:r>
          </a:p>
          <a:p>
            <a:pPr marL="363538" indent="-363538" eaLnBrk="1" hangingPunct="1">
              <a:buFont typeface="Wingdings" pitchFamily="2" charset="2"/>
              <a:buNone/>
            </a:pPr>
            <a:r>
              <a:rPr lang="en-US" altLang="zh-CN" sz="2800" smtClean="0">
                <a:solidFill>
                  <a:schemeClr val="tx1"/>
                </a:solidFill>
              </a:rPr>
              <a:t>              {  </a:t>
            </a:r>
            <a:r>
              <a:rPr lang="en-US" altLang="zh-CN" sz="2800" smtClean="0">
                <a:solidFill>
                  <a:srgbClr val="00FFFF"/>
                </a:solidFill>
              </a:rPr>
              <a:t>temp</a:t>
            </a:r>
            <a:r>
              <a:rPr lang="en-US" altLang="zh-CN" sz="2800" smtClean="0">
                <a:solidFill>
                  <a:schemeClr val="tx1"/>
                </a:solidFill>
              </a:rPr>
              <a:t>=a [j]; a[j]= a[ j+ 1]; a[j+1]=temp;</a:t>
            </a:r>
          </a:p>
          <a:p>
            <a:pPr marL="363538" indent="-363538" eaLnBrk="1" hangingPunct="1">
              <a:buFont typeface="Wingdings" pitchFamily="2" charset="2"/>
              <a:buNone/>
            </a:pPr>
            <a:r>
              <a:rPr lang="en-US" altLang="zh-CN" sz="2800" smtClean="0">
                <a:solidFill>
                  <a:schemeClr val="tx1"/>
                </a:solidFill>
              </a:rPr>
              <a:t>                 change=TRUE; </a:t>
            </a:r>
          </a:p>
          <a:p>
            <a:pPr marL="363538" indent="-363538" eaLnBrk="1" hangingPunct="1">
              <a:buFont typeface="Wingdings" pitchFamily="2" charset="2"/>
              <a:buNone/>
            </a:pPr>
            <a:r>
              <a:rPr lang="en-US" altLang="zh-CN" sz="2800" smtClean="0">
                <a:solidFill>
                  <a:schemeClr val="tx1"/>
                </a:solidFill>
              </a:rPr>
              <a:t>              } </a:t>
            </a:r>
          </a:p>
          <a:p>
            <a:pPr marL="363538" indent="-363538" eaLnBrk="1" hangingPunct="1">
              <a:buFont typeface="Wingdings" pitchFamily="2" charset="2"/>
              <a:buNone/>
            </a:pPr>
            <a:r>
              <a:rPr lang="en-US" altLang="zh-CN" sz="2800" smtClean="0">
                <a:solidFill>
                  <a:schemeClr val="tx1"/>
                </a:solidFill>
              </a:rPr>
              <a:t>     }</a:t>
            </a:r>
          </a:p>
          <a:p>
            <a:pPr marL="363538" indent="-363538" eaLnBrk="1" hangingPunct="1">
              <a:buFont typeface="Wingdings" pitchFamily="2" charset="2"/>
              <a:buNone/>
            </a:pPr>
            <a:r>
              <a:rPr lang="en-US" altLang="zh-CN" sz="2800" smtClean="0">
                <a:solidFill>
                  <a:schemeClr val="tx1"/>
                </a:solidFill>
              </a:rPr>
              <a:t>}</a:t>
            </a:r>
            <a:endParaRPr lang="zh-CN" altLang="en-US" sz="2800" smtClean="0"/>
          </a:p>
        </p:txBody>
      </p:sp>
      <p:sp>
        <p:nvSpPr>
          <p:cNvPr id="1123332" name="Oval 4"/>
          <p:cNvSpPr>
            <a:spLocks noChangeArrowheads="1"/>
          </p:cNvSpPr>
          <p:nvPr/>
        </p:nvSpPr>
        <p:spPr bwMode="auto">
          <a:xfrm>
            <a:off x="2592388" y="5724525"/>
            <a:ext cx="3600450" cy="838200"/>
          </a:xfrm>
          <a:prstGeom prst="ellipse">
            <a:avLst/>
          </a:prstGeom>
          <a:gradFill rotWithShape="0">
            <a:gsLst>
              <a:gs pos="0">
                <a:srgbClr val="CCECFF"/>
              </a:gs>
              <a:gs pos="100000">
                <a:srgbClr val="B1CDDD"/>
              </a:gs>
            </a:gsLst>
            <a:lin ang="5400000" scaled="1"/>
          </a:gradFill>
          <a:ln w="9525">
            <a:noFill/>
            <a:round/>
            <a:headEnd/>
            <a:tailEnd/>
          </a:ln>
        </p:spPr>
        <p:txBody>
          <a:bodyPr wrap="none" anchor="ctr"/>
          <a:lstStyle/>
          <a:p>
            <a:pPr>
              <a:spcBef>
                <a:spcPct val="0"/>
              </a:spcBef>
              <a:buClrTx/>
              <a:buFontTx/>
              <a:buNone/>
            </a:pPr>
            <a:r>
              <a:rPr lang="zh-CN" altLang="en-US" sz="2000" b="1">
                <a:solidFill>
                  <a:schemeClr val="bg2"/>
                </a:solidFill>
              </a:rPr>
              <a:t> </a:t>
            </a:r>
            <a:r>
              <a:rPr lang="en-US" altLang="zh-CN" sz="3200" b="1">
                <a:solidFill>
                  <a:schemeClr val="bg2"/>
                </a:solidFill>
              </a:rPr>
              <a:t>S(n) = O(1)</a:t>
            </a:r>
          </a:p>
        </p:txBody>
      </p:sp>
    </p:spTree>
    <p:extLst>
      <p:ext uri="{BB962C8B-B14F-4D97-AF65-F5344CB8AC3E}">
        <p14:creationId xmlns:p14="http://schemas.microsoft.com/office/powerpoint/2010/main" val="25632746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3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333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1.4 </a:t>
            </a:r>
            <a:r>
              <a:rPr lang="zh-CN" altLang="en-US" i="0" dirty="0">
                <a:solidFill>
                  <a:srgbClr val="FFFF00"/>
                </a:solidFill>
              </a:rPr>
              <a:t>算法与算法分析</a:t>
            </a:r>
            <a:r>
              <a:rPr lang="zh-CN" altLang="en-US" i="0" dirty="0">
                <a:solidFill>
                  <a:srgbClr val="00FFFF"/>
                </a:solidFill>
              </a:rPr>
              <a:t>：算法的空间复杂度</a:t>
            </a:r>
            <a:endParaRPr lang="zh-CN" altLang="en-US" dirty="0"/>
          </a:p>
        </p:txBody>
      </p:sp>
      <p:sp>
        <p:nvSpPr>
          <p:cNvPr id="3" name="文本占位符 2"/>
          <p:cNvSpPr>
            <a:spLocks noGrp="1"/>
          </p:cNvSpPr>
          <p:nvPr>
            <p:ph type="body" sz="half" idx="1"/>
          </p:nvPr>
        </p:nvSpPr>
        <p:spPr>
          <a:xfrm>
            <a:off x="228600" y="1840375"/>
            <a:ext cx="4248150" cy="4861367"/>
          </a:xfrm>
          <a:ln w="6350">
            <a:solidFill>
              <a:schemeClr val="tx1"/>
            </a:solidFill>
            <a:prstDash val="lgDashDotDot"/>
          </a:ln>
        </p:spPr>
        <p:txBody>
          <a:bodyPr/>
          <a:lstStyle/>
          <a:p>
            <a:pPr marL="0" indent="0">
              <a:buNone/>
            </a:pPr>
            <a:r>
              <a:rPr lang="zh-CN" altLang="en-US" sz="3200" dirty="0" smtClean="0">
                <a:solidFill>
                  <a:schemeClr val="tx1"/>
                </a:solidFill>
              </a:rPr>
              <a:t>方法一：</a:t>
            </a:r>
            <a:endParaRPr lang="en-US" altLang="zh-CN" sz="3200" dirty="0" smtClean="0">
              <a:solidFill>
                <a:schemeClr val="tx1"/>
              </a:solidFill>
            </a:endParaRPr>
          </a:p>
          <a:p>
            <a:pPr marL="0" indent="0">
              <a:buNone/>
            </a:pPr>
            <a:r>
              <a:rPr lang="en-US" altLang="zh-CN" sz="2800" dirty="0" err="1" smtClean="0"/>
              <a:t>int</a:t>
            </a:r>
            <a:r>
              <a:rPr lang="en-US" altLang="zh-CN" sz="2800" dirty="0" smtClean="0"/>
              <a:t> f(unsigned </a:t>
            </a:r>
            <a:r>
              <a:rPr lang="en-US" altLang="zh-CN" sz="2800" dirty="0" err="1" smtClean="0"/>
              <a:t>int</a:t>
            </a:r>
            <a:r>
              <a:rPr lang="en-US" altLang="zh-CN" sz="2800" dirty="0" smtClean="0"/>
              <a:t> n){</a:t>
            </a:r>
          </a:p>
          <a:p>
            <a:pPr marL="0" indent="0">
              <a:buNone/>
            </a:pPr>
            <a:r>
              <a:rPr lang="en-US" altLang="zh-CN" sz="2800" dirty="0" smtClean="0">
                <a:solidFill>
                  <a:schemeClr val="tx1"/>
                </a:solidFill>
              </a:rPr>
              <a:t>     </a:t>
            </a:r>
            <a:r>
              <a:rPr lang="en-US" altLang="zh-CN" sz="2800" dirty="0" err="1" smtClean="0">
                <a:solidFill>
                  <a:srgbClr val="00FFFF"/>
                </a:solidFill>
              </a:rPr>
              <a:t>int</a:t>
            </a:r>
            <a:r>
              <a:rPr lang="en-US" altLang="zh-CN" sz="2800" dirty="0" smtClean="0">
                <a:solidFill>
                  <a:srgbClr val="00FFFF"/>
                </a:solidFill>
              </a:rPr>
              <a:t> result = 1;</a:t>
            </a:r>
          </a:p>
          <a:p>
            <a:pPr marL="0" indent="0">
              <a:buNone/>
            </a:pPr>
            <a:r>
              <a:rPr lang="en-US" altLang="zh-CN" sz="2800" dirty="0" smtClean="0">
                <a:solidFill>
                  <a:srgbClr val="00FFFF"/>
                </a:solidFill>
              </a:rPr>
              <a:t>	 </a:t>
            </a:r>
          </a:p>
          <a:p>
            <a:pPr marL="0" indent="0">
              <a:buNone/>
            </a:pPr>
            <a:r>
              <a:rPr lang="en-US" altLang="zh-CN" sz="2800" dirty="0" smtClean="0">
                <a:solidFill>
                  <a:srgbClr val="00FFFF"/>
                </a:solidFill>
              </a:rPr>
              <a:t>     for (</a:t>
            </a:r>
            <a:r>
              <a:rPr lang="en-US" altLang="zh-CN" sz="2800" dirty="0" err="1" smtClean="0">
                <a:solidFill>
                  <a:srgbClr val="00FFFF"/>
                </a:solidFill>
              </a:rPr>
              <a:t>int</a:t>
            </a:r>
            <a:r>
              <a:rPr lang="en-US" altLang="zh-CN" sz="2800" dirty="0" smtClean="0">
                <a:solidFill>
                  <a:srgbClr val="00FFFF"/>
                </a:solidFill>
              </a:rPr>
              <a:t> </a:t>
            </a:r>
            <a:r>
              <a:rPr lang="en-US" altLang="zh-CN" sz="2800" dirty="0" err="1" smtClean="0">
                <a:solidFill>
                  <a:srgbClr val="00FFFF"/>
                </a:solidFill>
              </a:rPr>
              <a:t>i</a:t>
            </a:r>
            <a:r>
              <a:rPr lang="en-US" altLang="zh-CN" sz="2800" dirty="0" smtClean="0">
                <a:solidFill>
                  <a:srgbClr val="00FFFF"/>
                </a:solidFill>
              </a:rPr>
              <a:t>=2;i&lt;=</a:t>
            </a:r>
            <a:r>
              <a:rPr lang="en-US" altLang="zh-CN" sz="2800" dirty="0" err="1" smtClean="0">
                <a:solidFill>
                  <a:srgbClr val="00FFFF"/>
                </a:solidFill>
              </a:rPr>
              <a:t>n;i</a:t>
            </a:r>
            <a:r>
              <a:rPr lang="en-US" altLang="zh-CN" sz="2800" dirty="0" smtClean="0">
                <a:solidFill>
                  <a:srgbClr val="00FFFF"/>
                </a:solidFill>
              </a:rPr>
              <a:t>++) {</a:t>
            </a:r>
          </a:p>
          <a:p>
            <a:pPr marL="0" indent="0">
              <a:buNone/>
            </a:pPr>
            <a:r>
              <a:rPr lang="en-US" altLang="zh-CN" sz="2800" dirty="0" smtClean="0">
                <a:solidFill>
                  <a:srgbClr val="00FFFF"/>
                </a:solidFill>
              </a:rPr>
              <a:t>	result *= </a:t>
            </a:r>
            <a:r>
              <a:rPr lang="en-US" altLang="zh-CN" sz="2800" dirty="0" err="1" smtClean="0">
                <a:solidFill>
                  <a:srgbClr val="00FFFF"/>
                </a:solidFill>
              </a:rPr>
              <a:t>i</a:t>
            </a:r>
            <a:r>
              <a:rPr lang="en-US" altLang="zh-CN" sz="2800" dirty="0" smtClean="0">
                <a:solidFill>
                  <a:srgbClr val="00FFFF"/>
                </a:solidFill>
              </a:rPr>
              <a:t>;</a:t>
            </a:r>
          </a:p>
          <a:p>
            <a:pPr marL="0" indent="0">
              <a:buNone/>
            </a:pPr>
            <a:r>
              <a:rPr lang="en-US" altLang="zh-CN" sz="2800" dirty="0">
                <a:solidFill>
                  <a:srgbClr val="00FFFF"/>
                </a:solidFill>
              </a:rPr>
              <a:t> </a:t>
            </a:r>
            <a:r>
              <a:rPr lang="en-US" altLang="zh-CN" sz="2800" dirty="0" smtClean="0">
                <a:solidFill>
                  <a:srgbClr val="00FFFF"/>
                </a:solidFill>
              </a:rPr>
              <a:t>    }</a:t>
            </a:r>
          </a:p>
          <a:p>
            <a:pPr marL="0" indent="0">
              <a:buNone/>
            </a:pPr>
            <a:r>
              <a:rPr lang="en-US" altLang="zh-CN" sz="2800" dirty="0" smtClean="0">
                <a:solidFill>
                  <a:srgbClr val="00FFFF"/>
                </a:solidFill>
              </a:rPr>
              <a:t>     return result;</a:t>
            </a:r>
          </a:p>
          <a:p>
            <a:pPr marL="0" indent="0">
              <a:buNone/>
            </a:pPr>
            <a:r>
              <a:rPr lang="en-US" altLang="zh-CN" sz="2800" dirty="0"/>
              <a:t>}</a:t>
            </a:r>
            <a:endParaRPr lang="zh-CN" altLang="en-US" sz="2800" dirty="0"/>
          </a:p>
        </p:txBody>
      </p:sp>
      <p:sp>
        <p:nvSpPr>
          <p:cNvPr id="4" name="内容占位符 3"/>
          <p:cNvSpPr>
            <a:spLocks noGrp="1"/>
          </p:cNvSpPr>
          <p:nvPr>
            <p:ph sz="half" idx="2"/>
          </p:nvPr>
        </p:nvSpPr>
        <p:spPr>
          <a:xfrm>
            <a:off x="4779625" y="1840375"/>
            <a:ext cx="4248150" cy="4803493"/>
          </a:xfrm>
          <a:ln>
            <a:solidFill>
              <a:schemeClr val="tx1"/>
            </a:solidFill>
            <a:prstDash val="lgDashDotDot"/>
          </a:ln>
        </p:spPr>
        <p:txBody>
          <a:bodyPr/>
          <a:lstStyle/>
          <a:p>
            <a:pPr marL="0" indent="0">
              <a:buNone/>
            </a:pPr>
            <a:r>
              <a:rPr lang="zh-CN" altLang="en-US" sz="3200" dirty="0" smtClean="0">
                <a:solidFill>
                  <a:schemeClr val="tx1"/>
                </a:solidFill>
              </a:rPr>
              <a:t>方法二</a:t>
            </a:r>
            <a:r>
              <a:rPr lang="zh-CN" altLang="en-US" sz="3200" dirty="0">
                <a:solidFill>
                  <a:schemeClr val="tx1"/>
                </a:solidFill>
              </a:rPr>
              <a:t>：</a:t>
            </a:r>
            <a:endParaRPr lang="en-US" altLang="zh-CN" sz="3200" dirty="0" smtClean="0">
              <a:solidFill>
                <a:schemeClr val="tx1"/>
              </a:solidFill>
            </a:endParaRPr>
          </a:p>
          <a:p>
            <a:pPr marL="0" indent="0">
              <a:buNone/>
            </a:pPr>
            <a:r>
              <a:rPr lang="en-US" altLang="zh-CN" sz="2800" dirty="0" err="1" smtClean="0"/>
              <a:t>int</a:t>
            </a:r>
            <a:r>
              <a:rPr lang="en-US" altLang="zh-CN" sz="2800" dirty="0" smtClean="0"/>
              <a:t> f(unsigned </a:t>
            </a:r>
            <a:r>
              <a:rPr lang="en-US" altLang="zh-CN" sz="2800" dirty="0" err="1" smtClean="0"/>
              <a:t>int</a:t>
            </a:r>
            <a:r>
              <a:rPr lang="en-US" altLang="zh-CN" sz="2800" dirty="0" smtClean="0"/>
              <a:t> n){</a:t>
            </a:r>
          </a:p>
          <a:p>
            <a:pPr marL="0" indent="0">
              <a:buNone/>
            </a:pPr>
            <a:r>
              <a:rPr lang="en-US" altLang="zh-CN" sz="2800" dirty="0" smtClean="0">
                <a:solidFill>
                  <a:schemeClr val="tx1"/>
                </a:solidFill>
              </a:rPr>
              <a:t>     </a:t>
            </a:r>
            <a:r>
              <a:rPr lang="en-US" altLang="zh-CN" sz="2800" dirty="0" smtClean="0">
                <a:solidFill>
                  <a:srgbClr val="00FFFF"/>
                </a:solidFill>
              </a:rPr>
              <a:t>if (n==0 || n==1) 	return 1;</a:t>
            </a:r>
            <a:endParaRPr lang="en-US" altLang="zh-CN" sz="2800" dirty="0">
              <a:solidFill>
                <a:srgbClr val="00FFFF"/>
              </a:solidFill>
            </a:endParaRPr>
          </a:p>
          <a:p>
            <a:pPr marL="0" indent="0">
              <a:buNone/>
            </a:pPr>
            <a:r>
              <a:rPr lang="en-US" altLang="zh-CN" sz="2800" dirty="0">
                <a:solidFill>
                  <a:srgbClr val="00FFFF"/>
                </a:solidFill>
              </a:rPr>
              <a:t> </a:t>
            </a:r>
            <a:r>
              <a:rPr lang="en-US" altLang="zh-CN" sz="2800" dirty="0" smtClean="0">
                <a:solidFill>
                  <a:srgbClr val="00FFFF"/>
                </a:solidFill>
              </a:rPr>
              <a:t>    return n*f(n-1);</a:t>
            </a:r>
            <a:endParaRPr lang="en-US" altLang="zh-CN" sz="2800" dirty="0">
              <a:solidFill>
                <a:srgbClr val="00FFFF"/>
              </a:solidFill>
            </a:endParaRPr>
          </a:p>
          <a:p>
            <a:pPr marL="0" indent="0">
              <a:buNone/>
            </a:pPr>
            <a:r>
              <a:rPr lang="en-US" altLang="zh-CN" sz="2800" dirty="0"/>
              <a:t>}</a:t>
            </a:r>
            <a:endParaRPr lang="zh-CN" altLang="en-US" sz="2800" dirty="0"/>
          </a:p>
          <a:p>
            <a:endParaRPr lang="zh-CN" altLang="en-US" sz="2800" dirty="0"/>
          </a:p>
        </p:txBody>
      </p:sp>
      <p:sp>
        <p:nvSpPr>
          <p:cNvPr id="5" name="灯片编号占位符 4"/>
          <p:cNvSpPr>
            <a:spLocks noGrp="1"/>
          </p:cNvSpPr>
          <p:nvPr>
            <p:ph type="sldNum" sz="quarter" idx="11"/>
          </p:nvPr>
        </p:nvSpPr>
        <p:spPr/>
        <p:txBody>
          <a:bodyPr/>
          <a:lstStyle/>
          <a:p>
            <a:pPr>
              <a:defRPr/>
            </a:pPr>
            <a:r>
              <a:rPr lang="zh-CN" altLang="en-US" smtClean="0"/>
              <a:t>第 </a:t>
            </a:r>
            <a:fld id="{6212B704-B296-4B80-A101-DA6FF9E4D2BD}" type="slidenum">
              <a:rPr lang="zh-CN" altLang="en-US" b="1" smtClean="0">
                <a:solidFill>
                  <a:srgbClr val="66CCFF"/>
                </a:solidFill>
              </a:rPr>
              <a:pPr>
                <a:defRPr/>
              </a:pPr>
              <a:t>105</a:t>
            </a:fld>
            <a:r>
              <a:rPr lang="en-US" altLang="zh-CN" b="1" smtClean="0"/>
              <a:t> </a:t>
            </a:r>
            <a:r>
              <a:rPr lang="zh-CN" altLang="en-US" smtClean="0"/>
              <a:t>页</a:t>
            </a:r>
            <a:endParaRPr lang="zh-CN" altLang="en-US" sz="1800">
              <a:latin typeface="+mn-lt"/>
            </a:endParaRPr>
          </a:p>
        </p:txBody>
      </p:sp>
      <p:sp>
        <p:nvSpPr>
          <p:cNvPr id="6" name="文本占位符 2"/>
          <p:cNvSpPr txBox="1">
            <a:spLocks/>
          </p:cNvSpPr>
          <p:nvPr/>
        </p:nvSpPr>
        <p:spPr bwMode="auto">
          <a:xfrm>
            <a:off x="381000" y="870025"/>
            <a:ext cx="8288438" cy="1306016"/>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0" indent="0">
              <a:buFont typeface="Wingdings" pitchFamily="2" charset="2"/>
              <a:buNone/>
            </a:pPr>
            <a:r>
              <a:rPr lang="zh-CN" altLang="en-US" sz="4400" dirty="0"/>
              <a:t>问题：</a:t>
            </a:r>
            <a:r>
              <a:rPr lang="zh-CN" altLang="en-US" sz="4400" dirty="0">
                <a:solidFill>
                  <a:srgbClr val="00FF00"/>
                </a:solidFill>
              </a:rPr>
              <a:t>求 整数 </a:t>
            </a:r>
            <a:r>
              <a:rPr lang="en-US" altLang="zh-CN" sz="4400" dirty="0">
                <a:solidFill>
                  <a:srgbClr val="00FF00"/>
                </a:solidFill>
              </a:rPr>
              <a:t>n </a:t>
            </a:r>
            <a:r>
              <a:rPr lang="zh-CN" altLang="en-US" sz="4400" dirty="0">
                <a:solidFill>
                  <a:srgbClr val="00FF00"/>
                </a:solidFill>
              </a:rPr>
              <a:t>的阶乘</a:t>
            </a:r>
          </a:p>
        </p:txBody>
      </p:sp>
    </p:spTree>
    <p:extLst>
      <p:ext uri="{BB962C8B-B14F-4D97-AF65-F5344CB8AC3E}">
        <p14:creationId xmlns:p14="http://schemas.microsoft.com/office/powerpoint/2010/main" val="3056623457"/>
      </p:ext>
    </p:extLst>
  </p:cSld>
  <p:clrMapOvr>
    <a:masterClrMapping/>
  </p:clrMapOvr>
  <p:transition>
    <p:random/>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a:xfrm>
            <a:off x="431800" y="528638"/>
            <a:ext cx="8229600" cy="955675"/>
          </a:xfrm>
        </p:spPr>
        <p:txBody>
          <a:bodyPr/>
          <a:lstStyle/>
          <a:p>
            <a:pPr eaLnBrk="1" hangingPunct="1"/>
            <a:r>
              <a:rPr lang="zh-CN" altLang="en-US" sz="3600" smtClean="0">
                <a:ea typeface="仿宋_GB2312" pitchFamily="49" charset="-122"/>
              </a:rPr>
              <a:t>算法分析例题</a:t>
            </a:r>
          </a:p>
        </p:txBody>
      </p:sp>
      <p:sp>
        <p:nvSpPr>
          <p:cNvPr id="56324" name="Rectangle 3"/>
          <p:cNvSpPr>
            <a:spLocks noGrp="1" noChangeArrowheads="1"/>
          </p:cNvSpPr>
          <p:nvPr>
            <p:ph type="body" idx="1"/>
          </p:nvPr>
        </p:nvSpPr>
        <p:spPr>
          <a:xfrm>
            <a:off x="574675" y="1484313"/>
            <a:ext cx="8174038" cy="5002212"/>
          </a:xfrm>
        </p:spPr>
        <p:txBody>
          <a:bodyPr/>
          <a:lstStyle/>
          <a:p>
            <a:pPr marL="533400" indent="-533400" eaLnBrk="1" hangingPunct="1">
              <a:buFont typeface="Wingdings" pitchFamily="2" charset="2"/>
              <a:buNone/>
            </a:pPr>
            <a:r>
              <a:rPr lang="zh-CN" altLang="en-US" dirty="0" smtClean="0">
                <a:solidFill>
                  <a:schemeClr val="tx1"/>
                </a:solidFill>
                <a:latin typeface="Times New Roman" pitchFamily="18" charset="0"/>
              </a:rPr>
              <a:t>例题</a:t>
            </a:r>
            <a:r>
              <a:rPr lang="en-US" altLang="zh-CN" dirty="0" smtClean="0">
                <a:solidFill>
                  <a:schemeClr val="tx1"/>
                </a:solidFill>
                <a:latin typeface="Times New Roman" pitchFamily="18" charset="0"/>
              </a:rPr>
              <a:t>1. </a:t>
            </a:r>
            <a:r>
              <a:rPr lang="zh-CN" altLang="en-US" dirty="0" smtClean="0">
                <a:solidFill>
                  <a:schemeClr val="tx1"/>
                </a:solidFill>
                <a:latin typeface="Times New Roman" pitchFamily="18" charset="0"/>
              </a:rPr>
              <a:t>算法的时间复杂度与（    ）有关。</a:t>
            </a:r>
          </a:p>
          <a:p>
            <a:pPr marL="533400" indent="-533400" eaLnBrk="1" hangingPunct="1">
              <a:buFont typeface="Wingdings" pitchFamily="2" charset="2"/>
              <a:buNone/>
            </a:pPr>
            <a:r>
              <a:rPr lang="en-US" altLang="zh-CN" dirty="0" smtClean="0">
                <a:solidFill>
                  <a:schemeClr val="tx1"/>
                </a:solidFill>
                <a:latin typeface="Times New Roman" pitchFamily="18" charset="0"/>
              </a:rPr>
              <a:t>	A. </a:t>
            </a:r>
            <a:r>
              <a:rPr lang="zh-CN" altLang="en-US" dirty="0" smtClean="0">
                <a:solidFill>
                  <a:schemeClr val="tx1"/>
                </a:solidFill>
                <a:latin typeface="Times New Roman" pitchFamily="18" charset="0"/>
              </a:rPr>
              <a:t>问题规模		  </a:t>
            </a:r>
            <a:endParaRPr lang="en-US" altLang="zh-CN" dirty="0" smtClean="0">
              <a:solidFill>
                <a:schemeClr val="tx1"/>
              </a:solidFill>
              <a:latin typeface="Times New Roman" pitchFamily="18" charset="0"/>
            </a:endParaRPr>
          </a:p>
          <a:p>
            <a:pPr marL="533400" indent="-533400" eaLnBrk="1" hangingPunct="1">
              <a:buFont typeface="Wingdings" pitchFamily="2" charset="2"/>
              <a:buNone/>
            </a:pPr>
            <a:r>
              <a:rPr lang="en-US" altLang="zh-CN" dirty="0">
                <a:solidFill>
                  <a:schemeClr val="tx1"/>
                </a:solidFill>
                <a:latin typeface="Times New Roman" pitchFamily="18" charset="0"/>
              </a:rPr>
              <a:t> </a:t>
            </a:r>
            <a:r>
              <a:rPr lang="en-US" altLang="zh-CN" dirty="0" smtClean="0">
                <a:solidFill>
                  <a:schemeClr val="tx1"/>
                </a:solidFill>
                <a:latin typeface="Times New Roman" pitchFamily="18" charset="0"/>
              </a:rPr>
              <a:t>    B. </a:t>
            </a:r>
            <a:r>
              <a:rPr lang="zh-CN" altLang="en-US" dirty="0" smtClean="0">
                <a:solidFill>
                  <a:schemeClr val="tx1"/>
                </a:solidFill>
                <a:latin typeface="Times New Roman" pitchFamily="18" charset="0"/>
              </a:rPr>
              <a:t>计算机硬件的运行速度</a:t>
            </a:r>
          </a:p>
          <a:p>
            <a:pPr marL="533400" indent="-533400" eaLnBrk="1" hangingPunct="1">
              <a:buFont typeface="Wingdings" pitchFamily="2" charset="2"/>
              <a:buNone/>
            </a:pPr>
            <a:r>
              <a:rPr lang="en-US" altLang="zh-CN" dirty="0" smtClean="0">
                <a:solidFill>
                  <a:schemeClr val="tx1"/>
                </a:solidFill>
                <a:latin typeface="Times New Roman" pitchFamily="18" charset="0"/>
              </a:rPr>
              <a:t>	C. </a:t>
            </a:r>
            <a:r>
              <a:rPr lang="zh-CN" altLang="en-US" dirty="0" smtClean="0">
                <a:solidFill>
                  <a:schemeClr val="tx1"/>
                </a:solidFill>
                <a:latin typeface="Times New Roman" pitchFamily="18" charset="0"/>
              </a:rPr>
              <a:t>源程序的长度	  </a:t>
            </a:r>
            <a:endParaRPr lang="en-US" altLang="zh-CN" dirty="0" smtClean="0">
              <a:solidFill>
                <a:schemeClr val="tx1"/>
              </a:solidFill>
              <a:latin typeface="Times New Roman" pitchFamily="18" charset="0"/>
            </a:endParaRPr>
          </a:p>
          <a:p>
            <a:pPr marL="533400" indent="-533400" eaLnBrk="1" hangingPunct="1">
              <a:buFont typeface="Wingdings" pitchFamily="2" charset="2"/>
              <a:buNone/>
            </a:pPr>
            <a:r>
              <a:rPr lang="en-US" altLang="zh-CN" dirty="0">
                <a:solidFill>
                  <a:schemeClr val="tx1"/>
                </a:solidFill>
                <a:latin typeface="Times New Roman" pitchFamily="18" charset="0"/>
              </a:rPr>
              <a:t> </a:t>
            </a:r>
            <a:r>
              <a:rPr lang="en-US" altLang="zh-CN" dirty="0" smtClean="0">
                <a:solidFill>
                  <a:schemeClr val="tx1"/>
                </a:solidFill>
                <a:latin typeface="Times New Roman" pitchFamily="18" charset="0"/>
              </a:rPr>
              <a:t>    D. </a:t>
            </a:r>
            <a:r>
              <a:rPr lang="zh-CN" altLang="en-US" dirty="0" smtClean="0">
                <a:solidFill>
                  <a:schemeClr val="tx1"/>
                </a:solidFill>
                <a:latin typeface="Times New Roman" pitchFamily="18" charset="0"/>
              </a:rPr>
              <a:t>编译后执行程序的</a:t>
            </a:r>
            <a:r>
              <a:rPr lang="zh-CN" altLang="en-US" dirty="0" smtClean="0">
                <a:solidFill>
                  <a:schemeClr val="tx1"/>
                </a:solidFill>
              </a:rPr>
              <a:t>质量</a:t>
            </a:r>
          </a:p>
          <a:p>
            <a:pPr marL="533400" indent="-533400" eaLnBrk="1" hangingPunct="1">
              <a:buFont typeface="Wingdings" pitchFamily="2" charset="2"/>
              <a:buNone/>
            </a:pPr>
            <a:endParaRPr lang="zh-CN" altLang="en-US" sz="900" dirty="0" smtClean="0">
              <a:solidFill>
                <a:schemeClr val="tx1"/>
              </a:solidFill>
            </a:endParaRPr>
          </a:p>
          <a:p>
            <a:pPr marL="533400" indent="-533400" eaLnBrk="1" hangingPunct="1">
              <a:lnSpc>
                <a:spcPct val="110000"/>
              </a:lnSpc>
              <a:buFont typeface="Wingdings" pitchFamily="2" charset="2"/>
              <a:buNone/>
            </a:pPr>
            <a:r>
              <a:rPr lang="zh-CN" altLang="en-US" dirty="0" smtClean="0"/>
              <a:t>解答：</a:t>
            </a:r>
            <a:r>
              <a:rPr lang="en-US" altLang="zh-CN" dirty="0" smtClean="0">
                <a:latin typeface="Times New Roman" pitchFamily="18" charset="0"/>
                <a:ea typeface="楷体_GB2312" pitchFamily="49" charset="-122"/>
              </a:rPr>
              <a:t>A</a:t>
            </a:r>
            <a:r>
              <a:rPr lang="zh-CN" altLang="en-US" dirty="0" smtClean="0"/>
              <a:t>。</a:t>
            </a:r>
          </a:p>
        </p:txBody>
      </p:sp>
    </p:spTree>
    <p:extLst>
      <p:ext uri="{BB962C8B-B14F-4D97-AF65-F5344CB8AC3E}">
        <p14:creationId xmlns:p14="http://schemas.microsoft.com/office/powerpoint/2010/main" val="308724610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p:cNvSpPr>
            <a:spLocks noGrp="1" noChangeArrowheads="1"/>
          </p:cNvSpPr>
          <p:nvPr>
            <p:ph type="body" idx="1"/>
          </p:nvPr>
        </p:nvSpPr>
        <p:spPr>
          <a:xfrm>
            <a:off x="541338" y="815975"/>
            <a:ext cx="8174037" cy="5565775"/>
          </a:xfrm>
        </p:spPr>
        <p:txBody>
          <a:bodyPr/>
          <a:lstStyle/>
          <a:p>
            <a:pPr marL="533400" indent="-533400" eaLnBrk="1" hangingPunct="1">
              <a:buFont typeface="Wingdings" pitchFamily="2" charset="2"/>
              <a:buNone/>
            </a:pPr>
            <a:r>
              <a:rPr lang="zh-CN" altLang="en-US" dirty="0" smtClean="0">
                <a:solidFill>
                  <a:schemeClr val="tx1"/>
                </a:solidFill>
                <a:latin typeface="Times New Roman" pitchFamily="18" charset="0"/>
              </a:rPr>
              <a:t>例题</a:t>
            </a:r>
            <a:r>
              <a:rPr lang="en-US" altLang="zh-CN" dirty="0" smtClean="0">
                <a:solidFill>
                  <a:schemeClr val="tx1"/>
                </a:solidFill>
                <a:latin typeface="Times New Roman" pitchFamily="18" charset="0"/>
              </a:rPr>
              <a:t>2. </a:t>
            </a:r>
            <a:r>
              <a:rPr lang="zh-CN" altLang="en-US" dirty="0" smtClean="0">
                <a:solidFill>
                  <a:schemeClr val="tx1"/>
                </a:solidFill>
                <a:latin typeface="Times New Roman" pitchFamily="18" charset="0"/>
              </a:rPr>
              <a:t>某算法的时间复杂度是</a:t>
            </a:r>
            <a:r>
              <a:rPr lang="en-US" altLang="zh-CN" dirty="0" smtClean="0">
                <a:solidFill>
                  <a:schemeClr val="tx1"/>
                </a:solidFill>
                <a:latin typeface="Times New Roman" pitchFamily="18" charset="0"/>
              </a:rPr>
              <a:t>O(n</a:t>
            </a:r>
            <a:r>
              <a:rPr lang="en-US" altLang="zh-CN" baseline="30000" dirty="0" smtClean="0">
                <a:solidFill>
                  <a:schemeClr val="tx1"/>
                </a:solidFill>
                <a:latin typeface="Times New Roman" pitchFamily="18" charset="0"/>
              </a:rPr>
              <a:t>2</a:t>
            </a:r>
            <a:r>
              <a:rPr lang="en-US" altLang="zh-CN" dirty="0" smtClean="0">
                <a:solidFill>
                  <a:schemeClr val="tx1"/>
                </a:solidFill>
                <a:latin typeface="Times New Roman" pitchFamily="18" charset="0"/>
              </a:rPr>
              <a:t>)</a:t>
            </a:r>
            <a:r>
              <a:rPr lang="zh-CN" altLang="en-US" dirty="0" smtClean="0">
                <a:solidFill>
                  <a:schemeClr val="tx1"/>
                </a:solidFill>
                <a:latin typeface="Times New Roman" pitchFamily="18" charset="0"/>
              </a:rPr>
              <a:t>，表明该算法（    ）。</a:t>
            </a:r>
          </a:p>
          <a:p>
            <a:pPr marL="533400" indent="-533400" eaLnBrk="1" hangingPunct="1">
              <a:buFont typeface="Wingdings" pitchFamily="2" charset="2"/>
              <a:buNone/>
            </a:pPr>
            <a:r>
              <a:rPr lang="en-US" altLang="zh-CN" dirty="0" smtClean="0">
                <a:solidFill>
                  <a:schemeClr val="tx1"/>
                </a:solidFill>
                <a:latin typeface="Times New Roman" pitchFamily="18" charset="0"/>
              </a:rPr>
              <a:t>	A. </a:t>
            </a:r>
            <a:r>
              <a:rPr lang="zh-CN" altLang="en-US" dirty="0" smtClean="0">
                <a:solidFill>
                  <a:schemeClr val="tx1"/>
                </a:solidFill>
                <a:latin typeface="Times New Roman" pitchFamily="18" charset="0"/>
              </a:rPr>
              <a:t>问题规模是</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r>
              <a:rPr lang="en-US" altLang="zh-CN" dirty="0" smtClean="0">
                <a:solidFill>
                  <a:schemeClr val="tx1"/>
                </a:solidFill>
                <a:latin typeface="Times New Roman" pitchFamily="18" charset="0"/>
              </a:rPr>
              <a:t>	   </a:t>
            </a:r>
          </a:p>
          <a:p>
            <a:pPr marL="533400" indent="-533400" eaLnBrk="1" hangingPunct="1">
              <a:buFont typeface="Wingdings" pitchFamily="2" charset="2"/>
              <a:buNone/>
            </a:pPr>
            <a:r>
              <a:rPr lang="en-US" altLang="zh-CN" dirty="0">
                <a:solidFill>
                  <a:schemeClr val="tx1"/>
                </a:solidFill>
                <a:latin typeface="Times New Roman" pitchFamily="18" charset="0"/>
              </a:rPr>
              <a:t> </a:t>
            </a:r>
            <a:r>
              <a:rPr lang="en-US" altLang="zh-CN" dirty="0" smtClean="0">
                <a:solidFill>
                  <a:schemeClr val="tx1"/>
                </a:solidFill>
                <a:latin typeface="Times New Roman" pitchFamily="18" charset="0"/>
              </a:rPr>
              <a:t>    B. </a:t>
            </a:r>
            <a:r>
              <a:rPr lang="zh-CN" altLang="en-US" dirty="0" smtClean="0">
                <a:solidFill>
                  <a:schemeClr val="tx1"/>
                </a:solidFill>
                <a:latin typeface="Times New Roman" pitchFamily="18" charset="0"/>
              </a:rPr>
              <a:t>问题规模与</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r>
              <a:rPr lang="zh-CN" altLang="en-US" dirty="0" smtClean="0">
                <a:solidFill>
                  <a:schemeClr val="tx1"/>
                </a:solidFill>
                <a:latin typeface="Times New Roman" pitchFamily="18" charset="0"/>
              </a:rPr>
              <a:t>成正比</a:t>
            </a:r>
          </a:p>
          <a:p>
            <a:pPr marL="533400" indent="-533400" eaLnBrk="1" hangingPunct="1">
              <a:buFont typeface="Wingdings" pitchFamily="2" charset="2"/>
              <a:buNone/>
            </a:pPr>
            <a:r>
              <a:rPr lang="en-US" altLang="zh-CN" dirty="0" smtClean="0">
                <a:solidFill>
                  <a:schemeClr val="tx1"/>
                </a:solidFill>
                <a:latin typeface="Times New Roman" pitchFamily="18" charset="0"/>
              </a:rPr>
              <a:t>	C. </a:t>
            </a:r>
            <a:r>
              <a:rPr lang="zh-CN" altLang="en-US" dirty="0" smtClean="0">
                <a:solidFill>
                  <a:schemeClr val="tx1"/>
                </a:solidFill>
                <a:latin typeface="Times New Roman" pitchFamily="18" charset="0"/>
              </a:rPr>
              <a:t>执行时间等于</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r>
              <a:rPr lang="en-US" altLang="zh-CN" dirty="0" smtClean="0">
                <a:solidFill>
                  <a:schemeClr val="tx1"/>
                </a:solidFill>
                <a:latin typeface="Times New Roman" pitchFamily="18" charset="0"/>
              </a:rPr>
              <a:t>	   </a:t>
            </a:r>
          </a:p>
          <a:p>
            <a:pPr marL="533400" indent="-533400" eaLnBrk="1" hangingPunct="1">
              <a:buFont typeface="Wingdings" pitchFamily="2" charset="2"/>
              <a:buNone/>
            </a:pPr>
            <a:r>
              <a:rPr lang="en-US" altLang="zh-CN" dirty="0">
                <a:solidFill>
                  <a:schemeClr val="tx1"/>
                </a:solidFill>
                <a:latin typeface="Times New Roman" pitchFamily="18" charset="0"/>
              </a:rPr>
              <a:t> </a:t>
            </a:r>
            <a:r>
              <a:rPr lang="en-US" altLang="zh-CN" dirty="0" smtClean="0">
                <a:solidFill>
                  <a:schemeClr val="tx1"/>
                </a:solidFill>
                <a:latin typeface="Times New Roman" pitchFamily="18" charset="0"/>
              </a:rPr>
              <a:t>    D. </a:t>
            </a:r>
            <a:r>
              <a:rPr lang="zh-CN" altLang="en-US" dirty="0" smtClean="0">
                <a:solidFill>
                  <a:schemeClr val="tx1"/>
                </a:solidFill>
                <a:latin typeface="Times New Roman" pitchFamily="18" charset="0"/>
              </a:rPr>
              <a:t>执行时间与</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r>
              <a:rPr lang="zh-CN" altLang="en-US" dirty="0" smtClean="0">
                <a:solidFill>
                  <a:schemeClr val="tx1"/>
                </a:solidFill>
                <a:latin typeface="Times New Roman" pitchFamily="18" charset="0"/>
              </a:rPr>
              <a:t>成正比</a:t>
            </a:r>
          </a:p>
          <a:p>
            <a:pPr marL="533400" indent="-533400" eaLnBrk="1" hangingPunct="1">
              <a:buFont typeface="Wingdings" pitchFamily="2" charset="2"/>
              <a:buNone/>
            </a:pPr>
            <a:endParaRPr lang="zh-CN" altLang="en-US" sz="900" dirty="0" smtClean="0">
              <a:solidFill>
                <a:schemeClr val="tx1"/>
              </a:solidFill>
              <a:latin typeface="Times New Roman" pitchFamily="18" charset="0"/>
            </a:endParaRPr>
          </a:p>
          <a:p>
            <a:pPr marL="533400" indent="-533400" eaLnBrk="1" hangingPunct="1">
              <a:lnSpc>
                <a:spcPct val="110000"/>
              </a:lnSpc>
              <a:spcBef>
                <a:spcPct val="20000"/>
              </a:spcBef>
              <a:buFont typeface="Wingdings" pitchFamily="2" charset="2"/>
              <a:buNone/>
            </a:pPr>
            <a:r>
              <a:rPr lang="zh-CN" altLang="en-US" dirty="0" smtClean="0"/>
              <a:t>解答：</a:t>
            </a:r>
            <a:r>
              <a:rPr lang="en-US" altLang="zh-CN" dirty="0" smtClean="0">
                <a:latin typeface="Times New Roman" pitchFamily="18" charset="0"/>
              </a:rPr>
              <a:t>D</a:t>
            </a:r>
            <a:endParaRPr lang="zh-CN" altLang="en-US" dirty="0" smtClean="0">
              <a:latin typeface="Times New Roman" pitchFamily="18" charset="0"/>
            </a:endParaRPr>
          </a:p>
        </p:txBody>
      </p:sp>
    </p:spTree>
    <p:extLst>
      <p:ext uri="{BB962C8B-B14F-4D97-AF65-F5344CB8AC3E}">
        <p14:creationId xmlns:p14="http://schemas.microsoft.com/office/powerpoint/2010/main" val="357926429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73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body" sz="half" idx="1"/>
          </p:nvPr>
        </p:nvSpPr>
        <p:spPr>
          <a:xfrm>
            <a:off x="571500" y="733425"/>
            <a:ext cx="8032750" cy="5648325"/>
          </a:xfrm>
        </p:spPr>
        <p:txBody>
          <a:bodyPr/>
          <a:lstStyle/>
          <a:p>
            <a:pPr marL="533400" indent="-533400" eaLnBrk="1" hangingPunct="1">
              <a:lnSpc>
                <a:spcPct val="100000"/>
              </a:lnSpc>
              <a:spcBef>
                <a:spcPct val="10000"/>
              </a:spcBef>
              <a:buFont typeface="Wingdings" pitchFamily="2" charset="2"/>
              <a:buNone/>
            </a:pPr>
            <a:r>
              <a:rPr lang="zh-CN" altLang="en-US" sz="2800" dirty="0" smtClean="0">
                <a:solidFill>
                  <a:schemeClr val="tx1"/>
                </a:solidFill>
                <a:latin typeface="Times New Roman" pitchFamily="18" charset="0"/>
              </a:rPr>
              <a:t>例题</a:t>
            </a:r>
            <a:r>
              <a:rPr lang="en-US" altLang="zh-CN" sz="2800" dirty="0" smtClean="0">
                <a:solidFill>
                  <a:schemeClr val="tx1"/>
                </a:solidFill>
                <a:latin typeface="Times New Roman" pitchFamily="18" charset="0"/>
              </a:rPr>
              <a:t>3. </a:t>
            </a:r>
            <a:r>
              <a:rPr lang="zh-CN" altLang="en-US" sz="2800" dirty="0" smtClean="0">
                <a:solidFill>
                  <a:schemeClr val="tx1"/>
                </a:solidFill>
                <a:latin typeface="Times New Roman" pitchFamily="18" charset="0"/>
              </a:rPr>
              <a:t>有实现同一功能的两个算法</a:t>
            </a:r>
            <a:r>
              <a:rPr lang="en-US" altLang="zh-CN" sz="2800" dirty="0" smtClean="0">
                <a:solidFill>
                  <a:schemeClr val="tx1"/>
                </a:solidFill>
                <a:latin typeface="Times New Roman" pitchFamily="18" charset="0"/>
              </a:rPr>
              <a:t>A</a:t>
            </a:r>
            <a:r>
              <a:rPr lang="en-US" altLang="zh-CN" sz="2800" baseline="-25000" dirty="0" smtClean="0">
                <a:solidFill>
                  <a:schemeClr val="tx1"/>
                </a:solidFill>
                <a:latin typeface="Times New Roman" pitchFamily="18" charset="0"/>
              </a:rPr>
              <a:t>1</a:t>
            </a:r>
            <a:r>
              <a:rPr lang="zh-CN" altLang="en-US" sz="2800" dirty="0" smtClean="0">
                <a:solidFill>
                  <a:schemeClr val="tx1"/>
                </a:solidFill>
                <a:latin typeface="Times New Roman" pitchFamily="18" charset="0"/>
              </a:rPr>
              <a:t>和 </a:t>
            </a:r>
            <a:r>
              <a:rPr lang="en-US" altLang="zh-CN" sz="2800" dirty="0" smtClean="0">
                <a:solidFill>
                  <a:schemeClr val="tx1"/>
                </a:solidFill>
                <a:latin typeface="Times New Roman" pitchFamily="18" charset="0"/>
              </a:rPr>
              <a:t>A</a:t>
            </a:r>
            <a:r>
              <a:rPr lang="en-US" altLang="zh-CN" sz="2800" baseline="-25000" dirty="0" smtClean="0">
                <a:solidFill>
                  <a:schemeClr val="tx1"/>
                </a:solidFill>
                <a:latin typeface="Times New Roman" pitchFamily="18" charset="0"/>
              </a:rPr>
              <a:t>2</a:t>
            </a:r>
            <a:r>
              <a:rPr lang="zh-CN" altLang="en-US" sz="2800" dirty="0" smtClean="0">
                <a:solidFill>
                  <a:schemeClr val="tx1"/>
                </a:solidFill>
                <a:latin typeface="Times New Roman" pitchFamily="18" charset="0"/>
              </a:rPr>
              <a:t>，其中</a:t>
            </a:r>
            <a:r>
              <a:rPr lang="en-US" altLang="zh-CN" sz="2800" dirty="0" smtClean="0">
                <a:solidFill>
                  <a:schemeClr val="tx1"/>
                </a:solidFill>
                <a:latin typeface="Times New Roman" pitchFamily="18" charset="0"/>
              </a:rPr>
              <a:t>A</a:t>
            </a:r>
            <a:r>
              <a:rPr lang="en-US" altLang="zh-CN" sz="2800" baseline="-25000" dirty="0" smtClean="0">
                <a:solidFill>
                  <a:schemeClr val="tx1"/>
                </a:solidFill>
                <a:latin typeface="Times New Roman" pitchFamily="18" charset="0"/>
              </a:rPr>
              <a:t>1 </a:t>
            </a:r>
            <a:r>
              <a:rPr lang="zh-CN" altLang="en-US" sz="2800" dirty="0" smtClean="0">
                <a:solidFill>
                  <a:schemeClr val="tx1"/>
                </a:solidFill>
                <a:latin typeface="Times New Roman" pitchFamily="18" charset="0"/>
              </a:rPr>
              <a:t>的渐进时间复杂度是</a:t>
            </a:r>
            <a:r>
              <a:rPr lang="en-US" altLang="zh-CN" sz="2800" dirty="0" smtClean="0">
                <a:solidFill>
                  <a:schemeClr val="tx1"/>
                </a:solidFill>
                <a:latin typeface="Times New Roman" pitchFamily="18" charset="0"/>
              </a:rPr>
              <a:t>T</a:t>
            </a:r>
            <a:r>
              <a:rPr lang="en-US" altLang="zh-CN" sz="2800" baseline="-25000" dirty="0" smtClean="0">
                <a:solidFill>
                  <a:schemeClr val="tx1"/>
                </a:solidFill>
                <a:latin typeface="Times New Roman" pitchFamily="18" charset="0"/>
              </a:rPr>
              <a:t>1</a:t>
            </a:r>
            <a:r>
              <a:rPr lang="en-US" altLang="zh-CN" sz="2800" dirty="0" smtClean="0">
                <a:solidFill>
                  <a:schemeClr val="tx1"/>
                </a:solidFill>
                <a:latin typeface="Times New Roman" pitchFamily="18" charset="0"/>
              </a:rPr>
              <a:t>(n) = </a:t>
            </a:r>
            <a:r>
              <a:rPr lang="en-US" altLang="zh-CN" sz="2800" i="1" dirty="0" smtClean="0">
                <a:solidFill>
                  <a:schemeClr val="tx1"/>
                </a:solidFill>
                <a:latin typeface="Times New Roman" pitchFamily="18" charset="0"/>
              </a:rPr>
              <a:t>O</a:t>
            </a:r>
            <a:r>
              <a:rPr lang="en-US" altLang="zh-CN" sz="2800" dirty="0" smtClean="0">
                <a:solidFill>
                  <a:schemeClr val="tx1"/>
                </a:solidFill>
                <a:latin typeface="Times New Roman" pitchFamily="18" charset="0"/>
              </a:rPr>
              <a:t>(2</a:t>
            </a:r>
            <a:r>
              <a:rPr lang="en-US" altLang="zh-CN" sz="2800" baseline="30000" dirty="0" smtClean="0">
                <a:solidFill>
                  <a:schemeClr val="tx1"/>
                </a:solidFill>
                <a:latin typeface="Times New Roman" pitchFamily="18" charset="0"/>
              </a:rPr>
              <a:t>n</a:t>
            </a:r>
            <a:r>
              <a:rPr lang="en-US" altLang="zh-CN" sz="2800" dirty="0" smtClean="0">
                <a:solidFill>
                  <a:schemeClr val="tx1"/>
                </a:solidFill>
                <a:latin typeface="Times New Roman" pitchFamily="18" charset="0"/>
              </a:rPr>
              <a:t>)</a:t>
            </a:r>
            <a:r>
              <a:rPr lang="zh-CN" altLang="en-US"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A</a:t>
            </a:r>
            <a:r>
              <a:rPr lang="en-US" altLang="zh-CN" sz="2800" baseline="-25000" dirty="0" smtClean="0">
                <a:solidFill>
                  <a:schemeClr val="tx1"/>
                </a:solidFill>
                <a:latin typeface="Times New Roman" pitchFamily="18" charset="0"/>
              </a:rPr>
              <a:t>2 </a:t>
            </a:r>
            <a:r>
              <a:rPr lang="zh-CN" altLang="en-US" sz="2800" dirty="0" smtClean="0">
                <a:solidFill>
                  <a:schemeClr val="tx1"/>
                </a:solidFill>
                <a:latin typeface="Times New Roman" pitchFamily="18" charset="0"/>
              </a:rPr>
              <a:t>的渐进时间复杂度是</a:t>
            </a:r>
            <a:r>
              <a:rPr lang="en-US" altLang="zh-CN" sz="2800" dirty="0" smtClean="0">
                <a:solidFill>
                  <a:schemeClr val="tx1"/>
                </a:solidFill>
                <a:latin typeface="Times New Roman" pitchFamily="18" charset="0"/>
              </a:rPr>
              <a:t>T</a:t>
            </a:r>
            <a:r>
              <a:rPr lang="en-US" altLang="zh-CN" sz="2800" baseline="-25000" dirty="0" smtClean="0">
                <a:solidFill>
                  <a:schemeClr val="tx1"/>
                </a:solidFill>
                <a:latin typeface="Times New Roman" pitchFamily="18" charset="0"/>
              </a:rPr>
              <a:t>2</a:t>
            </a:r>
            <a:r>
              <a:rPr lang="en-US" altLang="zh-CN" sz="2800" dirty="0" smtClean="0">
                <a:solidFill>
                  <a:schemeClr val="tx1"/>
                </a:solidFill>
                <a:latin typeface="Times New Roman" pitchFamily="18" charset="0"/>
              </a:rPr>
              <a:t>(n) = </a:t>
            </a:r>
            <a:r>
              <a:rPr lang="en-US" altLang="zh-CN" sz="2800" i="1" dirty="0" smtClean="0">
                <a:solidFill>
                  <a:schemeClr val="tx1"/>
                </a:solidFill>
                <a:latin typeface="Times New Roman" pitchFamily="18" charset="0"/>
              </a:rPr>
              <a:t>O</a:t>
            </a:r>
            <a:r>
              <a:rPr lang="en-US" altLang="zh-CN" sz="2800" dirty="0" smtClean="0">
                <a:solidFill>
                  <a:schemeClr val="tx1"/>
                </a:solidFill>
                <a:latin typeface="Times New Roman" pitchFamily="18" charset="0"/>
              </a:rPr>
              <a:t>(n</a:t>
            </a:r>
            <a:r>
              <a:rPr lang="en-US" altLang="zh-CN" sz="2800" baseline="30000" dirty="0" smtClean="0">
                <a:solidFill>
                  <a:schemeClr val="tx1"/>
                </a:solidFill>
                <a:latin typeface="Times New Roman" pitchFamily="18" charset="0"/>
              </a:rPr>
              <a:t>2</a:t>
            </a:r>
            <a:r>
              <a:rPr lang="en-US" altLang="zh-CN" sz="2800" dirty="0" smtClean="0">
                <a:solidFill>
                  <a:schemeClr val="tx1"/>
                </a:solidFill>
                <a:latin typeface="Times New Roman" pitchFamily="18" charset="0"/>
              </a:rPr>
              <a:t>)</a:t>
            </a:r>
            <a:r>
              <a:rPr lang="zh-CN" altLang="en-US" sz="2800" dirty="0" smtClean="0">
                <a:solidFill>
                  <a:schemeClr val="tx1"/>
                </a:solidFill>
                <a:latin typeface="Times New Roman" pitchFamily="18" charset="0"/>
              </a:rPr>
              <a:t>。仅就时间复杂度而言，具体分析这两个算法哪个好。</a:t>
            </a:r>
          </a:p>
          <a:p>
            <a:pPr marL="533400" indent="-533400" eaLnBrk="1" hangingPunct="1">
              <a:lnSpc>
                <a:spcPct val="100000"/>
              </a:lnSpc>
              <a:spcBef>
                <a:spcPct val="10000"/>
              </a:spcBef>
              <a:buFont typeface="Wingdings" pitchFamily="2" charset="2"/>
              <a:buNone/>
            </a:pPr>
            <a:r>
              <a:rPr lang="en-US" altLang="zh-CN" sz="2800" dirty="0" smtClean="0">
                <a:latin typeface="Times New Roman" pitchFamily="18" charset="0"/>
              </a:rPr>
              <a:t>	</a:t>
            </a:r>
            <a:endParaRPr lang="zh-CN" altLang="en-US" sz="2800" dirty="0" smtClean="0">
              <a:solidFill>
                <a:srgbClr val="CC0000"/>
              </a:solidFill>
              <a:latin typeface="Times New Roman" pitchFamily="18" charset="0"/>
            </a:endParaRPr>
          </a:p>
          <a:p>
            <a:pPr marL="533400" indent="-533400" eaLnBrk="1" hangingPunct="1">
              <a:lnSpc>
                <a:spcPct val="100000"/>
              </a:lnSpc>
              <a:spcBef>
                <a:spcPct val="10000"/>
              </a:spcBef>
              <a:buFont typeface="Wingdings" pitchFamily="2" charset="2"/>
              <a:buNone/>
            </a:pPr>
            <a:r>
              <a:rPr lang="zh-CN" altLang="en-US" sz="2800" dirty="0" smtClean="0">
                <a:latin typeface="Times New Roman" pitchFamily="18" charset="0"/>
              </a:rPr>
              <a:t>解答：比较算法好坏需比较两个函数</a:t>
            </a:r>
            <a:r>
              <a:rPr lang="en-US" altLang="zh-CN" sz="2800" dirty="0" smtClean="0">
                <a:latin typeface="Times New Roman" pitchFamily="18" charset="0"/>
              </a:rPr>
              <a:t>2</a:t>
            </a:r>
            <a:r>
              <a:rPr lang="en-US" altLang="zh-CN" sz="2800" baseline="30000" dirty="0" smtClean="0">
                <a:latin typeface="Times New Roman" pitchFamily="18" charset="0"/>
              </a:rPr>
              <a:t>n</a:t>
            </a:r>
            <a:r>
              <a:rPr lang="zh-CN" altLang="en-US" sz="2800" dirty="0" smtClean="0">
                <a:latin typeface="Times New Roman" pitchFamily="18" charset="0"/>
              </a:rPr>
              <a:t>和</a:t>
            </a:r>
            <a:r>
              <a:rPr lang="en-US" altLang="zh-CN" sz="2800" dirty="0" smtClean="0">
                <a:latin typeface="Times New Roman" pitchFamily="18" charset="0"/>
              </a:rPr>
              <a:t>n</a:t>
            </a:r>
            <a:r>
              <a:rPr lang="en-US" altLang="zh-CN" sz="2800" baseline="30000" dirty="0" smtClean="0">
                <a:latin typeface="Times New Roman" pitchFamily="18" charset="0"/>
              </a:rPr>
              <a:t>2</a:t>
            </a:r>
            <a:r>
              <a:rPr lang="zh-CN" altLang="en-US" sz="2800" dirty="0" smtClean="0">
                <a:latin typeface="Times New Roman" pitchFamily="18" charset="0"/>
              </a:rPr>
              <a:t>。</a:t>
            </a:r>
          </a:p>
          <a:p>
            <a:pPr marL="533400" indent="-533400" eaLnBrk="1" hangingPunct="1">
              <a:lnSpc>
                <a:spcPct val="100000"/>
              </a:lnSpc>
              <a:spcBef>
                <a:spcPct val="10000"/>
              </a:spcBef>
              <a:buFont typeface="Wingdings" pitchFamily="2" charset="2"/>
              <a:buNone/>
            </a:pPr>
            <a:r>
              <a:rPr lang="zh-CN" altLang="en-US" sz="2800" dirty="0" smtClean="0">
                <a:latin typeface="Times New Roman" pitchFamily="18" charset="0"/>
              </a:rPr>
              <a:t>	当</a:t>
            </a:r>
            <a:r>
              <a:rPr lang="en-US" altLang="zh-CN" sz="2800" dirty="0" smtClean="0">
                <a:latin typeface="Times New Roman" pitchFamily="18" charset="0"/>
              </a:rPr>
              <a:t>n = 1</a:t>
            </a:r>
            <a:r>
              <a:rPr lang="zh-CN" altLang="en-US" sz="2800" dirty="0" smtClean="0">
                <a:latin typeface="Times New Roman" pitchFamily="18" charset="0"/>
              </a:rPr>
              <a:t>时，</a:t>
            </a:r>
            <a:r>
              <a:rPr lang="en-US" altLang="zh-CN" sz="2800" dirty="0" smtClean="0">
                <a:latin typeface="Times New Roman" pitchFamily="18" charset="0"/>
              </a:rPr>
              <a:t>2</a:t>
            </a:r>
            <a:r>
              <a:rPr lang="en-US" altLang="zh-CN" sz="2800" baseline="30000" dirty="0" smtClean="0">
                <a:latin typeface="Times New Roman" pitchFamily="18" charset="0"/>
              </a:rPr>
              <a:t>1</a:t>
            </a:r>
            <a:r>
              <a:rPr lang="en-US" altLang="zh-CN" sz="2800" dirty="0" smtClean="0">
                <a:latin typeface="Times New Roman" pitchFamily="18" charset="0"/>
              </a:rPr>
              <a:t> &gt; 1</a:t>
            </a:r>
            <a:r>
              <a:rPr lang="en-US" altLang="zh-CN" sz="2800" baseline="30000" dirty="0" smtClean="0">
                <a:latin typeface="Times New Roman" pitchFamily="18" charset="0"/>
              </a:rPr>
              <a:t>2</a:t>
            </a:r>
            <a:r>
              <a:rPr lang="zh-CN" altLang="en-US" sz="2800" dirty="0" smtClean="0">
                <a:latin typeface="Times New Roman" pitchFamily="18" charset="0"/>
              </a:rPr>
              <a:t>，算法</a:t>
            </a:r>
            <a:r>
              <a:rPr lang="en-US" altLang="zh-CN" sz="2800" dirty="0" smtClean="0">
                <a:latin typeface="Times New Roman" pitchFamily="18" charset="0"/>
              </a:rPr>
              <a:t>A</a:t>
            </a:r>
            <a:r>
              <a:rPr lang="en-US" altLang="zh-CN" sz="2800" baseline="-25000" dirty="0" smtClean="0">
                <a:latin typeface="Times New Roman" pitchFamily="18" charset="0"/>
              </a:rPr>
              <a:t>2</a:t>
            </a:r>
            <a:r>
              <a:rPr lang="zh-CN" altLang="en-US" sz="2800" dirty="0" smtClean="0">
                <a:latin typeface="Times New Roman" pitchFamily="18" charset="0"/>
              </a:rPr>
              <a:t>好于</a:t>
            </a:r>
            <a:r>
              <a:rPr lang="en-US" altLang="zh-CN" sz="2800" dirty="0" smtClean="0">
                <a:latin typeface="Times New Roman" pitchFamily="18" charset="0"/>
              </a:rPr>
              <a:t>A</a:t>
            </a:r>
            <a:r>
              <a:rPr lang="en-US" altLang="zh-CN" sz="2800" baseline="-25000" dirty="0" smtClean="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smtClean="0">
                <a:latin typeface="Times New Roman" pitchFamily="18" charset="0"/>
              </a:rPr>
              <a:t>	</a:t>
            </a:r>
            <a:r>
              <a:rPr lang="zh-CN" altLang="en-US" sz="2800" dirty="0" smtClean="0">
                <a:latin typeface="Times New Roman" pitchFamily="18" charset="0"/>
              </a:rPr>
              <a:t>当</a:t>
            </a:r>
            <a:r>
              <a:rPr lang="en-US" altLang="zh-CN" sz="2800" dirty="0" smtClean="0">
                <a:latin typeface="Times New Roman" pitchFamily="18" charset="0"/>
              </a:rPr>
              <a:t>n = 2</a:t>
            </a:r>
            <a:r>
              <a:rPr lang="zh-CN" altLang="en-US" sz="2800" dirty="0" smtClean="0">
                <a:latin typeface="Times New Roman" pitchFamily="18" charset="0"/>
              </a:rPr>
              <a:t>时，</a:t>
            </a:r>
            <a:r>
              <a:rPr lang="en-US" altLang="zh-CN" sz="2800" dirty="0" smtClean="0">
                <a:latin typeface="Times New Roman" pitchFamily="18" charset="0"/>
              </a:rPr>
              <a:t>2</a:t>
            </a:r>
            <a:r>
              <a:rPr lang="en-US" altLang="zh-CN" sz="2800" baseline="30000" dirty="0" smtClean="0">
                <a:latin typeface="Times New Roman" pitchFamily="18" charset="0"/>
              </a:rPr>
              <a:t>2</a:t>
            </a:r>
            <a:r>
              <a:rPr lang="en-US" altLang="zh-CN" sz="2800" dirty="0" smtClean="0">
                <a:latin typeface="Times New Roman" pitchFamily="18" charset="0"/>
              </a:rPr>
              <a:t> = 2</a:t>
            </a:r>
            <a:r>
              <a:rPr lang="en-US" altLang="zh-CN" sz="2800" baseline="30000" dirty="0" smtClean="0">
                <a:latin typeface="Times New Roman" pitchFamily="18" charset="0"/>
              </a:rPr>
              <a:t>2</a:t>
            </a:r>
            <a:r>
              <a:rPr lang="zh-CN" altLang="en-US" sz="2800" dirty="0" smtClean="0">
                <a:latin typeface="Times New Roman" pitchFamily="18" charset="0"/>
              </a:rPr>
              <a:t>，算法</a:t>
            </a:r>
            <a:r>
              <a:rPr lang="en-US" altLang="zh-CN" sz="2800" dirty="0" smtClean="0">
                <a:latin typeface="Times New Roman" pitchFamily="18" charset="0"/>
              </a:rPr>
              <a:t>A</a:t>
            </a:r>
            <a:r>
              <a:rPr lang="en-US" altLang="zh-CN" sz="2800" baseline="-25000" dirty="0" smtClean="0">
                <a:latin typeface="Times New Roman" pitchFamily="18" charset="0"/>
              </a:rPr>
              <a:t>1</a:t>
            </a:r>
            <a:r>
              <a:rPr lang="zh-CN" altLang="en-US" sz="2800" dirty="0" smtClean="0">
                <a:latin typeface="Times New Roman" pitchFamily="18" charset="0"/>
              </a:rPr>
              <a:t>与</a:t>
            </a:r>
            <a:r>
              <a:rPr lang="en-US" altLang="zh-CN" sz="2800" dirty="0" smtClean="0">
                <a:latin typeface="Times New Roman" pitchFamily="18" charset="0"/>
              </a:rPr>
              <a:t>A</a:t>
            </a:r>
            <a:r>
              <a:rPr lang="en-US" altLang="zh-CN" sz="2800" baseline="-25000" dirty="0" smtClean="0">
                <a:latin typeface="Times New Roman" pitchFamily="18" charset="0"/>
              </a:rPr>
              <a:t>2</a:t>
            </a:r>
            <a:r>
              <a:rPr lang="zh-CN" altLang="en-US" sz="2800" dirty="0" smtClean="0">
                <a:latin typeface="Times New Roman" pitchFamily="18" charset="0"/>
              </a:rPr>
              <a:t>相当</a:t>
            </a:r>
          </a:p>
          <a:p>
            <a:pPr marL="533400" indent="-533400" eaLnBrk="1" hangingPunct="1">
              <a:lnSpc>
                <a:spcPct val="100000"/>
              </a:lnSpc>
              <a:spcBef>
                <a:spcPct val="10000"/>
              </a:spcBef>
              <a:buFont typeface="Wingdings" pitchFamily="2" charset="2"/>
              <a:buNone/>
            </a:pPr>
            <a:r>
              <a:rPr lang="zh-CN" altLang="en-US" sz="2800" dirty="0" smtClean="0">
                <a:latin typeface="Times New Roman" pitchFamily="18" charset="0"/>
              </a:rPr>
              <a:t>	当</a:t>
            </a:r>
            <a:r>
              <a:rPr lang="en-US" altLang="zh-CN" sz="2800" dirty="0" smtClean="0">
                <a:latin typeface="Times New Roman" pitchFamily="18" charset="0"/>
              </a:rPr>
              <a:t>n = 3</a:t>
            </a:r>
            <a:r>
              <a:rPr lang="zh-CN" altLang="en-US" sz="2800" dirty="0" smtClean="0">
                <a:latin typeface="Times New Roman" pitchFamily="18" charset="0"/>
              </a:rPr>
              <a:t>时，</a:t>
            </a:r>
            <a:r>
              <a:rPr lang="en-US" altLang="zh-CN" sz="2800" dirty="0" smtClean="0">
                <a:latin typeface="Times New Roman" pitchFamily="18" charset="0"/>
              </a:rPr>
              <a:t>2</a:t>
            </a:r>
            <a:r>
              <a:rPr lang="en-US" altLang="zh-CN" sz="2800" baseline="30000" dirty="0" smtClean="0">
                <a:latin typeface="Times New Roman" pitchFamily="18" charset="0"/>
              </a:rPr>
              <a:t>3</a:t>
            </a:r>
            <a:r>
              <a:rPr lang="en-US" altLang="zh-CN" sz="2800" dirty="0" smtClean="0">
                <a:latin typeface="Times New Roman" pitchFamily="18" charset="0"/>
              </a:rPr>
              <a:t> &lt; 3</a:t>
            </a:r>
            <a:r>
              <a:rPr lang="en-US" altLang="zh-CN" sz="2800" baseline="30000" dirty="0" smtClean="0">
                <a:latin typeface="Times New Roman" pitchFamily="18" charset="0"/>
              </a:rPr>
              <a:t>2</a:t>
            </a:r>
            <a:r>
              <a:rPr lang="zh-CN" altLang="en-US" sz="2800" dirty="0" smtClean="0">
                <a:latin typeface="Times New Roman" pitchFamily="18" charset="0"/>
              </a:rPr>
              <a:t>，算法</a:t>
            </a:r>
            <a:r>
              <a:rPr lang="en-US" altLang="zh-CN" sz="2800" dirty="0" smtClean="0">
                <a:latin typeface="Times New Roman" pitchFamily="18" charset="0"/>
              </a:rPr>
              <a:t>A</a:t>
            </a:r>
            <a:r>
              <a:rPr lang="en-US" altLang="zh-CN" sz="2800" baseline="-25000" dirty="0" smtClean="0">
                <a:latin typeface="Times New Roman" pitchFamily="18" charset="0"/>
              </a:rPr>
              <a:t>1</a:t>
            </a:r>
            <a:r>
              <a:rPr lang="zh-CN" altLang="en-US" sz="2800" dirty="0" smtClean="0">
                <a:latin typeface="Times New Roman" pitchFamily="18" charset="0"/>
              </a:rPr>
              <a:t>好于</a:t>
            </a:r>
            <a:r>
              <a:rPr lang="en-US" altLang="zh-CN" sz="2800" dirty="0" smtClean="0">
                <a:latin typeface="Times New Roman" pitchFamily="18" charset="0"/>
              </a:rPr>
              <a:t>A</a:t>
            </a:r>
            <a:r>
              <a:rPr lang="en-US" altLang="zh-CN" sz="2800" baseline="-25000" dirty="0" smtClean="0">
                <a:latin typeface="Times New Roman" pitchFamily="18" charset="0"/>
              </a:rPr>
              <a:t>2</a:t>
            </a:r>
          </a:p>
          <a:p>
            <a:pPr marL="533400" indent="-533400" eaLnBrk="1" hangingPunct="1">
              <a:lnSpc>
                <a:spcPct val="100000"/>
              </a:lnSpc>
              <a:spcBef>
                <a:spcPct val="10000"/>
              </a:spcBef>
              <a:buFont typeface="Wingdings" pitchFamily="2" charset="2"/>
              <a:buNone/>
            </a:pPr>
            <a:r>
              <a:rPr lang="en-US" altLang="zh-CN" sz="2800" dirty="0" smtClean="0">
                <a:latin typeface="Times New Roman" pitchFamily="18" charset="0"/>
              </a:rPr>
              <a:t>	</a:t>
            </a:r>
            <a:r>
              <a:rPr lang="zh-CN" altLang="en-US" sz="2800" dirty="0" smtClean="0">
                <a:latin typeface="Times New Roman" pitchFamily="18" charset="0"/>
              </a:rPr>
              <a:t>当</a:t>
            </a:r>
            <a:r>
              <a:rPr lang="en-US" altLang="zh-CN" sz="2800" dirty="0" smtClean="0">
                <a:latin typeface="Times New Roman" pitchFamily="18" charset="0"/>
              </a:rPr>
              <a:t>n = 4</a:t>
            </a:r>
            <a:r>
              <a:rPr lang="zh-CN" altLang="en-US" sz="2800" dirty="0" smtClean="0">
                <a:latin typeface="Times New Roman" pitchFamily="18" charset="0"/>
              </a:rPr>
              <a:t>时，</a:t>
            </a:r>
            <a:r>
              <a:rPr lang="en-US" altLang="zh-CN" sz="2800" dirty="0" smtClean="0">
                <a:latin typeface="Times New Roman" pitchFamily="18" charset="0"/>
              </a:rPr>
              <a:t>2</a:t>
            </a:r>
            <a:r>
              <a:rPr lang="en-US" altLang="zh-CN" sz="2800" baseline="30000" dirty="0" smtClean="0">
                <a:latin typeface="Times New Roman" pitchFamily="18" charset="0"/>
              </a:rPr>
              <a:t>4</a:t>
            </a:r>
            <a:r>
              <a:rPr lang="en-US" altLang="zh-CN" sz="2800" dirty="0" smtClean="0">
                <a:latin typeface="Times New Roman" pitchFamily="18" charset="0"/>
              </a:rPr>
              <a:t> &gt; 4</a:t>
            </a:r>
            <a:r>
              <a:rPr lang="en-US" altLang="zh-CN" sz="2800" baseline="30000" dirty="0" smtClean="0">
                <a:latin typeface="Times New Roman" pitchFamily="18" charset="0"/>
              </a:rPr>
              <a:t>2</a:t>
            </a:r>
            <a:r>
              <a:rPr lang="zh-CN" altLang="en-US" sz="2800" dirty="0" smtClean="0">
                <a:latin typeface="Times New Roman" pitchFamily="18" charset="0"/>
              </a:rPr>
              <a:t>，算法</a:t>
            </a:r>
            <a:r>
              <a:rPr lang="en-US" altLang="zh-CN" sz="2800" dirty="0" smtClean="0">
                <a:latin typeface="Times New Roman" pitchFamily="18" charset="0"/>
              </a:rPr>
              <a:t>A</a:t>
            </a:r>
            <a:r>
              <a:rPr lang="en-US" altLang="zh-CN" sz="2800" baseline="-25000" dirty="0" smtClean="0">
                <a:latin typeface="Times New Roman" pitchFamily="18" charset="0"/>
              </a:rPr>
              <a:t>2</a:t>
            </a:r>
            <a:r>
              <a:rPr lang="zh-CN" altLang="en-US" sz="2800" dirty="0" smtClean="0">
                <a:latin typeface="Times New Roman" pitchFamily="18" charset="0"/>
              </a:rPr>
              <a:t>好于</a:t>
            </a:r>
            <a:r>
              <a:rPr lang="en-US" altLang="zh-CN" sz="2800" dirty="0" smtClean="0">
                <a:latin typeface="Times New Roman" pitchFamily="18" charset="0"/>
              </a:rPr>
              <a:t>A</a:t>
            </a:r>
            <a:r>
              <a:rPr lang="en-US" altLang="zh-CN" sz="2800" baseline="-25000" dirty="0" smtClean="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smtClean="0">
                <a:latin typeface="Times New Roman" pitchFamily="18" charset="0"/>
              </a:rPr>
              <a:t>	</a:t>
            </a:r>
            <a:r>
              <a:rPr lang="zh-CN" altLang="en-US" sz="2800" dirty="0" smtClean="0">
                <a:latin typeface="Times New Roman" pitchFamily="18" charset="0"/>
              </a:rPr>
              <a:t>当</a:t>
            </a:r>
            <a:r>
              <a:rPr lang="en-US" altLang="zh-CN" sz="2800" dirty="0" smtClean="0">
                <a:latin typeface="Times New Roman" pitchFamily="18" charset="0"/>
              </a:rPr>
              <a:t>n &gt; 4</a:t>
            </a:r>
            <a:r>
              <a:rPr lang="zh-CN" altLang="en-US" sz="2800" dirty="0" smtClean="0">
                <a:latin typeface="Times New Roman" pitchFamily="18" charset="0"/>
              </a:rPr>
              <a:t>时，</a:t>
            </a:r>
            <a:r>
              <a:rPr lang="en-US" altLang="zh-CN" sz="2800" dirty="0" smtClean="0">
                <a:latin typeface="Times New Roman" pitchFamily="18" charset="0"/>
              </a:rPr>
              <a:t>2</a:t>
            </a:r>
            <a:r>
              <a:rPr lang="en-US" altLang="zh-CN" sz="2800" baseline="30000" dirty="0" smtClean="0">
                <a:latin typeface="Times New Roman" pitchFamily="18" charset="0"/>
              </a:rPr>
              <a:t>n</a:t>
            </a:r>
            <a:r>
              <a:rPr lang="en-US" altLang="zh-CN" sz="2800" dirty="0" smtClean="0">
                <a:latin typeface="Times New Roman" pitchFamily="18" charset="0"/>
              </a:rPr>
              <a:t> &gt; n</a:t>
            </a:r>
            <a:r>
              <a:rPr lang="en-US" altLang="zh-CN" sz="2800" baseline="30000" dirty="0" smtClean="0">
                <a:latin typeface="Times New Roman" pitchFamily="18" charset="0"/>
              </a:rPr>
              <a:t>2</a:t>
            </a:r>
            <a:r>
              <a:rPr lang="zh-CN" altLang="en-US" sz="2800" dirty="0" smtClean="0">
                <a:latin typeface="Times New Roman" pitchFamily="18" charset="0"/>
              </a:rPr>
              <a:t>，算法</a:t>
            </a:r>
            <a:r>
              <a:rPr lang="en-US" altLang="zh-CN" sz="2800" dirty="0" smtClean="0">
                <a:latin typeface="Times New Roman" pitchFamily="18" charset="0"/>
              </a:rPr>
              <a:t>A</a:t>
            </a:r>
            <a:r>
              <a:rPr lang="en-US" altLang="zh-CN" sz="2800" baseline="-25000" dirty="0" smtClean="0">
                <a:latin typeface="Times New Roman" pitchFamily="18" charset="0"/>
              </a:rPr>
              <a:t>2</a:t>
            </a:r>
            <a:r>
              <a:rPr lang="zh-CN" altLang="en-US" sz="2800" dirty="0" smtClean="0">
                <a:latin typeface="Times New Roman" pitchFamily="18" charset="0"/>
              </a:rPr>
              <a:t>好于</a:t>
            </a:r>
            <a:r>
              <a:rPr lang="en-US" altLang="zh-CN" sz="2800" dirty="0" smtClean="0">
                <a:latin typeface="Times New Roman" pitchFamily="18" charset="0"/>
              </a:rPr>
              <a:t>A</a:t>
            </a:r>
            <a:r>
              <a:rPr lang="en-US" altLang="zh-CN" sz="2800" baseline="-25000" dirty="0" smtClean="0">
                <a:latin typeface="Times New Roman" pitchFamily="18" charset="0"/>
              </a:rPr>
              <a:t>1</a:t>
            </a:r>
          </a:p>
          <a:p>
            <a:pPr marL="533400" indent="-533400" eaLnBrk="1" hangingPunct="1">
              <a:lnSpc>
                <a:spcPct val="100000"/>
              </a:lnSpc>
              <a:spcBef>
                <a:spcPct val="10000"/>
              </a:spcBef>
              <a:buFont typeface="Wingdings" pitchFamily="2" charset="2"/>
              <a:buNone/>
            </a:pPr>
            <a:r>
              <a:rPr lang="en-US" altLang="zh-CN" sz="2800" dirty="0" smtClean="0">
                <a:latin typeface="Times New Roman" pitchFamily="18" charset="0"/>
              </a:rPr>
              <a:t>	</a:t>
            </a:r>
            <a:r>
              <a:rPr lang="zh-CN" altLang="en-US" sz="2800" dirty="0" smtClean="0">
                <a:latin typeface="Times New Roman" pitchFamily="18" charset="0"/>
              </a:rPr>
              <a:t>当</a:t>
            </a:r>
            <a:r>
              <a:rPr lang="en-US" altLang="zh-CN" sz="2800" dirty="0" smtClean="0">
                <a:latin typeface="Times New Roman" pitchFamily="18" charset="0"/>
              </a:rPr>
              <a:t>n</a:t>
            </a:r>
            <a:r>
              <a:rPr lang="en-US" altLang="zh-CN" sz="2800" dirty="0" smtClean="0">
                <a:latin typeface="Times New Roman" pitchFamily="18" charset="0"/>
                <a:ea typeface="宋体" pitchFamily="2" charset="-122"/>
              </a:rPr>
              <a:t>→∞</a:t>
            </a:r>
            <a:r>
              <a:rPr lang="zh-CN" altLang="en-US" sz="2800" dirty="0" smtClean="0">
                <a:latin typeface="Times New Roman" pitchFamily="18" charset="0"/>
              </a:rPr>
              <a:t>时，算法</a:t>
            </a:r>
            <a:r>
              <a:rPr lang="en-US" altLang="zh-CN" sz="2800" dirty="0" smtClean="0">
                <a:latin typeface="Times New Roman" pitchFamily="18" charset="0"/>
              </a:rPr>
              <a:t>A</a:t>
            </a:r>
            <a:r>
              <a:rPr lang="en-US" altLang="zh-CN" sz="2800" baseline="-25000" dirty="0" smtClean="0">
                <a:latin typeface="Times New Roman" pitchFamily="18" charset="0"/>
              </a:rPr>
              <a:t>2</a:t>
            </a:r>
            <a:r>
              <a:rPr lang="zh-CN" altLang="en-US" sz="2800" dirty="0" smtClean="0">
                <a:latin typeface="Times New Roman" pitchFamily="18" charset="0"/>
              </a:rPr>
              <a:t>在时间上显然优于</a:t>
            </a:r>
            <a:r>
              <a:rPr lang="en-US" altLang="zh-CN" sz="2800" dirty="0" smtClean="0">
                <a:latin typeface="Times New Roman" pitchFamily="18" charset="0"/>
              </a:rPr>
              <a:t>A</a:t>
            </a:r>
            <a:r>
              <a:rPr lang="en-US" altLang="zh-CN" sz="2800" baseline="-25000" dirty="0" smtClean="0">
                <a:latin typeface="Times New Roman" pitchFamily="18" charset="0"/>
              </a:rPr>
              <a:t>1</a:t>
            </a:r>
            <a:r>
              <a:rPr lang="zh-CN" altLang="en-US" sz="2800" dirty="0" smtClean="0">
                <a:latin typeface="Times New Roman" pitchFamily="18" charset="0"/>
              </a:rPr>
              <a:t>。</a:t>
            </a:r>
          </a:p>
        </p:txBody>
      </p:sp>
    </p:spTree>
    <p:extLst>
      <p:ext uri="{BB962C8B-B14F-4D97-AF65-F5344CB8AC3E}">
        <p14:creationId xmlns:p14="http://schemas.microsoft.com/office/powerpoint/2010/main" val="25618793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39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39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939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395">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9395">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93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5"/>
          <p:cNvSpPr>
            <a:spLocks noChangeArrowheads="1"/>
          </p:cNvSpPr>
          <p:nvPr/>
        </p:nvSpPr>
        <p:spPr bwMode="auto">
          <a:xfrm>
            <a:off x="1116013" y="1989770"/>
            <a:ext cx="5292725" cy="2159310"/>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eaLnBrk="1" hangingPunct="1">
              <a:spcBef>
                <a:spcPct val="0"/>
              </a:spcBef>
              <a:buClrTx/>
              <a:buFontTx/>
              <a:buNone/>
            </a:pPr>
            <a:endParaRPr kumimoji="0" lang="zh-CN" altLang="en-US" sz="1800" b="0">
              <a:solidFill>
                <a:srgbClr val="000099"/>
              </a:solidFill>
              <a:latin typeface="Arial" charset="0"/>
              <a:ea typeface="宋体" pitchFamily="2" charset="-122"/>
            </a:endParaRPr>
          </a:p>
        </p:txBody>
      </p:sp>
      <p:sp>
        <p:nvSpPr>
          <p:cNvPr id="60420" name="Rectangle 3"/>
          <p:cNvSpPr>
            <a:spLocks noGrp="1" noChangeArrowheads="1"/>
          </p:cNvSpPr>
          <p:nvPr>
            <p:ph type="body" idx="1"/>
          </p:nvPr>
        </p:nvSpPr>
        <p:spPr>
          <a:xfrm>
            <a:off x="471488" y="728663"/>
            <a:ext cx="8229600" cy="5700712"/>
          </a:xfrm>
        </p:spPr>
        <p:txBody>
          <a:bodyPr/>
          <a:lstStyle/>
          <a:p>
            <a:pPr eaLnBrk="1" hangingPunct="1">
              <a:lnSpc>
                <a:spcPct val="110000"/>
              </a:lnSpc>
              <a:buFont typeface="Wingdings" pitchFamily="2" charset="2"/>
              <a:buNone/>
            </a:pPr>
            <a:r>
              <a:rPr lang="zh-CN" altLang="en-US" dirty="0" smtClean="0">
                <a:solidFill>
                  <a:schemeClr val="tx1"/>
                </a:solidFill>
                <a:latin typeface="Times New Roman" pitchFamily="18" charset="0"/>
              </a:rPr>
              <a:t>例题</a:t>
            </a:r>
            <a:r>
              <a:rPr lang="en-US" altLang="zh-CN" dirty="0" smtClean="0">
                <a:solidFill>
                  <a:schemeClr val="tx1"/>
                </a:solidFill>
                <a:latin typeface="Times New Roman" pitchFamily="18" charset="0"/>
              </a:rPr>
              <a:t>4    </a:t>
            </a:r>
            <a:r>
              <a:rPr lang="zh-CN" altLang="en-US" dirty="0" smtClean="0">
                <a:solidFill>
                  <a:schemeClr val="tx1"/>
                </a:solidFill>
                <a:latin typeface="Times New Roman" pitchFamily="18" charset="0"/>
              </a:rPr>
              <a:t>设</a:t>
            </a:r>
            <a:r>
              <a:rPr lang="en-US" altLang="zh-CN" dirty="0" smtClean="0">
                <a:solidFill>
                  <a:schemeClr val="tx1"/>
                </a:solidFill>
                <a:latin typeface="Times New Roman" pitchFamily="18" charset="0"/>
              </a:rPr>
              <a:t>n</a:t>
            </a:r>
            <a:r>
              <a:rPr lang="zh-CN" altLang="en-US" dirty="0" smtClean="0">
                <a:solidFill>
                  <a:schemeClr val="tx1"/>
                </a:solidFill>
                <a:latin typeface="Times New Roman" pitchFamily="18" charset="0"/>
              </a:rPr>
              <a:t>是描述问题规模的非负整数，下面程序片段的时间复杂度是</a:t>
            </a:r>
          </a:p>
          <a:p>
            <a:pPr eaLnBrk="1" hangingPunct="1">
              <a:lnSpc>
                <a:spcPct val="110000"/>
              </a:lnSpc>
              <a:buFont typeface="Wingdings" pitchFamily="2" charset="2"/>
              <a:buNone/>
            </a:pPr>
            <a:r>
              <a:rPr lang="zh-CN" altLang="en-US" dirty="0" smtClean="0">
                <a:solidFill>
                  <a:schemeClr val="tx1"/>
                </a:solidFill>
                <a:latin typeface="Times New Roman" pitchFamily="18" charset="0"/>
              </a:rPr>
              <a:t>		</a:t>
            </a:r>
            <a:r>
              <a:rPr lang="en-US" altLang="zh-CN" dirty="0" smtClean="0">
                <a:solidFill>
                  <a:srgbClr val="CC0000"/>
                </a:solidFill>
                <a:latin typeface="Times New Roman" pitchFamily="18" charset="0"/>
              </a:rPr>
              <a:t>x = 2;</a:t>
            </a:r>
          </a:p>
          <a:p>
            <a:pPr eaLnBrk="1" hangingPunct="1">
              <a:lnSpc>
                <a:spcPct val="110000"/>
              </a:lnSpc>
              <a:buFont typeface="Wingdings" pitchFamily="2" charset="2"/>
              <a:buNone/>
            </a:pPr>
            <a:r>
              <a:rPr lang="en-US" altLang="zh-CN" dirty="0" smtClean="0">
                <a:solidFill>
                  <a:srgbClr val="CC0000"/>
                </a:solidFill>
                <a:latin typeface="Times New Roman" pitchFamily="18" charset="0"/>
              </a:rPr>
              <a:t>		while ( x &lt; n/2 )</a:t>
            </a:r>
          </a:p>
          <a:p>
            <a:pPr eaLnBrk="1" hangingPunct="1">
              <a:lnSpc>
                <a:spcPct val="110000"/>
              </a:lnSpc>
              <a:buFont typeface="Wingdings" pitchFamily="2" charset="2"/>
              <a:buNone/>
            </a:pPr>
            <a:r>
              <a:rPr lang="en-US" altLang="zh-CN" dirty="0" smtClean="0">
                <a:solidFill>
                  <a:srgbClr val="CC0000"/>
                </a:solidFill>
                <a:latin typeface="Times New Roman" pitchFamily="18" charset="0"/>
              </a:rPr>
              <a:t>		      x = 2*x;</a:t>
            </a:r>
          </a:p>
          <a:p>
            <a:pPr eaLnBrk="1" hangingPunct="1">
              <a:lnSpc>
                <a:spcPct val="110000"/>
              </a:lnSpc>
              <a:buFont typeface="Wingdings" pitchFamily="2" charset="2"/>
              <a:buNone/>
            </a:pPr>
            <a:r>
              <a:rPr lang="en-US" altLang="zh-CN" dirty="0" smtClean="0">
                <a:solidFill>
                  <a:schemeClr val="tx1"/>
                </a:solidFill>
                <a:latin typeface="Times New Roman" pitchFamily="18" charset="0"/>
              </a:rPr>
              <a:t>	A. </a:t>
            </a:r>
            <a:r>
              <a:rPr lang="en-US" altLang="zh-CN" i="1" dirty="0" smtClean="0">
                <a:solidFill>
                  <a:schemeClr val="tx1"/>
                </a:solidFill>
                <a:latin typeface="Times New Roman" pitchFamily="18" charset="0"/>
              </a:rPr>
              <a:t>O</a:t>
            </a:r>
            <a:r>
              <a:rPr lang="en-US" altLang="zh-CN" dirty="0" smtClean="0">
                <a:solidFill>
                  <a:schemeClr val="tx1"/>
                </a:solidFill>
                <a:latin typeface="Times New Roman" pitchFamily="18" charset="0"/>
              </a:rPr>
              <a:t>(log</a:t>
            </a:r>
            <a:r>
              <a:rPr lang="en-US" altLang="zh-CN" baseline="-25000" dirty="0" smtClean="0">
                <a:solidFill>
                  <a:schemeClr val="tx1"/>
                </a:solidFill>
                <a:latin typeface="Times New Roman" pitchFamily="18" charset="0"/>
              </a:rPr>
              <a:t>2</a:t>
            </a:r>
            <a:r>
              <a:rPr lang="en-US" altLang="zh-CN" dirty="0" smtClean="0">
                <a:solidFill>
                  <a:schemeClr val="tx1"/>
                </a:solidFill>
                <a:latin typeface="Times New Roman" pitchFamily="18" charset="0"/>
              </a:rPr>
              <a:t>n)			B. </a:t>
            </a:r>
            <a:r>
              <a:rPr lang="en-US" altLang="zh-CN" i="1" dirty="0" smtClean="0">
                <a:solidFill>
                  <a:schemeClr val="tx1"/>
                </a:solidFill>
                <a:latin typeface="Times New Roman" pitchFamily="18" charset="0"/>
              </a:rPr>
              <a:t>O</a:t>
            </a:r>
            <a:r>
              <a:rPr lang="en-US" altLang="zh-CN" dirty="0" smtClean="0">
                <a:solidFill>
                  <a:schemeClr val="tx1"/>
                </a:solidFill>
                <a:latin typeface="Times New Roman" pitchFamily="18" charset="0"/>
              </a:rPr>
              <a:t>(n)     </a:t>
            </a:r>
          </a:p>
          <a:p>
            <a:pPr eaLnBrk="1" hangingPunct="1">
              <a:lnSpc>
                <a:spcPct val="110000"/>
              </a:lnSpc>
              <a:buFont typeface="Wingdings" pitchFamily="2" charset="2"/>
              <a:buNone/>
            </a:pPr>
            <a:r>
              <a:rPr lang="en-US" altLang="zh-CN" dirty="0">
                <a:solidFill>
                  <a:schemeClr val="tx1"/>
                </a:solidFill>
                <a:latin typeface="Times New Roman" pitchFamily="18" charset="0"/>
              </a:rPr>
              <a:t> </a:t>
            </a:r>
            <a:r>
              <a:rPr lang="en-US" altLang="zh-CN" dirty="0" smtClean="0">
                <a:solidFill>
                  <a:schemeClr val="tx1"/>
                </a:solidFill>
                <a:latin typeface="Times New Roman" pitchFamily="18" charset="0"/>
              </a:rPr>
              <a:t>  C. </a:t>
            </a:r>
            <a:r>
              <a:rPr lang="en-US" altLang="zh-CN" i="1" dirty="0" smtClean="0">
                <a:solidFill>
                  <a:schemeClr val="tx1"/>
                </a:solidFill>
                <a:latin typeface="Times New Roman" pitchFamily="18" charset="0"/>
              </a:rPr>
              <a:t>O</a:t>
            </a:r>
            <a:r>
              <a:rPr lang="en-US" altLang="zh-CN" dirty="0" smtClean="0">
                <a:solidFill>
                  <a:schemeClr val="tx1"/>
                </a:solidFill>
                <a:latin typeface="Times New Roman" pitchFamily="18" charset="0"/>
              </a:rPr>
              <a:t>(nlog</a:t>
            </a:r>
            <a:r>
              <a:rPr lang="en-US" altLang="zh-CN" baseline="-25000" dirty="0" smtClean="0">
                <a:solidFill>
                  <a:schemeClr val="tx1"/>
                </a:solidFill>
                <a:latin typeface="Times New Roman" pitchFamily="18" charset="0"/>
              </a:rPr>
              <a:t>2</a:t>
            </a:r>
            <a:r>
              <a:rPr lang="en-US" altLang="zh-CN" dirty="0" smtClean="0">
                <a:solidFill>
                  <a:schemeClr val="tx1"/>
                </a:solidFill>
                <a:latin typeface="Times New Roman" pitchFamily="18" charset="0"/>
              </a:rPr>
              <a:t>n)	</a:t>
            </a:r>
            <a:r>
              <a:rPr lang="en-US" altLang="zh-CN" smtClean="0">
                <a:solidFill>
                  <a:schemeClr val="tx1"/>
                </a:solidFill>
                <a:latin typeface="Times New Roman" pitchFamily="18" charset="0"/>
              </a:rPr>
              <a:t>   	D</a:t>
            </a:r>
            <a:r>
              <a:rPr lang="en-US" altLang="zh-CN" dirty="0" smtClean="0">
                <a:solidFill>
                  <a:schemeClr val="tx1"/>
                </a:solidFill>
                <a:latin typeface="Times New Roman" pitchFamily="18" charset="0"/>
              </a:rPr>
              <a:t>. </a:t>
            </a:r>
            <a:r>
              <a:rPr lang="en-US" altLang="zh-CN" i="1" dirty="0" smtClean="0">
                <a:solidFill>
                  <a:schemeClr val="tx1"/>
                </a:solidFill>
                <a:latin typeface="Times New Roman" pitchFamily="18" charset="0"/>
              </a:rPr>
              <a:t>O</a:t>
            </a:r>
            <a:r>
              <a:rPr lang="en-US" altLang="zh-CN" dirty="0" smtClean="0">
                <a:solidFill>
                  <a:schemeClr val="tx1"/>
                </a:solidFill>
                <a:latin typeface="Times New Roman" pitchFamily="18" charset="0"/>
              </a:rPr>
              <a:t>(n</a:t>
            </a:r>
            <a:r>
              <a:rPr lang="en-US" altLang="zh-CN" baseline="30000" dirty="0" smtClean="0">
                <a:solidFill>
                  <a:schemeClr val="tx1"/>
                </a:solidFill>
                <a:latin typeface="Times New Roman" pitchFamily="18" charset="0"/>
              </a:rPr>
              <a:t>2</a:t>
            </a:r>
            <a:r>
              <a:rPr lang="en-US" altLang="zh-CN" dirty="0" smtClean="0">
                <a:solidFill>
                  <a:schemeClr val="tx1"/>
                </a:solidFill>
                <a:latin typeface="Times New Roman" pitchFamily="18" charset="0"/>
              </a:rPr>
              <a:t>)</a:t>
            </a:r>
          </a:p>
          <a:p>
            <a:pPr eaLnBrk="1" hangingPunct="1">
              <a:lnSpc>
                <a:spcPct val="110000"/>
              </a:lnSpc>
              <a:buFont typeface="Wingdings" pitchFamily="2" charset="2"/>
              <a:buNone/>
            </a:pPr>
            <a:r>
              <a:rPr lang="zh-CN" altLang="en-US" dirty="0" smtClean="0">
                <a:latin typeface="Times New Roman" pitchFamily="18" charset="0"/>
              </a:rPr>
              <a:t>解答：选</a:t>
            </a:r>
            <a:r>
              <a:rPr lang="en-US" altLang="zh-CN" dirty="0" smtClean="0">
                <a:latin typeface="Times New Roman" pitchFamily="18" charset="0"/>
              </a:rPr>
              <a:t>A</a:t>
            </a:r>
            <a:r>
              <a:rPr lang="zh-CN" altLang="en-US" dirty="0" smtClean="0">
                <a:latin typeface="Times New Roman" pitchFamily="18" charset="0"/>
              </a:rPr>
              <a:t>。</a:t>
            </a:r>
          </a:p>
        </p:txBody>
      </p:sp>
    </p:spTree>
    <p:extLst>
      <p:ext uri="{BB962C8B-B14F-4D97-AF65-F5344CB8AC3E}">
        <p14:creationId xmlns:p14="http://schemas.microsoft.com/office/powerpoint/2010/main" val="1893387126"/>
      </p:ext>
    </p:extLst>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什么是数据结构</a:t>
            </a:r>
            <a:endParaRPr lang="zh-CN" altLang="en-US" dirty="0"/>
          </a:p>
        </p:txBody>
      </p:sp>
      <p:sp>
        <p:nvSpPr>
          <p:cNvPr id="3" name="内容占位符 2"/>
          <p:cNvSpPr>
            <a:spLocks noGrp="1"/>
          </p:cNvSpPr>
          <p:nvPr>
            <p:ph idx="1"/>
          </p:nvPr>
        </p:nvSpPr>
        <p:spPr>
          <a:xfrm>
            <a:off x="251520" y="638690"/>
            <a:ext cx="8648700" cy="5010150"/>
          </a:xfrm>
        </p:spPr>
        <p:txBody>
          <a:bodyPr/>
          <a:lstStyle/>
          <a:p>
            <a:r>
              <a:rPr lang="zh-CN" altLang="en-US" dirty="0" smtClean="0"/>
              <a:t>排序的办法</a:t>
            </a:r>
            <a:r>
              <a:rPr lang="en-US" altLang="zh-CN" dirty="0"/>
              <a:t>	</a:t>
            </a:r>
            <a:endParaRPr lang="en-US" altLang="zh-CN" dirty="0" smtClean="0"/>
          </a:p>
          <a:p>
            <a:pPr marL="457200" lvl="1" indent="0">
              <a:buNone/>
            </a:pPr>
            <a:r>
              <a:rPr lang="en-US" altLang="zh-CN" dirty="0" smtClean="0"/>
              <a:t>char ** dictionary = (char **)</a:t>
            </a:r>
            <a:r>
              <a:rPr lang="en-US" altLang="zh-CN" dirty="0" err="1" smtClean="0"/>
              <a:t>maolloc</a:t>
            </a:r>
            <a:r>
              <a:rPr lang="en-US" altLang="zh-CN" dirty="0" smtClean="0"/>
              <a:t>(…);</a:t>
            </a:r>
          </a:p>
          <a:p>
            <a:pPr marL="457200" lvl="1" indent="0">
              <a:buNone/>
            </a:pPr>
            <a:r>
              <a:rPr lang="en-US" altLang="zh-CN" dirty="0" smtClean="0"/>
              <a:t>char * target = …;</a:t>
            </a:r>
          </a:p>
          <a:p>
            <a:pPr marL="457200" lvl="1" indent="0">
              <a:buNone/>
            </a:pPr>
            <a:r>
              <a:rPr lang="en-US" altLang="zh-CN" dirty="0" smtClean="0"/>
              <a:t>…</a:t>
            </a:r>
          </a:p>
          <a:p>
            <a:pPr marL="457200" lvl="1" indent="0">
              <a:buNone/>
            </a:pPr>
            <a:r>
              <a:rPr lang="en-US" altLang="zh-CN" dirty="0" smtClean="0">
                <a:solidFill>
                  <a:srgbClr val="FFFF00"/>
                </a:solidFill>
              </a:rPr>
              <a:t>sort(dictionary);</a:t>
            </a:r>
          </a:p>
          <a:p>
            <a:pPr marL="457200" lvl="1" indent="0">
              <a:buNone/>
            </a:pPr>
            <a:r>
              <a:rPr lang="en-US" altLang="zh-CN" dirty="0" smtClean="0"/>
              <a:t>…</a:t>
            </a:r>
          </a:p>
          <a:p>
            <a:pPr marL="457200" lvl="1" indent="0">
              <a:buNone/>
            </a:pPr>
            <a:r>
              <a:rPr lang="en-US" altLang="zh-CN" dirty="0" smtClean="0"/>
              <a:t>for (</a:t>
            </a:r>
            <a:r>
              <a:rPr lang="en-US" altLang="zh-CN" dirty="0" err="1" smtClean="0"/>
              <a:t>int</a:t>
            </a:r>
            <a:r>
              <a:rPr lang="en-US" altLang="zh-CN" dirty="0" smtClean="0"/>
              <a:t> </a:t>
            </a:r>
            <a:r>
              <a:rPr lang="en-US" altLang="zh-CN" dirty="0" err="1" smtClean="0"/>
              <a:t>i</a:t>
            </a:r>
            <a:r>
              <a:rPr lang="en-US" altLang="zh-CN" dirty="0" smtClean="0"/>
              <a:t>=0;i&lt;</a:t>
            </a:r>
            <a:r>
              <a:rPr lang="en-US" altLang="zh-CN" dirty="0" err="1" smtClean="0"/>
              <a:t>size;i</a:t>
            </a:r>
            <a:r>
              <a:rPr lang="en-US" altLang="zh-CN" dirty="0" smtClean="0"/>
              <a:t>++){</a:t>
            </a:r>
          </a:p>
          <a:p>
            <a:pPr marL="457200" lvl="1" indent="0">
              <a:buNone/>
            </a:pPr>
            <a:r>
              <a:rPr lang="en-US" altLang="zh-CN" dirty="0"/>
              <a:t>	</a:t>
            </a:r>
            <a:r>
              <a:rPr lang="en-US" altLang="zh-CN" dirty="0" err="1" smtClean="0"/>
              <a:t>int</a:t>
            </a:r>
            <a:r>
              <a:rPr lang="en-US" altLang="zh-CN" dirty="0" smtClean="0"/>
              <a:t> ret = </a:t>
            </a:r>
            <a:r>
              <a:rPr lang="en-US" altLang="zh-CN" dirty="0" err="1"/>
              <a:t>strcmp</a:t>
            </a:r>
            <a:r>
              <a:rPr lang="en-US" altLang="zh-CN" dirty="0"/>
              <a:t>(dictionary[</a:t>
            </a:r>
            <a:r>
              <a:rPr lang="en-US" altLang="zh-CN" dirty="0" err="1"/>
              <a:t>i</a:t>
            </a:r>
            <a:r>
              <a:rPr lang="en-US" altLang="zh-CN" dirty="0"/>
              <a:t>], target</a:t>
            </a:r>
            <a:r>
              <a:rPr lang="en-US" altLang="zh-CN" dirty="0" smtClean="0"/>
              <a:t>);</a:t>
            </a:r>
          </a:p>
          <a:p>
            <a:pPr marL="914400" lvl="2" indent="0">
              <a:buNone/>
            </a:pPr>
            <a:r>
              <a:rPr lang="en-US" altLang="zh-CN" dirty="0" smtClean="0"/>
              <a:t>If (ret==0) </a:t>
            </a:r>
            <a:r>
              <a:rPr lang="en-US" altLang="zh-CN" dirty="0"/>
              <a:t>	</a:t>
            </a:r>
            <a:r>
              <a:rPr lang="en-US" altLang="zh-CN" dirty="0" smtClean="0"/>
              <a:t>return </a:t>
            </a:r>
            <a:r>
              <a:rPr lang="en-US" altLang="zh-CN" dirty="0" err="1" smtClean="0"/>
              <a:t>getDocumentsbyWord</a:t>
            </a:r>
            <a:r>
              <a:rPr lang="en-US" altLang="zh-CN" dirty="0" smtClean="0"/>
              <a:t>(</a:t>
            </a:r>
            <a:r>
              <a:rPr lang="en-US" altLang="zh-CN" dirty="0" err="1" smtClean="0"/>
              <a:t>i</a:t>
            </a:r>
            <a:r>
              <a:rPr lang="en-US" altLang="zh-CN" dirty="0" smtClean="0"/>
              <a:t>);</a:t>
            </a:r>
          </a:p>
          <a:p>
            <a:pPr marL="914400" lvl="2" indent="0">
              <a:buNone/>
            </a:pPr>
            <a:r>
              <a:rPr lang="en-US" altLang="zh-CN" dirty="0" smtClean="0"/>
              <a:t>else if (ret&lt;0) return NULL;</a:t>
            </a:r>
          </a:p>
          <a:p>
            <a:pPr marL="457200" lvl="1" indent="0">
              <a:buNone/>
            </a:pPr>
            <a:r>
              <a:rPr lang="en-US" altLang="zh-CN" dirty="0"/>
              <a:t>}</a:t>
            </a:r>
          </a:p>
          <a:p>
            <a:pPr lvl="1"/>
            <a:endParaRPr lang="en-US" altLang="zh-CN" dirty="0" smtClean="0"/>
          </a:p>
          <a:p>
            <a:pPr lvl="1"/>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 </a:t>
            </a:r>
            <a:fld id="{161D24C3-F404-4C44-B805-7143969B8163}" type="slidenum">
              <a:rPr lang="zh-CN" altLang="en-US" b="1" smtClean="0">
                <a:solidFill>
                  <a:srgbClr val="66CCFF"/>
                </a:solidFill>
              </a:rPr>
              <a:pPr>
                <a:defRPr/>
              </a:pPr>
              <a:t>11</a:t>
            </a:fld>
            <a:r>
              <a:rPr lang="en-US" altLang="zh-CN" b="1" smtClean="0"/>
              <a:t> </a:t>
            </a:r>
            <a:r>
              <a:rPr lang="zh-CN" altLang="en-US" smtClean="0"/>
              <a:t>页</a:t>
            </a:r>
            <a:endParaRPr lang="zh-CN" altLang="en-US" sz="1800">
              <a:latin typeface="Arial"/>
            </a:endParaRPr>
          </a:p>
        </p:txBody>
      </p:sp>
      <p:sp>
        <p:nvSpPr>
          <p:cNvPr id="5" name="TextBox 4"/>
          <p:cNvSpPr txBox="1"/>
          <p:nvPr/>
        </p:nvSpPr>
        <p:spPr>
          <a:xfrm>
            <a:off x="476545" y="1988840"/>
            <a:ext cx="8505944" cy="2529923"/>
          </a:xfrm>
          <a:prstGeom prst="rect">
            <a:avLst/>
          </a:prstGeom>
          <a:solidFill>
            <a:srgbClr val="FF6600"/>
          </a:solidFill>
        </p:spPr>
        <p:txBody>
          <a:bodyPr wrap="square" rtlCol="0">
            <a:spAutoFit/>
          </a:bodyPr>
          <a:lstStyle/>
          <a:p>
            <a:pPr algn="l"/>
            <a:r>
              <a:rPr lang="zh-CN" altLang="en-US" sz="3600" dirty="0" smtClean="0"/>
              <a:t>关键词在词典中</a:t>
            </a:r>
            <a:r>
              <a:rPr lang="zh-CN" altLang="en-US" sz="3600" dirty="0"/>
              <a:t>是逻辑有序</a:t>
            </a:r>
            <a:r>
              <a:rPr lang="zh-CN" altLang="en-US" sz="3600" dirty="0" smtClean="0"/>
              <a:t>的，是一种线性关系。</a:t>
            </a:r>
            <a:endParaRPr lang="en-US" altLang="zh-CN" sz="3600" dirty="0" smtClean="0"/>
          </a:p>
          <a:p>
            <a:pPr algn="l"/>
            <a:r>
              <a:rPr lang="zh-CN" altLang="en-US" sz="3600" dirty="0"/>
              <a:t>如何排序</a:t>
            </a:r>
            <a:r>
              <a:rPr lang="zh-CN" altLang="en-US" sz="3600" dirty="0" smtClean="0"/>
              <a:t>？</a:t>
            </a:r>
            <a:endParaRPr lang="en-US" altLang="zh-CN" sz="3600" dirty="0" smtClean="0"/>
          </a:p>
          <a:p>
            <a:pPr algn="l"/>
            <a:r>
              <a:rPr lang="zh-CN" altLang="en-US" sz="3600" dirty="0" smtClean="0"/>
              <a:t>可以根据</a:t>
            </a:r>
            <a:r>
              <a:rPr lang="zh-CN" altLang="en-US" sz="3600" dirty="0"/>
              <a:t>有序性</a:t>
            </a:r>
            <a:r>
              <a:rPr lang="zh-CN" altLang="en-US" sz="3600" dirty="0" smtClean="0"/>
              <a:t>，构建快速查找方法</a:t>
            </a:r>
            <a:endParaRPr lang="en-US" altLang="zh-CN" sz="3600" dirty="0" smtClean="0"/>
          </a:p>
        </p:txBody>
      </p:sp>
    </p:spTree>
    <p:extLst>
      <p:ext uri="{BB962C8B-B14F-4D97-AF65-F5344CB8AC3E}">
        <p14:creationId xmlns:p14="http://schemas.microsoft.com/office/powerpoint/2010/main" val="147705276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什么是数据结构</a:t>
            </a:r>
            <a:endParaRPr lang="zh-CN" altLang="en-US" dirty="0"/>
          </a:p>
        </p:txBody>
      </p:sp>
      <p:sp>
        <p:nvSpPr>
          <p:cNvPr id="3" name="内容占位符 2"/>
          <p:cNvSpPr>
            <a:spLocks noGrp="1"/>
          </p:cNvSpPr>
          <p:nvPr>
            <p:ph idx="1"/>
          </p:nvPr>
        </p:nvSpPr>
        <p:spPr>
          <a:xfrm>
            <a:off x="251520" y="638690"/>
            <a:ext cx="8648700" cy="765085"/>
          </a:xfrm>
        </p:spPr>
        <p:txBody>
          <a:bodyPr/>
          <a:lstStyle/>
          <a:p>
            <a:r>
              <a:rPr lang="zh-CN" altLang="en-US" dirty="0" smtClean="0"/>
              <a:t>快速查找方法</a:t>
            </a:r>
            <a:r>
              <a:rPr lang="en-US" altLang="zh-CN" dirty="0" smtClean="0"/>
              <a:t>(B+</a:t>
            </a:r>
            <a:r>
              <a:rPr lang="zh-CN" altLang="en-US" dirty="0" smtClean="0"/>
              <a:t>树</a:t>
            </a:r>
            <a:r>
              <a:rPr lang="en-US" altLang="zh-CN" dirty="0" smtClean="0"/>
              <a:t>)</a:t>
            </a:r>
            <a:r>
              <a:rPr lang="en-US" altLang="zh-CN" dirty="0"/>
              <a:t>	</a:t>
            </a:r>
            <a:endParaRPr lang="en-US" altLang="zh-CN" dirty="0" smtClean="0"/>
          </a:p>
          <a:p>
            <a:pPr lvl="1"/>
            <a:endParaRPr lang="en-US" altLang="zh-CN" dirty="0" smtClean="0"/>
          </a:p>
          <a:p>
            <a:pPr lvl="1"/>
            <a:endParaRPr lang="zh-CN" altLang="en-US" dirty="0"/>
          </a:p>
        </p:txBody>
      </p:sp>
      <p:sp>
        <p:nvSpPr>
          <p:cNvPr id="4" name="灯片编号占位符 3"/>
          <p:cNvSpPr>
            <a:spLocks noGrp="1"/>
          </p:cNvSpPr>
          <p:nvPr>
            <p:ph type="sldNum" sz="quarter" idx="11"/>
          </p:nvPr>
        </p:nvSpPr>
        <p:spPr>
          <a:xfrm>
            <a:off x="6097020" y="5806133"/>
            <a:ext cx="2406650" cy="331787"/>
          </a:xfrm>
        </p:spPr>
        <p:txBody>
          <a:bodyPr/>
          <a:lstStyle/>
          <a:p>
            <a:pPr>
              <a:defRPr/>
            </a:pPr>
            <a:r>
              <a:rPr lang="zh-CN" altLang="en-US" smtClean="0"/>
              <a:t>第 </a:t>
            </a:r>
            <a:fld id="{161D24C3-F404-4C44-B805-7143969B8163}" type="slidenum">
              <a:rPr lang="zh-CN" altLang="en-US" b="1" smtClean="0">
                <a:solidFill>
                  <a:srgbClr val="66CCFF"/>
                </a:solidFill>
              </a:rPr>
              <a:pPr>
                <a:defRPr/>
              </a:pPr>
              <a:t>12</a:t>
            </a:fld>
            <a:r>
              <a:rPr lang="en-US" altLang="zh-CN" b="1" smtClean="0"/>
              <a:t> </a:t>
            </a:r>
            <a:r>
              <a:rPr lang="zh-CN" altLang="en-US" smtClean="0"/>
              <a:t>页</a:t>
            </a:r>
            <a:endParaRPr lang="zh-CN" altLang="en-US" sz="1800">
              <a:latin typeface="Arial"/>
            </a:endParaRPr>
          </a:p>
        </p:txBody>
      </p:sp>
      <p:grpSp>
        <p:nvGrpSpPr>
          <p:cNvPr id="81" name="Group 4"/>
          <p:cNvGrpSpPr>
            <a:grpSpLocks/>
          </p:cNvGrpSpPr>
          <p:nvPr/>
        </p:nvGrpSpPr>
        <p:grpSpPr bwMode="auto">
          <a:xfrm>
            <a:off x="1314676" y="1808820"/>
            <a:ext cx="6896044" cy="3779825"/>
            <a:chOff x="1474" y="2500"/>
            <a:chExt cx="2789" cy="1248"/>
          </a:xfrm>
        </p:grpSpPr>
        <p:sp>
          <p:nvSpPr>
            <p:cNvPr id="82" name="Text Box 5"/>
            <p:cNvSpPr txBox="1">
              <a:spLocks noChangeArrowheads="1"/>
            </p:cNvSpPr>
            <p:nvPr/>
          </p:nvSpPr>
          <p:spPr bwMode="auto">
            <a:xfrm>
              <a:off x="2222" y="2500"/>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dirty="0">
                  <a:latin typeface="宋体" pitchFamily="2" charset="-122"/>
                </a:rPr>
                <a:t>C   H</a:t>
              </a:r>
            </a:p>
          </p:txBody>
        </p:sp>
        <p:sp>
          <p:nvSpPr>
            <p:cNvPr id="83" name="Text Box 6"/>
            <p:cNvSpPr txBox="1">
              <a:spLocks noChangeArrowheads="1"/>
            </p:cNvSpPr>
            <p:nvPr/>
          </p:nvSpPr>
          <p:spPr bwMode="auto">
            <a:xfrm>
              <a:off x="2948" y="3067"/>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a:latin typeface="宋体" pitchFamily="2" charset="-122"/>
                </a:rPr>
                <a:t>D     H</a:t>
              </a:r>
            </a:p>
          </p:txBody>
        </p:sp>
        <p:sp>
          <p:nvSpPr>
            <p:cNvPr id="84" name="Text Box 7"/>
            <p:cNvSpPr txBox="1">
              <a:spLocks noChangeArrowheads="1"/>
            </p:cNvSpPr>
            <p:nvPr/>
          </p:nvSpPr>
          <p:spPr bwMode="auto">
            <a:xfrm>
              <a:off x="1474" y="3067"/>
              <a:ext cx="1315" cy="294"/>
            </a:xfrm>
            <a:prstGeom prst="rect">
              <a:avLst/>
            </a:prstGeom>
            <a:noFill/>
            <a:ln w="9525">
              <a:solidFill>
                <a:srgbClr val="00FFFF"/>
              </a:solidFill>
              <a:miter lim="800000"/>
              <a:headEnd/>
              <a:tailEnd/>
            </a:ln>
            <a:effectLst/>
          </p:spPr>
          <p:txBody>
            <a:bodyPr>
              <a:spAutoFit/>
            </a:bodyPr>
            <a:lstStyle/>
            <a:p>
              <a:pPr>
                <a:spcBef>
                  <a:spcPct val="50000"/>
                </a:spcBef>
              </a:pPr>
              <a:r>
                <a:rPr lang="en-US" altLang="zh-CN">
                  <a:latin typeface="宋体" pitchFamily="2" charset="-122"/>
                </a:rPr>
                <a:t>A   B   C</a:t>
              </a:r>
            </a:p>
          </p:txBody>
        </p:sp>
        <p:sp>
          <p:nvSpPr>
            <p:cNvPr id="85" name="Line 8"/>
            <p:cNvSpPr>
              <a:spLocks noChangeShapeType="1"/>
            </p:cNvSpPr>
            <p:nvPr/>
          </p:nvSpPr>
          <p:spPr bwMode="auto">
            <a:xfrm flipH="1">
              <a:off x="2064" y="2750"/>
              <a:ext cx="567" cy="317"/>
            </a:xfrm>
            <a:prstGeom prst="line">
              <a:avLst/>
            </a:prstGeom>
            <a:noFill/>
            <a:ln w="28575">
              <a:solidFill>
                <a:srgbClr val="00FF00"/>
              </a:solidFill>
              <a:round/>
              <a:headEnd/>
              <a:tailEnd type="triangle" w="med" len="med"/>
            </a:ln>
            <a:effectLst/>
          </p:spPr>
          <p:txBody>
            <a:bodyPr/>
            <a:lstStyle/>
            <a:p>
              <a:endParaRPr lang="zh-CN" altLang="en-US"/>
            </a:p>
          </p:txBody>
        </p:sp>
        <p:sp>
          <p:nvSpPr>
            <p:cNvPr id="86" name="Line 9"/>
            <p:cNvSpPr>
              <a:spLocks noChangeShapeType="1"/>
            </p:cNvSpPr>
            <p:nvPr/>
          </p:nvSpPr>
          <p:spPr bwMode="auto">
            <a:xfrm>
              <a:off x="3107" y="2750"/>
              <a:ext cx="476" cy="340"/>
            </a:xfrm>
            <a:prstGeom prst="line">
              <a:avLst/>
            </a:prstGeom>
            <a:noFill/>
            <a:ln w="28575">
              <a:solidFill>
                <a:srgbClr val="00FF00"/>
              </a:solidFill>
              <a:round/>
              <a:headEnd/>
              <a:tailEnd type="triangle" w="med" len="med"/>
            </a:ln>
            <a:effectLst/>
          </p:spPr>
          <p:txBody>
            <a:bodyPr/>
            <a:lstStyle/>
            <a:p>
              <a:endParaRPr lang="zh-CN" altLang="en-US"/>
            </a:p>
          </p:txBody>
        </p:sp>
        <p:sp>
          <p:nvSpPr>
            <p:cNvPr id="87" name="Line 10"/>
            <p:cNvSpPr>
              <a:spLocks noChangeShapeType="1"/>
            </p:cNvSpPr>
            <p:nvPr/>
          </p:nvSpPr>
          <p:spPr bwMode="auto">
            <a:xfrm flipH="1">
              <a:off x="1610" y="3317"/>
              <a:ext cx="181" cy="385"/>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88" name="Line 11"/>
            <p:cNvSpPr>
              <a:spLocks noChangeShapeType="1"/>
            </p:cNvSpPr>
            <p:nvPr/>
          </p:nvSpPr>
          <p:spPr bwMode="auto">
            <a:xfrm>
              <a:off x="2154" y="3294"/>
              <a:ext cx="46" cy="454"/>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89" name="Line 12"/>
            <p:cNvSpPr>
              <a:spLocks noChangeShapeType="1"/>
            </p:cNvSpPr>
            <p:nvPr/>
          </p:nvSpPr>
          <p:spPr bwMode="auto">
            <a:xfrm>
              <a:off x="2562" y="3317"/>
              <a:ext cx="205" cy="408"/>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90" name="Line 13"/>
            <p:cNvSpPr>
              <a:spLocks noChangeShapeType="1"/>
            </p:cNvSpPr>
            <p:nvPr/>
          </p:nvSpPr>
          <p:spPr bwMode="auto">
            <a:xfrm>
              <a:off x="3266" y="3249"/>
              <a:ext cx="136" cy="476"/>
            </a:xfrm>
            <a:prstGeom prst="line">
              <a:avLst/>
            </a:prstGeom>
            <a:noFill/>
            <a:ln w="19050" cap="rnd">
              <a:solidFill>
                <a:srgbClr val="FFFF00"/>
              </a:solidFill>
              <a:prstDash val="sysDot"/>
              <a:round/>
              <a:headEnd/>
              <a:tailEnd type="triangle" w="med" len="med"/>
            </a:ln>
            <a:effectLst/>
          </p:spPr>
          <p:txBody>
            <a:bodyPr/>
            <a:lstStyle/>
            <a:p>
              <a:endParaRPr lang="zh-CN" altLang="en-US"/>
            </a:p>
          </p:txBody>
        </p:sp>
        <p:sp>
          <p:nvSpPr>
            <p:cNvPr id="91" name="Line 14"/>
            <p:cNvSpPr>
              <a:spLocks noChangeShapeType="1"/>
            </p:cNvSpPr>
            <p:nvPr/>
          </p:nvSpPr>
          <p:spPr bwMode="auto">
            <a:xfrm>
              <a:off x="3855" y="3294"/>
              <a:ext cx="136" cy="431"/>
            </a:xfrm>
            <a:prstGeom prst="line">
              <a:avLst/>
            </a:prstGeom>
            <a:noFill/>
            <a:ln w="19050" cap="rnd">
              <a:solidFill>
                <a:srgbClr val="FFFF00"/>
              </a:solidFill>
              <a:prstDash val="sysDot"/>
              <a:round/>
              <a:headEnd/>
              <a:tailEnd type="triangle" w="med" len="med"/>
            </a:ln>
            <a:effectLst/>
          </p:spPr>
          <p:txBody>
            <a:bodyPr/>
            <a:lstStyle/>
            <a:p>
              <a:endParaRPr lang="zh-CN" altLang="en-US"/>
            </a:p>
          </p:txBody>
        </p:sp>
      </p:grpSp>
      <p:grpSp>
        <p:nvGrpSpPr>
          <p:cNvPr id="92" name="Group 15"/>
          <p:cNvGrpSpPr>
            <a:grpSpLocks/>
          </p:cNvGrpSpPr>
          <p:nvPr/>
        </p:nvGrpSpPr>
        <p:grpSpPr bwMode="auto">
          <a:xfrm>
            <a:off x="-378550" y="4738609"/>
            <a:ext cx="9086755" cy="1102449"/>
            <a:chOff x="588" y="3543"/>
            <a:chExt cx="3675" cy="364"/>
          </a:xfrm>
        </p:grpSpPr>
        <p:grpSp>
          <p:nvGrpSpPr>
            <p:cNvPr id="93" name="Group 16"/>
            <p:cNvGrpSpPr>
              <a:grpSpLocks/>
            </p:cNvGrpSpPr>
            <p:nvPr/>
          </p:nvGrpSpPr>
          <p:grpSpPr bwMode="auto">
            <a:xfrm>
              <a:off x="1518" y="3724"/>
              <a:ext cx="386" cy="182"/>
              <a:chOff x="521" y="3770"/>
              <a:chExt cx="386" cy="182"/>
            </a:xfrm>
          </p:grpSpPr>
          <p:sp>
            <p:nvSpPr>
              <p:cNvPr id="114" name="Rectangle 17"/>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5" name="Rectangle 18"/>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4" name="Line 19"/>
            <p:cNvSpPr>
              <a:spLocks noChangeShapeType="1"/>
            </p:cNvSpPr>
            <p:nvPr/>
          </p:nvSpPr>
          <p:spPr bwMode="auto">
            <a:xfrm>
              <a:off x="1813" y="3816"/>
              <a:ext cx="295" cy="0"/>
            </a:xfrm>
            <a:prstGeom prst="line">
              <a:avLst/>
            </a:prstGeom>
            <a:noFill/>
            <a:ln w="12700">
              <a:solidFill>
                <a:schemeClr val="tx1"/>
              </a:solidFill>
              <a:round/>
              <a:headEnd/>
              <a:tailEnd type="triangle" w="med" len="med"/>
            </a:ln>
            <a:effectLst/>
          </p:spPr>
          <p:txBody>
            <a:bodyPr/>
            <a:lstStyle/>
            <a:p>
              <a:endParaRPr lang="zh-CN" altLang="en-US"/>
            </a:p>
          </p:txBody>
        </p:sp>
        <p:sp>
          <p:nvSpPr>
            <p:cNvPr id="95" name="Line 20"/>
            <p:cNvSpPr>
              <a:spLocks noChangeShapeType="1"/>
            </p:cNvSpPr>
            <p:nvPr/>
          </p:nvSpPr>
          <p:spPr bwMode="auto">
            <a:xfrm>
              <a:off x="1223" y="3816"/>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96" name="Group 21"/>
            <p:cNvGrpSpPr>
              <a:grpSpLocks/>
            </p:cNvGrpSpPr>
            <p:nvPr/>
          </p:nvGrpSpPr>
          <p:grpSpPr bwMode="auto">
            <a:xfrm>
              <a:off x="2107" y="3725"/>
              <a:ext cx="386" cy="182"/>
              <a:chOff x="521" y="3770"/>
              <a:chExt cx="386" cy="182"/>
            </a:xfrm>
          </p:grpSpPr>
          <p:sp>
            <p:nvSpPr>
              <p:cNvPr id="112" name="Rectangle 22"/>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3" name="Rectangle 23"/>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7" name="Line 24"/>
            <p:cNvSpPr>
              <a:spLocks noChangeShapeType="1"/>
            </p:cNvSpPr>
            <p:nvPr/>
          </p:nvSpPr>
          <p:spPr bwMode="auto">
            <a:xfrm>
              <a:off x="240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98" name="Group 25"/>
            <p:cNvGrpSpPr>
              <a:grpSpLocks/>
            </p:cNvGrpSpPr>
            <p:nvPr/>
          </p:nvGrpSpPr>
          <p:grpSpPr bwMode="auto">
            <a:xfrm>
              <a:off x="2697" y="3725"/>
              <a:ext cx="386" cy="182"/>
              <a:chOff x="521" y="3770"/>
              <a:chExt cx="386" cy="182"/>
            </a:xfrm>
          </p:grpSpPr>
          <p:sp>
            <p:nvSpPr>
              <p:cNvPr id="110" name="Rectangle 26"/>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11" name="Rectangle 27"/>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99" name="Line 28"/>
            <p:cNvSpPr>
              <a:spLocks noChangeShapeType="1"/>
            </p:cNvSpPr>
            <p:nvPr/>
          </p:nvSpPr>
          <p:spPr bwMode="auto">
            <a:xfrm>
              <a:off x="299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100" name="Group 29"/>
            <p:cNvGrpSpPr>
              <a:grpSpLocks/>
            </p:cNvGrpSpPr>
            <p:nvPr/>
          </p:nvGrpSpPr>
          <p:grpSpPr bwMode="auto">
            <a:xfrm>
              <a:off x="3287" y="3725"/>
              <a:ext cx="386" cy="182"/>
              <a:chOff x="521" y="3770"/>
              <a:chExt cx="386" cy="182"/>
            </a:xfrm>
          </p:grpSpPr>
          <p:sp>
            <p:nvSpPr>
              <p:cNvPr id="108" name="Rectangle 30"/>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09" name="Rectangle 31"/>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101" name="Line 32"/>
            <p:cNvSpPr>
              <a:spLocks noChangeShapeType="1"/>
            </p:cNvSpPr>
            <p:nvPr/>
          </p:nvSpPr>
          <p:spPr bwMode="auto">
            <a:xfrm>
              <a:off x="3582" y="3817"/>
              <a:ext cx="295" cy="0"/>
            </a:xfrm>
            <a:prstGeom prst="line">
              <a:avLst/>
            </a:prstGeom>
            <a:noFill/>
            <a:ln w="12700">
              <a:solidFill>
                <a:schemeClr val="tx1"/>
              </a:solidFill>
              <a:round/>
              <a:headEnd/>
              <a:tailEnd type="triangle" w="med" len="med"/>
            </a:ln>
            <a:effectLst/>
          </p:spPr>
          <p:txBody>
            <a:bodyPr/>
            <a:lstStyle/>
            <a:p>
              <a:endParaRPr lang="zh-CN" altLang="en-US"/>
            </a:p>
          </p:txBody>
        </p:sp>
        <p:grpSp>
          <p:nvGrpSpPr>
            <p:cNvPr id="102" name="Group 33"/>
            <p:cNvGrpSpPr>
              <a:grpSpLocks/>
            </p:cNvGrpSpPr>
            <p:nvPr/>
          </p:nvGrpSpPr>
          <p:grpSpPr bwMode="auto">
            <a:xfrm>
              <a:off x="3877" y="3725"/>
              <a:ext cx="386" cy="182"/>
              <a:chOff x="521" y="3770"/>
              <a:chExt cx="386" cy="182"/>
            </a:xfrm>
          </p:grpSpPr>
          <p:sp>
            <p:nvSpPr>
              <p:cNvPr id="106" name="Rectangle 34"/>
              <p:cNvSpPr>
                <a:spLocks noChangeArrowheads="1"/>
              </p:cNvSpPr>
              <p:nvPr/>
            </p:nvSpPr>
            <p:spPr bwMode="auto">
              <a:xfrm>
                <a:off x="521" y="3770"/>
                <a:ext cx="227" cy="182"/>
              </a:xfrm>
              <a:prstGeom prst="rect">
                <a:avLst/>
              </a:prstGeom>
              <a:noFill/>
              <a:ln w="12700">
                <a:solidFill>
                  <a:schemeClr val="tx1"/>
                </a:solidFill>
                <a:miter lim="800000"/>
                <a:headEnd/>
                <a:tailEnd/>
              </a:ln>
              <a:effectLst/>
            </p:spPr>
            <p:txBody>
              <a:bodyPr wrap="none" anchor="ctr"/>
              <a:lstStyle/>
              <a:p>
                <a:endParaRPr lang="zh-CN" altLang="en-US"/>
              </a:p>
            </p:txBody>
          </p:sp>
          <p:sp>
            <p:nvSpPr>
              <p:cNvPr id="107" name="Rectangle 35"/>
              <p:cNvSpPr>
                <a:spLocks noChangeArrowheads="1"/>
              </p:cNvSpPr>
              <p:nvPr/>
            </p:nvSpPr>
            <p:spPr bwMode="auto">
              <a:xfrm>
                <a:off x="748" y="3770"/>
                <a:ext cx="159" cy="182"/>
              </a:xfrm>
              <a:prstGeom prst="rect">
                <a:avLst/>
              </a:prstGeom>
              <a:noFill/>
              <a:ln w="12700">
                <a:solidFill>
                  <a:schemeClr val="tx1"/>
                </a:solidFill>
                <a:miter lim="800000"/>
                <a:headEnd/>
                <a:tailEnd/>
              </a:ln>
              <a:effectLst/>
            </p:spPr>
            <p:txBody>
              <a:bodyPr wrap="none" anchor="ctr"/>
              <a:lstStyle/>
              <a:p>
                <a:endParaRPr lang="zh-CN" altLang="en-US"/>
              </a:p>
            </p:txBody>
          </p:sp>
        </p:grpSp>
        <p:sp>
          <p:nvSpPr>
            <p:cNvPr id="103" name="Text Box 36"/>
            <p:cNvSpPr txBox="1">
              <a:spLocks noChangeArrowheads="1"/>
            </p:cNvSpPr>
            <p:nvPr/>
          </p:nvSpPr>
          <p:spPr bwMode="auto">
            <a:xfrm>
              <a:off x="588" y="3543"/>
              <a:ext cx="635" cy="288"/>
            </a:xfrm>
            <a:prstGeom prst="rect">
              <a:avLst/>
            </a:prstGeom>
            <a:noFill/>
            <a:ln w="9525">
              <a:noFill/>
              <a:miter lim="800000"/>
              <a:headEnd/>
              <a:tailEnd/>
            </a:ln>
            <a:effectLst/>
          </p:spPr>
          <p:txBody>
            <a:bodyPr>
              <a:spAutoFit/>
            </a:bodyPr>
            <a:lstStyle/>
            <a:p>
              <a:pPr>
                <a:spcBef>
                  <a:spcPct val="50000"/>
                </a:spcBef>
              </a:pPr>
              <a:r>
                <a:rPr lang="en-US" altLang="zh-CN"/>
                <a:t>head</a:t>
              </a:r>
            </a:p>
          </p:txBody>
        </p:sp>
        <p:sp>
          <p:nvSpPr>
            <p:cNvPr id="104" name="Line 37"/>
            <p:cNvSpPr>
              <a:spLocks noChangeShapeType="1"/>
            </p:cNvSpPr>
            <p:nvPr/>
          </p:nvSpPr>
          <p:spPr bwMode="auto">
            <a:xfrm flipV="1">
              <a:off x="4126" y="3771"/>
              <a:ext cx="68" cy="113"/>
            </a:xfrm>
            <a:prstGeom prst="line">
              <a:avLst/>
            </a:prstGeom>
            <a:noFill/>
            <a:ln w="9525">
              <a:solidFill>
                <a:schemeClr val="tx1"/>
              </a:solidFill>
              <a:round/>
              <a:headEnd/>
              <a:tailEnd/>
            </a:ln>
            <a:effectLst/>
          </p:spPr>
          <p:txBody>
            <a:bodyPr/>
            <a:lstStyle/>
            <a:p>
              <a:endParaRPr lang="zh-CN" altLang="en-US"/>
            </a:p>
          </p:txBody>
        </p:sp>
        <p:sp>
          <p:nvSpPr>
            <p:cNvPr id="105" name="Line 38"/>
            <p:cNvSpPr>
              <a:spLocks noChangeShapeType="1"/>
            </p:cNvSpPr>
            <p:nvPr/>
          </p:nvSpPr>
          <p:spPr bwMode="auto">
            <a:xfrm flipH="1" flipV="1">
              <a:off x="4194" y="3770"/>
              <a:ext cx="69" cy="136"/>
            </a:xfrm>
            <a:prstGeom prst="line">
              <a:avLst/>
            </a:prstGeom>
            <a:noFill/>
            <a:ln w="9525">
              <a:solidFill>
                <a:schemeClr val="tx1"/>
              </a:solidFill>
              <a:round/>
              <a:headEnd/>
              <a:tailEnd/>
            </a:ln>
            <a:effectLst/>
          </p:spPr>
          <p:txBody>
            <a:bodyPr/>
            <a:lstStyle/>
            <a:p>
              <a:endParaRPr lang="zh-CN" altLang="en-US"/>
            </a:p>
          </p:txBody>
        </p:sp>
      </p:grpSp>
    </p:spTree>
    <p:extLst>
      <p:ext uri="{BB962C8B-B14F-4D97-AF65-F5344CB8AC3E}">
        <p14:creationId xmlns:p14="http://schemas.microsoft.com/office/powerpoint/2010/main" val="3586745200"/>
      </p:ext>
    </p:extLst>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灯片编号占位符 4"/>
          <p:cNvSpPr>
            <a:spLocks noGrp="1"/>
          </p:cNvSpPr>
          <p:nvPr>
            <p:ph type="sldNum" sz="quarter" idx="11"/>
          </p:nvPr>
        </p:nvSpPr>
        <p:spPr/>
        <p:txBody>
          <a:bodyPr/>
          <a:lstStyle/>
          <a:p>
            <a:pPr>
              <a:defRPr/>
            </a:pPr>
            <a:r>
              <a:rPr lang="zh-CN" altLang="en-US"/>
              <a:t>第 </a:t>
            </a:r>
            <a:fld id="{7B7E3F83-439E-400A-9AAD-19040512B14B}" type="slidenum">
              <a:rPr lang="zh-CN" altLang="en-US" b="1">
                <a:solidFill>
                  <a:srgbClr val="66CCFF"/>
                </a:solidFill>
              </a:rPr>
              <a:pPr>
                <a:defRPr/>
              </a:pPr>
              <a:t>13</a:t>
            </a:fld>
            <a:r>
              <a:rPr lang="en-US" altLang="zh-CN" b="1"/>
              <a:t> </a:t>
            </a:r>
            <a:r>
              <a:rPr lang="zh-CN" altLang="en-US"/>
              <a:t>页</a:t>
            </a:r>
            <a:endParaRPr lang="zh-CN" altLang="en-US" sz="1800">
              <a:latin typeface="Arial" charset="0"/>
            </a:endParaRPr>
          </a:p>
        </p:txBody>
      </p:sp>
      <p:sp>
        <p:nvSpPr>
          <p:cNvPr id="5123"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1037317" name="Text Box 5"/>
          <p:cNvSpPr txBox="1">
            <a:spLocks noChangeArrowheads="1"/>
          </p:cNvSpPr>
          <p:nvPr/>
        </p:nvSpPr>
        <p:spPr bwMode="auto">
          <a:xfrm>
            <a:off x="250825" y="2349500"/>
            <a:ext cx="8839200" cy="579438"/>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3200">
                <a:solidFill>
                  <a:srgbClr val="FFCC00"/>
                </a:solidFill>
                <a:sym typeface="Wingdings" pitchFamily="2" charset="2"/>
              </a:rPr>
              <a:t> </a:t>
            </a:r>
            <a:r>
              <a:rPr lang="zh-CN" altLang="en-US" sz="3200" b="1">
                <a:solidFill>
                  <a:srgbClr val="FFCC00"/>
                </a:solidFill>
                <a:ea typeface="黑体" pitchFamily="2" charset="-122"/>
              </a:rPr>
              <a:t>处理数据的种类</a:t>
            </a:r>
          </a:p>
        </p:txBody>
      </p:sp>
      <p:sp>
        <p:nvSpPr>
          <p:cNvPr id="1037318" name="Text Box 6"/>
          <p:cNvSpPr txBox="1">
            <a:spLocks noChangeArrowheads="1"/>
          </p:cNvSpPr>
          <p:nvPr/>
        </p:nvSpPr>
        <p:spPr bwMode="auto">
          <a:xfrm>
            <a:off x="304800" y="4149725"/>
            <a:ext cx="8839200" cy="628650"/>
          </a:xfrm>
          <a:prstGeom prst="rect">
            <a:avLst/>
          </a:prstGeom>
          <a:noFill/>
          <a:ln w="12700" cap="rnd">
            <a:noFill/>
            <a:miter lim="800000"/>
            <a:headEnd/>
            <a:tailEnd/>
          </a:ln>
        </p:spPr>
        <p:txBody>
          <a:bodyPr>
            <a:spAutoFit/>
          </a:bodyPr>
          <a:lstStyle/>
          <a:p>
            <a:pPr algn="l">
              <a:lnSpc>
                <a:spcPct val="110000"/>
              </a:lnSpc>
              <a:spcBef>
                <a:spcPct val="30000"/>
              </a:spcBef>
              <a:buClrTx/>
              <a:buFontTx/>
              <a:buNone/>
            </a:pPr>
            <a:r>
              <a:rPr lang="zh-CN" altLang="en-US" sz="3200">
                <a:solidFill>
                  <a:srgbClr val="FFCC00"/>
                </a:solidFill>
                <a:sym typeface="Wingdings" pitchFamily="2" charset="2"/>
              </a:rPr>
              <a:t> </a:t>
            </a:r>
            <a:r>
              <a:rPr lang="zh-CN" altLang="en-US" sz="3200" b="1">
                <a:solidFill>
                  <a:srgbClr val="FFCC00"/>
                </a:solidFill>
                <a:ea typeface="黑体" pitchFamily="2" charset="-122"/>
              </a:rPr>
              <a:t>数据</a:t>
            </a:r>
          </a:p>
        </p:txBody>
      </p:sp>
      <p:sp>
        <p:nvSpPr>
          <p:cNvPr id="1037319" name="AutoShape 7"/>
          <p:cNvSpPr>
            <a:spLocks noChangeArrowheads="1"/>
          </p:cNvSpPr>
          <p:nvPr/>
        </p:nvSpPr>
        <p:spPr bwMode="auto">
          <a:xfrm flipV="1">
            <a:off x="5832475" y="2168525"/>
            <a:ext cx="2438400" cy="762000"/>
          </a:xfrm>
          <a:prstGeom prst="wedgeEllipseCallout">
            <a:avLst>
              <a:gd name="adj1" fmla="val -126954"/>
              <a:gd name="adj2" fmla="val -77917"/>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3200" b="1">
                <a:solidFill>
                  <a:srgbClr val="000000"/>
                </a:solidFill>
                <a:ea typeface="黑体" pitchFamily="2" charset="-122"/>
              </a:rPr>
              <a:t>数值数据</a:t>
            </a:r>
            <a:endParaRPr lang="zh-CN" altLang="en-US" sz="3200">
              <a:solidFill>
                <a:srgbClr val="FFCC00"/>
              </a:solidFill>
            </a:endParaRPr>
          </a:p>
        </p:txBody>
      </p:sp>
      <p:sp>
        <p:nvSpPr>
          <p:cNvPr id="1037320" name="AutoShape 8"/>
          <p:cNvSpPr>
            <a:spLocks noChangeArrowheads="1"/>
          </p:cNvSpPr>
          <p:nvPr/>
        </p:nvSpPr>
        <p:spPr bwMode="auto">
          <a:xfrm flipV="1">
            <a:off x="5813425" y="4149725"/>
            <a:ext cx="2667000" cy="762000"/>
          </a:xfrm>
          <a:prstGeom prst="wedgeEllipseCallout">
            <a:avLst>
              <a:gd name="adj1" fmla="val -29287"/>
              <a:gd name="adj2" fmla="val 87500"/>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3200" b="1">
                <a:solidFill>
                  <a:srgbClr val="000000"/>
                </a:solidFill>
                <a:ea typeface="黑体" pitchFamily="2" charset="-122"/>
              </a:rPr>
              <a:t>非数值数据</a:t>
            </a:r>
            <a:endParaRPr lang="zh-CN" altLang="en-US" sz="3200">
              <a:solidFill>
                <a:srgbClr val="FFCC00"/>
              </a:solidFill>
            </a:endParaRPr>
          </a:p>
        </p:txBody>
      </p:sp>
      <p:sp>
        <p:nvSpPr>
          <p:cNvPr id="1037321" name="Text Box 9"/>
          <p:cNvSpPr txBox="1">
            <a:spLocks noChangeArrowheads="1"/>
          </p:cNvSpPr>
          <p:nvPr/>
        </p:nvSpPr>
        <p:spPr bwMode="auto">
          <a:xfrm>
            <a:off x="479425" y="2889250"/>
            <a:ext cx="8610600" cy="1066800"/>
          </a:xfrm>
          <a:prstGeom prst="rect">
            <a:avLst/>
          </a:prstGeom>
          <a:noFill/>
          <a:ln w="9525">
            <a:noFill/>
            <a:miter lim="800000"/>
            <a:headEnd/>
            <a:tailEnd/>
          </a:ln>
        </p:spPr>
        <p:txBody>
          <a:bodyPr>
            <a:spAutoFit/>
          </a:bodyPr>
          <a:lstStyle/>
          <a:p>
            <a:pPr algn="l" eaLnBrk="1" hangingPunct="1">
              <a:spcBef>
                <a:spcPct val="0"/>
              </a:spcBef>
              <a:buClrTx/>
              <a:buFontTx/>
              <a:buNone/>
            </a:pPr>
            <a:r>
              <a:rPr lang="zh-CN" altLang="en-US" sz="3200" b="1">
                <a:solidFill>
                  <a:srgbClr val="FFFFFF"/>
                </a:solidFill>
              </a:rPr>
              <a:t> 数（整数，实数）</a:t>
            </a:r>
            <a:r>
              <a:rPr lang="en-US" altLang="zh-CN" sz="3200" b="1">
                <a:solidFill>
                  <a:srgbClr val="FFFFFF"/>
                </a:solidFill>
              </a:rPr>
              <a:t>    </a:t>
            </a:r>
          </a:p>
          <a:p>
            <a:pPr algn="l" eaLnBrk="1" hangingPunct="1">
              <a:spcBef>
                <a:spcPct val="0"/>
              </a:spcBef>
              <a:buClrTx/>
              <a:buFontTx/>
              <a:buNone/>
            </a:pPr>
            <a:r>
              <a:rPr lang="en-US" altLang="zh-CN" sz="3200" b="1">
                <a:solidFill>
                  <a:srgbClr val="FFFFFF"/>
                </a:solidFill>
              </a:rPr>
              <a:t> </a:t>
            </a:r>
            <a:r>
              <a:rPr lang="zh-CN" altLang="en-US" sz="3200" b="1">
                <a:solidFill>
                  <a:srgbClr val="FFFFFF"/>
                </a:solidFill>
              </a:rPr>
              <a:t>字符   字符串   文字   布尔值   图形  图像  声音</a:t>
            </a:r>
          </a:p>
        </p:txBody>
      </p:sp>
      <p:sp>
        <p:nvSpPr>
          <p:cNvPr id="1037322" name="Text Box 10"/>
          <p:cNvSpPr txBox="1">
            <a:spLocks noChangeArrowheads="1"/>
          </p:cNvSpPr>
          <p:nvPr/>
        </p:nvSpPr>
        <p:spPr bwMode="auto">
          <a:xfrm>
            <a:off x="431800" y="4935538"/>
            <a:ext cx="8489950" cy="1673150"/>
          </a:xfrm>
          <a:prstGeom prst="rect">
            <a:avLst/>
          </a:prstGeom>
          <a:noFill/>
          <a:ln w="9525">
            <a:noFill/>
            <a:miter lim="800000"/>
            <a:headEnd/>
            <a:tailEnd/>
          </a:ln>
        </p:spPr>
        <p:txBody>
          <a:bodyPr>
            <a:spAutoFit/>
          </a:bodyPr>
          <a:lstStyle/>
          <a:p>
            <a:pPr eaLnBrk="1" hangingPunct="1">
              <a:lnSpc>
                <a:spcPct val="110000"/>
              </a:lnSpc>
            </a:pPr>
            <a:r>
              <a:rPr lang="zh-CN" altLang="en-US" sz="3200" b="1" dirty="0">
                <a:solidFill>
                  <a:srgbClr val="00FFFF"/>
                </a:solidFill>
                <a:ea typeface="黑体" pitchFamily="2" charset="-122"/>
              </a:rPr>
              <a:t>数据</a:t>
            </a:r>
            <a:r>
              <a:rPr lang="zh-CN" altLang="en-US" sz="3200" b="1" dirty="0" smtClean="0">
                <a:solidFill>
                  <a:srgbClr val="FFFFFF"/>
                </a:solidFill>
              </a:rPr>
              <a:t>：</a:t>
            </a:r>
            <a:r>
              <a:rPr lang="zh-CN" altLang="en-US" sz="3200" dirty="0"/>
              <a:t>数据是信息的载体，是描述客观事物的数、字符、以及所有能输入到计算机中，被计算机程序识别和处理的符号的集合</a:t>
            </a:r>
            <a:r>
              <a:rPr lang="zh-CN" altLang="en-US" sz="3200" dirty="0" smtClean="0"/>
              <a:t>。</a:t>
            </a:r>
            <a:endParaRPr lang="zh-CN" altLang="en-US" sz="3200" dirty="0"/>
          </a:p>
        </p:txBody>
      </p:sp>
      <p:sp>
        <p:nvSpPr>
          <p:cNvPr id="5130" name="laptop"/>
          <p:cNvSpPr>
            <a:spLocks noEditPoints="1" noChangeArrowheads="1"/>
          </p:cNvSpPr>
          <p:nvPr/>
        </p:nvSpPr>
        <p:spPr bwMode="auto">
          <a:xfrm>
            <a:off x="3278188" y="908050"/>
            <a:ext cx="2554287" cy="1362075"/>
          </a:xfrm>
          <a:custGeom>
            <a:avLst/>
            <a:gdLst>
              <a:gd name="T0" fmla="*/ 47014252 w 21600"/>
              <a:gd name="T1" fmla="*/ 0 h 21600"/>
              <a:gd name="T2" fmla="*/ 47014252 w 21600"/>
              <a:gd name="T3" fmla="*/ 28522983 h 21600"/>
              <a:gd name="T4" fmla="*/ 256285121 w 21600"/>
              <a:gd name="T5" fmla="*/ 0 h 21600"/>
              <a:gd name="T6" fmla="*/ 256285121 w 21600"/>
              <a:gd name="T7" fmla="*/ 28522983 h 21600"/>
              <a:gd name="T8" fmla="*/ 151027427 w 21600"/>
              <a:gd name="T9" fmla="*/ 0 h 21600"/>
              <a:gd name="T10" fmla="*/ 151027427 w 21600"/>
              <a:gd name="T11" fmla="*/ 85891126 h 21600"/>
              <a:gd name="T12" fmla="*/ 0 w 21600"/>
              <a:gd name="T13" fmla="*/ 85891126 h 21600"/>
              <a:gd name="T14" fmla="*/ 302054617 w 21600"/>
              <a:gd name="T15" fmla="*/ 85891126 h 21600"/>
              <a:gd name="T16" fmla="*/ 0 60000 65536"/>
              <a:gd name="T17" fmla="*/ 0 60000 65536"/>
              <a:gd name="T18" fmla="*/ 0 60000 65536"/>
              <a:gd name="T19" fmla="*/ 0 60000 65536"/>
              <a:gd name="T20" fmla="*/ 0 60000 65536"/>
              <a:gd name="T21" fmla="*/ 0 60000 65536"/>
              <a:gd name="T22" fmla="*/ 0 60000 65536"/>
              <a:gd name="T23" fmla="*/ 0 60000 65536"/>
              <a:gd name="T24" fmla="*/ 4445 w 21600"/>
              <a:gd name="T25" fmla="*/ 1858 h 21600"/>
              <a:gd name="T26" fmla="*/ 17311 w 21600"/>
              <a:gd name="T27" fmla="*/ 12323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3362" y="0"/>
                </a:moveTo>
                <a:lnTo>
                  <a:pt x="18327" y="0"/>
                </a:lnTo>
                <a:lnTo>
                  <a:pt x="18327" y="14347"/>
                </a:lnTo>
                <a:lnTo>
                  <a:pt x="3362" y="14347"/>
                </a:lnTo>
                <a:lnTo>
                  <a:pt x="3362" y="0"/>
                </a:lnTo>
                <a:close/>
              </a:path>
              <a:path w="21600" h="21600" extrusionOk="0">
                <a:moveTo>
                  <a:pt x="3340" y="15068"/>
                </a:moveTo>
                <a:lnTo>
                  <a:pt x="0" y="19877"/>
                </a:lnTo>
                <a:lnTo>
                  <a:pt x="21600" y="19877"/>
                </a:lnTo>
                <a:lnTo>
                  <a:pt x="18327" y="15068"/>
                </a:lnTo>
                <a:lnTo>
                  <a:pt x="3340" y="15068"/>
                </a:lnTo>
                <a:close/>
              </a:path>
              <a:path w="21600" h="21600" extrusionOk="0">
                <a:moveTo>
                  <a:pt x="0" y="19877"/>
                </a:moveTo>
                <a:lnTo>
                  <a:pt x="0" y="21600"/>
                </a:lnTo>
                <a:lnTo>
                  <a:pt x="21600" y="21600"/>
                </a:lnTo>
                <a:lnTo>
                  <a:pt x="21600" y="19877"/>
                </a:lnTo>
                <a:lnTo>
                  <a:pt x="0" y="19877"/>
                </a:lnTo>
                <a:close/>
              </a:path>
              <a:path w="21600" h="21600" extrusionOk="0">
                <a:moveTo>
                  <a:pt x="4186" y="1523"/>
                </a:moveTo>
                <a:lnTo>
                  <a:pt x="17547" y="1523"/>
                </a:lnTo>
                <a:lnTo>
                  <a:pt x="17547" y="12744"/>
                </a:lnTo>
                <a:lnTo>
                  <a:pt x="4186" y="12744"/>
                </a:lnTo>
                <a:lnTo>
                  <a:pt x="4186" y="1523"/>
                </a:lnTo>
                <a:close/>
              </a:path>
              <a:path w="21600" h="21600" extrusionOk="0">
                <a:moveTo>
                  <a:pt x="3318" y="15549"/>
                </a:moveTo>
                <a:lnTo>
                  <a:pt x="2917" y="16110"/>
                </a:lnTo>
                <a:lnTo>
                  <a:pt x="18727" y="16110"/>
                </a:lnTo>
                <a:lnTo>
                  <a:pt x="18327" y="15549"/>
                </a:lnTo>
                <a:lnTo>
                  <a:pt x="3318" y="15549"/>
                </a:lnTo>
                <a:close/>
              </a:path>
              <a:path w="21600" h="21600" extrusionOk="0">
                <a:moveTo>
                  <a:pt x="6213" y="18314"/>
                </a:moveTo>
                <a:lnTo>
                  <a:pt x="5946" y="18875"/>
                </a:lnTo>
                <a:lnTo>
                  <a:pt x="15766" y="18875"/>
                </a:lnTo>
                <a:lnTo>
                  <a:pt x="15499" y="18314"/>
                </a:lnTo>
                <a:lnTo>
                  <a:pt x="6213" y="18314"/>
                </a:lnTo>
                <a:close/>
              </a:path>
              <a:path w="21600" h="21600" extrusionOk="0">
                <a:moveTo>
                  <a:pt x="2828" y="16471"/>
                </a:moveTo>
                <a:lnTo>
                  <a:pt x="2405" y="17072"/>
                </a:lnTo>
                <a:lnTo>
                  <a:pt x="19284" y="17072"/>
                </a:lnTo>
                <a:lnTo>
                  <a:pt x="18839" y="16471"/>
                </a:lnTo>
                <a:lnTo>
                  <a:pt x="2828" y="16471"/>
                </a:lnTo>
                <a:close/>
              </a:path>
              <a:path w="21600" h="21600" extrusionOk="0">
                <a:moveTo>
                  <a:pt x="2316" y="17352"/>
                </a:moveTo>
                <a:lnTo>
                  <a:pt x="1871" y="17953"/>
                </a:lnTo>
                <a:lnTo>
                  <a:pt x="19863" y="17953"/>
                </a:lnTo>
                <a:lnTo>
                  <a:pt x="19395" y="17352"/>
                </a:lnTo>
                <a:lnTo>
                  <a:pt x="2316" y="17352"/>
                </a:lnTo>
                <a:close/>
              </a:path>
            </a:pathLst>
          </a:custGeom>
          <a:solidFill>
            <a:srgbClr val="C0C0C0"/>
          </a:solidFill>
          <a:ln w="9525">
            <a:solidFill>
              <a:srgbClr val="000000"/>
            </a:solidFill>
            <a:miter lim="800000"/>
            <a:headEnd/>
            <a:tailEnd/>
          </a:ln>
        </p:spPr>
        <p:txBody>
          <a:bodyPr/>
          <a:lstStyle/>
          <a:p>
            <a:endParaRPr lang="zh-CN" altLang="en-US">
              <a:solidFill>
                <a:srgbClr val="FFFFFF"/>
              </a:solidFill>
            </a:endParaRPr>
          </a:p>
        </p:txBody>
      </p:sp>
      <p:sp>
        <p:nvSpPr>
          <p:cNvPr id="5131" name="Text Box 13"/>
          <p:cNvSpPr txBox="1">
            <a:spLocks noChangeArrowheads="1"/>
          </p:cNvSpPr>
          <p:nvPr/>
        </p:nvSpPr>
        <p:spPr bwMode="auto">
          <a:xfrm>
            <a:off x="4002088" y="1049338"/>
            <a:ext cx="1290637" cy="579437"/>
          </a:xfrm>
          <a:prstGeom prst="rect">
            <a:avLst/>
          </a:prstGeom>
          <a:noFill/>
          <a:ln w="9525">
            <a:noFill/>
            <a:miter lim="800000"/>
            <a:headEnd/>
            <a:tailEnd/>
          </a:ln>
        </p:spPr>
        <p:txBody>
          <a:bodyPr>
            <a:spAutoFit/>
          </a:bodyPr>
          <a:lstStyle/>
          <a:p>
            <a:pPr eaLnBrk="1" hangingPunct="1">
              <a:spcBef>
                <a:spcPct val="50000"/>
              </a:spcBef>
              <a:buClrTx/>
              <a:buFontTx/>
              <a:buNone/>
            </a:pPr>
            <a:r>
              <a:rPr lang="zh-CN" altLang="en-US" sz="3200" b="1">
                <a:solidFill>
                  <a:srgbClr val="000000"/>
                </a:solidFill>
              </a:rPr>
              <a:t>程序</a:t>
            </a:r>
          </a:p>
        </p:txBody>
      </p:sp>
      <p:grpSp>
        <p:nvGrpSpPr>
          <p:cNvPr id="2" name="Group 14"/>
          <p:cNvGrpSpPr>
            <a:grpSpLocks/>
          </p:cNvGrpSpPr>
          <p:nvPr/>
        </p:nvGrpSpPr>
        <p:grpSpPr bwMode="auto">
          <a:xfrm>
            <a:off x="971550" y="908050"/>
            <a:ext cx="2473325" cy="685800"/>
            <a:chOff x="2544" y="960"/>
            <a:chExt cx="1104" cy="432"/>
          </a:xfrm>
        </p:grpSpPr>
        <p:sp>
          <p:nvSpPr>
            <p:cNvPr id="5136" name="AutoShape 15"/>
            <p:cNvSpPr>
              <a:spLocks noChangeArrowheads="1"/>
            </p:cNvSpPr>
            <p:nvPr/>
          </p:nvSpPr>
          <p:spPr bwMode="auto">
            <a:xfrm>
              <a:off x="2880" y="1296"/>
              <a:ext cx="768" cy="96"/>
            </a:xfrm>
            <a:prstGeom prst="rightArrow">
              <a:avLst>
                <a:gd name="adj1" fmla="val 50000"/>
                <a:gd name="adj2" fmla="val 200000"/>
              </a:avLst>
            </a:prstGeom>
            <a:noFill/>
            <a:ln w="9525">
              <a:solidFill>
                <a:schemeClr val="tx1"/>
              </a:solidFill>
              <a:miter lim="800000"/>
              <a:headEnd/>
              <a:tailEnd/>
            </a:ln>
          </p:spPr>
          <p:txBody>
            <a:bodyPr wrap="none" anchor="ctr"/>
            <a:lstStyle/>
            <a:p>
              <a:endParaRPr lang="zh-CN" altLang="en-US">
                <a:solidFill>
                  <a:srgbClr val="FFFFFF"/>
                </a:solidFill>
              </a:endParaRPr>
            </a:p>
          </p:txBody>
        </p:sp>
        <p:sp>
          <p:nvSpPr>
            <p:cNvPr id="5137" name="Text Box 16"/>
            <p:cNvSpPr txBox="1">
              <a:spLocks noChangeArrowheads="1"/>
            </p:cNvSpPr>
            <p:nvPr/>
          </p:nvSpPr>
          <p:spPr bwMode="auto">
            <a:xfrm>
              <a:off x="2544" y="960"/>
              <a:ext cx="960" cy="365"/>
            </a:xfrm>
            <a:prstGeom prst="rect">
              <a:avLst/>
            </a:prstGeom>
            <a:noFill/>
            <a:ln w="9525">
              <a:noFill/>
              <a:miter lim="800000"/>
              <a:headEnd/>
              <a:tailEnd/>
            </a:ln>
          </p:spPr>
          <p:txBody>
            <a:bodyPr>
              <a:spAutoFit/>
            </a:bodyPr>
            <a:lstStyle/>
            <a:p>
              <a:pPr algn="r" eaLnBrk="1" hangingPunct="1">
                <a:spcBef>
                  <a:spcPct val="50000"/>
                </a:spcBef>
                <a:buClrTx/>
                <a:buFontTx/>
                <a:buNone/>
              </a:pPr>
              <a:r>
                <a:rPr lang="zh-CN" altLang="en-US" sz="3200" b="1">
                  <a:solidFill>
                    <a:srgbClr val="FFFFFF"/>
                  </a:solidFill>
                  <a:ea typeface="楷体_GB2312" pitchFamily="49" charset="-122"/>
                </a:rPr>
                <a:t>原始数据</a:t>
              </a:r>
            </a:p>
          </p:txBody>
        </p:sp>
      </p:grpSp>
      <p:grpSp>
        <p:nvGrpSpPr>
          <p:cNvPr id="3" name="Group 17"/>
          <p:cNvGrpSpPr>
            <a:grpSpLocks/>
          </p:cNvGrpSpPr>
          <p:nvPr/>
        </p:nvGrpSpPr>
        <p:grpSpPr bwMode="auto">
          <a:xfrm>
            <a:off x="5661025" y="984250"/>
            <a:ext cx="2151063" cy="685800"/>
            <a:chOff x="4560" y="960"/>
            <a:chExt cx="960" cy="432"/>
          </a:xfrm>
        </p:grpSpPr>
        <p:sp>
          <p:nvSpPr>
            <p:cNvPr id="5134" name="AutoShape 18"/>
            <p:cNvSpPr>
              <a:spLocks noChangeArrowheads="1"/>
            </p:cNvSpPr>
            <p:nvPr/>
          </p:nvSpPr>
          <p:spPr bwMode="auto">
            <a:xfrm>
              <a:off x="4560" y="1296"/>
              <a:ext cx="768" cy="96"/>
            </a:xfrm>
            <a:prstGeom prst="rightArrow">
              <a:avLst>
                <a:gd name="adj1" fmla="val 50000"/>
                <a:gd name="adj2" fmla="val 200000"/>
              </a:avLst>
            </a:prstGeom>
            <a:noFill/>
            <a:ln w="9525">
              <a:solidFill>
                <a:schemeClr val="tx1"/>
              </a:solidFill>
              <a:miter lim="800000"/>
              <a:headEnd/>
              <a:tailEnd/>
            </a:ln>
          </p:spPr>
          <p:txBody>
            <a:bodyPr wrap="none" anchor="ctr"/>
            <a:lstStyle/>
            <a:p>
              <a:endParaRPr lang="zh-CN" altLang="en-US">
                <a:solidFill>
                  <a:srgbClr val="FFFFFF"/>
                </a:solidFill>
              </a:endParaRPr>
            </a:p>
          </p:txBody>
        </p:sp>
        <p:sp>
          <p:nvSpPr>
            <p:cNvPr id="5135" name="Text Box 19"/>
            <p:cNvSpPr txBox="1">
              <a:spLocks noChangeArrowheads="1"/>
            </p:cNvSpPr>
            <p:nvPr/>
          </p:nvSpPr>
          <p:spPr bwMode="auto">
            <a:xfrm>
              <a:off x="4560" y="960"/>
              <a:ext cx="960" cy="365"/>
            </a:xfrm>
            <a:prstGeom prst="rect">
              <a:avLst/>
            </a:prstGeom>
            <a:noFill/>
            <a:ln w="9525">
              <a:noFill/>
              <a:miter lim="800000"/>
              <a:headEnd/>
              <a:tailEnd/>
            </a:ln>
          </p:spPr>
          <p:txBody>
            <a:bodyPr>
              <a:spAutoFit/>
            </a:bodyPr>
            <a:lstStyle/>
            <a:p>
              <a:pPr eaLnBrk="1" hangingPunct="1">
                <a:spcBef>
                  <a:spcPct val="50000"/>
                </a:spcBef>
                <a:buClrTx/>
                <a:buFontTx/>
                <a:buNone/>
              </a:pPr>
              <a:r>
                <a:rPr lang="zh-CN" altLang="en-US" sz="3200" b="1">
                  <a:solidFill>
                    <a:srgbClr val="FFFFFF"/>
                  </a:solidFill>
                  <a:ea typeface="楷体_GB2312" pitchFamily="49" charset="-122"/>
                </a:rPr>
                <a:t>结果数据</a:t>
              </a:r>
            </a:p>
          </p:txBody>
        </p:sp>
      </p:grpSp>
    </p:spTree>
    <p:extLst>
      <p:ext uri="{BB962C8B-B14F-4D97-AF65-F5344CB8AC3E}">
        <p14:creationId xmlns:p14="http://schemas.microsoft.com/office/powerpoint/2010/main" val="343982914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2" presetClass="entr" presetSubtype="8" fill="hold" nodeType="afterEffect">
                                  <p:stCondLst>
                                    <p:cond delay="1000"/>
                                  </p:stCondLst>
                                  <p:childTnLst>
                                    <p:set>
                                      <p:cBhvr>
                                        <p:cTn id="10" dur="1" fill="hold">
                                          <p:stCondLst>
                                            <p:cond delay="0"/>
                                          </p:stCondLst>
                                        </p:cTn>
                                        <p:tgtEl>
                                          <p:spTgt spid="3"/>
                                        </p:tgtEl>
                                        <p:attrNameLst>
                                          <p:attrName>style.visibility</p:attrName>
                                        </p:attrNameLst>
                                      </p:cBhvr>
                                      <p:to>
                                        <p:strVal val="visible"/>
                                      </p:to>
                                    </p:set>
                                    <p:animEffect transition="in" filter="slide(from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37317"/>
                                        </p:tgtEl>
                                        <p:attrNameLst>
                                          <p:attrName>style.visibility</p:attrName>
                                        </p:attrNameLst>
                                      </p:cBhvr>
                                      <p:to>
                                        <p:strVal val="visible"/>
                                      </p:to>
                                    </p:set>
                                    <p:animEffect transition="in" filter="wipe(left)">
                                      <p:cBhvr>
                                        <p:cTn id="16" dur="500"/>
                                        <p:tgtEl>
                                          <p:spTgt spid="103731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37321"/>
                                        </p:tgtEl>
                                        <p:attrNameLst>
                                          <p:attrName>style.visibility</p:attrName>
                                        </p:attrNameLst>
                                      </p:cBhvr>
                                      <p:to>
                                        <p:strVal val="visible"/>
                                      </p:to>
                                    </p:set>
                                    <p:animEffect transition="in" filter="wipe(left)">
                                      <p:cBhvr>
                                        <p:cTn id="21" dur="500"/>
                                        <p:tgtEl>
                                          <p:spTgt spid="103732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2" fill="hold" grpId="0" nodeType="clickEffect">
                                  <p:stCondLst>
                                    <p:cond delay="0"/>
                                  </p:stCondLst>
                                  <p:childTnLst>
                                    <p:set>
                                      <p:cBhvr>
                                        <p:cTn id="25" dur="1" fill="hold">
                                          <p:stCondLst>
                                            <p:cond delay="0"/>
                                          </p:stCondLst>
                                        </p:cTn>
                                        <p:tgtEl>
                                          <p:spTgt spid="1037319"/>
                                        </p:tgtEl>
                                        <p:attrNameLst>
                                          <p:attrName>style.visibility</p:attrName>
                                        </p:attrNameLst>
                                      </p:cBhvr>
                                      <p:to>
                                        <p:strVal val="visible"/>
                                      </p:to>
                                    </p:set>
                                    <p:animEffect transition="in" filter="wipe(right)">
                                      <p:cBhvr>
                                        <p:cTn id="26" dur="500"/>
                                        <p:tgtEl>
                                          <p:spTgt spid="1037319"/>
                                        </p:tgtEl>
                                      </p:cBhvr>
                                    </p:animEffect>
                                  </p:childTnLst>
                                  <p:subTnLst>
                                    <p:audio>
                                      <p:cMediaNode>
                                        <p:cTn display="0" masterRel="sameClick">
                                          <p:stCondLst>
                                            <p:cond evt="begin" delay="0">
                                              <p:tn val="24"/>
                                            </p:cond>
                                          </p:stCondLst>
                                          <p:endCondLst>
                                            <p:cond evt="onStopAudio" delay="0">
                                              <p:tgtEl>
                                                <p:sldTgt/>
                                              </p:tgtEl>
                                            </p:cond>
                                          </p:endCondLst>
                                        </p:cTn>
                                        <p:tgtEl>
                                          <p:sndTgt r:embed="rId2" name="WHOOSH.WAV"/>
                                        </p:tgtEl>
                                      </p:cMediaNode>
                                    </p:audio>
                                  </p:subTnLst>
                                </p:cTn>
                              </p:par>
                            </p:childTnLst>
                          </p:cTn>
                        </p:par>
                      </p:childTnLst>
                    </p:cTn>
                  </p:par>
                  <p:par>
                    <p:cTn id="27" fill="hold">
                      <p:stCondLst>
                        <p:cond delay="indefinite"/>
                      </p:stCondLst>
                      <p:childTnLst>
                        <p:par>
                          <p:cTn id="28" fill="hold">
                            <p:stCondLst>
                              <p:cond delay="0"/>
                            </p:stCondLst>
                            <p:childTnLst>
                              <p:par>
                                <p:cTn id="29" presetID="22" presetClass="entr" presetSubtype="2" fill="hold" grpId="0" nodeType="clickEffect">
                                  <p:stCondLst>
                                    <p:cond delay="0"/>
                                  </p:stCondLst>
                                  <p:childTnLst>
                                    <p:set>
                                      <p:cBhvr>
                                        <p:cTn id="30" dur="1" fill="hold">
                                          <p:stCondLst>
                                            <p:cond delay="0"/>
                                          </p:stCondLst>
                                        </p:cTn>
                                        <p:tgtEl>
                                          <p:spTgt spid="1037320"/>
                                        </p:tgtEl>
                                        <p:attrNameLst>
                                          <p:attrName>style.visibility</p:attrName>
                                        </p:attrNameLst>
                                      </p:cBhvr>
                                      <p:to>
                                        <p:strVal val="visible"/>
                                      </p:to>
                                    </p:set>
                                    <p:animEffect transition="in" filter="wipe(right)">
                                      <p:cBhvr>
                                        <p:cTn id="31" dur="500"/>
                                        <p:tgtEl>
                                          <p:spTgt spid="1037320"/>
                                        </p:tgtEl>
                                      </p:cBhvr>
                                    </p:animEffect>
                                  </p:childTnLst>
                                  <p:subTnLst>
                                    <p:audio>
                                      <p:cMediaNode>
                                        <p:cTn display="0" masterRel="sameClick">
                                          <p:stCondLst>
                                            <p:cond evt="begin" delay="0">
                                              <p:tn val="29"/>
                                            </p:cond>
                                          </p:stCondLst>
                                          <p:endCondLst>
                                            <p:cond evt="onStopAudio" delay="0">
                                              <p:tgtEl>
                                                <p:sldTgt/>
                                              </p:tgtEl>
                                            </p:cond>
                                          </p:endCondLst>
                                        </p:cTn>
                                        <p:tgtEl>
                                          <p:sndTgt r:embed="rId2" name="WHOOSH.WAV"/>
                                        </p:tgtEl>
                                      </p:cMediaNode>
                                    </p:audio>
                                  </p:sub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7318"/>
                                        </p:tgtEl>
                                        <p:attrNameLst>
                                          <p:attrName>style.visibility</p:attrName>
                                        </p:attrNameLst>
                                      </p:cBhvr>
                                      <p:to>
                                        <p:strVal val="visible"/>
                                      </p:to>
                                    </p:set>
                                    <p:animEffect transition="in" filter="wipe(left)">
                                      <p:cBhvr>
                                        <p:cTn id="36" dur="500"/>
                                        <p:tgtEl>
                                          <p:spTgt spid="10373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37322"/>
                                        </p:tgtEl>
                                        <p:attrNameLst>
                                          <p:attrName>style.visibility</p:attrName>
                                        </p:attrNameLst>
                                      </p:cBhvr>
                                      <p:to>
                                        <p:strVal val="visible"/>
                                      </p:to>
                                    </p:set>
                                    <p:animEffect transition="in" filter="wipe(left)">
                                      <p:cBhvr>
                                        <p:cTn id="41" dur="500"/>
                                        <p:tgtEl>
                                          <p:spTgt spid="10373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7317" grpId="0" autoUpdateAnimBg="0"/>
      <p:bldP spid="1037318" grpId="0" autoUpdateAnimBg="0"/>
      <p:bldP spid="1037319" grpId="0" animBg="1" autoUpdateAnimBg="0"/>
      <p:bldP spid="1037320" grpId="0" animBg="1" autoUpdateAnimBg="0"/>
      <p:bldP spid="1037321" grpId="0" autoUpdateAnimBg="0"/>
      <p:bldP spid="103732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smtClean="0">
                <a:solidFill>
                  <a:srgbClr val="FFFF00"/>
                </a:solidFill>
              </a:rPr>
              <a:t>1.1 </a:t>
            </a:r>
            <a:r>
              <a:rPr lang="zh-CN" altLang="en-US" i="0" dirty="0" smtClean="0">
                <a:solidFill>
                  <a:srgbClr val="FFFF00"/>
                </a:solidFill>
              </a:rPr>
              <a:t>什么是数据结构</a:t>
            </a:r>
            <a:endParaRPr lang="zh-CN" altLang="en-US" dirty="0"/>
          </a:p>
        </p:txBody>
      </p:sp>
      <p:sp>
        <p:nvSpPr>
          <p:cNvPr id="3" name="内容占位符 2"/>
          <p:cNvSpPr>
            <a:spLocks noGrp="1"/>
          </p:cNvSpPr>
          <p:nvPr>
            <p:ph idx="1"/>
          </p:nvPr>
        </p:nvSpPr>
        <p:spPr>
          <a:xfrm>
            <a:off x="228600" y="914400"/>
            <a:ext cx="7454900" cy="5010150"/>
          </a:xfrm>
        </p:spPr>
        <p:txBody>
          <a:bodyPr/>
          <a:lstStyle/>
          <a:p>
            <a:r>
              <a:rPr lang="zh-CN" altLang="en-US" dirty="0" smtClean="0"/>
              <a:t>利用计算机进行问题求解</a:t>
            </a:r>
            <a:endParaRPr lang="en-US" altLang="zh-CN" dirty="0" smtClean="0"/>
          </a:p>
          <a:p>
            <a:pPr lvl="1"/>
            <a:r>
              <a:rPr lang="zh-CN" altLang="en-US" dirty="0" smtClean="0"/>
              <a:t>方程求解</a:t>
            </a:r>
            <a:endParaRPr lang="en-US" altLang="zh-CN" dirty="0" smtClean="0"/>
          </a:p>
          <a:p>
            <a:pPr lvl="2"/>
            <a:r>
              <a:rPr lang="zh-CN" altLang="en-US" sz="2400" dirty="0" smtClean="0"/>
              <a:t>建立数学模型及求解算法，编制程序</a:t>
            </a:r>
            <a:endParaRPr lang="en-US" altLang="zh-CN" sz="2400" dirty="0" smtClean="0"/>
          </a:p>
          <a:p>
            <a:pPr lvl="2"/>
            <a:r>
              <a:rPr lang="zh-CN" altLang="en-US" sz="2400" dirty="0" smtClean="0"/>
              <a:t>输入参数</a:t>
            </a:r>
            <a:endParaRPr lang="en-US" altLang="zh-CN" sz="2400" dirty="0" smtClean="0"/>
          </a:p>
          <a:p>
            <a:pPr lvl="2"/>
            <a:r>
              <a:rPr lang="zh-CN" altLang="en-US" sz="2400" dirty="0" smtClean="0"/>
              <a:t>计算机根据相应求解算法计算</a:t>
            </a:r>
            <a:endParaRPr lang="en-US" altLang="zh-CN" sz="2400" dirty="0" smtClean="0"/>
          </a:p>
          <a:p>
            <a:pPr lvl="2"/>
            <a:r>
              <a:rPr lang="zh-CN" altLang="en-US" sz="2400" dirty="0" smtClean="0"/>
              <a:t>输出计算结果</a:t>
            </a:r>
            <a:endParaRPr lang="en-US" altLang="zh-CN" sz="2400" dirty="0" smtClean="0"/>
          </a:p>
          <a:p>
            <a:pPr lvl="1"/>
            <a:r>
              <a:rPr lang="zh-CN" altLang="en-US" dirty="0" smtClean="0"/>
              <a:t>银行</a:t>
            </a:r>
            <a:r>
              <a:rPr lang="en-US" altLang="zh-CN" dirty="0" smtClean="0"/>
              <a:t>ATM</a:t>
            </a:r>
            <a:r>
              <a:rPr lang="zh-CN" altLang="en-US" dirty="0" smtClean="0"/>
              <a:t>服务</a:t>
            </a:r>
            <a:endParaRPr lang="en-US" altLang="zh-CN" dirty="0" smtClean="0"/>
          </a:p>
          <a:p>
            <a:pPr lvl="2"/>
            <a:r>
              <a:rPr lang="zh-CN" altLang="en-US" sz="2400" dirty="0" smtClean="0"/>
              <a:t>建立业务对象模型和业务处理算法，构建计算机处理系统</a:t>
            </a:r>
            <a:endParaRPr lang="en-US" altLang="zh-CN" sz="2400" dirty="0" smtClean="0"/>
          </a:p>
          <a:p>
            <a:pPr lvl="2"/>
            <a:r>
              <a:rPr lang="zh-CN" altLang="en-US" sz="2400" dirty="0" smtClean="0"/>
              <a:t>客户输入（帐号</a:t>
            </a:r>
            <a:r>
              <a:rPr lang="en-US" altLang="zh-CN" sz="2400" dirty="0" smtClean="0"/>
              <a:t>/</a:t>
            </a:r>
            <a:r>
              <a:rPr lang="zh-CN" altLang="en-US" sz="2400" dirty="0" smtClean="0"/>
              <a:t>密码，服务类型，钞票）</a:t>
            </a:r>
            <a:endParaRPr lang="en-US" altLang="zh-CN" sz="2400" dirty="0" smtClean="0"/>
          </a:p>
          <a:p>
            <a:pPr lvl="2"/>
            <a:r>
              <a:rPr lang="zh-CN" altLang="en-US" sz="2400" dirty="0" smtClean="0"/>
              <a:t>计算机处理</a:t>
            </a:r>
            <a:endParaRPr lang="en-US" altLang="zh-CN" sz="2400" dirty="0" smtClean="0"/>
          </a:p>
          <a:p>
            <a:pPr lvl="2"/>
            <a:r>
              <a:rPr lang="zh-CN" altLang="en-US" sz="2400" dirty="0" smtClean="0"/>
              <a:t>输出（钞票</a:t>
            </a:r>
            <a:r>
              <a:rPr lang="en-US" altLang="zh-CN" sz="2400" dirty="0" smtClean="0"/>
              <a:t>/</a:t>
            </a:r>
            <a:r>
              <a:rPr lang="zh-CN" altLang="en-US" sz="2400" dirty="0" smtClean="0"/>
              <a:t>打印条）</a:t>
            </a:r>
            <a:endParaRPr lang="en-US" altLang="zh-CN" sz="2400" dirty="0" smtClean="0"/>
          </a:p>
          <a:p>
            <a:pPr lvl="2"/>
            <a:endParaRPr lang="en-US" altLang="zh-CN" dirty="0" smtClean="0"/>
          </a:p>
          <a:p>
            <a:pPr lvl="1"/>
            <a:endParaRPr lang="en-US" altLang="zh-CN" dirty="0" smtClean="0"/>
          </a:p>
          <a:p>
            <a:pPr lvl="2"/>
            <a:endParaRPr lang="zh-CN" altLang="en-US" dirty="0"/>
          </a:p>
        </p:txBody>
      </p:sp>
      <p:sp>
        <p:nvSpPr>
          <p:cNvPr id="4" name="灯片编号占位符 3"/>
          <p:cNvSpPr>
            <a:spLocks noGrp="1"/>
          </p:cNvSpPr>
          <p:nvPr>
            <p:ph type="sldNum" sz="quarter" idx="11"/>
          </p:nvPr>
        </p:nvSpPr>
        <p:spPr/>
        <p:txBody>
          <a:bodyPr/>
          <a:lstStyle/>
          <a:p>
            <a:pPr>
              <a:defRPr/>
            </a:pPr>
            <a:r>
              <a:rPr lang="zh-CN" altLang="en-US" smtClean="0"/>
              <a:t>第 </a:t>
            </a:r>
            <a:fld id="{0853A661-976A-40DB-9924-3583959DD398}" type="slidenum">
              <a:rPr lang="zh-CN" altLang="en-US" b="1" smtClean="0">
                <a:solidFill>
                  <a:srgbClr val="66CCFF"/>
                </a:solidFill>
              </a:rPr>
              <a:pPr>
                <a:defRPr/>
              </a:pPr>
              <a:t>14</a:t>
            </a:fld>
            <a:r>
              <a:rPr lang="en-US" altLang="zh-CN" b="1" smtClean="0"/>
              <a:t> </a:t>
            </a:r>
            <a:r>
              <a:rPr lang="zh-CN" altLang="en-US" smtClean="0"/>
              <a:t>页</a:t>
            </a:r>
            <a:endParaRPr lang="zh-CN" altLang="en-US" sz="1800">
              <a:latin typeface="+mn-lt"/>
            </a:endParaRPr>
          </a:p>
        </p:txBody>
      </p:sp>
      <p:sp>
        <p:nvSpPr>
          <p:cNvPr id="5" name="右大括号 4"/>
          <p:cNvSpPr/>
          <p:nvPr/>
        </p:nvSpPr>
        <p:spPr bwMode="auto">
          <a:xfrm>
            <a:off x="7194550" y="1784350"/>
            <a:ext cx="355600" cy="1866900"/>
          </a:xfrm>
          <a:prstGeom prst="rightBrace">
            <a:avLst/>
          </a:prstGeom>
          <a:no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8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9" name="组合 8"/>
          <p:cNvGrpSpPr/>
          <p:nvPr/>
        </p:nvGrpSpPr>
        <p:grpSpPr>
          <a:xfrm>
            <a:off x="7416801" y="1695450"/>
            <a:ext cx="1555749" cy="1822450"/>
            <a:chOff x="6705600" y="1695450"/>
            <a:chExt cx="1555749" cy="1822450"/>
          </a:xfrm>
        </p:grpSpPr>
        <p:sp>
          <p:nvSpPr>
            <p:cNvPr id="6" name="右大括号 5"/>
            <p:cNvSpPr/>
            <p:nvPr/>
          </p:nvSpPr>
          <p:spPr bwMode="auto">
            <a:xfrm>
              <a:off x="6705600" y="1828800"/>
              <a:ext cx="488950" cy="1689100"/>
            </a:xfrm>
            <a:prstGeom prst="rightBrace">
              <a:avLst/>
            </a:prstGeom>
            <a:noFill/>
            <a:ln w="57150" cap="flat" cmpd="sng" algn="ctr">
              <a:solidFill>
                <a:srgbClr val="FFC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t"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8" name="矩形 7"/>
            <p:cNvSpPr/>
            <p:nvPr/>
          </p:nvSpPr>
          <p:spPr>
            <a:xfrm>
              <a:off x="7372350" y="1695450"/>
              <a:ext cx="888999" cy="1815882"/>
            </a:xfrm>
            <a:prstGeom prst="rect">
              <a:avLst/>
            </a:prstGeom>
          </p:spPr>
          <p:txBody>
            <a:bodyPr wrap="square">
              <a:spAutoFit/>
            </a:bodyPr>
            <a:lstStyle/>
            <a:p>
              <a:pPr algn="just" fontAlgn="t"/>
              <a:r>
                <a:rPr lang="zh-CN" altLang="en-US" dirty="0" smtClean="0"/>
                <a:t>数值计算</a:t>
              </a:r>
            </a:p>
          </p:txBody>
        </p:sp>
      </p:grpSp>
      <p:grpSp>
        <p:nvGrpSpPr>
          <p:cNvPr id="10" name="组合 9"/>
          <p:cNvGrpSpPr/>
          <p:nvPr/>
        </p:nvGrpSpPr>
        <p:grpSpPr>
          <a:xfrm>
            <a:off x="7416800" y="4051300"/>
            <a:ext cx="1555749" cy="2311400"/>
            <a:chOff x="6705600" y="1695450"/>
            <a:chExt cx="1555749" cy="1822450"/>
          </a:xfrm>
        </p:grpSpPr>
        <p:sp>
          <p:nvSpPr>
            <p:cNvPr id="11" name="右大括号 10"/>
            <p:cNvSpPr/>
            <p:nvPr/>
          </p:nvSpPr>
          <p:spPr bwMode="auto">
            <a:xfrm>
              <a:off x="6705600" y="1828800"/>
              <a:ext cx="488950" cy="1689100"/>
            </a:xfrm>
            <a:prstGeom prst="rightBrace">
              <a:avLst/>
            </a:prstGeom>
            <a:noFill/>
            <a:ln w="57150" cap="flat" cmpd="sng" algn="ctr">
              <a:solidFill>
                <a:srgbClr val="FFC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t"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2" name="矩形 11"/>
            <p:cNvSpPr/>
            <p:nvPr/>
          </p:nvSpPr>
          <p:spPr>
            <a:xfrm>
              <a:off x="7372350" y="1695450"/>
              <a:ext cx="888999" cy="1771491"/>
            </a:xfrm>
            <a:prstGeom prst="rect">
              <a:avLst/>
            </a:prstGeom>
          </p:spPr>
          <p:txBody>
            <a:bodyPr wrap="square">
              <a:spAutoFit/>
            </a:bodyPr>
            <a:lstStyle/>
            <a:p>
              <a:pPr algn="just" fontAlgn="t"/>
              <a:r>
                <a:rPr lang="zh-CN" altLang="en-US" dirty="0" smtClean="0"/>
                <a:t>非数值计算</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blinds(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blinds(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blinds(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blinds(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 calcmode="lin" valueType="num">
                                      <p:cBhvr additive="base">
                                        <p:cTn id="52" dur="500" fill="hold"/>
                                        <p:tgtEl>
                                          <p:spTgt spid="9"/>
                                        </p:tgtEl>
                                        <p:attrNameLst>
                                          <p:attrName>ppt_x</p:attrName>
                                        </p:attrNameLst>
                                      </p:cBhvr>
                                      <p:tavLst>
                                        <p:tav tm="0">
                                          <p:val>
                                            <p:strVal val="1+#ppt_w/2"/>
                                          </p:val>
                                        </p:tav>
                                        <p:tav tm="100000">
                                          <p:val>
                                            <p:strVal val="#ppt_x"/>
                                          </p:val>
                                        </p:tav>
                                      </p:tavLst>
                                    </p:anim>
                                    <p:anim calcmode="lin" valueType="num">
                                      <p:cBhvr additive="base">
                                        <p:cTn id="53"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2" fill="hold" nodeType="clickEffect">
                                  <p:stCondLst>
                                    <p:cond delay="0"/>
                                  </p:stCondLst>
                                  <p:childTnLst>
                                    <p:set>
                                      <p:cBhvr>
                                        <p:cTn id="57" dur="1" fill="hold">
                                          <p:stCondLst>
                                            <p:cond delay="0"/>
                                          </p:stCondLst>
                                        </p:cTn>
                                        <p:tgtEl>
                                          <p:spTgt spid="10"/>
                                        </p:tgtEl>
                                        <p:attrNameLst>
                                          <p:attrName>style.visibility</p:attrName>
                                        </p:attrNameLst>
                                      </p:cBhvr>
                                      <p:to>
                                        <p:strVal val="visible"/>
                                      </p:to>
                                    </p:set>
                                    <p:anim calcmode="lin" valueType="num">
                                      <p:cBhvr additive="base">
                                        <p:cTn id="58" dur="500" fill="hold"/>
                                        <p:tgtEl>
                                          <p:spTgt spid="10"/>
                                        </p:tgtEl>
                                        <p:attrNameLst>
                                          <p:attrName>ppt_x</p:attrName>
                                        </p:attrNameLst>
                                      </p:cBhvr>
                                      <p:tavLst>
                                        <p:tav tm="0">
                                          <p:val>
                                            <p:strVal val="1+#ppt_w/2"/>
                                          </p:val>
                                        </p:tav>
                                        <p:tav tm="100000">
                                          <p:val>
                                            <p:strVal val="#ppt_x"/>
                                          </p:val>
                                        </p:tav>
                                      </p:tavLst>
                                    </p:anim>
                                    <p:anim calcmode="lin" valueType="num">
                                      <p:cBhvr additive="base">
                                        <p:cTn id="59"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93CC9C10-E465-49EF-8E9D-6821FE585BCF}" type="slidenum">
              <a:rPr lang="zh-CN" altLang="en-US" b="1">
                <a:solidFill>
                  <a:srgbClr val="66CCFF"/>
                </a:solidFill>
              </a:rPr>
              <a:pPr>
                <a:defRPr/>
              </a:pPr>
              <a:t>15</a:t>
            </a:fld>
            <a:r>
              <a:rPr lang="en-US" altLang="zh-CN" b="1"/>
              <a:t> </a:t>
            </a:r>
            <a:r>
              <a:rPr lang="zh-CN" altLang="en-US"/>
              <a:t>页</a:t>
            </a:r>
            <a:endParaRPr lang="zh-CN" altLang="en-US" sz="1800">
              <a:latin typeface="Arial" charset="0"/>
            </a:endParaRPr>
          </a:p>
        </p:txBody>
      </p:sp>
      <p:sp>
        <p:nvSpPr>
          <p:cNvPr id="6147"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1038339" name="Rectangle 3"/>
          <p:cNvSpPr>
            <a:spLocks noGrp="1" noChangeArrowheads="1"/>
          </p:cNvSpPr>
          <p:nvPr>
            <p:ph type="body" idx="1"/>
          </p:nvPr>
        </p:nvSpPr>
        <p:spPr>
          <a:xfrm>
            <a:off x="157163" y="728663"/>
            <a:ext cx="8915400" cy="5756275"/>
          </a:xfrm>
        </p:spPr>
        <p:txBody>
          <a:bodyPr/>
          <a:lstStyle/>
          <a:p>
            <a:pPr marL="266700" indent="-266700" eaLnBrk="1" hangingPunct="1">
              <a:spcBef>
                <a:spcPct val="0"/>
              </a:spcBef>
            </a:pPr>
            <a:r>
              <a:rPr lang="zh-CN" altLang="en-US" sz="3200" dirty="0" smtClean="0">
                <a:solidFill>
                  <a:schemeClr val="tx2"/>
                </a:solidFill>
              </a:rPr>
              <a:t>数值问题</a:t>
            </a:r>
          </a:p>
          <a:p>
            <a:pPr marL="266700" indent="-266700" eaLnBrk="1" hangingPunct="1">
              <a:spcBef>
                <a:spcPct val="0"/>
              </a:spcBef>
              <a:buNone/>
            </a:pPr>
            <a:r>
              <a:rPr lang="zh-CN" altLang="en-US" sz="2800" dirty="0" smtClean="0">
                <a:solidFill>
                  <a:schemeClr val="tx1"/>
                </a:solidFill>
              </a:rPr>
              <a:t>   例</a:t>
            </a:r>
            <a:r>
              <a:rPr lang="en-US" altLang="zh-CN" sz="2800" dirty="0" smtClean="0">
                <a:solidFill>
                  <a:schemeClr val="tx1"/>
                </a:solidFill>
              </a:rPr>
              <a:t>1</a:t>
            </a:r>
            <a:r>
              <a:rPr lang="zh-CN" altLang="en-US" sz="2800" dirty="0" smtClean="0">
                <a:solidFill>
                  <a:schemeClr val="tx1"/>
                </a:solidFill>
              </a:rPr>
              <a:t>：已知游泳池的长</a:t>
            </a:r>
            <a:r>
              <a:rPr lang="en-US" altLang="zh-CN" sz="2800" dirty="0" err="1" smtClean="0">
                <a:solidFill>
                  <a:schemeClr val="tx1"/>
                </a:solidFill>
              </a:rPr>
              <a:t>len</a:t>
            </a:r>
            <a:r>
              <a:rPr lang="zh-CN" altLang="en-US" sz="2800" dirty="0" smtClean="0">
                <a:solidFill>
                  <a:schemeClr val="tx1"/>
                </a:solidFill>
              </a:rPr>
              <a:t>、宽</a:t>
            </a:r>
            <a:r>
              <a:rPr lang="en-US" altLang="zh-CN" sz="2800" dirty="0" smtClean="0">
                <a:solidFill>
                  <a:schemeClr val="tx1"/>
                </a:solidFill>
              </a:rPr>
              <a:t>width</a:t>
            </a:r>
            <a:r>
              <a:rPr lang="zh-CN" altLang="en-US" sz="2800" dirty="0" smtClean="0">
                <a:solidFill>
                  <a:schemeClr val="tx1"/>
                </a:solidFill>
              </a:rPr>
              <a:t>和深度</a:t>
            </a:r>
            <a:r>
              <a:rPr lang="en-US" altLang="zh-CN" sz="2800" dirty="0" smtClean="0">
                <a:solidFill>
                  <a:schemeClr val="tx1"/>
                </a:solidFill>
              </a:rPr>
              <a:t>depth</a:t>
            </a:r>
            <a:r>
              <a:rPr lang="zh-CN" altLang="en-US" sz="2800" dirty="0" smtClean="0">
                <a:solidFill>
                  <a:schemeClr val="tx1"/>
                </a:solidFill>
              </a:rPr>
              <a:t>，求体积</a:t>
            </a:r>
            <a:r>
              <a:rPr lang="en-US" altLang="zh-CN" sz="2800" dirty="0" smtClean="0">
                <a:solidFill>
                  <a:schemeClr val="tx1"/>
                </a:solidFill>
              </a:rPr>
              <a:t>volume</a:t>
            </a:r>
            <a:r>
              <a:rPr lang="zh-CN" altLang="en-US" sz="2800" dirty="0" smtClean="0">
                <a:solidFill>
                  <a:schemeClr val="tx1"/>
                </a:solidFill>
              </a:rPr>
              <a:t>。</a:t>
            </a:r>
          </a:p>
          <a:p>
            <a:pPr marL="266700" indent="-266700">
              <a:spcBef>
                <a:spcPct val="0"/>
              </a:spcBef>
              <a:buClrTx/>
              <a:buSzTx/>
              <a:buFontTx/>
              <a:buNone/>
            </a:pPr>
            <a:r>
              <a:rPr lang="zh-CN" altLang="en-US" sz="2800" dirty="0" smtClean="0">
                <a:solidFill>
                  <a:srgbClr val="00FFFF"/>
                </a:solidFill>
              </a:rPr>
              <a:t>建立模型</a:t>
            </a:r>
            <a:r>
              <a:rPr lang="zh-CN" altLang="en-US" sz="2800" dirty="0" smtClean="0">
                <a:solidFill>
                  <a:srgbClr val="6600CC"/>
                </a:solidFill>
              </a:rPr>
              <a:t/>
            </a:r>
            <a:br>
              <a:rPr lang="zh-CN" altLang="en-US" sz="2800" dirty="0" smtClean="0">
                <a:solidFill>
                  <a:srgbClr val="6600CC"/>
                </a:solidFill>
              </a:rPr>
            </a:br>
            <a:r>
              <a:rPr lang="zh-CN" altLang="en-US" sz="2800" dirty="0" smtClean="0">
                <a:solidFill>
                  <a:schemeClr val="tx1"/>
                </a:solidFill>
              </a:rPr>
              <a:t>涉及的对象：</a:t>
            </a:r>
            <a:r>
              <a:rPr lang="en-US" altLang="zh-CN" sz="2800" dirty="0" err="1" smtClean="0">
                <a:solidFill>
                  <a:schemeClr val="tx1"/>
                </a:solidFill>
              </a:rPr>
              <a:t>len</a:t>
            </a:r>
            <a:r>
              <a:rPr lang="zh-CN" altLang="en-US" sz="2800" dirty="0" smtClean="0">
                <a:solidFill>
                  <a:schemeClr val="tx1"/>
                </a:solidFill>
              </a:rPr>
              <a:t>，</a:t>
            </a:r>
            <a:r>
              <a:rPr lang="en-US" altLang="zh-CN" sz="2800" dirty="0" smtClean="0">
                <a:solidFill>
                  <a:schemeClr val="tx1"/>
                </a:solidFill>
              </a:rPr>
              <a:t>width</a:t>
            </a:r>
            <a:r>
              <a:rPr lang="zh-CN" altLang="en-US" sz="2800" dirty="0" smtClean="0">
                <a:solidFill>
                  <a:schemeClr val="tx1"/>
                </a:solidFill>
              </a:rPr>
              <a:t>，</a:t>
            </a:r>
            <a:r>
              <a:rPr lang="en-US" altLang="zh-CN" sz="2800" dirty="0" smtClean="0">
                <a:solidFill>
                  <a:schemeClr val="tx1"/>
                </a:solidFill>
              </a:rPr>
              <a:t>depth </a:t>
            </a:r>
            <a:r>
              <a:rPr lang="zh-CN" altLang="en-US" sz="2800" dirty="0" smtClean="0">
                <a:solidFill>
                  <a:schemeClr val="tx1"/>
                </a:solidFill>
              </a:rPr>
              <a:t>和 </a:t>
            </a:r>
            <a:r>
              <a:rPr lang="en-US" altLang="zh-CN" sz="2800" dirty="0" smtClean="0">
                <a:solidFill>
                  <a:schemeClr val="tx1"/>
                </a:solidFill>
              </a:rPr>
              <a:t>volume </a:t>
            </a:r>
            <a:r>
              <a:rPr lang="zh-CN" altLang="en-US" sz="2800" dirty="0" smtClean="0">
                <a:solidFill>
                  <a:schemeClr val="tx1"/>
                </a:solidFill>
              </a:rPr>
              <a:t/>
            </a:r>
            <a:br>
              <a:rPr lang="zh-CN" altLang="en-US" sz="2800" dirty="0" smtClean="0">
                <a:solidFill>
                  <a:schemeClr val="tx1"/>
                </a:solidFill>
              </a:rPr>
            </a:br>
            <a:r>
              <a:rPr lang="zh-CN" altLang="en-US" sz="2800" dirty="0" smtClean="0">
                <a:solidFill>
                  <a:schemeClr val="tx1"/>
                </a:solidFill>
              </a:rPr>
              <a:t>对象之间的关系：</a:t>
            </a:r>
            <a:r>
              <a:rPr lang="en-US" altLang="zh-CN" sz="2800" dirty="0" smtClean="0">
                <a:solidFill>
                  <a:schemeClr val="tx1"/>
                </a:solidFill>
              </a:rPr>
              <a:t> volume =</a:t>
            </a:r>
            <a:r>
              <a:rPr lang="en-US" altLang="zh-CN" sz="2800" dirty="0" err="1" smtClean="0">
                <a:solidFill>
                  <a:schemeClr val="tx1"/>
                </a:solidFill>
              </a:rPr>
              <a:t>len</a:t>
            </a:r>
            <a:r>
              <a:rPr lang="en-US" altLang="zh-CN" sz="2800" dirty="0" err="1" smtClean="0">
                <a:solidFill>
                  <a:schemeClr val="tx1"/>
                </a:solidFill>
                <a:latin typeface="宋体" pitchFamily="2" charset="-122"/>
              </a:rPr>
              <a:t>×</a:t>
            </a:r>
            <a:r>
              <a:rPr lang="en-US" altLang="zh-CN" sz="2800" dirty="0" err="1" smtClean="0">
                <a:solidFill>
                  <a:schemeClr val="tx1"/>
                </a:solidFill>
              </a:rPr>
              <a:t>width</a:t>
            </a:r>
            <a:r>
              <a:rPr lang="en-US" altLang="zh-CN" sz="2800" dirty="0" smtClean="0">
                <a:solidFill>
                  <a:schemeClr val="tx1"/>
                </a:solidFill>
                <a:latin typeface="宋体" pitchFamily="2" charset="-122"/>
              </a:rPr>
              <a:t>×</a:t>
            </a:r>
            <a:r>
              <a:rPr lang="en-US" altLang="zh-CN" sz="2800" dirty="0" smtClean="0">
                <a:solidFill>
                  <a:schemeClr val="tx1"/>
                </a:solidFill>
              </a:rPr>
              <a:t> depth </a:t>
            </a:r>
          </a:p>
          <a:p>
            <a:pPr marL="266700" indent="-266700" eaLnBrk="1" hangingPunct="1">
              <a:spcBef>
                <a:spcPct val="0"/>
              </a:spcBef>
              <a:buFont typeface="Wingdings" pitchFamily="2" charset="2"/>
              <a:buNone/>
            </a:pPr>
            <a:r>
              <a:rPr lang="zh-CN" altLang="en-US" sz="2800" dirty="0" smtClean="0">
                <a:solidFill>
                  <a:srgbClr val="00FFFF"/>
                </a:solidFill>
              </a:rPr>
              <a:t>设计求解问题的方法</a:t>
            </a:r>
          </a:p>
          <a:p>
            <a:pPr marL="266700" indent="-266700" eaLnBrk="1" hangingPunct="1">
              <a:spcBef>
                <a:spcPct val="0"/>
              </a:spcBef>
              <a:buFont typeface="Wingdings" pitchFamily="2" charset="2"/>
              <a:buNone/>
            </a:pPr>
            <a:r>
              <a:rPr lang="zh-CN" altLang="en-US" sz="2800" dirty="0" smtClean="0">
                <a:solidFill>
                  <a:srgbClr val="00FFFF"/>
                </a:solidFill>
              </a:rPr>
              <a:t>编程</a:t>
            </a:r>
          </a:p>
          <a:p>
            <a:pPr marL="266700" indent="-266700" eaLnBrk="1" hangingPunct="1">
              <a:spcBef>
                <a:spcPct val="0"/>
              </a:spcBef>
              <a:buFont typeface="Wingdings" pitchFamily="2" charset="2"/>
              <a:buNone/>
            </a:pPr>
            <a:r>
              <a:rPr lang="en-US" altLang="zh-CN" sz="2800" dirty="0" smtClean="0">
                <a:solidFill>
                  <a:schemeClr val="tx1"/>
                </a:solidFill>
              </a:rPr>
              <a:t>	main ( )</a:t>
            </a:r>
          </a:p>
          <a:p>
            <a:pPr marL="266700" indent="-266700" eaLnBrk="1" hangingPunct="1">
              <a:spcBef>
                <a:spcPct val="0"/>
              </a:spcBef>
              <a:buNone/>
            </a:pPr>
            <a:r>
              <a:rPr lang="en-US" altLang="zh-CN" sz="2800" dirty="0" smtClean="0">
                <a:solidFill>
                  <a:schemeClr val="tx1"/>
                </a:solidFill>
              </a:rPr>
              <a:t>	{   	</a:t>
            </a:r>
            <a:r>
              <a:rPr lang="en-US" altLang="zh-CN" sz="2800" dirty="0" err="1" smtClean="0">
                <a:solidFill>
                  <a:schemeClr val="tx1"/>
                </a:solidFill>
              </a:rPr>
              <a:t>int</a:t>
            </a:r>
            <a:r>
              <a:rPr lang="en-US" altLang="zh-CN" sz="2800" dirty="0" smtClean="0">
                <a:solidFill>
                  <a:schemeClr val="tx1"/>
                </a:solidFill>
              </a:rPr>
              <a:t> </a:t>
            </a:r>
            <a:r>
              <a:rPr lang="en-US" altLang="zh-CN" sz="2800" dirty="0" err="1" smtClean="0">
                <a:solidFill>
                  <a:schemeClr val="tx1"/>
                </a:solidFill>
              </a:rPr>
              <a:t>len</a:t>
            </a:r>
            <a:r>
              <a:rPr lang="en-US" altLang="zh-CN" sz="2800" dirty="0" smtClean="0">
                <a:solidFill>
                  <a:schemeClr val="tx1"/>
                </a:solidFill>
              </a:rPr>
              <a:t>, width , depth </a:t>
            </a:r>
            <a:r>
              <a:rPr lang="zh-CN" altLang="en-US" sz="2800" dirty="0" smtClean="0">
                <a:solidFill>
                  <a:schemeClr val="tx1"/>
                </a:solidFill>
              </a:rPr>
              <a:t>，</a:t>
            </a:r>
            <a:r>
              <a:rPr lang="en-US" altLang="zh-CN" sz="2800" dirty="0" smtClean="0">
                <a:solidFill>
                  <a:schemeClr val="tx1"/>
                </a:solidFill>
              </a:rPr>
              <a:t>volume ;</a:t>
            </a:r>
            <a:br>
              <a:rPr lang="en-US" altLang="zh-CN" sz="2800" dirty="0" smtClean="0">
                <a:solidFill>
                  <a:schemeClr val="tx1"/>
                </a:solidFill>
              </a:rPr>
            </a:br>
            <a:r>
              <a:rPr lang="en-US" altLang="zh-CN" sz="2800" dirty="0" smtClean="0">
                <a:solidFill>
                  <a:schemeClr val="tx1"/>
                </a:solidFill>
              </a:rPr>
              <a:t>	</a:t>
            </a:r>
            <a:r>
              <a:rPr lang="en-US" altLang="zh-CN" sz="2800" dirty="0" err="1" smtClean="0">
                <a:solidFill>
                  <a:schemeClr val="tx1"/>
                </a:solidFill>
              </a:rPr>
              <a:t>scanf</a:t>
            </a:r>
            <a:r>
              <a:rPr lang="en-US" altLang="zh-CN" sz="2800" dirty="0" smtClean="0">
                <a:solidFill>
                  <a:schemeClr val="tx1"/>
                </a:solidFill>
              </a:rPr>
              <a:t> (”%</a:t>
            </a:r>
            <a:r>
              <a:rPr lang="en-US" altLang="zh-CN" sz="2800" dirty="0" err="1" smtClean="0">
                <a:solidFill>
                  <a:schemeClr val="tx1"/>
                </a:solidFill>
              </a:rPr>
              <a:t>d%d%d</a:t>
            </a:r>
            <a:r>
              <a:rPr lang="en-US" altLang="zh-CN" sz="2800" dirty="0" smtClean="0">
                <a:solidFill>
                  <a:schemeClr val="tx1"/>
                </a:solidFill>
              </a:rPr>
              <a:t>”, &amp;</a:t>
            </a:r>
            <a:r>
              <a:rPr lang="en-US" altLang="zh-CN" sz="2800" dirty="0" err="1" smtClean="0">
                <a:solidFill>
                  <a:schemeClr val="tx1"/>
                </a:solidFill>
              </a:rPr>
              <a:t>len</a:t>
            </a:r>
            <a:r>
              <a:rPr lang="en-US" altLang="zh-CN" sz="2800" dirty="0" smtClean="0">
                <a:solidFill>
                  <a:schemeClr val="tx1"/>
                </a:solidFill>
              </a:rPr>
              <a:t>, &amp;width , &amp; volume );</a:t>
            </a:r>
            <a:br>
              <a:rPr lang="en-US" altLang="zh-CN" sz="2800" dirty="0" smtClean="0">
                <a:solidFill>
                  <a:schemeClr val="tx1"/>
                </a:solidFill>
              </a:rPr>
            </a:br>
            <a:r>
              <a:rPr lang="en-US" altLang="zh-CN" sz="2800" dirty="0" smtClean="0">
                <a:solidFill>
                  <a:schemeClr val="tx1"/>
                </a:solidFill>
              </a:rPr>
              <a:t>	volume = </a:t>
            </a:r>
            <a:r>
              <a:rPr lang="en-US" altLang="zh-CN" sz="2800" dirty="0" err="1" smtClean="0">
                <a:solidFill>
                  <a:schemeClr val="tx1"/>
                </a:solidFill>
              </a:rPr>
              <a:t>len</a:t>
            </a:r>
            <a:r>
              <a:rPr lang="en-US" altLang="zh-CN" sz="2800" dirty="0" smtClean="0">
                <a:solidFill>
                  <a:schemeClr val="tx1"/>
                </a:solidFill>
              </a:rPr>
              <a:t>*width*depth;</a:t>
            </a:r>
            <a:br>
              <a:rPr lang="en-US" altLang="zh-CN" sz="2800" dirty="0" smtClean="0">
                <a:solidFill>
                  <a:schemeClr val="tx1"/>
                </a:solidFill>
              </a:rPr>
            </a:br>
            <a:r>
              <a:rPr lang="en-US" altLang="zh-CN" sz="2800" dirty="0" smtClean="0">
                <a:solidFill>
                  <a:schemeClr val="tx1"/>
                </a:solidFill>
              </a:rPr>
              <a:t>	</a:t>
            </a:r>
            <a:r>
              <a:rPr lang="en-US" altLang="zh-CN" sz="2800" dirty="0" err="1" smtClean="0">
                <a:solidFill>
                  <a:schemeClr val="tx1"/>
                </a:solidFill>
              </a:rPr>
              <a:t>printf</a:t>
            </a:r>
            <a:r>
              <a:rPr lang="en-US" altLang="zh-CN" sz="2800" dirty="0" smtClean="0">
                <a:solidFill>
                  <a:schemeClr val="tx1"/>
                </a:solidFill>
              </a:rPr>
              <a:t> (”volume=%d\n”, volume);</a:t>
            </a:r>
            <a:br>
              <a:rPr lang="en-US" altLang="zh-CN" sz="2800" dirty="0" smtClean="0">
                <a:solidFill>
                  <a:schemeClr val="tx1"/>
                </a:solidFill>
              </a:rPr>
            </a:br>
            <a:r>
              <a:rPr lang="en-US" altLang="zh-CN" sz="2800" dirty="0" smtClean="0">
                <a:solidFill>
                  <a:schemeClr val="tx1"/>
                </a:solidFill>
              </a:rPr>
              <a:t>}</a:t>
            </a:r>
            <a:endParaRPr lang="zh-CN" altLang="en-US" sz="2800" dirty="0" smtClean="0">
              <a:solidFill>
                <a:schemeClr val="tx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8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83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8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83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383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83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383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8339"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lvl="0"/>
            <a:r>
              <a:rPr lang="zh-CN" altLang="en-US" sz="3600" dirty="0" smtClean="0"/>
              <a:t>例</a:t>
            </a:r>
            <a:r>
              <a:rPr lang="en-US" altLang="zh-CN" sz="3600" dirty="0" smtClean="0"/>
              <a:t>2</a:t>
            </a:r>
            <a:r>
              <a:rPr lang="zh-CN" altLang="en-US" sz="3600" dirty="0" smtClean="0"/>
              <a:t>：</a:t>
            </a:r>
            <a:r>
              <a:rPr lang="zh-CN" altLang="en-US" i="0" dirty="0" smtClean="0">
                <a:solidFill>
                  <a:srgbClr val="FFFF00"/>
                </a:solidFill>
              </a:rPr>
              <a:t>求一组整数 </a:t>
            </a:r>
            <a:r>
              <a:rPr lang="en-US" altLang="zh-CN" i="0" dirty="0" smtClean="0">
                <a:solidFill>
                  <a:srgbClr val="FFFF00"/>
                </a:solidFill>
              </a:rPr>
              <a:t>(M</a:t>
            </a:r>
            <a:r>
              <a:rPr lang="zh-CN" altLang="en-US" i="0" dirty="0" smtClean="0">
                <a:solidFill>
                  <a:srgbClr val="FFFF00"/>
                </a:solidFill>
              </a:rPr>
              <a:t>个</a:t>
            </a:r>
            <a:r>
              <a:rPr lang="en-US" altLang="zh-CN" i="0" dirty="0" smtClean="0">
                <a:solidFill>
                  <a:srgbClr val="FFFF00"/>
                </a:solidFill>
              </a:rPr>
              <a:t>)</a:t>
            </a:r>
            <a:r>
              <a:rPr lang="zh-CN" altLang="en-US" i="0" dirty="0" smtClean="0">
                <a:solidFill>
                  <a:srgbClr val="FFFF00"/>
                </a:solidFill>
              </a:rPr>
              <a:t>中的最大值</a:t>
            </a:r>
          </a:p>
        </p:txBody>
      </p:sp>
      <p:sp>
        <p:nvSpPr>
          <p:cNvPr id="4" name="灯片编号占位符 3"/>
          <p:cNvSpPr>
            <a:spLocks noGrp="1"/>
          </p:cNvSpPr>
          <p:nvPr>
            <p:ph type="sldNum" sz="quarter" idx="11"/>
          </p:nvPr>
        </p:nvSpPr>
        <p:spPr/>
        <p:txBody>
          <a:bodyPr/>
          <a:lstStyle/>
          <a:p>
            <a:pPr>
              <a:defRPr/>
            </a:pPr>
            <a:r>
              <a:rPr lang="zh-CN" altLang="en-US" smtClean="0"/>
              <a:t>第 </a:t>
            </a:r>
            <a:fld id="{0853A661-976A-40DB-9924-3583959DD398}" type="slidenum">
              <a:rPr lang="zh-CN" altLang="en-US" b="1" smtClean="0">
                <a:solidFill>
                  <a:srgbClr val="66CCFF"/>
                </a:solidFill>
              </a:rPr>
              <a:pPr>
                <a:defRPr/>
              </a:pPr>
              <a:t>16</a:t>
            </a:fld>
            <a:r>
              <a:rPr lang="en-US" altLang="zh-CN" b="1" smtClean="0"/>
              <a:t> </a:t>
            </a:r>
            <a:r>
              <a:rPr lang="zh-CN" altLang="en-US" smtClean="0"/>
              <a:t>页</a:t>
            </a:r>
            <a:endParaRPr lang="zh-CN" altLang="en-US" sz="1800">
              <a:latin typeface="+mn-lt"/>
            </a:endParaRPr>
          </a:p>
        </p:txBody>
      </p:sp>
      <p:sp>
        <p:nvSpPr>
          <p:cNvPr id="5" name="Rectangle 3"/>
          <p:cNvSpPr txBox="1">
            <a:spLocks noChangeArrowheads="1"/>
          </p:cNvSpPr>
          <p:nvPr/>
        </p:nvSpPr>
        <p:spPr bwMode="auto">
          <a:xfrm>
            <a:off x="38100" y="787400"/>
            <a:ext cx="86868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66700" indent="-266700" algn="l" eaLnBrk="1" hangingPunct="1">
              <a:spcBef>
                <a:spcPct val="0"/>
              </a:spcBef>
              <a:buClr>
                <a:srgbClr val="FFFF00"/>
              </a:buClr>
              <a:buSzPct val="70000"/>
            </a:pPr>
            <a:r>
              <a:rPr lang="zh-CN" altLang="en-US" sz="2400" b="1" dirty="0" smtClean="0">
                <a:solidFill>
                  <a:srgbClr val="00FFFF"/>
                </a:solidFill>
                <a:latin typeface="+mn-lt"/>
                <a:ea typeface="+mn-ea"/>
              </a:rPr>
              <a:t>建立模型 </a:t>
            </a:r>
            <a:r>
              <a:rPr lang="en-US" altLang="zh-CN" sz="2400" b="1" dirty="0" smtClean="0">
                <a:solidFill>
                  <a:srgbClr val="00FFFF"/>
                </a:solidFill>
                <a:latin typeface="+mn-lt"/>
                <a:ea typeface="+mn-ea"/>
              </a:rPr>
              <a:t>		</a:t>
            </a:r>
          </a:p>
          <a:p>
            <a:pPr marL="266700" indent="-266700" algn="l" eaLnBrk="1" hangingPunct="1">
              <a:spcBef>
                <a:spcPct val="0"/>
              </a:spcBef>
              <a:buClr>
                <a:srgbClr val="FFFF00"/>
              </a:buClr>
              <a:buSzPct val="70000"/>
            </a:pPr>
            <a:r>
              <a:rPr lang="en-US" altLang="zh-CN" sz="2400" b="1" dirty="0" smtClean="0">
                <a:solidFill>
                  <a:srgbClr val="00FFFF"/>
                </a:solidFill>
                <a:latin typeface="+mn-lt"/>
                <a:ea typeface="+mn-ea"/>
              </a:rPr>
              <a:t>		</a:t>
            </a:r>
            <a:r>
              <a:rPr lang="zh-CN" altLang="en-US" sz="2400" b="1" dirty="0" smtClean="0">
                <a:latin typeface="+mn-lt"/>
                <a:ea typeface="+mn-ea"/>
              </a:rPr>
              <a:t>涉及对象： </a:t>
            </a:r>
            <a:r>
              <a:rPr lang="en-US" altLang="zh-CN" sz="2400" b="1" dirty="0" smtClean="0">
                <a:latin typeface="+mn-lt"/>
                <a:ea typeface="+mn-ea"/>
              </a:rPr>
              <a:t>M</a:t>
            </a:r>
            <a:r>
              <a:rPr lang="zh-CN" altLang="en-US" sz="2400" b="1" dirty="0" smtClean="0">
                <a:latin typeface="+mn-lt"/>
                <a:ea typeface="+mn-ea"/>
              </a:rPr>
              <a:t>个整数</a:t>
            </a:r>
          </a:p>
          <a:p>
            <a:pPr marL="742950" lvl="1" indent="-285750" algn="l">
              <a:buClr>
                <a:schemeClr val="tx1"/>
              </a:buClr>
              <a:buSzPct val="60000"/>
            </a:pPr>
            <a:r>
              <a:rPr lang="en-US" altLang="zh-CN" sz="2400" b="1" dirty="0" smtClean="0">
                <a:latin typeface="+mn-lt"/>
                <a:ea typeface="+mn-ea"/>
              </a:rPr>
              <a:t>		</a:t>
            </a:r>
            <a:r>
              <a:rPr lang="zh-CN" altLang="en-US" sz="2400" b="1" dirty="0" smtClean="0">
                <a:latin typeface="+mn-lt"/>
                <a:ea typeface="+mn-ea"/>
              </a:rPr>
              <a:t>对象之间的关系：大小关系</a:t>
            </a:r>
          </a:p>
          <a:p>
            <a:pPr marL="266700" marR="0" lvl="0" indent="-266700" algn="l" defTabSz="914400" eaLnBrk="1" latinLnBrk="0" hangingPunct="1">
              <a:lnSpc>
                <a:spcPct val="100000"/>
              </a:lnSpc>
              <a:spcBef>
                <a:spcPct val="0"/>
              </a:spcBef>
              <a:buClr>
                <a:srgbClr val="FFFF00"/>
              </a:buClr>
              <a:buSzPct val="70000"/>
              <a:tabLst/>
              <a:defRPr/>
            </a:pPr>
            <a:r>
              <a:rPr lang="zh-CN" altLang="en-US" sz="2400" b="1" dirty="0" smtClean="0">
                <a:solidFill>
                  <a:srgbClr val="00FFFF"/>
                </a:solidFill>
                <a:latin typeface="+mn-lt"/>
                <a:ea typeface="+mn-ea"/>
              </a:rPr>
              <a:t>设计求解问题的方法：</a:t>
            </a:r>
            <a:endParaRPr lang="en-US" altLang="zh-CN" sz="2400" b="1" dirty="0" smtClean="0">
              <a:solidFill>
                <a:srgbClr val="00FFFF"/>
              </a:solidFill>
              <a:latin typeface="+mn-lt"/>
              <a:ea typeface="+mn-ea"/>
            </a:endParaRPr>
          </a:p>
          <a:p>
            <a:pPr marL="266700" marR="0" lvl="0" indent="-266700" algn="l" defTabSz="914400" eaLnBrk="1" latinLnBrk="0" hangingPunct="1">
              <a:lnSpc>
                <a:spcPct val="100000"/>
              </a:lnSpc>
              <a:spcBef>
                <a:spcPct val="0"/>
              </a:spcBef>
              <a:buClr>
                <a:srgbClr val="FFFF00"/>
              </a:buClr>
              <a:buSzPct val="70000"/>
              <a:tabLst/>
              <a:defRPr/>
            </a:pPr>
            <a:r>
              <a:rPr lang="en-US" altLang="zh-CN" sz="2400" b="1" dirty="0" smtClean="0">
                <a:solidFill>
                  <a:srgbClr val="00FFFF"/>
                </a:solidFill>
                <a:latin typeface="+mn-lt"/>
                <a:ea typeface="+mn-ea"/>
              </a:rPr>
              <a:t>		</a:t>
            </a:r>
            <a:r>
              <a:rPr lang="zh-CN" altLang="en-US" sz="2400" b="1" dirty="0" smtClean="0">
                <a:latin typeface="+mn-lt"/>
                <a:ea typeface="+mn-ea"/>
              </a:rPr>
              <a:t>基本操作是“比较两个数的大小”</a:t>
            </a:r>
          </a:p>
          <a:p>
            <a:pPr marL="1200150" lvl="2" indent="-285750" algn="l">
              <a:buClr>
                <a:schemeClr val="tx1"/>
              </a:buClr>
              <a:buSzPct val="60000"/>
            </a:pPr>
            <a:r>
              <a:rPr lang="zh-CN" altLang="en-US" sz="2400" b="1" dirty="0" smtClean="0">
                <a:latin typeface="+mn-lt"/>
                <a:ea typeface="+mn-ea"/>
              </a:rPr>
              <a:t>设第一个数为当前最大值，逐一比较其余</a:t>
            </a:r>
            <a:r>
              <a:rPr lang="en-US" altLang="zh-CN" sz="2400" b="1" dirty="0" smtClean="0">
                <a:latin typeface="+mn-lt"/>
                <a:ea typeface="+mn-ea"/>
              </a:rPr>
              <a:t>n-1</a:t>
            </a:r>
            <a:r>
              <a:rPr lang="zh-CN" altLang="en-US" sz="2400" b="1" dirty="0" smtClean="0">
                <a:latin typeface="+mn-lt"/>
                <a:ea typeface="+mn-ea"/>
              </a:rPr>
              <a:t>个数，如某数大于当前最大值，则当前最大值更新为新的</a:t>
            </a:r>
            <a:r>
              <a:rPr lang="zh-CN" altLang="en-US" sz="2400" b="1" dirty="0" smtClean="0"/>
              <a:t>最大值</a:t>
            </a:r>
            <a:endParaRPr lang="zh-CN" altLang="en-US" sz="2400" b="1" dirty="0" smtClean="0">
              <a:latin typeface="+mn-lt"/>
              <a:ea typeface="+mn-ea"/>
            </a:endParaRPr>
          </a:p>
          <a:p>
            <a:pPr marL="266700" indent="-266700" algn="l" eaLnBrk="1" hangingPunct="1">
              <a:spcBef>
                <a:spcPct val="0"/>
              </a:spcBef>
              <a:buClr>
                <a:srgbClr val="FFFF00"/>
              </a:buClr>
              <a:buSzPct val="70000"/>
            </a:pPr>
            <a:r>
              <a:rPr lang="zh-CN" altLang="en-US" sz="2400" b="1" dirty="0" smtClean="0">
                <a:solidFill>
                  <a:srgbClr val="00FFFF"/>
                </a:solidFill>
                <a:latin typeface="+mn-lt"/>
                <a:ea typeface="+mn-ea"/>
              </a:rPr>
              <a:t>编程：</a:t>
            </a:r>
            <a:endParaRPr lang="en-US" altLang="zh-CN" sz="2400" b="1" dirty="0" smtClean="0">
              <a:solidFill>
                <a:srgbClr val="00FFFF"/>
              </a:solidFill>
              <a:latin typeface="+mn-lt"/>
              <a:ea typeface="+mn-ea"/>
            </a:endParaRPr>
          </a:p>
          <a:p>
            <a:pPr marL="266700" indent="-266700" algn="l" eaLnBrk="1" hangingPunct="1">
              <a:spcBef>
                <a:spcPct val="0"/>
              </a:spcBef>
              <a:buClr>
                <a:srgbClr val="FFFF00"/>
              </a:buClr>
              <a:buSzPct val="70000"/>
            </a:pPr>
            <a:r>
              <a:rPr lang="en-US" altLang="zh-CN" sz="2400" b="1" dirty="0" smtClean="0">
                <a:latin typeface="+mn-lt"/>
                <a:ea typeface="+mn-ea"/>
              </a:rPr>
              <a:t>main ( )  {  	</a:t>
            </a:r>
            <a:r>
              <a:rPr lang="en-US" altLang="zh-CN" sz="2400" b="1" dirty="0" err="1" smtClean="0">
                <a:latin typeface="+mn-lt"/>
                <a:ea typeface="+mn-ea"/>
              </a:rPr>
              <a:t>int</a:t>
            </a:r>
            <a:r>
              <a:rPr lang="en-US" altLang="zh-CN" sz="2400" b="1" dirty="0" smtClean="0">
                <a:latin typeface="+mn-lt"/>
                <a:ea typeface="+mn-ea"/>
              </a:rPr>
              <a:t> *d, M, </a:t>
            </a:r>
            <a:r>
              <a:rPr lang="en-US" altLang="zh-CN" sz="2400" b="1" dirty="0" err="1" smtClean="0">
                <a:latin typeface="+mn-lt"/>
                <a:ea typeface="+mn-ea"/>
              </a:rPr>
              <a:t>i</a:t>
            </a:r>
            <a:r>
              <a:rPr lang="en-US" altLang="zh-CN" sz="2400" b="1" dirty="0" smtClean="0">
                <a:latin typeface="+mn-lt"/>
                <a:ea typeface="+mn-ea"/>
              </a:rPr>
              <a:t>, max;</a:t>
            </a:r>
          </a:p>
          <a:p>
            <a:pPr marL="266700" indent="-266700" algn="l" eaLnBrk="1" hangingPunct="1">
              <a:spcBef>
                <a:spcPct val="0"/>
              </a:spcBef>
              <a:buClr>
                <a:srgbClr val="FFFF00"/>
              </a:buClr>
              <a:buSzPct val="70000"/>
            </a:pPr>
            <a:r>
              <a:rPr lang="en-US" altLang="zh-CN" sz="2400" b="1" dirty="0" smtClean="0"/>
              <a:t>			</a:t>
            </a:r>
            <a:r>
              <a:rPr lang="en-US" altLang="zh-CN" sz="2400" b="1" dirty="0" err="1" smtClean="0"/>
              <a:t>scanf</a:t>
            </a:r>
            <a:r>
              <a:rPr lang="en-US" altLang="zh-CN" sz="2400" b="1" dirty="0" smtClean="0"/>
              <a:t> (”%d”, &amp;M); </a:t>
            </a:r>
          </a:p>
          <a:p>
            <a:pPr marL="266700" indent="-266700" algn="l" eaLnBrk="1" hangingPunct="1">
              <a:spcBef>
                <a:spcPct val="0"/>
              </a:spcBef>
              <a:buClr>
                <a:srgbClr val="FFFF00"/>
              </a:buClr>
              <a:buSzPct val="70000"/>
            </a:pPr>
            <a:r>
              <a:rPr lang="en-US" altLang="zh-CN" sz="2400" b="1" dirty="0" smtClean="0"/>
              <a:t>			d = (</a:t>
            </a:r>
            <a:r>
              <a:rPr lang="en-US" altLang="zh-CN" sz="2400" b="1" dirty="0" err="1" smtClean="0"/>
              <a:t>int</a:t>
            </a:r>
            <a:r>
              <a:rPr lang="en-US" altLang="zh-CN" sz="2400" b="1" dirty="0" smtClean="0"/>
              <a:t> *) </a:t>
            </a:r>
            <a:r>
              <a:rPr lang="en-US" altLang="zh-CN" sz="2400" b="1" dirty="0" err="1" smtClean="0"/>
              <a:t>malloc</a:t>
            </a:r>
            <a:r>
              <a:rPr lang="en-US" altLang="zh-CN" sz="2400" b="1" dirty="0" smtClean="0"/>
              <a:t>(</a:t>
            </a:r>
            <a:r>
              <a:rPr lang="en-US" altLang="zh-CN" sz="2400" b="1" dirty="0" err="1" smtClean="0"/>
              <a:t>sizeof</a:t>
            </a:r>
            <a:r>
              <a:rPr lang="en-US" altLang="zh-CN" sz="2400" b="1" dirty="0" smtClean="0"/>
              <a:t>(</a:t>
            </a:r>
            <a:r>
              <a:rPr lang="en-US" altLang="zh-CN" sz="2400" b="1" dirty="0" err="1" smtClean="0"/>
              <a:t>int</a:t>
            </a:r>
            <a:r>
              <a:rPr lang="en-US" altLang="zh-CN" sz="2400" b="1" dirty="0" smtClean="0"/>
              <a:t>) * M);</a:t>
            </a:r>
          </a:p>
          <a:p>
            <a:pPr marL="266700" indent="-266700" algn="l" eaLnBrk="1" hangingPunct="1">
              <a:spcBef>
                <a:spcPct val="0"/>
              </a:spcBef>
              <a:buClr>
                <a:srgbClr val="FFFF00"/>
              </a:buClr>
              <a:buSzPct val="70000"/>
            </a:pPr>
            <a:r>
              <a:rPr lang="en-US" altLang="zh-CN" sz="2400" b="1" dirty="0" smtClean="0">
                <a:latin typeface="+mn-lt"/>
                <a:ea typeface="+mn-ea"/>
              </a:rPr>
              <a:t>			for( </a:t>
            </a:r>
            <a:r>
              <a:rPr lang="en-US" altLang="zh-CN" sz="2400" b="1" dirty="0" err="1" smtClean="0">
                <a:latin typeface="+mn-lt"/>
                <a:ea typeface="+mn-ea"/>
              </a:rPr>
              <a:t>i</a:t>
            </a:r>
            <a:r>
              <a:rPr lang="en-US" altLang="zh-CN" sz="2400" b="1" dirty="0" smtClean="0">
                <a:latin typeface="+mn-lt"/>
                <a:ea typeface="+mn-ea"/>
              </a:rPr>
              <a:t>=0; </a:t>
            </a:r>
            <a:r>
              <a:rPr lang="en-US" altLang="zh-CN" sz="2400" b="1" dirty="0" err="1" smtClean="0">
                <a:latin typeface="+mn-lt"/>
                <a:ea typeface="+mn-ea"/>
              </a:rPr>
              <a:t>i</a:t>
            </a:r>
            <a:r>
              <a:rPr lang="en-US" altLang="zh-CN" sz="2400" b="1" dirty="0" smtClean="0">
                <a:latin typeface="+mn-lt"/>
                <a:ea typeface="+mn-ea"/>
              </a:rPr>
              <a:t>&lt;M; </a:t>
            </a:r>
            <a:r>
              <a:rPr lang="en-US" altLang="zh-CN" sz="2400" b="1" dirty="0" err="1" smtClean="0">
                <a:latin typeface="+mn-lt"/>
                <a:ea typeface="+mn-ea"/>
              </a:rPr>
              <a:t>i</a:t>
            </a:r>
            <a:r>
              <a:rPr lang="en-US" altLang="zh-CN" sz="2400" b="1" dirty="0" smtClean="0">
                <a:latin typeface="+mn-lt"/>
                <a:ea typeface="+mn-ea"/>
              </a:rPr>
              <a:t>++)  </a:t>
            </a:r>
            <a:r>
              <a:rPr lang="en-US" altLang="zh-CN" sz="2400" b="1" dirty="0" err="1" smtClean="0">
                <a:latin typeface="+mn-lt"/>
                <a:ea typeface="+mn-ea"/>
              </a:rPr>
              <a:t>scanf</a:t>
            </a:r>
            <a:r>
              <a:rPr lang="en-US" altLang="zh-CN" sz="2400" b="1" dirty="0" smtClean="0">
                <a:latin typeface="+mn-lt"/>
                <a:ea typeface="+mn-ea"/>
              </a:rPr>
              <a:t> (”%d”, &amp;d[</a:t>
            </a:r>
            <a:r>
              <a:rPr lang="en-US" altLang="zh-CN" sz="2400" b="1" dirty="0" err="1" smtClean="0">
                <a:latin typeface="+mn-lt"/>
                <a:ea typeface="+mn-ea"/>
              </a:rPr>
              <a:t>i</a:t>
            </a:r>
            <a:r>
              <a:rPr lang="en-US" altLang="zh-CN" sz="2400" b="1" dirty="0" smtClean="0">
                <a:latin typeface="+mn-lt"/>
                <a:ea typeface="+mn-ea"/>
              </a:rPr>
              <a:t>]);</a:t>
            </a:r>
          </a:p>
          <a:p>
            <a:pPr marL="266700" indent="-266700" algn="l" eaLnBrk="1" hangingPunct="1">
              <a:spcBef>
                <a:spcPct val="0"/>
              </a:spcBef>
              <a:buClr>
                <a:srgbClr val="FFFF00"/>
              </a:buClr>
              <a:buSzPct val="70000"/>
            </a:pPr>
            <a:r>
              <a:rPr lang="en-US" altLang="zh-CN" sz="2400" b="1" dirty="0" smtClean="0">
                <a:latin typeface="+mn-lt"/>
                <a:ea typeface="+mn-ea"/>
              </a:rPr>
              <a:t>            	max = d[0];</a:t>
            </a:r>
          </a:p>
          <a:p>
            <a:pPr marL="266700" indent="-266700" algn="l" eaLnBrk="1" hangingPunct="1">
              <a:spcBef>
                <a:spcPct val="0"/>
              </a:spcBef>
              <a:buClr>
                <a:srgbClr val="FFFF00"/>
              </a:buClr>
              <a:buSzPct val="70000"/>
            </a:pPr>
            <a:r>
              <a:rPr lang="en-US" altLang="zh-CN" sz="2400" b="1" dirty="0" smtClean="0">
                <a:latin typeface="+mn-lt"/>
                <a:ea typeface="+mn-ea"/>
              </a:rPr>
              <a:t>	            	for( </a:t>
            </a:r>
            <a:r>
              <a:rPr lang="en-US" altLang="zh-CN" sz="2400" b="1" dirty="0" err="1" smtClean="0">
                <a:latin typeface="+mn-lt"/>
                <a:ea typeface="+mn-ea"/>
              </a:rPr>
              <a:t>i</a:t>
            </a:r>
            <a:r>
              <a:rPr lang="en-US" altLang="zh-CN" sz="2400" b="1" dirty="0" smtClean="0">
                <a:latin typeface="+mn-lt"/>
                <a:ea typeface="+mn-ea"/>
              </a:rPr>
              <a:t>=1; </a:t>
            </a:r>
            <a:r>
              <a:rPr lang="en-US" altLang="zh-CN" sz="2400" b="1" dirty="0" err="1" smtClean="0">
                <a:latin typeface="+mn-lt"/>
                <a:ea typeface="+mn-ea"/>
              </a:rPr>
              <a:t>i</a:t>
            </a:r>
            <a:r>
              <a:rPr lang="en-US" altLang="zh-CN" sz="2400" b="1" dirty="0" smtClean="0">
                <a:latin typeface="+mn-lt"/>
                <a:ea typeface="+mn-ea"/>
              </a:rPr>
              <a:t>&lt;M; </a:t>
            </a:r>
            <a:r>
              <a:rPr lang="en-US" altLang="zh-CN" sz="2400" b="1" dirty="0" err="1" smtClean="0">
                <a:latin typeface="+mn-lt"/>
                <a:ea typeface="+mn-ea"/>
              </a:rPr>
              <a:t>i</a:t>
            </a:r>
            <a:r>
              <a:rPr lang="en-US" altLang="zh-CN" sz="2400" b="1" dirty="0" smtClean="0">
                <a:latin typeface="+mn-lt"/>
                <a:ea typeface="+mn-ea"/>
              </a:rPr>
              <a:t>++) if ( max &lt; d[</a:t>
            </a:r>
            <a:r>
              <a:rPr lang="en-US" altLang="zh-CN" sz="2400" b="1" dirty="0" err="1" smtClean="0">
                <a:latin typeface="+mn-lt"/>
                <a:ea typeface="+mn-ea"/>
              </a:rPr>
              <a:t>i</a:t>
            </a:r>
            <a:r>
              <a:rPr lang="en-US" altLang="zh-CN" sz="2400" b="1" dirty="0" smtClean="0">
                <a:latin typeface="+mn-lt"/>
                <a:ea typeface="+mn-ea"/>
              </a:rPr>
              <a:t>]) max = d[</a:t>
            </a:r>
            <a:r>
              <a:rPr lang="en-US" altLang="zh-CN" sz="2400" b="1" dirty="0" err="1" smtClean="0">
                <a:latin typeface="+mn-lt"/>
                <a:ea typeface="+mn-ea"/>
              </a:rPr>
              <a:t>i</a:t>
            </a:r>
            <a:r>
              <a:rPr lang="en-US" altLang="zh-CN" sz="2400" b="1" dirty="0" smtClean="0">
                <a:latin typeface="+mn-lt"/>
                <a:ea typeface="+mn-ea"/>
              </a:rPr>
              <a:t>];</a:t>
            </a:r>
          </a:p>
          <a:p>
            <a:pPr marL="266700" indent="-266700" algn="l" eaLnBrk="1" hangingPunct="1">
              <a:spcBef>
                <a:spcPct val="0"/>
              </a:spcBef>
              <a:buClr>
                <a:srgbClr val="FFFF00"/>
              </a:buClr>
              <a:buSzPct val="70000"/>
            </a:pPr>
            <a:r>
              <a:rPr lang="en-US" altLang="zh-CN" sz="2400" b="1" dirty="0" smtClean="0">
                <a:latin typeface="+mn-lt"/>
                <a:ea typeface="+mn-ea"/>
              </a:rPr>
              <a:t>            	</a:t>
            </a:r>
            <a:r>
              <a:rPr lang="en-US" altLang="zh-CN" sz="2400" b="1" dirty="0" err="1" smtClean="0">
                <a:latin typeface="+mn-lt"/>
                <a:ea typeface="+mn-ea"/>
              </a:rPr>
              <a:t>printf</a:t>
            </a:r>
            <a:r>
              <a:rPr lang="en-US" altLang="zh-CN" sz="2400" b="1" dirty="0" smtClean="0">
                <a:latin typeface="+mn-lt"/>
                <a:ea typeface="+mn-ea"/>
              </a:rPr>
              <a:t> (”The max number is %f\n”, max);</a:t>
            </a:r>
          </a:p>
          <a:p>
            <a:pPr marL="266700" indent="-266700" algn="l" eaLnBrk="1" hangingPunct="1">
              <a:spcBef>
                <a:spcPct val="0"/>
              </a:spcBef>
              <a:buClr>
                <a:srgbClr val="FFFF00"/>
              </a:buClr>
              <a:buSzPct val="70000"/>
            </a:pPr>
            <a:r>
              <a:rPr lang="en-US" altLang="zh-CN" sz="2400" b="1" dirty="0" smtClean="0">
                <a:latin typeface="+mn-lt"/>
                <a:ea typeface="+mn-ea"/>
              </a:rPr>
              <a:t>			</a:t>
            </a:r>
            <a:r>
              <a:rPr lang="en-US" altLang="zh-CN" sz="2400" b="1" dirty="0" smtClean="0">
                <a:solidFill>
                  <a:srgbClr val="FFFF00"/>
                </a:solidFill>
                <a:latin typeface="+mn-lt"/>
                <a:ea typeface="+mn-ea"/>
              </a:rPr>
              <a:t>free(d);  </a:t>
            </a:r>
            <a:r>
              <a:rPr lang="en-US" altLang="zh-CN" sz="2400" b="1" dirty="0" smtClean="0">
                <a:latin typeface="+mn-lt"/>
                <a:ea typeface="+mn-ea"/>
              </a:rPr>
              <a:t>}</a:t>
            </a:r>
          </a:p>
          <a:p>
            <a:pPr marL="266700" indent="-266700" algn="l" eaLnBrk="1" hangingPunct="1">
              <a:spcBef>
                <a:spcPct val="0"/>
              </a:spcBef>
              <a:buClr>
                <a:srgbClr val="FFFF00"/>
              </a:buClr>
              <a:buSzPct val="70000"/>
            </a:pPr>
            <a:endParaRPr lang="zh-CN" altLang="en-US" b="1" dirty="0">
              <a:solidFill>
                <a:srgbClr val="00FFFF"/>
              </a:solidFill>
              <a:latin typeface="+mn-lt"/>
              <a:ea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2" end="2"/>
                                            </p:txEl>
                                          </p:spTgt>
                                        </p:tgtEl>
                                        <p:attrNameLst>
                                          <p:attrName>style.visibility</p:attrName>
                                        </p:attrNameLst>
                                      </p:cBhvr>
                                      <p:to>
                                        <p:strVal val="visible"/>
                                      </p:to>
                                    </p:set>
                                    <p:animEffect transition="in" filter="blinds(horizontal)">
                                      <p:cBhvr>
                                        <p:cTn id="10" dur="500"/>
                                        <p:tgtEl>
                                          <p:spTgt spid="5">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blinds(horizontal)">
                                      <p:cBhvr>
                                        <p:cTn id="18" dur="500"/>
                                        <p:tgtEl>
                                          <p:spTgt spid="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blinds(horizontal)">
                                      <p:cBhvr>
                                        <p:cTn id="23" dur="500"/>
                                        <p:tgtEl>
                                          <p:spTgt spid="5">
                                            <p:txEl>
                                              <p:pRg st="7" end="7"/>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blinds(horizontal)">
                                      <p:cBhvr>
                                        <p:cTn id="26" dur="500"/>
                                        <p:tgtEl>
                                          <p:spTgt spid="5">
                                            <p:txEl>
                                              <p:pRg st="8" end="8"/>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animEffect transition="in" filter="blinds(horizontal)">
                                      <p:cBhvr>
                                        <p:cTn id="29" dur="500"/>
                                        <p:tgtEl>
                                          <p:spTgt spid="5">
                                            <p:txEl>
                                              <p:pRg st="9" end="9"/>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blinds(horizontal)">
                                      <p:cBhvr>
                                        <p:cTn id="32" dur="500"/>
                                        <p:tgtEl>
                                          <p:spTgt spid="5">
                                            <p:txEl>
                                              <p:pRg st="10" end="10"/>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animEffect transition="in" filter="blinds(horizontal)">
                                      <p:cBhvr>
                                        <p:cTn id="35" dur="500"/>
                                        <p:tgtEl>
                                          <p:spTgt spid="5">
                                            <p:txEl>
                                              <p:pRg st="11" end="11"/>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5">
                                            <p:txEl>
                                              <p:pRg st="12" end="12"/>
                                            </p:txEl>
                                          </p:spTgt>
                                        </p:tgtEl>
                                        <p:attrNameLst>
                                          <p:attrName>style.visibility</p:attrName>
                                        </p:attrNameLst>
                                      </p:cBhvr>
                                      <p:to>
                                        <p:strVal val="visible"/>
                                      </p:to>
                                    </p:set>
                                    <p:animEffect transition="in" filter="blinds(horizontal)">
                                      <p:cBhvr>
                                        <p:cTn id="38" dur="500"/>
                                        <p:tgtEl>
                                          <p:spTgt spid="5">
                                            <p:txEl>
                                              <p:pRg st="12" end="12"/>
                                            </p:txEl>
                                          </p:spTgt>
                                        </p:tgtEl>
                                      </p:cBhvr>
                                    </p:animEffect>
                                  </p:childTnLst>
                                </p:cTn>
                              </p:par>
                              <p:par>
                                <p:cTn id="39" presetID="3" presetClass="entr" presetSubtype="10" fill="hold" nodeType="withEffect">
                                  <p:stCondLst>
                                    <p:cond delay="0"/>
                                  </p:stCondLst>
                                  <p:childTnLst>
                                    <p:set>
                                      <p:cBhvr>
                                        <p:cTn id="40" dur="1" fill="hold">
                                          <p:stCondLst>
                                            <p:cond delay="0"/>
                                          </p:stCondLst>
                                        </p:cTn>
                                        <p:tgtEl>
                                          <p:spTgt spid="5">
                                            <p:txEl>
                                              <p:pRg st="13" end="13"/>
                                            </p:txEl>
                                          </p:spTgt>
                                        </p:tgtEl>
                                        <p:attrNameLst>
                                          <p:attrName>style.visibility</p:attrName>
                                        </p:attrNameLst>
                                      </p:cBhvr>
                                      <p:to>
                                        <p:strVal val="visible"/>
                                      </p:to>
                                    </p:set>
                                    <p:animEffect transition="in" filter="blinds(horizontal)">
                                      <p:cBhvr>
                                        <p:cTn id="41" dur="500"/>
                                        <p:tgtEl>
                                          <p:spTgt spid="5">
                                            <p:txEl>
                                              <p:pRg st="13" end="13"/>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nodeType="clickEffect">
                                  <p:stCondLst>
                                    <p:cond delay="0"/>
                                  </p:stCondLst>
                                  <p:childTnLst>
                                    <p:set>
                                      <p:cBhvr>
                                        <p:cTn id="45" dur="1" fill="hold">
                                          <p:stCondLst>
                                            <p:cond delay="0"/>
                                          </p:stCondLst>
                                        </p:cTn>
                                        <p:tgtEl>
                                          <p:spTgt spid="5">
                                            <p:txEl>
                                              <p:pRg st="14" end="14"/>
                                            </p:txEl>
                                          </p:spTgt>
                                        </p:tgtEl>
                                        <p:attrNameLst>
                                          <p:attrName>style.visibility</p:attrName>
                                        </p:attrNameLst>
                                      </p:cBhvr>
                                      <p:to>
                                        <p:strVal val="visible"/>
                                      </p:to>
                                    </p:set>
                                    <p:animEffect transition="in" filter="blinds(horizontal)">
                                      <p:cBhvr>
                                        <p:cTn id="46" dur="500"/>
                                        <p:tgtEl>
                                          <p:spTgt spid="5">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a:defRPr/>
            </a:pPr>
            <a:r>
              <a:rPr lang="zh-CN" altLang="en-US"/>
              <a:t>第 </a:t>
            </a:r>
            <a:fld id="{48A11B16-AA29-4FA2-A4B8-AF3EF7E3D694}" type="slidenum">
              <a:rPr lang="zh-CN" altLang="en-US" b="1">
                <a:solidFill>
                  <a:srgbClr val="66CCFF"/>
                </a:solidFill>
              </a:rPr>
              <a:pPr>
                <a:defRPr/>
              </a:pPr>
              <a:t>17</a:t>
            </a:fld>
            <a:r>
              <a:rPr lang="en-US" altLang="zh-CN" b="1"/>
              <a:t> </a:t>
            </a:r>
            <a:r>
              <a:rPr lang="zh-CN" altLang="en-US"/>
              <a:t>页</a:t>
            </a:r>
            <a:endParaRPr lang="zh-CN" altLang="en-US" sz="1800">
              <a:latin typeface="Arial" charset="0"/>
            </a:endParaRPr>
          </a:p>
        </p:txBody>
      </p:sp>
      <p:sp>
        <p:nvSpPr>
          <p:cNvPr id="7171"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sp>
        <p:nvSpPr>
          <p:cNvPr id="7172" name="Rectangle 3"/>
          <p:cNvSpPr>
            <a:spLocks noGrp="1" noChangeArrowheads="1"/>
          </p:cNvSpPr>
          <p:nvPr>
            <p:ph type="body" idx="1"/>
          </p:nvPr>
        </p:nvSpPr>
        <p:spPr>
          <a:xfrm>
            <a:off x="157163" y="728663"/>
            <a:ext cx="8915400" cy="1620837"/>
          </a:xfrm>
        </p:spPr>
        <p:txBody>
          <a:bodyPr/>
          <a:lstStyle/>
          <a:p>
            <a:pPr marL="266700" indent="-266700" eaLnBrk="1" hangingPunct="1">
              <a:lnSpc>
                <a:spcPct val="110000"/>
              </a:lnSpc>
              <a:spcBef>
                <a:spcPct val="0"/>
              </a:spcBef>
            </a:pPr>
            <a:r>
              <a:rPr lang="zh-CN" altLang="en-US" sz="3200" dirty="0" smtClean="0">
                <a:solidFill>
                  <a:schemeClr val="tx2"/>
                </a:solidFill>
              </a:rPr>
              <a:t>非数值问题</a:t>
            </a:r>
          </a:p>
          <a:p>
            <a:pPr marL="266700" indent="-266700" eaLnBrk="1" hangingPunct="1">
              <a:lnSpc>
                <a:spcPct val="110000"/>
              </a:lnSpc>
              <a:spcBef>
                <a:spcPct val="0"/>
              </a:spcBef>
              <a:buFont typeface="Wingdings" pitchFamily="2" charset="2"/>
              <a:buNone/>
            </a:pPr>
            <a:r>
              <a:rPr lang="zh-CN" altLang="en-US" sz="2800" dirty="0" smtClean="0">
                <a:solidFill>
                  <a:schemeClr val="tx1"/>
                </a:solidFill>
              </a:rPr>
              <a:t>	例</a:t>
            </a:r>
            <a:r>
              <a:rPr lang="en-US" altLang="zh-CN" sz="2800" dirty="0" smtClean="0">
                <a:solidFill>
                  <a:schemeClr val="tx1"/>
                </a:solidFill>
              </a:rPr>
              <a:t>3</a:t>
            </a:r>
            <a:r>
              <a:rPr lang="zh-CN" altLang="en-US" sz="2800" dirty="0" smtClean="0">
                <a:solidFill>
                  <a:schemeClr val="tx1"/>
                </a:solidFill>
              </a:rPr>
              <a:t>：已知学生选课情况，安排课程考试的日程，要求在尽可能短的时间内完成考试。</a:t>
            </a:r>
          </a:p>
        </p:txBody>
      </p:sp>
      <p:grpSp>
        <p:nvGrpSpPr>
          <p:cNvPr id="2" name="Group 9"/>
          <p:cNvGrpSpPr>
            <a:grpSpLocks/>
          </p:cNvGrpSpPr>
          <p:nvPr/>
        </p:nvGrpSpPr>
        <p:grpSpPr bwMode="auto">
          <a:xfrm>
            <a:off x="87313" y="2528888"/>
            <a:ext cx="8969375" cy="2967037"/>
            <a:chOff x="55" y="1593"/>
            <a:chExt cx="5650" cy="1773"/>
          </a:xfrm>
        </p:grpSpPr>
        <p:sp>
          <p:nvSpPr>
            <p:cNvPr id="7174" name="Text Box 5"/>
            <p:cNvSpPr txBox="1">
              <a:spLocks noChangeArrowheads="1"/>
            </p:cNvSpPr>
            <p:nvPr/>
          </p:nvSpPr>
          <p:spPr bwMode="auto">
            <a:xfrm>
              <a:off x="168" y="1593"/>
              <a:ext cx="5537" cy="1735"/>
            </a:xfrm>
            <a:prstGeom prst="rect">
              <a:avLst/>
            </a:prstGeom>
            <a:noFill/>
            <a:ln w="12700" cap="rnd">
              <a:noFill/>
              <a:miter lim="800000"/>
              <a:headEnd/>
              <a:tailEnd/>
            </a:ln>
          </p:spPr>
          <p:txBody>
            <a:bodyPr>
              <a:spAutoFit/>
            </a:bodyPr>
            <a:lstStyle/>
            <a:p>
              <a:pPr>
                <a:lnSpc>
                  <a:spcPct val="110000"/>
                </a:lnSpc>
                <a:spcBef>
                  <a:spcPct val="0"/>
                </a:spcBef>
                <a:buClrTx/>
                <a:buFontTx/>
                <a:buNone/>
              </a:pPr>
              <a:r>
                <a:rPr lang="zh-CN" altLang="en-US" sz="2400" b="1"/>
                <a:t>学生选课情况表</a:t>
              </a:r>
            </a:p>
            <a:p>
              <a:pPr algn="l">
                <a:lnSpc>
                  <a:spcPct val="110000"/>
                </a:lnSpc>
                <a:spcBef>
                  <a:spcPct val="0"/>
                </a:spcBef>
                <a:buClrTx/>
                <a:buFontTx/>
                <a:buNone/>
              </a:pPr>
              <a:r>
                <a:rPr lang="zh-CN" altLang="en-US" sz="2400" b="1"/>
                <a:t>  姓名         选修课</a:t>
              </a:r>
              <a:r>
                <a:rPr lang="en-US" altLang="zh-CN" sz="2400" b="1"/>
                <a:t>1	              </a:t>
              </a:r>
              <a:r>
                <a:rPr lang="zh-CN" altLang="en-US" sz="2400" b="1"/>
                <a:t>选修课</a:t>
              </a:r>
              <a:r>
                <a:rPr lang="en-US" altLang="zh-CN" sz="2400" b="1"/>
                <a:t>2                 </a:t>
              </a:r>
              <a:r>
                <a:rPr lang="zh-CN" altLang="en-US" sz="2400" b="1"/>
                <a:t>选修课</a:t>
              </a:r>
              <a:r>
                <a:rPr lang="en-US" altLang="zh-CN" sz="2400" b="1"/>
                <a:t>3	   </a:t>
              </a:r>
            </a:p>
            <a:p>
              <a:pPr algn="l">
                <a:lnSpc>
                  <a:spcPct val="110000"/>
                </a:lnSpc>
                <a:spcBef>
                  <a:spcPct val="0"/>
                </a:spcBef>
                <a:buClrTx/>
                <a:buFontTx/>
                <a:buNone/>
              </a:pPr>
              <a:r>
                <a:rPr lang="zh-CN" altLang="en-US" sz="2400" b="1"/>
                <a:t>杨润生   算法分析（</a:t>
              </a:r>
              <a:r>
                <a:rPr lang="en-US" altLang="zh-CN" sz="2400" b="1"/>
                <a:t>A</a:t>
              </a:r>
              <a:r>
                <a:rPr lang="zh-CN" altLang="en-US" sz="2400" b="1"/>
                <a:t>）         形式语言（</a:t>
              </a:r>
              <a:r>
                <a:rPr lang="en-US" altLang="zh-CN" sz="2400" b="1"/>
                <a:t>B</a:t>
              </a:r>
              <a:r>
                <a:rPr lang="zh-CN" altLang="en-US" sz="2400" b="1"/>
                <a:t>）    计算机网络（</a:t>
              </a:r>
              <a:r>
                <a:rPr lang="en-US" altLang="zh-CN" sz="2400" b="1"/>
                <a:t>E</a:t>
              </a:r>
              <a:r>
                <a:rPr lang="zh-CN" altLang="en-US" sz="2400" b="1"/>
                <a:t>）</a:t>
              </a:r>
              <a:br>
                <a:rPr lang="zh-CN" altLang="en-US" sz="2400" b="1"/>
              </a:br>
              <a:r>
                <a:rPr lang="zh-CN" altLang="en-US" sz="2400" b="1"/>
                <a:t>石    磊   计算机图形学（</a:t>
              </a:r>
              <a:r>
                <a:rPr lang="en-US" altLang="zh-CN" sz="2400" b="1"/>
                <a:t>C</a:t>
              </a:r>
              <a:r>
                <a:rPr lang="zh-CN" altLang="en-US" sz="2400" b="1"/>
                <a:t>） 模式识别 （</a:t>
              </a:r>
              <a:r>
                <a:rPr lang="en-US" altLang="zh-CN" sz="2400" b="1"/>
                <a:t>D</a:t>
              </a:r>
              <a:r>
                <a:rPr lang="zh-CN" altLang="en-US" sz="2400" b="1"/>
                <a:t>）		</a:t>
              </a:r>
              <a:br>
                <a:rPr lang="zh-CN" altLang="en-US" sz="2400" b="1"/>
              </a:br>
              <a:r>
                <a:rPr lang="zh-CN" altLang="en-US" sz="2400" b="1"/>
                <a:t>魏庆涛   计算机图形学（</a:t>
              </a:r>
              <a:r>
                <a:rPr lang="en-US" altLang="zh-CN" sz="2400" b="1"/>
                <a:t>C</a:t>
              </a:r>
              <a:r>
                <a:rPr lang="zh-CN" altLang="en-US" sz="2400" b="1"/>
                <a:t>） 计算机网络（</a:t>
              </a:r>
              <a:r>
                <a:rPr lang="en-US" altLang="zh-CN" sz="2400" b="1"/>
                <a:t>E</a:t>
              </a:r>
              <a:r>
                <a:rPr lang="zh-CN" altLang="en-US" sz="2400" b="1"/>
                <a:t>） 人工智能（</a:t>
              </a:r>
              <a:r>
                <a:rPr lang="en-US" altLang="zh-CN" sz="2400" b="1"/>
                <a:t>F</a:t>
              </a:r>
              <a:r>
                <a:rPr lang="zh-CN" altLang="en-US" sz="2400" b="1"/>
                <a:t>）</a:t>
              </a:r>
              <a:br>
                <a:rPr lang="zh-CN" altLang="en-US" sz="2400" b="1"/>
              </a:br>
              <a:r>
                <a:rPr lang="zh-CN" altLang="en-US" sz="2400" b="1"/>
                <a:t>马耀先   模式识别（</a:t>
              </a:r>
              <a:r>
                <a:rPr lang="en-US" altLang="zh-CN" sz="2400" b="1"/>
                <a:t>D </a:t>
              </a:r>
              <a:r>
                <a:rPr lang="zh-CN" altLang="en-US" sz="2400" b="1"/>
                <a:t>）        人工智能（</a:t>
              </a:r>
              <a:r>
                <a:rPr lang="en-US" altLang="zh-CN" sz="2400" b="1"/>
                <a:t>F</a:t>
              </a:r>
              <a:r>
                <a:rPr lang="zh-CN" altLang="en-US" sz="2400" b="1"/>
                <a:t>）     算法分析（</a:t>
              </a:r>
              <a:r>
                <a:rPr lang="en-US" altLang="zh-CN" sz="2400" b="1"/>
                <a:t>A</a:t>
              </a:r>
              <a:r>
                <a:rPr lang="zh-CN" altLang="en-US" sz="2400" b="1"/>
                <a:t>）</a:t>
              </a:r>
              <a:br>
                <a:rPr lang="zh-CN" altLang="en-US" sz="2400" b="1"/>
              </a:br>
              <a:r>
                <a:rPr lang="zh-CN" altLang="en-US" sz="2400" b="1"/>
                <a:t>齐砚生   形式语言（</a:t>
              </a:r>
              <a:r>
                <a:rPr lang="en-US" altLang="zh-CN" sz="2400" b="1"/>
                <a:t>B</a:t>
              </a:r>
              <a:r>
                <a:rPr lang="zh-CN" altLang="en-US" sz="2400" b="1"/>
                <a:t>）         人工智能（</a:t>
              </a:r>
              <a:r>
                <a:rPr lang="en-US" altLang="zh-CN" sz="2400" b="1"/>
                <a:t>F</a:t>
              </a:r>
              <a:r>
                <a:rPr lang="zh-CN" altLang="en-US" sz="2400" b="1"/>
                <a:t>）</a:t>
              </a:r>
            </a:p>
          </p:txBody>
        </p:sp>
        <p:sp>
          <p:nvSpPr>
            <p:cNvPr id="7175" name="Rectangle 6"/>
            <p:cNvSpPr>
              <a:spLocks noChangeArrowheads="1"/>
            </p:cNvSpPr>
            <p:nvPr/>
          </p:nvSpPr>
          <p:spPr bwMode="auto">
            <a:xfrm>
              <a:off x="55" y="1852"/>
              <a:ext cx="5602" cy="1514"/>
            </a:xfrm>
            <a:prstGeom prst="rect">
              <a:avLst/>
            </a:prstGeom>
            <a:noFill/>
            <a:ln w="9525">
              <a:solidFill>
                <a:schemeClr val="tx1"/>
              </a:solidFill>
              <a:miter lim="800000"/>
              <a:headEnd/>
              <a:tailEnd/>
            </a:ln>
          </p:spPr>
          <p:txBody>
            <a:bodyPr wrap="none" anchor="ct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4"/>
          <p:cNvSpPr>
            <a:spLocks noGrp="1"/>
          </p:cNvSpPr>
          <p:nvPr>
            <p:ph type="sldNum" sz="quarter" idx="11"/>
          </p:nvPr>
        </p:nvSpPr>
        <p:spPr/>
        <p:txBody>
          <a:bodyPr/>
          <a:lstStyle/>
          <a:p>
            <a:pPr>
              <a:defRPr/>
            </a:pPr>
            <a:r>
              <a:rPr lang="zh-CN" altLang="en-US"/>
              <a:t>第 </a:t>
            </a:r>
            <a:fld id="{22527281-4C5E-4A8D-8FFB-BE0267557D1B}" type="slidenum">
              <a:rPr lang="zh-CN" altLang="en-US" b="1">
                <a:solidFill>
                  <a:srgbClr val="66CCFF"/>
                </a:solidFill>
              </a:rPr>
              <a:pPr>
                <a:defRPr/>
              </a:pPr>
              <a:t>18</a:t>
            </a:fld>
            <a:r>
              <a:rPr lang="en-US" altLang="zh-CN" b="1"/>
              <a:t> </a:t>
            </a:r>
            <a:r>
              <a:rPr lang="zh-CN" altLang="en-US"/>
              <a:t>页</a:t>
            </a:r>
            <a:endParaRPr lang="zh-CN" altLang="en-US" sz="1800">
              <a:latin typeface="Arial" charset="0"/>
            </a:endParaRPr>
          </a:p>
        </p:txBody>
      </p:sp>
      <p:sp>
        <p:nvSpPr>
          <p:cNvPr id="8195"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grpSp>
        <p:nvGrpSpPr>
          <p:cNvPr id="8196" name="Group 4"/>
          <p:cNvGrpSpPr>
            <a:grpSpLocks/>
          </p:cNvGrpSpPr>
          <p:nvPr/>
        </p:nvGrpSpPr>
        <p:grpSpPr bwMode="auto">
          <a:xfrm>
            <a:off x="103188" y="781050"/>
            <a:ext cx="8969375" cy="2647950"/>
            <a:chOff x="45" y="1437"/>
            <a:chExt cx="5650" cy="1668"/>
          </a:xfrm>
        </p:grpSpPr>
        <p:sp>
          <p:nvSpPr>
            <p:cNvPr id="8198" name="Text Box 5"/>
            <p:cNvSpPr txBox="1">
              <a:spLocks noChangeArrowheads="1"/>
            </p:cNvSpPr>
            <p:nvPr/>
          </p:nvSpPr>
          <p:spPr bwMode="auto">
            <a:xfrm>
              <a:off x="158" y="1437"/>
              <a:ext cx="5537" cy="1668"/>
            </a:xfrm>
            <a:prstGeom prst="rect">
              <a:avLst/>
            </a:prstGeom>
            <a:noFill/>
            <a:ln w="12700" cap="rnd">
              <a:noFill/>
              <a:miter lim="800000"/>
              <a:headEnd/>
              <a:tailEnd/>
            </a:ln>
          </p:spPr>
          <p:txBody>
            <a:bodyPr>
              <a:spAutoFit/>
            </a:bodyPr>
            <a:lstStyle/>
            <a:p>
              <a:pPr>
                <a:spcBef>
                  <a:spcPct val="0"/>
                </a:spcBef>
                <a:buClrTx/>
                <a:buFontTx/>
                <a:buNone/>
              </a:pPr>
              <a:r>
                <a:rPr lang="zh-CN" altLang="en-US" sz="2400" b="1"/>
                <a:t>学生选课情况表</a:t>
              </a:r>
            </a:p>
            <a:p>
              <a:pPr algn="l">
                <a:spcBef>
                  <a:spcPct val="0"/>
                </a:spcBef>
                <a:buClrTx/>
                <a:buFontTx/>
                <a:buNone/>
              </a:pPr>
              <a:r>
                <a:rPr lang="zh-CN" altLang="en-US" sz="2400" b="1"/>
                <a:t>  姓名         选修课</a:t>
              </a:r>
              <a:r>
                <a:rPr lang="en-US" altLang="zh-CN" sz="2400" b="1"/>
                <a:t>1	              </a:t>
              </a:r>
              <a:r>
                <a:rPr lang="zh-CN" altLang="en-US" sz="2400" b="1"/>
                <a:t>选修课</a:t>
              </a:r>
              <a:r>
                <a:rPr lang="en-US" altLang="zh-CN" sz="2400" b="1"/>
                <a:t>2                 </a:t>
              </a:r>
              <a:r>
                <a:rPr lang="zh-CN" altLang="en-US" sz="2400" b="1"/>
                <a:t>选修课</a:t>
              </a:r>
              <a:r>
                <a:rPr lang="en-US" altLang="zh-CN" sz="2400" b="1"/>
                <a:t>3	   </a:t>
              </a:r>
            </a:p>
            <a:p>
              <a:pPr algn="l">
                <a:spcBef>
                  <a:spcPct val="0"/>
                </a:spcBef>
                <a:buClrTx/>
                <a:buFontTx/>
                <a:buNone/>
              </a:pPr>
              <a:r>
                <a:rPr lang="zh-CN" altLang="en-US" sz="2400" b="1"/>
                <a:t>杨润生   算法分析（</a:t>
              </a:r>
              <a:r>
                <a:rPr lang="en-US" altLang="zh-CN" sz="2400" b="1"/>
                <a:t>A</a:t>
              </a:r>
              <a:r>
                <a:rPr lang="zh-CN" altLang="en-US" sz="2400" b="1"/>
                <a:t>）         形式语言（</a:t>
              </a:r>
              <a:r>
                <a:rPr lang="en-US" altLang="zh-CN" sz="2400" b="1"/>
                <a:t>B</a:t>
              </a:r>
              <a:r>
                <a:rPr lang="zh-CN" altLang="en-US" sz="2400" b="1"/>
                <a:t>）    计算机网络（</a:t>
              </a:r>
              <a:r>
                <a:rPr lang="en-US" altLang="zh-CN" sz="2400" b="1"/>
                <a:t>E</a:t>
              </a:r>
              <a:r>
                <a:rPr lang="zh-CN" altLang="en-US" sz="2400" b="1"/>
                <a:t>）</a:t>
              </a:r>
              <a:br>
                <a:rPr lang="zh-CN" altLang="en-US" sz="2400" b="1"/>
              </a:br>
              <a:r>
                <a:rPr lang="zh-CN" altLang="en-US" sz="2400" b="1"/>
                <a:t>石    磊   计算机图形学（</a:t>
              </a:r>
              <a:r>
                <a:rPr lang="en-US" altLang="zh-CN" sz="2400" b="1"/>
                <a:t>C</a:t>
              </a:r>
              <a:r>
                <a:rPr lang="zh-CN" altLang="en-US" sz="2400" b="1"/>
                <a:t>） 模式识别 （</a:t>
              </a:r>
              <a:r>
                <a:rPr lang="en-US" altLang="zh-CN" sz="2400" b="1"/>
                <a:t>D</a:t>
              </a:r>
              <a:r>
                <a:rPr lang="zh-CN" altLang="en-US" sz="2400" b="1"/>
                <a:t>）		</a:t>
              </a:r>
              <a:br>
                <a:rPr lang="zh-CN" altLang="en-US" sz="2400" b="1"/>
              </a:br>
              <a:r>
                <a:rPr lang="zh-CN" altLang="en-US" sz="2400" b="1"/>
                <a:t>魏庆涛   计算机图形学（</a:t>
              </a:r>
              <a:r>
                <a:rPr lang="en-US" altLang="zh-CN" sz="2400" b="1"/>
                <a:t>C</a:t>
              </a:r>
              <a:r>
                <a:rPr lang="zh-CN" altLang="en-US" sz="2400" b="1"/>
                <a:t>） 计算机网络（</a:t>
              </a:r>
              <a:r>
                <a:rPr lang="en-US" altLang="zh-CN" sz="2400" b="1"/>
                <a:t>E</a:t>
              </a:r>
              <a:r>
                <a:rPr lang="zh-CN" altLang="en-US" sz="2400" b="1"/>
                <a:t>） 人工智能（</a:t>
              </a:r>
              <a:r>
                <a:rPr lang="en-US" altLang="zh-CN" sz="2400" b="1"/>
                <a:t>F</a:t>
              </a:r>
              <a:r>
                <a:rPr lang="zh-CN" altLang="en-US" sz="2400" b="1"/>
                <a:t>）</a:t>
              </a:r>
              <a:br>
                <a:rPr lang="zh-CN" altLang="en-US" sz="2400" b="1"/>
              </a:br>
              <a:r>
                <a:rPr lang="zh-CN" altLang="en-US" sz="2400" b="1"/>
                <a:t>马耀先   模式识别（</a:t>
              </a:r>
              <a:r>
                <a:rPr lang="en-US" altLang="zh-CN" sz="2400" b="1"/>
                <a:t>D </a:t>
              </a:r>
              <a:r>
                <a:rPr lang="zh-CN" altLang="en-US" sz="2400" b="1"/>
                <a:t>）        人工智能（</a:t>
              </a:r>
              <a:r>
                <a:rPr lang="en-US" altLang="zh-CN" sz="2400" b="1"/>
                <a:t>F</a:t>
              </a:r>
              <a:r>
                <a:rPr lang="zh-CN" altLang="en-US" sz="2400" b="1"/>
                <a:t>）     算法分析（</a:t>
              </a:r>
              <a:r>
                <a:rPr lang="en-US" altLang="zh-CN" sz="2400" b="1"/>
                <a:t>A</a:t>
              </a:r>
              <a:r>
                <a:rPr lang="zh-CN" altLang="en-US" sz="2400" b="1"/>
                <a:t>）</a:t>
              </a:r>
              <a:br>
                <a:rPr lang="zh-CN" altLang="en-US" sz="2400" b="1"/>
              </a:br>
              <a:r>
                <a:rPr lang="zh-CN" altLang="en-US" sz="2400" b="1"/>
                <a:t>齐砚生   形式语言（</a:t>
              </a:r>
              <a:r>
                <a:rPr lang="en-US" altLang="zh-CN" sz="2400" b="1"/>
                <a:t>B</a:t>
              </a:r>
              <a:r>
                <a:rPr lang="zh-CN" altLang="en-US" sz="2400" b="1"/>
                <a:t>）         人工智能（</a:t>
              </a:r>
              <a:r>
                <a:rPr lang="en-US" altLang="zh-CN" sz="2400" b="1"/>
                <a:t>F</a:t>
              </a:r>
              <a:r>
                <a:rPr lang="zh-CN" altLang="en-US" sz="2400" b="1"/>
                <a:t>）</a:t>
              </a:r>
            </a:p>
          </p:txBody>
        </p:sp>
        <p:sp>
          <p:nvSpPr>
            <p:cNvPr id="8199" name="Rectangle 6"/>
            <p:cNvSpPr>
              <a:spLocks noChangeArrowheads="1"/>
            </p:cNvSpPr>
            <p:nvPr/>
          </p:nvSpPr>
          <p:spPr bwMode="auto">
            <a:xfrm>
              <a:off x="45" y="1675"/>
              <a:ext cx="5602" cy="1392"/>
            </a:xfrm>
            <a:prstGeom prst="rect">
              <a:avLst/>
            </a:prstGeom>
            <a:noFill/>
            <a:ln w="9525">
              <a:solidFill>
                <a:schemeClr val="tx1"/>
              </a:solidFill>
              <a:miter lim="800000"/>
              <a:headEnd/>
              <a:tailEnd/>
            </a:ln>
          </p:spPr>
          <p:txBody>
            <a:bodyPr wrap="none" anchor="ctr"/>
            <a:lstStyle/>
            <a:p>
              <a:endParaRPr lang="zh-CN" altLang="en-US"/>
            </a:p>
          </p:txBody>
        </p:sp>
      </p:grpSp>
      <p:sp>
        <p:nvSpPr>
          <p:cNvPr id="1040391" name="Text Box 7"/>
          <p:cNvSpPr txBox="1">
            <a:spLocks noChangeArrowheads="1"/>
          </p:cNvSpPr>
          <p:nvPr/>
        </p:nvSpPr>
        <p:spPr bwMode="auto">
          <a:xfrm>
            <a:off x="250825" y="3608388"/>
            <a:ext cx="8642350" cy="2911475"/>
          </a:xfrm>
          <a:prstGeom prst="rect">
            <a:avLst/>
          </a:prstGeom>
          <a:noFill/>
          <a:ln w="12700" cap="rnd">
            <a:noFill/>
            <a:miter lim="800000"/>
            <a:headEnd/>
            <a:tailEnd/>
          </a:ln>
        </p:spPr>
        <p:txBody>
          <a:bodyPr>
            <a:spAutoFit/>
          </a:bodyPr>
          <a:lstStyle/>
          <a:p>
            <a:pPr algn="l">
              <a:lnSpc>
                <a:spcPct val="110000"/>
              </a:lnSpc>
              <a:spcBef>
                <a:spcPct val="0"/>
              </a:spcBef>
              <a:buClrTx/>
              <a:buFontTx/>
              <a:buNone/>
            </a:pPr>
            <a:r>
              <a:rPr lang="en-US" altLang="zh-CN" b="1">
                <a:solidFill>
                  <a:srgbClr val="00FFFF"/>
                </a:solidFill>
                <a:latin typeface="黑体" pitchFamily="2" charset="-122"/>
                <a:ea typeface="黑体" pitchFamily="2" charset="-122"/>
              </a:rPr>
              <a:t>◆ </a:t>
            </a:r>
            <a:r>
              <a:rPr lang="zh-CN" altLang="en-US" b="1">
                <a:solidFill>
                  <a:srgbClr val="00FFFF"/>
                </a:solidFill>
                <a:latin typeface="黑体" pitchFamily="2" charset="-122"/>
                <a:ea typeface="黑体" pitchFamily="2" charset="-122"/>
              </a:rPr>
              <a:t>建立模型</a:t>
            </a:r>
            <a:endParaRPr lang="zh-CN" altLang="en-US" b="1">
              <a:solidFill>
                <a:srgbClr val="00FFFF"/>
              </a:solidFill>
            </a:endParaRPr>
          </a:p>
          <a:p>
            <a:pPr algn="l">
              <a:lnSpc>
                <a:spcPct val="110000"/>
              </a:lnSpc>
              <a:spcBef>
                <a:spcPct val="0"/>
              </a:spcBef>
              <a:buClrTx/>
              <a:buFontTx/>
              <a:buNone/>
            </a:pPr>
            <a:r>
              <a:rPr lang="zh-CN" altLang="en-US" b="1">
                <a:ea typeface="楷体_GB2312" pitchFamily="49" charset="-122"/>
                <a:sym typeface="Symbol" pitchFamily="18" charset="2"/>
              </a:rPr>
              <a:t>  </a:t>
            </a:r>
            <a:r>
              <a:rPr lang="zh-CN" altLang="en-US" b="1">
                <a:ea typeface="楷体_GB2312" pitchFamily="49" charset="-122"/>
                <a:sym typeface="Wingdings" pitchFamily="2" charset="2"/>
              </a:rPr>
              <a:t></a:t>
            </a:r>
            <a:r>
              <a:rPr lang="zh-CN" altLang="en-US" b="1">
                <a:ea typeface="黑体" pitchFamily="2" charset="-122"/>
              </a:rPr>
              <a:t>问题涉及的对象：课程</a:t>
            </a:r>
          </a:p>
          <a:p>
            <a:pPr algn="l">
              <a:lnSpc>
                <a:spcPct val="110000"/>
              </a:lnSpc>
              <a:spcBef>
                <a:spcPct val="0"/>
              </a:spcBef>
              <a:buClrTx/>
              <a:buFontTx/>
              <a:buNone/>
            </a:pPr>
            <a:r>
              <a:rPr lang="zh-CN" altLang="en-US"/>
              <a:t> </a:t>
            </a:r>
            <a:r>
              <a:rPr lang="zh-CN" altLang="en-US" b="1">
                <a:ea typeface="楷体_GB2312" pitchFamily="49" charset="-122"/>
                <a:sym typeface="Symbol" pitchFamily="18" charset="2"/>
              </a:rPr>
              <a:t> </a:t>
            </a:r>
            <a:r>
              <a:rPr lang="zh-CN" altLang="en-US" b="1">
                <a:ea typeface="楷体_GB2312" pitchFamily="49" charset="-122"/>
                <a:sym typeface="Wingdings" pitchFamily="2" charset="2"/>
              </a:rPr>
              <a:t></a:t>
            </a:r>
            <a:r>
              <a:rPr lang="zh-CN" altLang="en-US" b="1">
                <a:latin typeface="黑体" pitchFamily="2" charset="-122"/>
                <a:ea typeface="黑体" pitchFamily="2" charset="-122"/>
              </a:rPr>
              <a:t>课程之间的关系：同一学生选修的课程之间有某种</a:t>
            </a:r>
            <a:r>
              <a:rPr lang="zh-CN" altLang="en-US" b="1">
                <a:ea typeface="黑体" pitchFamily="2" charset="-122"/>
              </a:rPr>
              <a:t>“</a:t>
            </a:r>
            <a:r>
              <a:rPr lang="zh-CN" altLang="en-US" b="1">
                <a:latin typeface="黑体" pitchFamily="2" charset="-122"/>
                <a:ea typeface="黑体" pitchFamily="2" charset="-122"/>
              </a:rPr>
              <a:t>冲突</a:t>
            </a:r>
            <a:r>
              <a:rPr lang="zh-CN" altLang="en-US" b="1">
                <a:ea typeface="黑体" pitchFamily="2" charset="-122"/>
              </a:rPr>
              <a:t>”</a:t>
            </a:r>
            <a:r>
              <a:rPr lang="zh-CN" altLang="en-US" b="1">
                <a:latin typeface="黑体" pitchFamily="2" charset="-122"/>
                <a:ea typeface="黑体" pitchFamily="2" charset="-122"/>
              </a:rPr>
              <a:t>关系。</a:t>
            </a:r>
          </a:p>
          <a:p>
            <a:pPr algn="l">
              <a:lnSpc>
                <a:spcPct val="110000"/>
              </a:lnSpc>
              <a:spcBef>
                <a:spcPct val="0"/>
              </a:spcBef>
              <a:buClrTx/>
              <a:buFontTx/>
              <a:buNone/>
            </a:pPr>
            <a:r>
              <a:rPr lang="zh-CN" altLang="en-US" b="1">
                <a:latin typeface="黑体" pitchFamily="2" charset="-122"/>
                <a:ea typeface="黑体" pitchFamily="2" charset="-122"/>
              </a:rPr>
              <a:t>   要求：同一个学生选修的课程不能安排在同一时间进行内考试。</a:t>
            </a:r>
            <a:r>
              <a:rPr lang="zh-CN" altLang="en-US"/>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0391">
                                            <p:txEl>
                                              <p:pRg st="0" end="0"/>
                                            </p:txEl>
                                          </p:spTgt>
                                        </p:tgtEl>
                                        <p:attrNameLst>
                                          <p:attrName>style.visibility</p:attrName>
                                        </p:attrNameLst>
                                      </p:cBhvr>
                                      <p:to>
                                        <p:strVal val="visible"/>
                                      </p:to>
                                    </p:set>
                                    <p:animEffect transition="in" filter="wipe(left)">
                                      <p:cBhvr>
                                        <p:cTn id="7" dur="500"/>
                                        <p:tgtEl>
                                          <p:spTgt spid="10403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0391">
                                            <p:txEl>
                                              <p:pRg st="1" end="1"/>
                                            </p:txEl>
                                          </p:spTgt>
                                        </p:tgtEl>
                                        <p:attrNameLst>
                                          <p:attrName>style.visibility</p:attrName>
                                        </p:attrNameLst>
                                      </p:cBhvr>
                                      <p:to>
                                        <p:strVal val="visible"/>
                                      </p:to>
                                    </p:set>
                                    <p:animEffect transition="in" filter="wipe(left)">
                                      <p:cBhvr>
                                        <p:cTn id="12" dur="500"/>
                                        <p:tgtEl>
                                          <p:spTgt spid="10403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40391">
                                            <p:txEl>
                                              <p:pRg st="2" end="2"/>
                                            </p:txEl>
                                          </p:spTgt>
                                        </p:tgtEl>
                                        <p:attrNameLst>
                                          <p:attrName>style.visibility</p:attrName>
                                        </p:attrNameLst>
                                      </p:cBhvr>
                                      <p:to>
                                        <p:strVal val="visible"/>
                                      </p:to>
                                    </p:set>
                                    <p:animEffect transition="in" filter="wipe(left)">
                                      <p:cBhvr>
                                        <p:cTn id="17" dur="500"/>
                                        <p:tgtEl>
                                          <p:spTgt spid="10403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40391">
                                            <p:txEl>
                                              <p:pRg st="3" end="3"/>
                                            </p:txEl>
                                          </p:spTgt>
                                        </p:tgtEl>
                                        <p:attrNameLst>
                                          <p:attrName>style.visibility</p:attrName>
                                        </p:attrNameLst>
                                      </p:cBhvr>
                                      <p:to>
                                        <p:strVal val="visible"/>
                                      </p:to>
                                    </p:set>
                                    <p:animEffect transition="in" filter="wipe(left)">
                                      <p:cBhvr>
                                        <p:cTn id="22" dur="500"/>
                                        <p:tgtEl>
                                          <p:spTgt spid="10403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0391"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4"/>
          <p:cNvSpPr>
            <a:spLocks noGrp="1"/>
          </p:cNvSpPr>
          <p:nvPr>
            <p:ph type="sldNum" sz="quarter" idx="11"/>
          </p:nvPr>
        </p:nvSpPr>
        <p:spPr/>
        <p:txBody>
          <a:bodyPr/>
          <a:lstStyle/>
          <a:p>
            <a:pPr>
              <a:defRPr/>
            </a:pPr>
            <a:r>
              <a:rPr lang="zh-CN" altLang="en-US"/>
              <a:t>第 </a:t>
            </a:r>
            <a:fld id="{1429D784-AFD1-4A83-9B72-D3372F0230FB}" type="slidenum">
              <a:rPr lang="zh-CN" altLang="en-US" b="1">
                <a:solidFill>
                  <a:srgbClr val="66CCFF"/>
                </a:solidFill>
              </a:rPr>
              <a:pPr>
                <a:defRPr/>
              </a:pPr>
              <a:t>19</a:t>
            </a:fld>
            <a:r>
              <a:rPr lang="en-US" altLang="zh-CN" b="1"/>
              <a:t> </a:t>
            </a:r>
            <a:r>
              <a:rPr lang="zh-CN" altLang="en-US"/>
              <a:t>页</a:t>
            </a:r>
            <a:endParaRPr lang="zh-CN" altLang="en-US" sz="1800">
              <a:latin typeface="Arial" charset="0"/>
            </a:endParaRPr>
          </a:p>
        </p:txBody>
      </p:sp>
      <p:sp>
        <p:nvSpPr>
          <p:cNvPr id="9219"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grpSp>
        <p:nvGrpSpPr>
          <p:cNvPr id="9220" name="Group 3"/>
          <p:cNvGrpSpPr>
            <a:grpSpLocks/>
          </p:cNvGrpSpPr>
          <p:nvPr/>
        </p:nvGrpSpPr>
        <p:grpSpPr bwMode="auto">
          <a:xfrm>
            <a:off x="103188" y="781050"/>
            <a:ext cx="8969375" cy="2647950"/>
            <a:chOff x="45" y="1437"/>
            <a:chExt cx="5650" cy="1668"/>
          </a:xfrm>
        </p:grpSpPr>
        <p:sp>
          <p:nvSpPr>
            <p:cNvPr id="9241" name="Text Box 4"/>
            <p:cNvSpPr txBox="1">
              <a:spLocks noChangeArrowheads="1"/>
            </p:cNvSpPr>
            <p:nvPr/>
          </p:nvSpPr>
          <p:spPr bwMode="auto">
            <a:xfrm>
              <a:off x="158" y="1437"/>
              <a:ext cx="5537" cy="1668"/>
            </a:xfrm>
            <a:prstGeom prst="rect">
              <a:avLst/>
            </a:prstGeom>
            <a:noFill/>
            <a:ln w="12700" cap="rnd">
              <a:noFill/>
              <a:miter lim="800000"/>
              <a:headEnd/>
              <a:tailEnd/>
            </a:ln>
          </p:spPr>
          <p:txBody>
            <a:bodyPr>
              <a:spAutoFit/>
            </a:bodyPr>
            <a:lstStyle/>
            <a:p>
              <a:pPr>
                <a:spcBef>
                  <a:spcPct val="0"/>
                </a:spcBef>
                <a:buClrTx/>
                <a:buFontTx/>
                <a:buNone/>
              </a:pPr>
              <a:r>
                <a:rPr lang="zh-CN" altLang="en-US" sz="2400" b="1"/>
                <a:t>学生选课情况表</a:t>
              </a:r>
            </a:p>
            <a:p>
              <a:pPr algn="l">
                <a:spcBef>
                  <a:spcPct val="0"/>
                </a:spcBef>
                <a:buClrTx/>
                <a:buFontTx/>
                <a:buNone/>
              </a:pPr>
              <a:r>
                <a:rPr lang="zh-CN" altLang="en-US" sz="2400" b="1"/>
                <a:t>  姓名         选修课</a:t>
              </a:r>
              <a:r>
                <a:rPr lang="en-US" altLang="zh-CN" sz="2400" b="1"/>
                <a:t>1	              </a:t>
              </a:r>
              <a:r>
                <a:rPr lang="zh-CN" altLang="en-US" sz="2400" b="1"/>
                <a:t>选修课</a:t>
              </a:r>
              <a:r>
                <a:rPr lang="en-US" altLang="zh-CN" sz="2400" b="1"/>
                <a:t>2                 </a:t>
              </a:r>
              <a:r>
                <a:rPr lang="zh-CN" altLang="en-US" sz="2400" b="1"/>
                <a:t>选修课</a:t>
              </a:r>
              <a:r>
                <a:rPr lang="en-US" altLang="zh-CN" sz="2400" b="1"/>
                <a:t>3	   </a:t>
              </a:r>
            </a:p>
            <a:p>
              <a:pPr algn="l">
                <a:spcBef>
                  <a:spcPct val="0"/>
                </a:spcBef>
                <a:buClrTx/>
                <a:buFontTx/>
                <a:buNone/>
              </a:pPr>
              <a:r>
                <a:rPr lang="zh-CN" altLang="en-US" sz="2400" b="1"/>
                <a:t>杨润生   算法分析（</a:t>
              </a:r>
              <a:r>
                <a:rPr lang="en-US" altLang="zh-CN" sz="2400" b="1"/>
                <a:t>A</a:t>
              </a:r>
              <a:r>
                <a:rPr lang="zh-CN" altLang="en-US" sz="2400" b="1"/>
                <a:t>）         形式语言（</a:t>
              </a:r>
              <a:r>
                <a:rPr lang="en-US" altLang="zh-CN" sz="2400" b="1"/>
                <a:t>B</a:t>
              </a:r>
              <a:r>
                <a:rPr lang="zh-CN" altLang="en-US" sz="2400" b="1"/>
                <a:t>）    计算机网络（</a:t>
              </a:r>
              <a:r>
                <a:rPr lang="en-US" altLang="zh-CN" sz="2400" b="1"/>
                <a:t>E</a:t>
              </a:r>
              <a:r>
                <a:rPr lang="zh-CN" altLang="en-US" sz="2400" b="1"/>
                <a:t>）</a:t>
              </a:r>
              <a:br>
                <a:rPr lang="zh-CN" altLang="en-US" sz="2400" b="1"/>
              </a:br>
              <a:r>
                <a:rPr lang="zh-CN" altLang="en-US" sz="2400" b="1"/>
                <a:t>石    磊   计算机图形学（</a:t>
              </a:r>
              <a:r>
                <a:rPr lang="en-US" altLang="zh-CN" sz="2400" b="1"/>
                <a:t>C</a:t>
              </a:r>
              <a:r>
                <a:rPr lang="zh-CN" altLang="en-US" sz="2400" b="1"/>
                <a:t>） 模式识别 （</a:t>
              </a:r>
              <a:r>
                <a:rPr lang="en-US" altLang="zh-CN" sz="2400" b="1"/>
                <a:t>D</a:t>
              </a:r>
              <a:r>
                <a:rPr lang="zh-CN" altLang="en-US" sz="2400" b="1"/>
                <a:t>）		</a:t>
              </a:r>
              <a:br>
                <a:rPr lang="zh-CN" altLang="en-US" sz="2400" b="1"/>
              </a:br>
              <a:r>
                <a:rPr lang="zh-CN" altLang="en-US" sz="2400" b="1"/>
                <a:t>魏庆涛   计算机图形学（</a:t>
              </a:r>
              <a:r>
                <a:rPr lang="en-US" altLang="zh-CN" sz="2400" b="1"/>
                <a:t>C</a:t>
              </a:r>
              <a:r>
                <a:rPr lang="zh-CN" altLang="en-US" sz="2400" b="1"/>
                <a:t>） 计算机网络（</a:t>
              </a:r>
              <a:r>
                <a:rPr lang="en-US" altLang="zh-CN" sz="2400" b="1"/>
                <a:t>E</a:t>
              </a:r>
              <a:r>
                <a:rPr lang="zh-CN" altLang="en-US" sz="2400" b="1"/>
                <a:t>） 人工智能（</a:t>
              </a:r>
              <a:r>
                <a:rPr lang="en-US" altLang="zh-CN" sz="2400" b="1"/>
                <a:t>F</a:t>
              </a:r>
              <a:r>
                <a:rPr lang="zh-CN" altLang="en-US" sz="2400" b="1"/>
                <a:t>）</a:t>
              </a:r>
              <a:br>
                <a:rPr lang="zh-CN" altLang="en-US" sz="2400" b="1"/>
              </a:br>
              <a:r>
                <a:rPr lang="zh-CN" altLang="en-US" sz="2400" b="1"/>
                <a:t>马耀先   模式识别（</a:t>
              </a:r>
              <a:r>
                <a:rPr lang="en-US" altLang="zh-CN" sz="2400" b="1"/>
                <a:t>D </a:t>
              </a:r>
              <a:r>
                <a:rPr lang="zh-CN" altLang="en-US" sz="2400" b="1"/>
                <a:t>）        人工智能（</a:t>
              </a:r>
              <a:r>
                <a:rPr lang="en-US" altLang="zh-CN" sz="2400" b="1"/>
                <a:t>F</a:t>
              </a:r>
              <a:r>
                <a:rPr lang="zh-CN" altLang="en-US" sz="2400" b="1"/>
                <a:t>）     算法分析（</a:t>
              </a:r>
              <a:r>
                <a:rPr lang="en-US" altLang="zh-CN" sz="2400" b="1"/>
                <a:t>A</a:t>
              </a:r>
              <a:r>
                <a:rPr lang="zh-CN" altLang="en-US" sz="2400" b="1"/>
                <a:t>）</a:t>
              </a:r>
              <a:br>
                <a:rPr lang="zh-CN" altLang="en-US" sz="2400" b="1"/>
              </a:br>
              <a:r>
                <a:rPr lang="zh-CN" altLang="en-US" sz="2400" b="1"/>
                <a:t>齐砚生   形式语言（</a:t>
              </a:r>
              <a:r>
                <a:rPr lang="en-US" altLang="zh-CN" sz="2400" b="1"/>
                <a:t>B</a:t>
              </a:r>
              <a:r>
                <a:rPr lang="zh-CN" altLang="en-US" sz="2400" b="1"/>
                <a:t>）         人工智能（</a:t>
              </a:r>
              <a:r>
                <a:rPr lang="en-US" altLang="zh-CN" sz="2400" b="1"/>
                <a:t>F</a:t>
              </a:r>
              <a:r>
                <a:rPr lang="zh-CN" altLang="en-US" sz="2400" b="1"/>
                <a:t>）</a:t>
              </a:r>
            </a:p>
          </p:txBody>
        </p:sp>
        <p:sp>
          <p:nvSpPr>
            <p:cNvPr id="9242" name="Rectangle 5"/>
            <p:cNvSpPr>
              <a:spLocks noChangeArrowheads="1"/>
            </p:cNvSpPr>
            <p:nvPr/>
          </p:nvSpPr>
          <p:spPr bwMode="auto">
            <a:xfrm>
              <a:off x="45" y="1675"/>
              <a:ext cx="5602" cy="1392"/>
            </a:xfrm>
            <a:prstGeom prst="rect">
              <a:avLst/>
            </a:prstGeom>
            <a:noFill/>
            <a:ln w="9525">
              <a:solidFill>
                <a:schemeClr val="tx1"/>
              </a:solidFill>
              <a:miter lim="800000"/>
              <a:headEnd/>
              <a:tailEnd/>
            </a:ln>
          </p:spPr>
          <p:txBody>
            <a:bodyPr wrap="none" anchor="ctr"/>
            <a:lstStyle/>
            <a:p>
              <a:endParaRPr lang="zh-CN" altLang="en-US"/>
            </a:p>
          </p:txBody>
        </p:sp>
      </p:grpSp>
      <p:sp>
        <p:nvSpPr>
          <p:cNvPr id="1041417" name="Oval 9"/>
          <p:cNvSpPr>
            <a:spLocks noChangeArrowheads="1"/>
          </p:cNvSpPr>
          <p:nvPr/>
        </p:nvSpPr>
        <p:spPr bwMode="auto">
          <a:xfrm>
            <a:off x="5016500" y="4989513"/>
            <a:ext cx="465138" cy="496887"/>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solidFill>
                  <a:srgbClr val="D5D2A0"/>
                </a:solidFill>
                <a:latin typeface="隶书" pitchFamily="49" charset="-122"/>
                <a:ea typeface="隶书" pitchFamily="49" charset="-122"/>
              </a:rPr>
              <a:t>D</a:t>
            </a:r>
          </a:p>
        </p:txBody>
      </p:sp>
      <p:sp>
        <p:nvSpPr>
          <p:cNvPr id="1041420" name="Oval 12"/>
          <p:cNvSpPr>
            <a:spLocks noChangeArrowheads="1"/>
          </p:cNvSpPr>
          <p:nvPr/>
        </p:nvSpPr>
        <p:spPr bwMode="auto">
          <a:xfrm>
            <a:off x="6011863" y="4149725"/>
            <a:ext cx="495300" cy="496888"/>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latin typeface="隶书" pitchFamily="49" charset="-122"/>
                <a:ea typeface="隶书" pitchFamily="49" charset="-122"/>
              </a:rPr>
              <a:t>E</a:t>
            </a:r>
          </a:p>
        </p:txBody>
      </p:sp>
      <p:sp>
        <p:nvSpPr>
          <p:cNvPr id="1041423" name="Oval 15"/>
          <p:cNvSpPr>
            <a:spLocks noChangeArrowheads="1"/>
          </p:cNvSpPr>
          <p:nvPr/>
        </p:nvSpPr>
        <p:spPr bwMode="auto">
          <a:xfrm>
            <a:off x="6003925" y="5749925"/>
            <a:ext cx="465138" cy="496888"/>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solidFill>
                  <a:srgbClr val="D5D2A0"/>
                </a:solidFill>
                <a:latin typeface="隶书" pitchFamily="49" charset="-122"/>
                <a:ea typeface="隶书" pitchFamily="49" charset="-122"/>
              </a:rPr>
              <a:t>F</a:t>
            </a:r>
          </a:p>
        </p:txBody>
      </p:sp>
      <p:sp>
        <p:nvSpPr>
          <p:cNvPr id="1041426" name="Oval 18"/>
          <p:cNvSpPr>
            <a:spLocks noChangeArrowheads="1"/>
          </p:cNvSpPr>
          <p:nvPr/>
        </p:nvSpPr>
        <p:spPr bwMode="auto">
          <a:xfrm>
            <a:off x="3986213" y="4959350"/>
            <a:ext cx="465137" cy="496888"/>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solidFill>
                  <a:srgbClr val="D5D2A0"/>
                </a:solidFill>
                <a:latin typeface="隶书" pitchFamily="49" charset="-122"/>
                <a:ea typeface="隶书" pitchFamily="49" charset="-122"/>
              </a:rPr>
              <a:t>C</a:t>
            </a:r>
          </a:p>
        </p:txBody>
      </p:sp>
      <p:sp>
        <p:nvSpPr>
          <p:cNvPr id="1041429" name="Oval 21"/>
          <p:cNvSpPr>
            <a:spLocks noChangeArrowheads="1"/>
          </p:cNvSpPr>
          <p:nvPr/>
        </p:nvSpPr>
        <p:spPr bwMode="auto">
          <a:xfrm>
            <a:off x="7050088" y="4959350"/>
            <a:ext cx="463550" cy="496888"/>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solidFill>
                  <a:srgbClr val="D5D2A0"/>
                </a:solidFill>
                <a:latin typeface="隶书" pitchFamily="49" charset="-122"/>
                <a:ea typeface="隶书" pitchFamily="49" charset="-122"/>
              </a:rPr>
              <a:t>B</a:t>
            </a:r>
          </a:p>
        </p:txBody>
      </p:sp>
      <p:sp>
        <p:nvSpPr>
          <p:cNvPr id="1041432" name="Oval 24"/>
          <p:cNvSpPr>
            <a:spLocks noChangeArrowheads="1"/>
          </p:cNvSpPr>
          <p:nvPr/>
        </p:nvSpPr>
        <p:spPr bwMode="auto">
          <a:xfrm>
            <a:off x="6000750" y="4987925"/>
            <a:ext cx="465138" cy="496888"/>
          </a:xfrm>
          <a:prstGeom prst="ellipse">
            <a:avLst/>
          </a:prstGeom>
          <a:noFill/>
          <a:ln w="28575" cap="rnd">
            <a:solidFill>
              <a:schemeClr val="tx1"/>
            </a:solidFill>
            <a:round/>
            <a:headEnd/>
            <a:tailEnd/>
          </a:ln>
        </p:spPr>
        <p:txBody>
          <a:bodyPr wrap="none" anchor="ctr"/>
          <a:lstStyle/>
          <a:p>
            <a:pPr>
              <a:spcBef>
                <a:spcPct val="0"/>
              </a:spcBef>
              <a:buClrTx/>
              <a:buFontTx/>
              <a:buNone/>
            </a:pPr>
            <a:r>
              <a:rPr lang="en-US" altLang="zh-CN" sz="2400" b="1">
                <a:solidFill>
                  <a:srgbClr val="D5D2A0"/>
                </a:solidFill>
                <a:latin typeface="隶书" pitchFamily="49" charset="-122"/>
                <a:ea typeface="隶书" pitchFamily="49" charset="-122"/>
              </a:rPr>
              <a:t>A</a:t>
            </a:r>
          </a:p>
        </p:txBody>
      </p:sp>
      <p:sp>
        <p:nvSpPr>
          <p:cNvPr id="1041435" name="Line 27"/>
          <p:cNvSpPr>
            <a:spLocks noChangeShapeType="1"/>
          </p:cNvSpPr>
          <p:nvPr/>
        </p:nvSpPr>
        <p:spPr bwMode="auto">
          <a:xfrm>
            <a:off x="6483350" y="5216525"/>
            <a:ext cx="563563" cy="0"/>
          </a:xfrm>
          <a:prstGeom prst="line">
            <a:avLst/>
          </a:prstGeom>
          <a:noFill/>
          <a:ln w="28575" cap="rnd">
            <a:solidFill>
              <a:srgbClr val="FF9933"/>
            </a:solidFill>
            <a:round/>
            <a:headEnd/>
            <a:tailEnd/>
          </a:ln>
        </p:spPr>
        <p:txBody>
          <a:bodyPr wrap="none" anchor="ctr"/>
          <a:lstStyle/>
          <a:p>
            <a:endParaRPr lang="zh-CN" altLang="en-US"/>
          </a:p>
        </p:txBody>
      </p:sp>
      <p:sp>
        <p:nvSpPr>
          <p:cNvPr id="1041436" name="Line 28"/>
          <p:cNvSpPr>
            <a:spLocks noChangeShapeType="1"/>
          </p:cNvSpPr>
          <p:nvPr/>
        </p:nvSpPr>
        <p:spPr bwMode="auto">
          <a:xfrm>
            <a:off x="6237288" y="5510213"/>
            <a:ext cx="0" cy="258762"/>
          </a:xfrm>
          <a:prstGeom prst="line">
            <a:avLst/>
          </a:prstGeom>
          <a:noFill/>
          <a:ln w="28575" cap="rnd">
            <a:solidFill>
              <a:srgbClr val="FF9933"/>
            </a:solidFill>
            <a:round/>
            <a:headEnd/>
            <a:tailEnd/>
          </a:ln>
        </p:spPr>
        <p:txBody>
          <a:bodyPr wrap="none" anchor="ctr"/>
          <a:lstStyle/>
          <a:p>
            <a:endParaRPr lang="zh-CN" altLang="en-US"/>
          </a:p>
        </p:txBody>
      </p:sp>
      <p:sp>
        <p:nvSpPr>
          <p:cNvPr id="1041438" name="Line 30"/>
          <p:cNvSpPr>
            <a:spLocks noChangeShapeType="1"/>
          </p:cNvSpPr>
          <p:nvPr/>
        </p:nvSpPr>
        <p:spPr bwMode="auto">
          <a:xfrm>
            <a:off x="6237288" y="4654550"/>
            <a:ext cx="0" cy="304800"/>
          </a:xfrm>
          <a:prstGeom prst="line">
            <a:avLst/>
          </a:prstGeom>
          <a:noFill/>
          <a:ln w="28575" cap="rnd">
            <a:solidFill>
              <a:srgbClr val="FF9933"/>
            </a:solidFill>
            <a:round/>
            <a:headEnd/>
            <a:tailEnd/>
          </a:ln>
        </p:spPr>
        <p:txBody>
          <a:bodyPr wrap="none" anchor="ctr"/>
          <a:lstStyle/>
          <a:p>
            <a:endParaRPr lang="zh-CN" altLang="en-US"/>
          </a:p>
        </p:txBody>
      </p:sp>
      <p:sp>
        <p:nvSpPr>
          <p:cNvPr id="1041439" name="Line 31"/>
          <p:cNvSpPr>
            <a:spLocks noChangeShapeType="1"/>
          </p:cNvSpPr>
          <p:nvPr/>
        </p:nvSpPr>
        <p:spPr bwMode="auto">
          <a:xfrm>
            <a:off x="4464050" y="5216525"/>
            <a:ext cx="561975" cy="0"/>
          </a:xfrm>
          <a:prstGeom prst="line">
            <a:avLst/>
          </a:prstGeom>
          <a:noFill/>
          <a:ln w="28575" cap="rnd">
            <a:solidFill>
              <a:srgbClr val="FF9933"/>
            </a:solidFill>
            <a:round/>
            <a:headEnd/>
            <a:tailEnd/>
          </a:ln>
        </p:spPr>
        <p:txBody>
          <a:bodyPr wrap="none" anchor="ctr"/>
          <a:lstStyle/>
          <a:p>
            <a:endParaRPr lang="zh-CN" altLang="en-US"/>
          </a:p>
        </p:txBody>
      </p:sp>
      <p:sp>
        <p:nvSpPr>
          <p:cNvPr id="1041440" name="Line 32"/>
          <p:cNvSpPr>
            <a:spLocks noChangeShapeType="1"/>
          </p:cNvSpPr>
          <p:nvPr/>
        </p:nvSpPr>
        <p:spPr bwMode="auto">
          <a:xfrm flipH="1">
            <a:off x="4392613" y="4454525"/>
            <a:ext cx="1617662" cy="533400"/>
          </a:xfrm>
          <a:prstGeom prst="line">
            <a:avLst/>
          </a:prstGeom>
          <a:noFill/>
          <a:ln w="28575" cap="rnd">
            <a:solidFill>
              <a:srgbClr val="FF9933"/>
            </a:solidFill>
            <a:round/>
            <a:headEnd/>
            <a:tailEnd/>
          </a:ln>
        </p:spPr>
        <p:txBody>
          <a:bodyPr wrap="none" anchor="ctr"/>
          <a:lstStyle/>
          <a:p>
            <a:endParaRPr lang="zh-CN" altLang="en-US"/>
          </a:p>
        </p:txBody>
      </p:sp>
      <p:sp>
        <p:nvSpPr>
          <p:cNvPr id="1041441" name="Line 33"/>
          <p:cNvSpPr>
            <a:spLocks noChangeShapeType="1"/>
          </p:cNvSpPr>
          <p:nvPr/>
        </p:nvSpPr>
        <p:spPr bwMode="auto">
          <a:xfrm>
            <a:off x="5516563" y="5229225"/>
            <a:ext cx="492125" cy="0"/>
          </a:xfrm>
          <a:prstGeom prst="line">
            <a:avLst/>
          </a:prstGeom>
          <a:noFill/>
          <a:ln w="28575" cap="rnd">
            <a:solidFill>
              <a:srgbClr val="FF9933"/>
            </a:solidFill>
            <a:round/>
            <a:headEnd/>
            <a:tailEnd/>
          </a:ln>
        </p:spPr>
        <p:txBody>
          <a:bodyPr wrap="none" anchor="ctr"/>
          <a:lstStyle/>
          <a:p>
            <a:endParaRPr lang="zh-CN" altLang="en-US"/>
          </a:p>
        </p:txBody>
      </p:sp>
      <p:sp>
        <p:nvSpPr>
          <p:cNvPr id="1041442" name="Line 34"/>
          <p:cNvSpPr>
            <a:spLocks noChangeShapeType="1"/>
          </p:cNvSpPr>
          <p:nvPr/>
        </p:nvSpPr>
        <p:spPr bwMode="auto">
          <a:xfrm>
            <a:off x="4392613" y="5408613"/>
            <a:ext cx="1617662" cy="569912"/>
          </a:xfrm>
          <a:prstGeom prst="line">
            <a:avLst/>
          </a:prstGeom>
          <a:noFill/>
          <a:ln w="28575" cap="rnd">
            <a:solidFill>
              <a:srgbClr val="FF9933"/>
            </a:solidFill>
            <a:round/>
            <a:headEnd/>
            <a:tailEnd/>
          </a:ln>
        </p:spPr>
        <p:txBody>
          <a:bodyPr wrap="none" anchor="ctr"/>
          <a:lstStyle/>
          <a:p>
            <a:endParaRPr lang="zh-CN" altLang="en-US"/>
          </a:p>
        </p:txBody>
      </p:sp>
      <p:sp>
        <p:nvSpPr>
          <p:cNvPr id="1041443" name="Line 35"/>
          <p:cNvSpPr>
            <a:spLocks noChangeShapeType="1"/>
          </p:cNvSpPr>
          <p:nvPr/>
        </p:nvSpPr>
        <p:spPr bwMode="auto">
          <a:xfrm flipH="1">
            <a:off x="6432550" y="5445125"/>
            <a:ext cx="773113" cy="381000"/>
          </a:xfrm>
          <a:prstGeom prst="line">
            <a:avLst/>
          </a:prstGeom>
          <a:noFill/>
          <a:ln w="28575" cap="rnd">
            <a:solidFill>
              <a:srgbClr val="FF9933"/>
            </a:solidFill>
            <a:round/>
            <a:headEnd/>
            <a:tailEnd/>
          </a:ln>
        </p:spPr>
        <p:txBody>
          <a:bodyPr wrap="none" anchor="ctr"/>
          <a:lstStyle/>
          <a:p>
            <a:endParaRPr lang="zh-CN" altLang="en-US"/>
          </a:p>
        </p:txBody>
      </p:sp>
      <p:sp>
        <p:nvSpPr>
          <p:cNvPr id="1041444" name="Line 36"/>
          <p:cNvSpPr>
            <a:spLocks noChangeShapeType="1"/>
          </p:cNvSpPr>
          <p:nvPr/>
        </p:nvSpPr>
        <p:spPr bwMode="auto">
          <a:xfrm>
            <a:off x="6502400" y="4454525"/>
            <a:ext cx="633413" cy="533400"/>
          </a:xfrm>
          <a:prstGeom prst="line">
            <a:avLst/>
          </a:prstGeom>
          <a:noFill/>
          <a:ln w="28575" cap="rnd">
            <a:solidFill>
              <a:srgbClr val="FF9933"/>
            </a:solidFill>
            <a:round/>
            <a:headEnd/>
            <a:tailEnd/>
          </a:ln>
        </p:spPr>
        <p:txBody>
          <a:bodyPr wrap="none" anchor="ctr"/>
          <a:lstStyle/>
          <a:p>
            <a:endParaRPr lang="zh-CN" altLang="en-US"/>
          </a:p>
        </p:txBody>
      </p:sp>
      <p:sp>
        <p:nvSpPr>
          <p:cNvPr id="1041445" name="Line 37"/>
          <p:cNvSpPr>
            <a:spLocks noChangeShapeType="1"/>
          </p:cNvSpPr>
          <p:nvPr/>
        </p:nvSpPr>
        <p:spPr bwMode="auto">
          <a:xfrm>
            <a:off x="5448300" y="5368925"/>
            <a:ext cx="633413" cy="457200"/>
          </a:xfrm>
          <a:prstGeom prst="line">
            <a:avLst/>
          </a:prstGeom>
          <a:noFill/>
          <a:ln w="28575" cap="rnd">
            <a:solidFill>
              <a:srgbClr val="FF9933"/>
            </a:solidFill>
            <a:round/>
            <a:headEnd/>
            <a:tailEnd/>
          </a:ln>
        </p:spPr>
        <p:txBody>
          <a:bodyPr wrap="none" anchor="ctr"/>
          <a:lstStyle/>
          <a:p>
            <a:endParaRPr lang="zh-CN" altLang="en-US"/>
          </a:p>
        </p:txBody>
      </p:sp>
      <p:sp>
        <p:nvSpPr>
          <p:cNvPr id="1041446" name="Freeform 38"/>
          <p:cNvSpPr>
            <a:spLocks/>
          </p:cNvSpPr>
          <p:nvPr/>
        </p:nvSpPr>
        <p:spPr bwMode="auto">
          <a:xfrm>
            <a:off x="6462713" y="4302125"/>
            <a:ext cx="1587500" cy="1692275"/>
          </a:xfrm>
          <a:custGeom>
            <a:avLst/>
            <a:gdLst>
              <a:gd name="T0" fmla="*/ 70716 w 1100"/>
              <a:gd name="T1" fmla="*/ 0 h 1132"/>
              <a:gd name="T2" fmla="*/ 1587500 w 1100"/>
              <a:gd name="T3" fmla="*/ 547149 h 1132"/>
              <a:gd name="T4" fmla="*/ 1587500 w 1100"/>
              <a:gd name="T5" fmla="*/ 1426175 h 1132"/>
              <a:gd name="T6" fmla="*/ 0 w 1100"/>
              <a:gd name="T7" fmla="*/ 1692275 h 1132"/>
              <a:gd name="T8" fmla="*/ 0 60000 65536"/>
              <a:gd name="T9" fmla="*/ 0 60000 65536"/>
              <a:gd name="T10" fmla="*/ 0 60000 65536"/>
              <a:gd name="T11" fmla="*/ 0 60000 65536"/>
              <a:gd name="T12" fmla="*/ 0 w 1100"/>
              <a:gd name="T13" fmla="*/ 0 h 1132"/>
              <a:gd name="T14" fmla="*/ 1100 w 1100"/>
              <a:gd name="T15" fmla="*/ 1132 h 1132"/>
            </a:gdLst>
            <a:ahLst/>
            <a:cxnLst>
              <a:cxn ang="T8">
                <a:pos x="T0" y="T1"/>
              </a:cxn>
              <a:cxn ang="T9">
                <a:pos x="T2" y="T3"/>
              </a:cxn>
              <a:cxn ang="T10">
                <a:pos x="T4" y="T5"/>
              </a:cxn>
              <a:cxn ang="T11">
                <a:pos x="T6" y="T7"/>
              </a:cxn>
            </a:cxnLst>
            <a:rect l="T12" t="T13" r="T14" b="T15"/>
            <a:pathLst>
              <a:path w="1100" h="1132">
                <a:moveTo>
                  <a:pt x="49" y="0"/>
                </a:moveTo>
                <a:lnTo>
                  <a:pt x="1100" y="366"/>
                </a:lnTo>
                <a:lnTo>
                  <a:pt x="1100" y="954"/>
                </a:lnTo>
                <a:lnTo>
                  <a:pt x="0" y="1132"/>
                </a:lnTo>
              </a:path>
            </a:pathLst>
          </a:custGeom>
          <a:noFill/>
          <a:ln w="28575" cap="rnd">
            <a:solidFill>
              <a:srgbClr val="FF9933"/>
            </a:solidFill>
            <a:round/>
            <a:headEnd/>
            <a:tailEnd/>
          </a:ln>
        </p:spPr>
        <p:txBody>
          <a:bodyPr wrap="none" anchor="ctr"/>
          <a:lstStyle/>
          <a:p>
            <a:endParaRPr lang="zh-CN" altLang="en-US"/>
          </a:p>
        </p:txBody>
      </p:sp>
      <p:sp>
        <p:nvSpPr>
          <p:cNvPr id="1041447" name="AutoShape 39"/>
          <p:cNvSpPr>
            <a:spLocks noChangeArrowheads="1"/>
          </p:cNvSpPr>
          <p:nvPr/>
        </p:nvSpPr>
        <p:spPr bwMode="auto">
          <a:xfrm flipV="1">
            <a:off x="6551613" y="3540125"/>
            <a:ext cx="2519362" cy="609600"/>
          </a:xfrm>
          <a:prstGeom prst="wedgeEllipseCallout">
            <a:avLst>
              <a:gd name="adj1" fmla="val -51454"/>
              <a:gd name="adj2" fmla="val -63282"/>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2400" b="1">
                <a:solidFill>
                  <a:schemeClr val="bg1"/>
                </a:solidFill>
              </a:rPr>
              <a:t>顶点：表示课程</a:t>
            </a:r>
          </a:p>
        </p:txBody>
      </p:sp>
      <p:sp>
        <p:nvSpPr>
          <p:cNvPr id="1041448" name="AutoShape 40"/>
          <p:cNvSpPr>
            <a:spLocks noChangeArrowheads="1"/>
          </p:cNvSpPr>
          <p:nvPr/>
        </p:nvSpPr>
        <p:spPr bwMode="auto">
          <a:xfrm flipV="1">
            <a:off x="611188" y="3608388"/>
            <a:ext cx="3806825" cy="989012"/>
          </a:xfrm>
          <a:prstGeom prst="wedgeEllipseCallout">
            <a:avLst>
              <a:gd name="adj1" fmla="val 69806"/>
              <a:gd name="adj2" fmla="val -49681"/>
            </a:avLst>
          </a:prstGeom>
          <a:gradFill rotWithShape="0">
            <a:gsLst>
              <a:gs pos="0">
                <a:srgbClr val="CFCFCF"/>
              </a:gs>
              <a:gs pos="100000">
                <a:srgbClr val="FFFFFF"/>
              </a:gs>
            </a:gsLst>
            <a:lin ang="0" scaled="1"/>
          </a:gradFill>
          <a:ln w="25400">
            <a:solidFill>
              <a:schemeClr val="tx1"/>
            </a:solidFill>
            <a:miter lim="800000"/>
            <a:headEnd/>
            <a:tailEnd/>
          </a:ln>
        </p:spPr>
        <p:txBody>
          <a:bodyPr rot="10800000" wrap="none" anchor="ctr"/>
          <a:lstStyle/>
          <a:p>
            <a:pPr>
              <a:spcBef>
                <a:spcPct val="0"/>
              </a:spcBef>
              <a:buClrTx/>
              <a:buFontTx/>
              <a:buNone/>
            </a:pPr>
            <a:r>
              <a:rPr lang="zh-CN" altLang="en-US" sz="2400" b="1">
                <a:solidFill>
                  <a:schemeClr val="bg1"/>
                </a:solidFill>
              </a:rPr>
              <a:t>同一学生选修</a:t>
            </a:r>
          </a:p>
          <a:p>
            <a:pPr>
              <a:spcBef>
                <a:spcPct val="0"/>
              </a:spcBef>
              <a:buClrTx/>
              <a:buFontTx/>
              <a:buNone/>
            </a:pPr>
            <a:r>
              <a:rPr lang="zh-CN" altLang="en-US" sz="2400" b="1">
                <a:solidFill>
                  <a:schemeClr val="bg1"/>
                </a:solidFill>
              </a:rPr>
              <a:t>的课程用一条边连接</a:t>
            </a:r>
          </a:p>
        </p:txBody>
      </p:sp>
      <p:sp>
        <p:nvSpPr>
          <p:cNvPr id="1041449" name="AutoShape 41"/>
          <p:cNvSpPr>
            <a:spLocks noChangeArrowheads="1"/>
          </p:cNvSpPr>
          <p:nvPr/>
        </p:nvSpPr>
        <p:spPr bwMode="auto">
          <a:xfrm>
            <a:off x="71438" y="5408613"/>
            <a:ext cx="5221287" cy="1260475"/>
          </a:xfrm>
          <a:prstGeom prst="star24">
            <a:avLst>
              <a:gd name="adj" fmla="val 42931"/>
            </a:avLst>
          </a:prstGeom>
          <a:solidFill>
            <a:srgbClr val="FFFF66"/>
          </a:solidFill>
          <a:ln w="9525">
            <a:noFill/>
            <a:miter lim="800000"/>
            <a:headEnd/>
            <a:tailEnd/>
          </a:ln>
        </p:spPr>
        <p:txBody>
          <a:bodyPr wrap="none" anchor="ctr"/>
          <a:lstStyle/>
          <a:p>
            <a:pPr>
              <a:spcBef>
                <a:spcPct val="0"/>
              </a:spcBef>
              <a:buClrTx/>
              <a:buFontTx/>
              <a:buNone/>
            </a:pPr>
            <a:r>
              <a:rPr lang="zh-CN" altLang="en-US" b="1">
                <a:solidFill>
                  <a:schemeClr val="bg1"/>
                </a:solidFill>
              </a:rPr>
              <a:t>有边连接的课程不能</a:t>
            </a:r>
          </a:p>
          <a:p>
            <a:pPr>
              <a:spcBef>
                <a:spcPct val="0"/>
              </a:spcBef>
              <a:buClrTx/>
              <a:buFontTx/>
              <a:buNone/>
            </a:pPr>
            <a:r>
              <a:rPr lang="zh-CN" altLang="en-US" b="1">
                <a:solidFill>
                  <a:schemeClr val="bg1"/>
                </a:solidFill>
              </a:rPr>
              <a:t>安排在同一时间考试</a:t>
            </a:r>
            <a:endParaRPr lang="zh-CN" altLang="en-US" b="1">
              <a:solidFill>
                <a:schemeClr val="bg1"/>
              </a:solidFill>
              <a:latin typeface="隶书" pitchFamily="49" charset="-122"/>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1447"/>
                                        </p:tgtEl>
                                        <p:attrNameLst>
                                          <p:attrName>style.visibility</p:attrName>
                                        </p:attrNameLst>
                                      </p:cBhvr>
                                      <p:to>
                                        <p:strVal val="visible"/>
                                      </p:to>
                                    </p:set>
                                    <p:animEffect transition="in" filter="wipe(left)">
                                      <p:cBhvr>
                                        <p:cTn id="7" dur="500"/>
                                        <p:tgtEl>
                                          <p:spTgt spid="1041447"/>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1448"/>
                                        </p:tgtEl>
                                        <p:attrNameLst>
                                          <p:attrName>style.visibility</p:attrName>
                                        </p:attrNameLst>
                                      </p:cBhvr>
                                      <p:to>
                                        <p:strVal val="visible"/>
                                      </p:to>
                                    </p:set>
                                    <p:animEffect transition="in" filter="wipe(left)">
                                      <p:cBhvr>
                                        <p:cTn id="12" dur="500"/>
                                        <p:tgtEl>
                                          <p:spTgt spid="1041448"/>
                                        </p:tgtEl>
                                      </p:cBhvr>
                                    </p:animEffect>
                                  </p:childTnLst>
                                  <p:subTnLst>
                                    <p:audio>
                                      <p:cMediaNode>
                                        <p:cTn display="0" masterRel="sameClick">
                                          <p:stCondLst>
                                            <p:cond evt="begin" delay="0">
                                              <p:tn val="10"/>
                                            </p:cond>
                                          </p:stCondLst>
                                          <p:endCondLst>
                                            <p:cond evt="onStopAudio" delay="0">
                                              <p:tgtEl>
                                                <p:sldTgt/>
                                              </p:tgtEl>
                                            </p:cond>
                                          </p:endCondLst>
                                        </p:cTn>
                                        <p:tgtEl>
                                          <p:sndTgt r:embed="rId3" name="WHOOSH.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414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4142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414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414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4144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414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14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414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4143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414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04144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0414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0414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4144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414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0414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4144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3" presetClass="entr" presetSubtype="16" fill="hold" grpId="0" nodeType="clickEffect">
                                  <p:stCondLst>
                                    <p:cond delay="0"/>
                                  </p:stCondLst>
                                  <p:childTnLst>
                                    <p:set>
                                      <p:cBhvr>
                                        <p:cTn id="84" dur="1" fill="hold">
                                          <p:stCondLst>
                                            <p:cond delay="0"/>
                                          </p:stCondLst>
                                        </p:cTn>
                                        <p:tgtEl>
                                          <p:spTgt spid="1041449"/>
                                        </p:tgtEl>
                                        <p:attrNameLst>
                                          <p:attrName>style.visibility</p:attrName>
                                        </p:attrNameLst>
                                      </p:cBhvr>
                                      <p:to>
                                        <p:strVal val="visible"/>
                                      </p:to>
                                    </p:set>
                                    <p:anim calcmode="lin" valueType="num">
                                      <p:cBhvr>
                                        <p:cTn id="85" dur="500" fill="hold"/>
                                        <p:tgtEl>
                                          <p:spTgt spid="1041449"/>
                                        </p:tgtEl>
                                        <p:attrNameLst>
                                          <p:attrName>ppt_w</p:attrName>
                                        </p:attrNameLst>
                                      </p:cBhvr>
                                      <p:tavLst>
                                        <p:tav tm="0">
                                          <p:val>
                                            <p:fltVal val="0"/>
                                          </p:val>
                                        </p:tav>
                                        <p:tav tm="100000">
                                          <p:val>
                                            <p:strVal val="#ppt_w"/>
                                          </p:val>
                                        </p:tav>
                                      </p:tavLst>
                                    </p:anim>
                                    <p:anim calcmode="lin" valueType="num">
                                      <p:cBhvr>
                                        <p:cTn id="86" dur="500" fill="hold"/>
                                        <p:tgtEl>
                                          <p:spTgt spid="104144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417" grpId="0" animBg="1"/>
      <p:bldP spid="1041420" grpId="0" animBg="1"/>
      <p:bldP spid="1041423" grpId="0" animBg="1"/>
      <p:bldP spid="1041426" grpId="0" animBg="1"/>
      <p:bldP spid="1041429" grpId="0" animBg="1"/>
      <p:bldP spid="1041432" grpId="0" animBg="1"/>
      <p:bldP spid="1041435" grpId="0" animBg="1"/>
      <p:bldP spid="1041436" grpId="0" animBg="1"/>
      <p:bldP spid="1041438" grpId="0" animBg="1"/>
      <p:bldP spid="1041439" grpId="0" animBg="1"/>
      <p:bldP spid="1041440" grpId="0" animBg="1"/>
      <p:bldP spid="1041441" grpId="0" animBg="1"/>
      <p:bldP spid="1041442" grpId="0" animBg="1"/>
      <p:bldP spid="1041443" grpId="0" animBg="1"/>
      <p:bldP spid="1041444" grpId="0" animBg="1"/>
      <p:bldP spid="1041445" grpId="0" animBg="1"/>
      <p:bldP spid="1041446" grpId="0" animBg="1"/>
      <p:bldP spid="1041447" grpId="0" animBg="1" autoUpdateAnimBg="0"/>
      <p:bldP spid="1041448" grpId="0" animBg="1" autoUpdateAnimBg="0"/>
      <p:bldP spid="1041449" grpId="0" animBg="1"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500879-48AA-4ED0-BB9E-30194B1F1CD2}" type="slidenum">
              <a:rPr lang="zh-CN" altLang="en-US" b="1">
                <a:solidFill>
                  <a:srgbClr val="66CCFF"/>
                </a:solidFill>
              </a:rPr>
              <a:pPr>
                <a:defRPr/>
              </a:pPr>
              <a:t>2</a:t>
            </a:fld>
            <a:r>
              <a:rPr lang="en-US" altLang="zh-CN" b="1"/>
              <a:t> </a:t>
            </a:r>
            <a:r>
              <a:rPr lang="zh-CN" altLang="en-US"/>
              <a:t>页</a:t>
            </a:r>
            <a:endParaRPr lang="zh-CN" altLang="en-US" sz="1800">
              <a:latin typeface="Arial" charset="0"/>
            </a:endParaRPr>
          </a:p>
        </p:txBody>
      </p:sp>
      <p:sp>
        <p:nvSpPr>
          <p:cNvPr id="4099" name="Rectangle 2"/>
          <p:cNvSpPr>
            <a:spLocks noGrp="1" noChangeArrowheads="1"/>
          </p:cNvSpPr>
          <p:nvPr>
            <p:ph type="title"/>
          </p:nvPr>
        </p:nvSpPr>
        <p:spPr/>
        <p:txBody>
          <a:bodyPr/>
          <a:lstStyle/>
          <a:p>
            <a:pPr eaLnBrk="1" hangingPunct="1"/>
            <a:r>
              <a:rPr lang="zh-CN" altLang="en-US" i="0" smtClean="0">
                <a:solidFill>
                  <a:srgbClr val="FFFF00"/>
                </a:solidFill>
              </a:rPr>
              <a:t>第</a:t>
            </a:r>
            <a:r>
              <a:rPr lang="en-US" altLang="zh-CN" i="0" smtClean="0">
                <a:solidFill>
                  <a:srgbClr val="FFFF00"/>
                </a:solidFill>
              </a:rPr>
              <a:t>1</a:t>
            </a:r>
            <a:r>
              <a:rPr lang="zh-CN" altLang="en-US" i="0" smtClean="0">
                <a:solidFill>
                  <a:srgbClr val="FFFF00"/>
                </a:solidFill>
              </a:rPr>
              <a:t>章 绪论</a:t>
            </a:r>
          </a:p>
        </p:txBody>
      </p:sp>
      <p:sp>
        <p:nvSpPr>
          <p:cNvPr id="4100"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1.1 </a:t>
            </a:r>
            <a:r>
              <a:rPr lang="zh-CN" altLang="en-US" dirty="0" smtClean="0">
                <a:latin typeface="宋体" pitchFamily="2" charset="-122"/>
              </a:rPr>
              <a:t>什么是数据结构</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1.2 </a:t>
            </a:r>
            <a:r>
              <a:rPr lang="zh-CN" altLang="en-US" dirty="0" smtClean="0">
                <a:solidFill>
                  <a:schemeClr val="tx1"/>
                </a:solidFill>
                <a:latin typeface="宋体" pitchFamily="2" charset="-122"/>
              </a:rPr>
              <a:t>基本概念和术语</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1.3 </a:t>
            </a:r>
            <a:r>
              <a:rPr lang="zh-CN" altLang="en-US" dirty="0" smtClean="0">
                <a:solidFill>
                  <a:schemeClr val="tx1"/>
                </a:solidFill>
                <a:latin typeface="宋体" pitchFamily="2" charset="-122"/>
              </a:rPr>
              <a:t>抽象数据类型</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1.4 </a:t>
            </a:r>
            <a:r>
              <a:rPr lang="zh-CN" altLang="en-US" dirty="0" smtClean="0">
                <a:solidFill>
                  <a:schemeClr val="tx1"/>
                </a:solidFill>
                <a:latin typeface="宋体" pitchFamily="2" charset="-122"/>
              </a:rPr>
              <a:t>算法和算法分析</a:t>
            </a:r>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灯片编号占位符 4"/>
          <p:cNvSpPr>
            <a:spLocks noGrp="1"/>
          </p:cNvSpPr>
          <p:nvPr>
            <p:ph type="sldNum" sz="quarter" idx="11"/>
          </p:nvPr>
        </p:nvSpPr>
        <p:spPr/>
        <p:txBody>
          <a:bodyPr/>
          <a:lstStyle/>
          <a:p>
            <a:pPr>
              <a:defRPr/>
            </a:pPr>
            <a:r>
              <a:rPr lang="zh-CN" altLang="en-US"/>
              <a:t>第 </a:t>
            </a:r>
            <a:fld id="{8AAC543B-30BC-4AD2-9929-0A513085A261}" type="slidenum">
              <a:rPr lang="zh-CN" altLang="en-US" b="1">
                <a:solidFill>
                  <a:srgbClr val="66CCFF"/>
                </a:solidFill>
              </a:rPr>
              <a:pPr>
                <a:defRPr/>
              </a:pPr>
              <a:t>20</a:t>
            </a:fld>
            <a:r>
              <a:rPr lang="en-US" altLang="zh-CN" b="1"/>
              <a:t> </a:t>
            </a:r>
            <a:r>
              <a:rPr lang="zh-CN" altLang="en-US"/>
              <a:t>页</a:t>
            </a:r>
            <a:endParaRPr lang="zh-CN" altLang="en-US" sz="1800">
              <a:latin typeface="Arial" charset="0"/>
            </a:endParaRPr>
          </a:p>
        </p:txBody>
      </p:sp>
      <p:grpSp>
        <p:nvGrpSpPr>
          <p:cNvPr id="2" name="Group 60"/>
          <p:cNvGrpSpPr>
            <a:grpSpLocks/>
          </p:cNvGrpSpPr>
          <p:nvPr/>
        </p:nvGrpSpPr>
        <p:grpSpPr bwMode="auto">
          <a:xfrm>
            <a:off x="4932363" y="4329113"/>
            <a:ext cx="4008437" cy="2097087"/>
            <a:chOff x="3024" y="2352"/>
            <a:chExt cx="2525" cy="1321"/>
          </a:xfrm>
        </p:grpSpPr>
        <p:grpSp>
          <p:nvGrpSpPr>
            <p:cNvPr id="10263" name="Group 61"/>
            <p:cNvGrpSpPr>
              <a:grpSpLocks/>
            </p:cNvGrpSpPr>
            <p:nvPr/>
          </p:nvGrpSpPr>
          <p:grpSpPr bwMode="auto">
            <a:xfrm>
              <a:off x="3644" y="2881"/>
              <a:ext cx="339" cy="313"/>
              <a:chOff x="2880" y="1104"/>
              <a:chExt cx="367" cy="336"/>
            </a:xfrm>
          </p:grpSpPr>
          <p:sp>
            <p:nvSpPr>
              <p:cNvPr id="10292" name="Oval 62"/>
              <p:cNvSpPr>
                <a:spLocks noChangeArrowheads="1"/>
              </p:cNvSpPr>
              <p:nvPr/>
            </p:nvSpPr>
            <p:spPr bwMode="auto">
              <a:xfrm>
                <a:off x="2880" y="1104"/>
                <a:ext cx="317" cy="336"/>
              </a:xfrm>
              <a:prstGeom prst="ellipse">
                <a:avLst/>
              </a:prstGeom>
              <a:noFill/>
              <a:ln w="12700"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93" name="Text Box 63"/>
              <p:cNvSpPr txBox="1">
                <a:spLocks noChangeArrowheads="1"/>
              </p:cNvSpPr>
              <p:nvPr/>
            </p:nvSpPr>
            <p:spPr bwMode="auto">
              <a:xfrm>
                <a:off x="2928" y="110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rgbClr val="00FF00"/>
                    </a:solidFill>
                    <a:latin typeface="隶书" pitchFamily="49" charset="-122"/>
                    <a:ea typeface="隶书" pitchFamily="49" charset="-122"/>
                  </a:rPr>
                  <a:t>D</a:t>
                </a:r>
                <a:endParaRPr lang="en-US" altLang="zh-CN" sz="2000" b="1">
                  <a:solidFill>
                    <a:srgbClr val="00FF00"/>
                  </a:solidFill>
                  <a:latin typeface="隶书" pitchFamily="49" charset="-122"/>
                  <a:ea typeface="隶书" pitchFamily="49" charset="-122"/>
                </a:endParaRPr>
              </a:p>
            </p:txBody>
          </p:sp>
        </p:grpSp>
        <p:grpSp>
          <p:nvGrpSpPr>
            <p:cNvPr id="10264" name="Group 64"/>
            <p:cNvGrpSpPr>
              <a:grpSpLocks/>
            </p:cNvGrpSpPr>
            <p:nvPr/>
          </p:nvGrpSpPr>
          <p:grpSpPr bwMode="auto">
            <a:xfrm>
              <a:off x="4264" y="2352"/>
              <a:ext cx="339" cy="313"/>
              <a:chOff x="2880" y="1104"/>
              <a:chExt cx="367" cy="336"/>
            </a:xfrm>
          </p:grpSpPr>
          <p:sp>
            <p:nvSpPr>
              <p:cNvPr id="10290" name="Oval 65"/>
              <p:cNvSpPr>
                <a:spLocks noChangeArrowheads="1"/>
              </p:cNvSpPr>
              <p:nvPr/>
            </p:nvSpPr>
            <p:spPr bwMode="auto">
              <a:xfrm>
                <a:off x="2880" y="1104"/>
                <a:ext cx="317" cy="336"/>
              </a:xfrm>
              <a:prstGeom prst="ellipse">
                <a:avLst/>
              </a:prstGeom>
              <a:noFill/>
              <a:ln w="12700"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91" name="Text Box 66"/>
              <p:cNvSpPr txBox="1">
                <a:spLocks noChangeArrowheads="1"/>
              </p:cNvSpPr>
              <p:nvPr/>
            </p:nvSpPr>
            <p:spPr bwMode="auto">
              <a:xfrm>
                <a:off x="2928" y="110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latin typeface="隶书" pitchFamily="49" charset="-122"/>
                    <a:ea typeface="隶书" pitchFamily="49" charset="-122"/>
                  </a:rPr>
                  <a:t>E</a:t>
                </a:r>
                <a:endParaRPr lang="en-US" altLang="zh-CN" sz="2000" b="1">
                  <a:latin typeface="隶书" pitchFamily="49" charset="-122"/>
                  <a:ea typeface="隶书" pitchFamily="49" charset="-122"/>
                </a:endParaRPr>
              </a:p>
            </p:txBody>
          </p:sp>
        </p:grpSp>
        <p:grpSp>
          <p:nvGrpSpPr>
            <p:cNvPr id="10265" name="Group 67"/>
            <p:cNvGrpSpPr>
              <a:grpSpLocks/>
            </p:cNvGrpSpPr>
            <p:nvPr/>
          </p:nvGrpSpPr>
          <p:grpSpPr bwMode="auto">
            <a:xfrm>
              <a:off x="4266" y="3360"/>
              <a:ext cx="339" cy="313"/>
              <a:chOff x="2880" y="1104"/>
              <a:chExt cx="367" cy="336"/>
            </a:xfrm>
          </p:grpSpPr>
          <p:sp>
            <p:nvSpPr>
              <p:cNvPr id="10288" name="Oval 68"/>
              <p:cNvSpPr>
                <a:spLocks noChangeArrowheads="1"/>
              </p:cNvSpPr>
              <p:nvPr/>
            </p:nvSpPr>
            <p:spPr bwMode="auto">
              <a:xfrm>
                <a:off x="2880" y="1104"/>
                <a:ext cx="317" cy="336"/>
              </a:xfrm>
              <a:prstGeom prst="ellipse">
                <a:avLst/>
              </a:prstGeom>
              <a:noFill/>
              <a:ln w="12700"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89" name="Text Box 69"/>
              <p:cNvSpPr txBox="1">
                <a:spLocks noChangeArrowheads="1"/>
              </p:cNvSpPr>
              <p:nvPr/>
            </p:nvSpPr>
            <p:spPr bwMode="auto">
              <a:xfrm>
                <a:off x="2928" y="110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latin typeface="隶书" pitchFamily="49" charset="-122"/>
                    <a:ea typeface="隶书" pitchFamily="49" charset="-122"/>
                  </a:rPr>
                  <a:t>F</a:t>
                </a:r>
                <a:endParaRPr lang="en-US" altLang="zh-CN" sz="2000" b="1">
                  <a:latin typeface="隶书" pitchFamily="49" charset="-122"/>
                  <a:ea typeface="隶书" pitchFamily="49" charset="-122"/>
                </a:endParaRPr>
              </a:p>
            </p:txBody>
          </p:sp>
        </p:grpSp>
        <p:grpSp>
          <p:nvGrpSpPr>
            <p:cNvPr id="10266" name="Group 70"/>
            <p:cNvGrpSpPr>
              <a:grpSpLocks/>
            </p:cNvGrpSpPr>
            <p:nvPr/>
          </p:nvGrpSpPr>
          <p:grpSpPr bwMode="auto">
            <a:xfrm>
              <a:off x="3024" y="2880"/>
              <a:ext cx="339" cy="313"/>
              <a:chOff x="2880" y="1104"/>
              <a:chExt cx="367" cy="336"/>
            </a:xfrm>
          </p:grpSpPr>
          <p:sp>
            <p:nvSpPr>
              <p:cNvPr id="10286" name="Oval 71"/>
              <p:cNvSpPr>
                <a:spLocks noChangeArrowheads="1"/>
              </p:cNvSpPr>
              <p:nvPr/>
            </p:nvSpPr>
            <p:spPr bwMode="auto">
              <a:xfrm>
                <a:off x="2880" y="1104"/>
                <a:ext cx="317" cy="336"/>
              </a:xfrm>
              <a:prstGeom prst="ellipse">
                <a:avLst/>
              </a:prstGeom>
              <a:noFill/>
              <a:ln w="12700"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87" name="Text Box 72"/>
              <p:cNvSpPr txBox="1">
                <a:spLocks noChangeArrowheads="1"/>
              </p:cNvSpPr>
              <p:nvPr/>
            </p:nvSpPr>
            <p:spPr bwMode="auto">
              <a:xfrm>
                <a:off x="2928" y="110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latin typeface="隶书" pitchFamily="49" charset="-122"/>
                    <a:ea typeface="隶书" pitchFamily="49" charset="-122"/>
                  </a:rPr>
                  <a:t>C</a:t>
                </a:r>
                <a:endParaRPr lang="en-US" altLang="zh-CN" sz="2000" b="1">
                  <a:latin typeface="隶书" pitchFamily="49" charset="-122"/>
                  <a:ea typeface="隶书" pitchFamily="49" charset="-122"/>
                </a:endParaRPr>
              </a:p>
            </p:txBody>
          </p:sp>
        </p:grpSp>
        <p:grpSp>
          <p:nvGrpSpPr>
            <p:cNvPr id="10267" name="Group 73"/>
            <p:cNvGrpSpPr>
              <a:grpSpLocks/>
            </p:cNvGrpSpPr>
            <p:nvPr/>
          </p:nvGrpSpPr>
          <p:grpSpPr bwMode="auto">
            <a:xfrm>
              <a:off x="4885" y="2880"/>
              <a:ext cx="338" cy="313"/>
              <a:chOff x="3412" y="2544"/>
              <a:chExt cx="338" cy="313"/>
            </a:xfrm>
          </p:grpSpPr>
          <p:sp>
            <p:nvSpPr>
              <p:cNvPr id="10284" name="Oval 74"/>
              <p:cNvSpPr>
                <a:spLocks noChangeArrowheads="1"/>
              </p:cNvSpPr>
              <p:nvPr/>
            </p:nvSpPr>
            <p:spPr bwMode="auto">
              <a:xfrm>
                <a:off x="3412" y="2544"/>
                <a:ext cx="292" cy="313"/>
              </a:xfrm>
              <a:prstGeom prst="ellipse">
                <a:avLst/>
              </a:prstGeom>
              <a:noFill/>
              <a:ln w="28575"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85" name="Text Box 75"/>
              <p:cNvSpPr txBox="1">
                <a:spLocks noChangeArrowheads="1"/>
              </p:cNvSpPr>
              <p:nvPr/>
            </p:nvSpPr>
            <p:spPr bwMode="auto">
              <a:xfrm>
                <a:off x="3456" y="2544"/>
                <a:ext cx="294" cy="288"/>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rgbClr val="00FF00"/>
                    </a:solidFill>
                    <a:latin typeface="隶书" pitchFamily="49" charset="-122"/>
                    <a:ea typeface="隶书" pitchFamily="49" charset="-122"/>
                  </a:rPr>
                  <a:t>B</a:t>
                </a:r>
                <a:endParaRPr lang="en-US" altLang="zh-CN" sz="2000" b="1">
                  <a:solidFill>
                    <a:srgbClr val="00FF00"/>
                  </a:solidFill>
                  <a:latin typeface="隶书" pitchFamily="49" charset="-122"/>
                  <a:ea typeface="隶书" pitchFamily="49" charset="-122"/>
                </a:endParaRPr>
              </a:p>
            </p:txBody>
          </p:sp>
        </p:grpSp>
        <p:grpSp>
          <p:nvGrpSpPr>
            <p:cNvPr id="10268" name="Group 76"/>
            <p:cNvGrpSpPr>
              <a:grpSpLocks/>
            </p:cNvGrpSpPr>
            <p:nvPr/>
          </p:nvGrpSpPr>
          <p:grpSpPr bwMode="auto">
            <a:xfrm>
              <a:off x="4264" y="2880"/>
              <a:ext cx="339" cy="313"/>
              <a:chOff x="2791" y="2544"/>
              <a:chExt cx="339" cy="313"/>
            </a:xfrm>
          </p:grpSpPr>
          <p:sp>
            <p:nvSpPr>
              <p:cNvPr id="10282" name="Oval 77"/>
              <p:cNvSpPr>
                <a:spLocks noChangeArrowheads="1"/>
              </p:cNvSpPr>
              <p:nvPr/>
            </p:nvSpPr>
            <p:spPr bwMode="auto">
              <a:xfrm>
                <a:off x="2791" y="2544"/>
                <a:ext cx="293" cy="313"/>
              </a:xfrm>
              <a:prstGeom prst="ellipse">
                <a:avLst/>
              </a:prstGeom>
              <a:noFill/>
              <a:ln w="28575" cap="rnd">
                <a:solidFill>
                  <a:schemeClr val="tx1"/>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83" name="Text Box 78"/>
              <p:cNvSpPr txBox="1">
                <a:spLocks noChangeArrowheads="1"/>
              </p:cNvSpPr>
              <p:nvPr/>
            </p:nvSpPr>
            <p:spPr bwMode="auto">
              <a:xfrm>
                <a:off x="2835" y="2544"/>
                <a:ext cx="295" cy="288"/>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latin typeface="隶书" pitchFamily="49" charset="-122"/>
                    <a:ea typeface="隶书" pitchFamily="49" charset="-122"/>
                  </a:rPr>
                  <a:t>A</a:t>
                </a:r>
                <a:endParaRPr lang="en-US" altLang="zh-CN" sz="2000" b="1">
                  <a:latin typeface="隶书" pitchFamily="49" charset="-122"/>
                  <a:ea typeface="隶书" pitchFamily="49" charset="-122"/>
                </a:endParaRPr>
              </a:p>
            </p:txBody>
          </p:sp>
        </p:grpSp>
        <p:grpSp>
          <p:nvGrpSpPr>
            <p:cNvPr id="10269" name="Group 79"/>
            <p:cNvGrpSpPr>
              <a:grpSpLocks/>
            </p:cNvGrpSpPr>
            <p:nvPr/>
          </p:nvGrpSpPr>
          <p:grpSpPr bwMode="auto">
            <a:xfrm>
              <a:off x="3245" y="2448"/>
              <a:ext cx="2304" cy="1056"/>
              <a:chOff x="3245" y="2448"/>
              <a:chExt cx="2304" cy="1056"/>
            </a:xfrm>
          </p:grpSpPr>
          <p:sp>
            <p:nvSpPr>
              <p:cNvPr id="10270" name="Line 80"/>
              <p:cNvSpPr>
                <a:spLocks noChangeShapeType="1"/>
              </p:cNvSpPr>
              <p:nvPr/>
            </p:nvSpPr>
            <p:spPr bwMode="auto">
              <a:xfrm>
                <a:off x="4530" y="3024"/>
                <a:ext cx="355" cy="0"/>
              </a:xfrm>
              <a:prstGeom prst="line">
                <a:avLst/>
              </a:prstGeom>
              <a:noFill/>
              <a:ln w="28575" cap="rnd">
                <a:solidFill>
                  <a:srgbClr val="FF9933"/>
                </a:solidFill>
                <a:round/>
                <a:headEnd/>
                <a:tailEnd/>
              </a:ln>
            </p:spPr>
            <p:txBody>
              <a:bodyPr wrap="none" anchor="ctr"/>
              <a:lstStyle/>
              <a:p>
                <a:endParaRPr lang="zh-CN" altLang="en-US"/>
              </a:p>
            </p:txBody>
          </p:sp>
          <p:sp>
            <p:nvSpPr>
              <p:cNvPr id="10271" name="Line 81"/>
              <p:cNvSpPr>
                <a:spLocks noChangeShapeType="1"/>
              </p:cNvSpPr>
              <p:nvPr/>
            </p:nvSpPr>
            <p:spPr bwMode="auto">
              <a:xfrm>
                <a:off x="4397" y="3168"/>
                <a:ext cx="0" cy="192"/>
              </a:xfrm>
              <a:prstGeom prst="line">
                <a:avLst/>
              </a:prstGeom>
              <a:noFill/>
              <a:ln w="28575" cap="rnd">
                <a:solidFill>
                  <a:srgbClr val="FF9933"/>
                </a:solidFill>
                <a:round/>
                <a:headEnd/>
                <a:tailEnd/>
              </a:ln>
            </p:spPr>
            <p:txBody>
              <a:bodyPr wrap="none" anchor="ctr"/>
              <a:lstStyle/>
              <a:p>
                <a:endParaRPr lang="zh-CN" altLang="en-US"/>
              </a:p>
            </p:txBody>
          </p:sp>
          <p:grpSp>
            <p:nvGrpSpPr>
              <p:cNvPr id="10272" name="Group 82"/>
              <p:cNvGrpSpPr>
                <a:grpSpLocks/>
              </p:cNvGrpSpPr>
              <p:nvPr/>
            </p:nvGrpSpPr>
            <p:grpSpPr bwMode="auto">
              <a:xfrm>
                <a:off x="3245" y="2448"/>
                <a:ext cx="2304" cy="1056"/>
                <a:chOff x="3245" y="2448"/>
                <a:chExt cx="2304" cy="1056"/>
              </a:xfrm>
            </p:grpSpPr>
            <p:sp>
              <p:nvSpPr>
                <p:cNvPr id="10273" name="Line 83"/>
                <p:cNvSpPr>
                  <a:spLocks noChangeShapeType="1"/>
                </p:cNvSpPr>
                <p:nvPr/>
              </p:nvSpPr>
              <p:spPr bwMode="auto">
                <a:xfrm>
                  <a:off x="4397" y="2688"/>
                  <a:ext cx="0" cy="192"/>
                </a:xfrm>
                <a:prstGeom prst="line">
                  <a:avLst/>
                </a:prstGeom>
                <a:noFill/>
                <a:ln w="28575" cap="rnd">
                  <a:solidFill>
                    <a:srgbClr val="FF9933"/>
                  </a:solidFill>
                  <a:round/>
                  <a:headEnd/>
                  <a:tailEnd/>
                </a:ln>
              </p:spPr>
              <p:txBody>
                <a:bodyPr wrap="none" anchor="ctr"/>
                <a:lstStyle/>
                <a:p>
                  <a:endParaRPr lang="zh-CN" altLang="en-US"/>
                </a:p>
              </p:txBody>
            </p:sp>
            <p:sp>
              <p:nvSpPr>
                <p:cNvPr id="10274" name="Line 84"/>
                <p:cNvSpPr>
                  <a:spLocks noChangeShapeType="1"/>
                </p:cNvSpPr>
                <p:nvPr/>
              </p:nvSpPr>
              <p:spPr bwMode="auto">
                <a:xfrm>
                  <a:off x="3290" y="3024"/>
                  <a:ext cx="354" cy="0"/>
                </a:xfrm>
                <a:prstGeom prst="line">
                  <a:avLst/>
                </a:prstGeom>
                <a:noFill/>
                <a:ln w="28575" cap="rnd">
                  <a:solidFill>
                    <a:srgbClr val="FF9933"/>
                  </a:solidFill>
                  <a:round/>
                  <a:headEnd/>
                  <a:tailEnd/>
                </a:ln>
              </p:spPr>
              <p:txBody>
                <a:bodyPr wrap="none" anchor="ctr"/>
                <a:lstStyle/>
                <a:p>
                  <a:endParaRPr lang="zh-CN" altLang="en-US"/>
                </a:p>
              </p:txBody>
            </p:sp>
            <p:sp>
              <p:nvSpPr>
                <p:cNvPr id="10275" name="Line 85"/>
                <p:cNvSpPr>
                  <a:spLocks noChangeShapeType="1"/>
                </p:cNvSpPr>
                <p:nvPr/>
              </p:nvSpPr>
              <p:spPr bwMode="auto">
                <a:xfrm flipH="1">
                  <a:off x="3245" y="2544"/>
                  <a:ext cx="1019" cy="336"/>
                </a:xfrm>
                <a:prstGeom prst="line">
                  <a:avLst/>
                </a:prstGeom>
                <a:noFill/>
                <a:ln w="28575" cap="rnd">
                  <a:solidFill>
                    <a:srgbClr val="FF9933"/>
                  </a:solidFill>
                  <a:round/>
                  <a:headEnd/>
                  <a:tailEnd/>
                </a:ln>
              </p:spPr>
              <p:txBody>
                <a:bodyPr wrap="none" anchor="ctr"/>
                <a:lstStyle/>
                <a:p>
                  <a:endParaRPr lang="zh-CN" altLang="en-US"/>
                </a:p>
              </p:txBody>
            </p:sp>
            <p:sp>
              <p:nvSpPr>
                <p:cNvPr id="10276" name="Line 86"/>
                <p:cNvSpPr>
                  <a:spLocks noChangeShapeType="1"/>
                </p:cNvSpPr>
                <p:nvPr/>
              </p:nvSpPr>
              <p:spPr bwMode="auto">
                <a:xfrm>
                  <a:off x="3954" y="3024"/>
                  <a:ext cx="310" cy="0"/>
                </a:xfrm>
                <a:prstGeom prst="line">
                  <a:avLst/>
                </a:prstGeom>
                <a:noFill/>
                <a:ln w="28575" cap="rnd">
                  <a:solidFill>
                    <a:srgbClr val="FF9933"/>
                  </a:solidFill>
                  <a:round/>
                  <a:headEnd/>
                  <a:tailEnd/>
                </a:ln>
              </p:spPr>
              <p:txBody>
                <a:bodyPr wrap="none" anchor="ctr"/>
                <a:lstStyle/>
                <a:p>
                  <a:endParaRPr lang="zh-CN" altLang="en-US"/>
                </a:p>
              </p:txBody>
            </p:sp>
            <p:sp>
              <p:nvSpPr>
                <p:cNvPr id="10277" name="Line 87"/>
                <p:cNvSpPr>
                  <a:spLocks noChangeShapeType="1"/>
                </p:cNvSpPr>
                <p:nvPr/>
              </p:nvSpPr>
              <p:spPr bwMode="auto">
                <a:xfrm>
                  <a:off x="3245" y="3168"/>
                  <a:ext cx="1019" cy="336"/>
                </a:xfrm>
                <a:prstGeom prst="line">
                  <a:avLst/>
                </a:prstGeom>
                <a:noFill/>
                <a:ln w="28575" cap="rnd">
                  <a:solidFill>
                    <a:srgbClr val="FF9933"/>
                  </a:solidFill>
                  <a:round/>
                  <a:headEnd/>
                  <a:tailEnd/>
                </a:ln>
              </p:spPr>
              <p:txBody>
                <a:bodyPr wrap="none" anchor="ctr"/>
                <a:lstStyle/>
                <a:p>
                  <a:endParaRPr lang="zh-CN" altLang="en-US"/>
                </a:p>
              </p:txBody>
            </p:sp>
            <p:sp>
              <p:nvSpPr>
                <p:cNvPr id="10278" name="Line 88"/>
                <p:cNvSpPr>
                  <a:spLocks noChangeShapeType="1"/>
                </p:cNvSpPr>
                <p:nvPr/>
              </p:nvSpPr>
              <p:spPr bwMode="auto">
                <a:xfrm flipH="1">
                  <a:off x="4530" y="3168"/>
                  <a:ext cx="487" cy="240"/>
                </a:xfrm>
                <a:prstGeom prst="line">
                  <a:avLst/>
                </a:prstGeom>
                <a:noFill/>
                <a:ln w="28575" cap="rnd">
                  <a:solidFill>
                    <a:srgbClr val="FF9933"/>
                  </a:solidFill>
                  <a:round/>
                  <a:headEnd/>
                  <a:tailEnd/>
                </a:ln>
              </p:spPr>
              <p:txBody>
                <a:bodyPr wrap="none" anchor="ctr"/>
                <a:lstStyle/>
                <a:p>
                  <a:endParaRPr lang="zh-CN" altLang="en-US"/>
                </a:p>
              </p:txBody>
            </p:sp>
            <p:sp>
              <p:nvSpPr>
                <p:cNvPr id="10279" name="Line 89"/>
                <p:cNvSpPr>
                  <a:spLocks noChangeShapeType="1"/>
                </p:cNvSpPr>
                <p:nvPr/>
              </p:nvSpPr>
              <p:spPr bwMode="auto">
                <a:xfrm>
                  <a:off x="4574" y="2544"/>
                  <a:ext cx="399" cy="336"/>
                </a:xfrm>
                <a:prstGeom prst="line">
                  <a:avLst/>
                </a:prstGeom>
                <a:noFill/>
                <a:ln w="28575" cap="rnd">
                  <a:solidFill>
                    <a:srgbClr val="FF9933"/>
                  </a:solidFill>
                  <a:round/>
                  <a:headEnd/>
                  <a:tailEnd/>
                </a:ln>
              </p:spPr>
              <p:txBody>
                <a:bodyPr wrap="none" anchor="ctr"/>
                <a:lstStyle/>
                <a:p>
                  <a:endParaRPr lang="zh-CN" altLang="en-US"/>
                </a:p>
              </p:txBody>
            </p:sp>
            <p:sp>
              <p:nvSpPr>
                <p:cNvPr id="10280" name="Line 90"/>
                <p:cNvSpPr>
                  <a:spLocks noChangeShapeType="1"/>
                </p:cNvSpPr>
                <p:nvPr/>
              </p:nvSpPr>
              <p:spPr bwMode="auto">
                <a:xfrm>
                  <a:off x="3910" y="3120"/>
                  <a:ext cx="399" cy="288"/>
                </a:xfrm>
                <a:prstGeom prst="line">
                  <a:avLst/>
                </a:prstGeom>
                <a:noFill/>
                <a:ln w="28575" cap="rnd">
                  <a:solidFill>
                    <a:srgbClr val="FF9933"/>
                  </a:solidFill>
                  <a:round/>
                  <a:headEnd/>
                  <a:tailEnd/>
                </a:ln>
              </p:spPr>
              <p:txBody>
                <a:bodyPr wrap="none" anchor="ctr"/>
                <a:lstStyle/>
                <a:p>
                  <a:endParaRPr lang="zh-CN" altLang="en-US"/>
                </a:p>
              </p:txBody>
            </p:sp>
            <p:sp>
              <p:nvSpPr>
                <p:cNvPr id="10281" name="Freeform 91"/>
                <p:cNvSpPr>
                  <a:spLocks/>
                </p:cNvSpPr>
                <p:nvPr/>
              </p:nvSpPr>
              <p:spPr bwMode="auto">
                <a:xfrm>
                  <a:off x="4529" y="2448"/>
                  <a:ext cx="1020" cy="1056"/>
                </a:xfrm>
                <a:custGeom>
                  <a:avLst/>
                  <a:gdLst>
                    <a:gd name="T0" fmla="*/ 45 w 1100"/>
                    <a:gd name="T1" fmla="*/ 0 h 1132"/>
                    <a:gd name="T2" fmla="*/ 1020 w 1100"/>
                    <a:gd name="T3" fmla="*/ 341 h 1132"/>
                    <a:gd name="T4" fmla="*/ 1020 w 1100"/>
                    <a:gd name="T5" fmla="*/ 890 h 1132"/>
                    <a:gd name="T6" fmla="*/ 0 w 1100"/>
                    <a:gd name="T7" fmla="*/ 1056 h 1132"/>
                    <a:gd name="T8" fmla="*/ 0 60000 65536"/>
                    <a:gd name="T9" fmla="*/ 0 60000 65536"/>
                    <a:gd name="T10" fmla="*/ 0 60000 65536"/>
                    <a:gd name="T11" fmla="*/ 0 60000 65536"/>
                    <a:gd name="T12" fmla="*/ 0 w 1100"/>
                    <a:gd name="T13" fmla="*/ 0 h 1132"/>
                    <a:gd name="T14" fmla="*/ 1100 w 1100"/>
                    <a:gd name="T15" fmla="*/ 1132 h 1132"/>
                  </a:gdLst>
                  <a:ahLst/>
                  <a:cxnLst>
                    <a:cxn ang="T8">
                      <a:pos x="T0" y="T1"/>
                    </a:cxn>
                    <a:cxn ang="T9">
                      <a:pos x="T2" y="T3"/>
                    </a:cxn>
                    <a:cxn ang="T10">
                      <a:pos x="T4" y="T5"/>
                    </a:cxn>
                    <a:cxn ang="T11">
                      <a:pos x="T6" y="T7"/>
                    </a:cxn>
                  </a:cxnLst>
                  <a:rect l="T12" t="T13" r="T14" b="T15"/>
                  <a:pathLst>
                    <a:path w="1100" h="1132">
                      <a:moveTo>
                        <a:pt x="49" y="0"/>
                      </a:moveTo>
                      <a:lnTo>
                        <a:pt x="1100" y="366"/>
                      </a:lnTo>
                      <a:lnTo>
                        <a:pt x="1100" y="954"/>
                      </a:lnTo>
                      <a:lnTo>
                        <a:pt x="0" y="1132"/>
                      </a:lnTo>
                    </a:path>
                  </a:pathLst>
                </a:custGeom>
                <a:noFill/>
                <a:ln w="28575" cap="rnd">
                  <a:solidFill>
                    <a:srgbClr val="FF9933"/>
                  </a:solidFill>
                  <a:round/>
                  <a:headEnd/>
                  <a:tailEnd/>
                </a:ln>
              </p:spPr>
              <p:txBody>
                <a:bodyPr wrap="none" anchor="ctr"/>
                <a:lstStyle/>
                <a:p>
                  <a:endParaRPr lang="zh-CN" altLang="en-US"/>
                </a:p>
              </p:txBody>
            </p:sp>
          </p:grpSp>
        </p:grpSp>
      </p:grpSp>
      <p:sp>
        <p:nvSpPr>
          <p:cNvPr id="10244"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sp>
        <p:nvSpPr>
          <p:cNvPr id="1042473" name="Rectangle 41"/>
          <p:cNvSpPr>
            <a:spLocks noGrp="1" noChangeArrowheads="1"/>
          </p:cNvSpPr>
          <p:nvPr>
            <p:ph type="body" idx="1"/>
          </p:nvPr>
        </p:nvSpPr>
        <p:spPr>
          <a:xfrm>
            <a:off x="157163" y="728663"/>
            <a:ext cx="8736012" cy="2700337"/>
          </a:xfrm>
          <a:noFill/>
        </p:spPr>
        <p:txBody>
          <a:bodyPr/>
          <a:lstStyle/>
          <a:p>
            <a:pPr marL="266700" indent="-266700" eaLnBrk="1" hangingPunct="1">
              <a:spcBef>
                <a:spcPct val="0"/>
              </a:spcBef>
            </a:pPr>
            <a:r>
              <a:rPr lang="zh-CN" altLang="en-US" sz="2800" smtClean="0">
                <a:solidFill>
                  <a:srgbClr val="00FFFF"/>
                </a:solidFill>
              </a:rPr>
              <a:t>设计求解问题的方法</a:t>
            </a:r>
          </a:p>
          <a:p>
            <a:pPr marL="266700" indent="-266700" eaLnBrk="1" hangingPunct="1">
              <a:spcBef>
                <a:spcPct val="0"/>
              </a:spcBef>
              <a:buFont typeface="Wingdings" pitchFamily="2" charset="2"/>
              <a:buNone/>
            </a:pPr>
            <a:r>
              <a:rPr lang="zh-CN" altLang="en-US" sz="2800" smtClean="0"/>
              <a:t>		课程考试可用图的着色法求解问题。</a:t>
            </a:r>
          </a:p>
          <a:p>
            <a:pPr marL="266700" indent="-266700" eaLnBrk="1" hangingPunct="1">
              <a:spcBef>
                <a:spcPct val="0"/>
              </a:spcBef>
              <a:buFont typeface="Wingdings" pitchFamily="2" charset="2"/>
              <a:buNone/>
            </a:pPr>
            <a:r>
              <a:rPr lang="zh-CN" altLang="en-US" sz="2800" smtClean="0">
                <a:solidFill>
                  <a:schemeClr val="tx1"/>
                </a:solidFill>
              </a:rPr>
              <a:t>		每一种颜色代表一个考试时间，着上相同颜色的顶点是可以安排在同一时间考试的课程；</a:t>
            </a:r>
          </a:p>
          <a:p>
            <a:pPr marL="266700" indent="-266700" eaLnBrk="1" hangingPunct="1">
              <a:spcBef>
                <a:spcPct val="0"/>
              </a:spcBef>
              <a:buFont typeface="Wingdings" pitchFamily="2" charset="2"/>
              <a:buNone/>
            </a:pPr>
            <a:r>
              <a:rPr lang="zh-CN" altLang="en-US" sz="2800" smtClean="0">
                <a:solidFill>
                  <a:schemeClr val="tx1"/>
                </a:solidFill>
              </a:rPr>
              <a:t>		用尽可能少的颜色为图的顶点着色，相邻的顶点着上不同的颜色。</a:t>
            </a:r>
            <a:endParaRPr lang="zh-CN" altLang="en-US" sz="2800" smtClean="0"/>
          </a:p>
        </p:txBody>
      </p:sp>
      <p:grpSp>
        <p:nvGrpSpPr>
          <p:cNvPr id="11" name="Group 42"/>
          <p:cNvGrpSpPr>
            <a:grpSpLocks/>
          </p:cNvGrpSpPr>
          <p:nvPr/>
        </p:nvGrpSpPr>
        <p:grpSpPr bwMode="auto">
          <a:xfrm>
            <a:off x="6896100" y="5167313"/>
            <a:ext cx="538163" cy="496887"/>
            <a:chOff x="4800" y="2304"/>
            <a:chExt cx="367" cy="336"/>
          </a:xfrm>
        </p:grpSpPr>
        <p:sp>
          <p:nvSpPr>
            <p:cNvPr id="10261" name="Oval 43"/>
            <p:cNvSpPr>
              <a:spLocks noChangeArrowheads="1"/>
            </p:cNvSpPr>
            <p:nvPr/>
          </p:nvSpPr>
          <p:spPr bwMode="auto">
            <a:xfrm>
              <a:off x="4800" y="2304"/>
              <a:ext cx="317" cy="336"/>
            </a:xfrm>
            <a:prstGeom prst="ellipse">
              <a:avLst/>
            </a:prstGeom>
            <a:solidFill>
              <a:srgbClr val="FF3300"/>
            </a:solidFill>
            <a:ln w="12700" cap="rnd">
              <a:solidFill>
                <a:srgbClr val="000000"/>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62" name="Text Box 44"/>
            <p:cNvSpPr txBox="1">
              <a:spLocks noChangeArrowheads="1"/>
            </p:cNvSpPr>
            <p:nvPr/>
          </p:nvSpPr>
          <p:spPr bwMode="auto">
            <a:xfrm>
              <a:off x="4848" y="230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chemeClr val="bg2"/>
                  </a:solidFill>
                  <a:latin typeface="隶书" pitchFamily="49" charset="-122"/>
                  <a:ea typeface="隶书" pitchFamily="49" charset="-122"/>
                </a:rPr>
                <a:t>A</a:t>
              </a:r>
              <a:endParaRPr lang="en-US" altLang="zh-CN" sz="2000" b="1">
                <a:solidFill>
                  <a:schemeClr val="bg2"/>
                </a:solidFill>
                <a:latin typeface="隶书" pitchFamily="49" charset="-122"/>
                <a:ea typeface="隶书" pitchFamily="49" charset="-122"/>
              </a:endParaRPr>
            </a:p>
          </p:txBody>
        </p:sp>
      </p:grpSp>
      <p:grpSp>
        <p:nvGrpSpPr>
          <p:cNvPr id="12" name="Group 45"/>
          <p:cNvGrpSpPr>
            <a:grpSpLocks/>
          </p:cNvGrpSpPr>
          <p:nvPr/>
        </p:nvGrpSpPr>
        <p:grpSpPr bwMode="auto">
          <a:xfrm>
            <a:off x="4943475" y="5167313"/>
            <a:ext cx="536575" cy="496887"/>
            <a:chOff x="4512" y="2928"/>
            <a:chExt cx="367" cy="336"/>
          </a:xfrm>
        </p:grpSpPr>
        <p:sp>
          <p:nvSpPr>
            <p:cNvPr id="10259" name="Oval 46"/>
            <p:cNvSpPr>
              <a:spLocks noChangeArrowheads="1"/>
            </p:cNvSpPr>
            <p:nvPr/>
          </p:nvSpPr>
          <p:spPr bwMode="auto">
            <a:xfrm>
              <a:off x="4512" y="2928"/>
              <a:ext cx="317" cy="336"/>
            </a:xfrm>
            <a:prstGeom prst="ellipse">
              <a:avLst/>
            </a:prstGeom>
            <a:solidFill>
              <a:srgbClr val="FF3300"/>
            </a:solidFill>
            <a:ln w="12700" cap="rnd">
              <a:solidFill>
                <a:srgbClr val="000000"/>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60" name="Text Box 47"/>
            <p:cNvSpPr txBox="1">
              <a:spLocks noChangeArrowheads="1"/>
            </p:cNvSpPr>
            <p:nvPr/>
          </p:nvSpPr>
          <p:spPr bwMode="auto">
            <a:xfrm>
              <a:off x="4560" y="2928"/>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chemeClr val="bg2"/>
                  </a:solidFill>
                  <a:latin typeface="隶书" pitchFamily="49" charset="-122"/>
                  <a:ea typeface="隶书" pitchFamily="49" charset="-122"/>
                </a:rPr>
                <a:t>C</a:t>
              </a:r>
              <a:endParaRPr lang="en-US" altLang="zh-CN" sz="2000" b="1">
                <a:solidFill>
                  <a:schemeClr val="bg2"/>
                </a:solidFill>
                <a:latin typeface="隶书" pitchFamily="49" charset="-122"/>
                <a:ea typeface="隶书" pitchFamily="49" charset="-122"/>
              </a:endParaRPr>
            </a:p>
          </p:txBody>
        </p:sp>
      </p:grpSp>
      <p:grpSp>
        <p:nvGrpSpPr>
          <p:cNvPr id="13" name="Group 48"/>
          <p:cNvGrpSpPr>
            <a:grpSpLocks/>
          </p:cNvGrpSpPr>
          <p:nvPr/>
        </p:nvGrpSpPr>
        <p:grpSpPr bwMode="auto">
          <a:xfrm>
            <a:off x="6911975" y="4329113"/>
            <a:ext cx="538163" cy="496887"/>
            <a:chOff x="3696" y="2928"/>
            <a:chExt cx="367" cy="336"/>
          </a:xfrm>
        </p:grpSpPr>
        <p:sp>
          <p:nvSpPr>
            <p:cNvPr id="10257" name="Oval 49"/>
            <p:cNvSpPr>
              <a:spLocks noChangeArrowheads="1"/>
            </p:cNvSpPr>
            <p:nvPr/>
          </p:nvSpPr>
          <p:spPr bwMode="auto">
            <a:xfrm>
              <a:off x="3696" y="2928"/>
              <a:ext cx="317" cy="336"/>
            </a:xfrm>
            <a:prstGeom prst="ellipse">
              <a:avLst/>
            </a:prstGeom>
            <a:solidFill>
              <a:srgbClr val="33CC33"/>
            </a:solidFill>
            <a:ln w="12700" cap="rnd">
              <a:solidFill>
                <a:srgbClr val="000000"/>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58" name="Text Box 50"/>
            <p:cNvSpPr txBox="1">
              <a:spLocks noChangeArrowheads="1"/>
            </p:cNvSpPr>
            <p:nvPr/>
          </p:nvSpPr>
          <p:spPr bwMode="auto">
            <a:xfrm>
              <a:off x="3744" y="2928"/>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chemeClr val="bg2"/>
                  </a:solidFill>
                  <a:latin typeface="隶书" pitchFamily="49" charset="-122"/>
                  <a:ea typeface="隶书" pitchFamily="49" charset="-122"/>
                </a:rPr>
                <a:t>E</a:t>
              </a:r>
              <a:endParaRPr lang="en-US" altLang="zh-CN" sz="2000" b="1">
                <a:solidFill>
                  <a:schemeClr val="bg2"/>
                </a:solidFill>
                <a:latin typeface="隶书" pitchFamily="49" charset="-122"/>
                <a:ea typeface="隶书" pitchFamily="49" charset="-122"/>
              </a:endParaRPr>
            </a:p>
          </p:txBody>
        </p:sp>
      </p:grpSp>
      <p:grpSp>
        <p:nvGrpSpPr>
          <p:cNvPr id="14" name="Group 51"/>
          <p:cNvGrpSpPr>
            <a:grpSpLocks/>
          </p:cNvGrpSpPr>
          <p:nvPr/>
        </p:nvGrpSpPr>
        <p:grpSpPr bwMode="auto">
          <a:xfrm>
            <a:off x="6911975" y="5929313"/>
            <a:ext cx="538163" cy="496887"/>
            <a:chOff x="2832" y="3216"/>
            <a:chExt cx="367" cy="336"/>
          </a:xfrm>
        </p:grpSpPr>
        <p:sp>
          <p:nvSpPr>
            <p:cNvPr id="10255" name="Oval 52"/>
            <p:cNvSpPr>
              <a:spLocks noChangeArrowheads="1"/>
            </p:cNvSpPr>
            <p:nvPr/>
          </p:nvSpPr>
          <p:spPr bwMode="auto">
            <a:xfrm>
              <a:off x="2832" y="3216"/>
              <a:ext cx="317" cy="336"/>
            </a:xfrm>
            <a:prstGeom prst="ellipse">
              <a:avLst/>
            </a:prstGeom>
            <a:solidFill>
              <a:srgbClr val="6699FF"/>
            </a:solidFill>
            <a:ln w="12700" cap="rnd">
              <a:solidFill>
                <a:srgbClr val="000000"/>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56" name="Text Box 53"/>
            <p:cNvSpPr txBox="1">
              <a:spLocks noChangeArrowheads="1"/>
            </p:cNvSpPr>
            <p:nvPr/>
          </p:nvSpPr>
          <p:spPr bwMode="auto">
            <a:xfrm>
              <a:off x="2880" y="3216"/>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chemeClr val="bg2"/>
                  </a:solidFill>
                  <a:latin typeface="隶书" pitchFamily="49" charset="-122"/>
                  <a:ea typeface="隶书" pitchFamily="49" charset="-122"/>
                </a:rPr>
                <a:t>F</a:t>
              </a:r>
              <a:endParaRPr lang="en-US" altLang="zh-CN" sz="2000" b="1">
                <a:solidFill>
                  <a:schemeClr val="bg2"/>
                </a:solidFill>
                <a:latin typeface="隶书" pitchFamily="49" charset="-122"/>
                <a:ea typeface="隶书" pitchFamily="49" charset="-122"/>
              </a:endParaRPr>
            </a:p>
          </p:txBody>
        </p:sp>
      </p:grpSp>
      <p:sp>
        <p:nvSpPr>
          <p:cNvPr id="1042487" name="Oval 55"/>
          <p:cNvSpPr>
            <a:spLocks noChangeArrowheads="1"/>
          </p:cNvSpPr>
          <p:nvPr/>
        </p:nvSpPr>
        <p:spPr bwMode="auto">
          <a:xfrm>
            <a:off x="7858125" y="5162550"/>
            <a:ext cx="504825" cy="496888"/>
          </a:xfrm>
          <a:prstGeom prst="ellipse">
            <a:avLst/>
          </a:prstGeom>
          <a:solidFill>
            <a:srgbClr val="FFFF66"/>
          </a:solidFill>
          <a:ln w="12700" cap="rnd">
            <a:solidFill>
              <a:srgbClr val="000000"/>
            </a:solidFill>
            <a:round/>
            <a:headEnd/>
            <a:tailEnd/>
          </a:ln>
        </p:spPr>
        <p:txBody>
          <a:bodyPr wrap="none" anchor="ctr"/>
          <a:lstStyle/>
          <a:p>
            <a:pPr>
              <a:spcBef>
                <a:spcPct val="0"/>
              </a:spcBef>
              <a:buClrTx/>
              <a:buFontTx/>
              <a:buNone/>
            </a:pPr>
            <a:r>
              <a:rPr lang="en-US" altLang="zh-CN" sz="2400" b="1">
                <a:solidFill>
                  <a:schemeClr val="bg2"/>
                </a:solidFill>
                <a:latin typeface="隶书" pitchFamily="49" charset="-122"/>
                <a:ea typeface="隶书" pitchFamily="49" charset="-122"/>
              </a:rPr>
              <a:t>B</a:t>
            </a:r>
          </a:p>
        </p:txBody>
      </p:sp>
      <p:grpSp>
        <p:nvGrpSpPr>
          <p:cNvPr id="15" name="Group 57"/>
          <p:cNvGrpSpPr>
            <a:grpSpLocks/>
          </p:cNvGrpSpPr>
          <p:nvPr/>
        </p:nvGrpSpPr>
        <p:grpSpPr bwMode="auto">
          <a:xfrm>
            <a:off x="5916613" y="5167313"/>
            <a:ext cx="538162" cy="496887"/>
            <a:chOff x="4608" y="3264"/>
            <a:chExt cx="367" cy="336"/>
          </a:xfrm>
        </p:grpSpPr>
        <p:sp>
          <p:nvSpPr>
            <p:cNvPr id="10253" name="Oval 58"/>
            <p:cNvSpPr>
              <a:spLocks noChangeArrowheads="1"/>
            </p:cNvSpPr>
            <p:nvPr/>
          </p:nvSpPr>
          <p:spPr bwMode="auto">
            <a:xfrm>
              <a:off x="4608" y="3264"/>
              <a:ext cx="317" cy="336"/>
            </a:xfrm>
            <a:prstGeom prst="ellipse">
              <a:avLst/>
            </a:prstGeom>
            <a:solidFill>
              <a:srgbClr val="FFFF66"/>
            </a:solidFill>
            <a:ln w="12700" cap="rnd">
              <a:solidFill>
                <a:srgbClr val="000000"/>
              </a:solidFill>
              <a:round/>
              <a:headEnd/>
              <a:tailEnd/>
            </a:ln>
          </p:spPr>
          <p:txBody>
            <a:bodyPr wrap="none" anchor="ctr"/>
            <a:lstStyle/>
            <a:p>
              <a:pPr>
                <a:spcBef>
                  <a:spcPct val="0"/>
                </a:spcBef>
                <a:buClrTx/>
                <a:buFontTx/>
                <a:buNone/>
              </a:pPr>
              <a:endParaRPr lang="zh-CN" altLang="en-US" sz="2000" b="1">
                <a:solidFill>
                  <a:srgbClr val="D5D2A0"/>
                </a:solidFill>
                <a:latin typeface="隶书" pitchFamily="49" charset="-122"/>
                <a:ea typeface="隶书" pitchFamily="49" charset="-122"/>
              </a:endParaRPr>
            </a:p>
          </p:txBody>
        </p:sp>
        <p:sp>
          <p:nvSpPr>
            <p:cNvPr id="10254" name="Text Box 59"/>
            <p:cNvSpPr txBox="1">
              <a:spLocks noChangeArrowheads="1"/>
            </p:cNvSpPr>
            <p:nvPr/>
          </p:nvSpPr>
          <p:spPr bwMode="auto">
            <a:xfrm>
              <a:off x="4656" y="3264"/>
              <a:ext cx="319" cy="309"/>
            </a:xfrm>
            <a:prstGeom prst="rect">
              <a:avLst/>
            </a:prstGeom>
            <a:noFill/>
            <a:ln w="12700" cap="rnd">
              <a:noFill/>
              <a:miter lim="800000"/>
              <a:headEnd/>
              <a:tailEnd/>
            </a:ln>
          </p:spPr>
          <p:txBody>
            <a:bodyPr>
              <a:spAutoFit/>
            </a:bodyPr>
            <a:lstStyle/>
            <a:p>
              <a:pPr algn="l">
                <a:spcBef>
                  <a:spcPct val="50000"/>
                </a:spcBef>
                <a:buClrTx/>
                <a:buFontTx/>
                <a:buNone/>
              </a:pPr>
              <a:r>
                <a:rPr lang="en-US" altLang="zh-CN" sz="2400" b="1">
                  <a:solidFill>
                    <a:schemeClr val="bg2"/>
                  </a:solidFill>
                  <a:latin typeface="隶书" pitchFamily="49" charset="-122"/>
                  <a:ea typeface="隶书" pitchFamily="49" charset="-122"/>
                </a:rPr>
                <a:t>D</a:t>
              </a:r>
              <a:endParaRPr lang="en-US" altLang="zh-CN" sz="2000" b="1">
                <a:solidFill>
                  <a:schemeClr val="bg2"/>
                </a:solidFill>
                <a:latin typeface="隶书" pitchFamily="49" charset="-122"/>
                <a:ea typeface="隶书" pitchFamily="49" charset="-122"/>
              </a:endParaRPr>
            </a:p>
          </p:txBody>
        </p:sp>
      </p:grpSp>
      <p:sp>
        <p:nvSpPr>
          <p:cNvPr id="1042524" name="Text Box 92"/>
          <p:cNvSpPr txBox="1">
            <a:spLocks noChangeArrowheads="1"/>
          </p:cNvSpPr>
          <p:nvPr/>
        </p:nvSpPr>
        <p:spPr bwMode="auto">
          <a:xfrm>
            <a:off x="430213" y="3429000"/>
            <a:ext cx="4321175" cy="3081338"/>
          </a:xfrm>
          <a:prstGeom prst="rect">
            <a:avLst/>
          </a:prstGeom>
          <a:noFill/>
          <a:ln w="9525">
            <a:noFill/>
            <a:miter lim="800000"/>
            <a:headEnd/>
            <a:tailEnd/>
          </a:ln>
        </p:spPr>
        <p:txBody>
          <a:bodyPr>
            <a:spAutoFit/>
          </a:bodyPr>
          <a:lstStyle/>
          <a:p>
            <a:pPr algn="l">
              <a:spcBef>
                <a:spcPct val="0"/>
              </a:spcBef>
              <a:buClrTx/>
              <a:buFontTx/>
              <a:buNone/>
            </a:pPr>
            <a:r>
              <a:rPr lang="zh-CN" altLang="en-US" b="1"/>
              <a:t>如下是一种考试日程：</a:t>
            </a:r>
            <a:endParaRPr lang="en-US" altLang="zh-CN" b="1"/>
          </a:p>
          <a:p>
            <a:pPr algn="l">
              <a:spcBef>
                <a:spcPct val="0"/>
              </a:spcBef>
              <a:buClrTx/>
              <a:buFontTx/>
              <a:buNone/>
            </a:pPr>
            <a:r>
              <a:rPr lang="en-US" altLang="zh-CN" b="1"/>
              <a:t> 1: </a:t>
            </a:r>
            <a:r>
              <a:rPr lang="zh-CN" altLang="en-US" b="1"/>
              <a:t>算法分析</a:t>
            </a:r>
            <a:r>
              <a:rPr lang="en-US" altLang="zh-CN" b="1"/>
              <a:t>(A)</a:t>
            </a:r>
          </a:p>
          <a:p>
            <a:pPr algn="l">
              <a:spcBef>
                <a:spcPct val="0"/>
              </a:spcBef>
              <a:buClrTx/>
              <a:buFontTx/>
              <a:buNone/>
            </a:pPr>
            <a:r>
              <a:rPr lang="zh-CN" altLang="en-US" b="1"/>
              <a:t>     计算机图形学</a:t>
            </a:r>
            <a:r>
              <a:rPr lang="en-US" altLang="zh-CN" b="1"/>
              <a:t>(C)</a:t>
            </a:r>
          </a:p>
          <a:p>
            <a:pPr algn="l">
              <a:spcBef>
                <a:spcPct val="0"/>
              </a:spcBef>
              <a:buClrTx/>
              <a:buFontTx/>
              <a:buNone/>
            </a:pPr>
            <a:r>
              <a:rPr lang="en-US" altLang="zh-CN" b="1"/>
              <a:t> 2: </a:t>
            </a:r>
            <a:r>
              <a:rPr lang="zh-CN" altLang="en-US" b="1"/>
              <a:t>形式语言</a:t>
            </a:r>
            <a:r>
              <a:rPr lang="en-US" altLang="zh-CN" b="1"/>
              <a:t>(B)</a:t>
            </a:r>
          </a:p>
          <a:p>
            <a:pPr algn="l">
              <a:spcBef>
                <a:spcPct val="0"/>
              </a:spcBef>
              <a:buClrTx/>
              <a:buFontTx/>
              <a:buNone/>
            </a:pPr>
            <a:r>
              <a:rPr lang="zh-CN" altLang="en-US" b="1"/>
              <a:t>     模式识别人工智能（</a:t>
            </a:r>
            <a:r>
              <a:rPr lang="en-US" altLang="zh-CN" b="1"/>
              <a:t>D)</a:t>
            </a:r>
          </a:p>
          <a:p>
            <a:pPr algn="l">
              <a:spcBef>
                <a:spcPct val="0"/>
              </a:spcBef>
              <a:buClrTx/>
              <a:buFontTx/>
              <a:buNone/>
            </a:pPr>
            <a:r>
              <a:rPr lang="en-US" altLang="zh-CN" b="1"/>
              <a:t> 3: </a:t>
            </a:r>
            <a:r>
              <a:rPr lang="zh-CN" altLang="en-US" b="1"/>
              <a:t>计算机网络</a:t>
            </a:r>
            <a:r>
              <a:rPr lang="en-US" altLang="zh-CN" b="1"/>
              <a:t>(E)</a:t>
            </a:r>
          </a:p>
          <a:p>
            <a:pPr algn="l">
              <a:spcBef>
                <a:spcPct val="0"/>
              </a:spcBef>
              <a:buClrTx/>
              <a:buFontTx/>
              <a:buNone/>
            </a:pPr>
            <a:r>
              <a:rPr lang="en-US" altLang="zh-CN" b="1"/>
              <a:t> 4: </a:t>
            </a:r>
            <a:r>
              <a:rPr lang="zh-CN" altLang="en-US" b="1"/>
              <a:t>人工智能</a:t>
            </a:r>
            <a:r>
              <a:rPr lang="en-US" altLang="zh-CN" b="1"/>
              <a:t>(F)</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24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24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24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247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dissolv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dissolv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042487"/>
                                        </p:tgtEl>
                                        <p:attrNameLst>
                                          <p:attrName>style.visibility</p:attrName>
                                        </p:attrNameLst>
                                      </p:cBhvr>
                                      <p:to>
                                        <p:strVal val="visible"/>
                                      </p:to>
                                    </p:set>
                                    <p:animEffect transition="in" filter="dissolve">
                                      <p:cBhvr>
                                        <p:cTn id="43" dur="500"/>
                                        <p:tgtEl>
                                          <p:spTgt spid="1042487"/>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dissolve">
                                      <p:cBhvr>
                                        <p:cTn id="48" dur="50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dissolve">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8" fill="hold" grpId="0" nodeType="clickEffect">
                                  <p:stCondLst>
                                    <p:cond delay="0"/>
                                  </p:stCondLst>
                                  <p:childTnLst>
                                    <p:set>
                                      <p:cBhvr>
                                        <p:cTn id="57" dur="1" fill="hold">
                                          <p:stCondLst>
                                            <p:cond delay="0"/>
                                          </p:stCondLst>
                                        </p:cTn>
                                        <p:tgtEl>
                                          <p:spTgt spid="1042524"/>
                                        </p:tgtEl>
                                        <p:attrNameLst>
                                          <p:attrName>style.visibility</p:attrName>
                                        </p:attrNameLst>
                                      </p:cBhvr>
                                      <p:to>
                                        <p:strVal val="visible"/>
                                      </p:to>
                                    </p:set>
                                    <p:anim calcmode="lin" valueType="num">
                                      <p:cBhvr additive="base">
                                        <p:cTn id="58" dur="500" fill="hold"/>
                                        <p:tgtEl>
                                          <p:spTgt spid="1042524"/>
                                        </p:tgtEl>
                                        <p:attrNameLst>
                                          <p:attrName>ppt_x</p:attrName>
                                        </p:attrNameLst>
                                      </p:cBhvr>
                                      <p:tavLst>
                                        <p:tav tm="0">
                                          <p:val>
                                            <p:strVal val="0-#ppt_w/2"/>
                                          </p:val>
                                        </p:tav>
                                        <p:tav tm="100000">
                                          <p:val>
                                            <p:strVal val="#ppt_x"/>
                                          </p:val>
                                        </p:tav>
                                      </p:tavLst>
                                    </p:anim>
                                    <p:anim calcmode="lin" valueType="num">
                                      <p:cBhvr additive="base">
                                        <p:cTn id="59" dur="500" fill="hold"/>
                                        <p:tgtEl>
                                          <p:spTgt spid="10425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2473" grpId="0" build="p"/>
      <p:bldP spid="1042487" grpId="0" animBg="1"/>
      <p:bldP spid="1042524"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r>
              <a:rPr lang="zh-CN" altLang="en-US"/>
              <a:t>第 </a:t>
            </a:r>
            <a:fld id="{88E9E522-63CC-4BAA-9B4E-79486864BC2F}" type="slidenum">
              <a:rPr lang="zh-CN" altLang="en-US" b="1">
                <a:solidFill>
                  <a:srgbClr val="66CCFF"/>
                </a:solidFill>
              </a:rPr>
              <a:pPr>
                <a:defRPr/>
              </a:pPr>
              <a:t>21</a:t>
            </a:fld>
            <a:r>
              <a:rPr lang="en-US" altLang="zh-CN" b="1"/>
              <a:t> </a:t>
            </a:r>
            <a:r>
              <a:rPr lang="zh-CN" altLang="en-US"/>
              <a:t>页</a:t>
            </a:r>
            <a:endParaRPr lang="zh-CN" altLang="en-US" sz="1800">
              <a:latin typeface="Arial" charset="0"/>
            </a:endParaRPr>
          </a:p>
        </p:txBody>
      </p:sp>
      <p:sp>
        <p:nvSpPr>
          <p:cNvPr id="11267"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11268" name="Rectangle 3"/>
          <p:cNvSpPr>
            <a:spLocks noGrp="1" noChangeArrowheads="1"/>
          </p:cNvSpPr>
          <p:nvPr>
            <p:ph type="body" idx="1"/>
          </p:nvPr>
        </p:nvSpPr>
        <p:spPr>
          <a:xfrm>
            <a:off x="157163" y="728663"/>
            <a:ext cx="8986837" cy="1439862"/>
          </a:xfrm>
        </p:spPr>
        <p:txBody>
          <a:bodyPr/>
          <a:lstStyle/>
          <a:p>
            <a:pPr marL="266700" indent="-266700" eaLnBrk="1" hangingPunct="1">
              <a:spcBef>
                <a:spcPct val="0"/>
              </a:spcBef>
              <a:buFont typeface="Wingdings" pitchFamily="2" charset="2"/>
              <a:buNone/>
            </a:pPr>
            <a:r>
              <a:rPr lang="zh-CN" altLang="en-US" sz="2800" smtClean="0">
                <a:solidFill>
                  <a:srgbClr val="00FF00"/>
                </a:solidFill>
                <a:sym typeface="Wingdings" pitchFamily="2" charset="2"/>
              </a:rPr>
              <a:t>求解</a:t>
            </a:r>
            <a:r>
              <a:rPr lang="zh-CN" altLang="en-US" sz="2800" smtClean="0">
                <a:solidFill>
                  <a:srgbClr val="00FF00"/>
                </a:solidFill>
              </a:rPr>
              <a:t>考试日程的流程</a:t>
            </a:r>
          </a:p>
          <a:p>
            <a:pPr marL="266700" indent="-266700" eaLnBrk="1" hangingPunct="1">
              <a:spcBef>
                <a:spcPct val="0"/>
              </a:spcBef>
              <a:buFont typeface="Wingdings" pitchFamily="2" charset="2"/>
              <a:buNone/>
            </a:pPr>
            <a:r>
              <a:rPr lang="zh-CN" altLang="en-US" sz="2800" smtClean="0">
                <a:solidFill>
                  <a:schemeClr val="accent1"/>
                </a:solidFill>
              </a:rPr>
              <a:t>	设：</a:t>
            </a:r>
            <a:r>
              <a:rPr lang="en-US" altLang="zh-CN" sz="2800" smtClean="0"/>
              <a:t>G</a:t>
            </a:r>
            <a:r>
              <a:rPr lang="zh-CN" altLang="en-US" sz="2800" smtClean="0">
                <a:solidFill>
                  <a:schemeClr val="tx1"/>
                </a:solidFill>
              </a:rPr>
              <a:t>表示课程关系图，</a:t>
            </a:r>
            <a:r>
              <a:rPr lang="en-US" altLang="zh-CN" sz="2800" smtClean="0"/>
              <a:t>V</a:t>
            </a:r>
            <a:r>
              <a:rPr lang="zh-CN" altLang="en-US" sz="2800" smtClean="0">
                <a:solidFill>
                  <a:schemeClr val="tx1"/>
                </a:solidFill>
              </a:rPr>
              <a:t>是图</a:t>
            </a:r>
            <a:r>
              <a:rPr lang="en-US" altLang="zh-CN" sz="2800" smtClean="0">
                <a:solidFill>
                  <a:schemeClr val="tx1"/>
                </a:solidFill>
              </a:rPr>
              <a:t>G</a:t>
            </a:r>
            <a:r>
              <a:rPr lang="zh-CN" altLang="en-US" sz="2800" smtClean="0">
                <a:solidFill>
                  <a:schemeClr val="tx1"/>
                </a:solidFill>
              </a:rPr>
              <a:t>中所有尚未着色的顶点集合，</a:t>
            </a:r>
            <a:r>
              <a:rPr lang="en-US" altLang="zh-CN" sz="2800" smtClean="0"/>
              <a:t>NEW</a:t>
            </a:r>
            <a:r>
              <a:rPr lang="zh-CN" altLang="en-US" sz="2800" smtClean="0">
                <a:solidFill>
                  <a:schemeClr val="tx1"/>
                </a:solidFill>
              </a:rPr>
              <a:t>表示可以用新颜色着色的顶点集合。</a:t>
            </a:r>
          </a:p>
        </p:txBody>
      </p:sp>
      <p:sp>
        <p:nvSpPr>
          <p:cNvPr id="1043469" name="Text Box 13"/>
          <p:cNvSpPr txBox="1">
            <a:spLocks noChangeArrowheads="1"/>
          </p:cNvSpPr>
          <p:nvPr/>
        </p:nvSpPr>
        <p:spPr bwMode="auto">
          <a:xfrm>
            <a:off x="611188" y="1989138"/>
            <a:ext cx="7764462" cy="3378200"/>
          </a:xfrm>
          <a:prstGeom prst="rect">
            <a:avLst/>
          </a:prstGeom>
          <a:noFill/>
          <a:ln w="9525">
            <a:noFill/>
            <a:miter lim="800000"/>
            <a:headEnd/>
            <a:tailEnd/>
          </a:ln>
        </p:spPr>
        <p:txBody>
          <a:bodyPr>
            <a:spAutoFit/>
          </a:bodyPr>
          <a:lstStyle/>
          <a:p>
            <a:pPr algn="l">
              <a:spcBef>
                <a:spcPct val="0"/>
              </a:spcBef>
              <a:buClrTx/>
              <a:buFontTx/>
              <a:buNone/>
            </a:pPr>
            <a:r>
              <a:rPr lang="en-US" altLang="zh-CN" sz="2400" b="1">
                <a:latin typeface="宋体" pitchFamily="2" charset="-122"/>
              </a:rPr>
              <a:t>1)i=1</a:t>
            </a:r>
            <a:r>
              <a:rPr lang="zh-CN" altLang="en-US" sz="2400" b="1">
                <a:latin typeface="宋体" pitchFamily="2" charset="-122"/>
              </a:rPr>
              <a:t>；</a:t>
            </a:r>
            <a:r>
              <a:rPr lang="en-US" altLang="zh-CN" sz="2400" b="1">
                <a:latin typeface="宋体" pitchFamily="2" charset="-122"/>
              </a:rPr>
              <a:t>V ={ </a:t>
            </a:r>
            <a:r>
              <a:rPr lang="zh-CN" altLang="en-US" sz="2400" b="1">
                <a:latin typeface="宋体" pitchFamily="2" charset="-122"/>
              </a:rPr>
              <a:t>图中所有顶点的集合 </a:t>
            </a:r>
            <a:r>
              <a:rPr lang="en-US" altLang="zh-CN" sz="2400" b="1">
                <a:latin typeface="宋体" pitchFamily="2" charset="-122"/>
              </a:rPr>
              <a:t>}</a:t>
            </a:r>
            <a:br>
              <a:rPr lang="en-US" altLang="zh-CN" sz="2400" b="1">
                <a:latin typeface="宋体" pitchFamily="2" charset="-122"/>
              </a:rPr>
            </a:br>
            <a:r>
              <a:rPr lang="en-US" altLang="zh-CN" sz="2400" b="1">
                <a:latin typeface="宋体" pitchFamily="2" charset="-122"/>
              </a:rPr>
              <a:t>2)</a:t>
            </a:r>
            <a:r>
              <a:rPr lang="zh-CN" altLang="en-US" sz="2400" b="1">
                <a:latin typeface="宋体" pitchFamily="2" charset="-122"/>
              </a:rPr>
              <a:t>若 </a:t>
            </a:r>
            <a:r>
              <a:rPr lang="en-US" altLang="zh-CN" sz="2400" b="1">
                <a:latin typeface="宋体" pitchFamily="2" charset="-122"/>
              </a:rPr>
              <a:t>V </a:t>
            </a:r>
            <a:r>
              <a:rPr lang="zh-CN" altLang="en-US" sz="2400" b="1">
                <a:latin typeface="宋体" pitchFamily="2" charset="-122"/>
              </a:rPr>
              <a:t>非空 </a:t>
            </a:r>
            <a:r>
              <a:rPr lang="en-US" altLang="zh-CN" sz="2400" b="1">
                <a:latin typeface="宋体" pitchFamily="2" charset="-122"/>
              </a:rPr>
              <a:t>DO</a:t>
            </a:r>
            <a:br>
              <a:rPr lang="en-US" altLang="zh-CN" sz="2400" b="1">
                <a:latin typeface="宋体" pitchFamily="2" charset="-122"/>
              </a:rPr>
            </a:br>
            <a:r>
              <a:rPr lang="en-US" altLang="zh-CN" sz="2400" b="1">
                <a:latin typeface="宋体" pitchFamily="2" charset="-122"/>
              </a:rPr>
              <a:t>    </a:t>
            </a:r>
            <a:r>
              <a:rPr lang="zh-CN" altLang="en-US" sz="2400" b="1">
                <a:latin typeface="宋体" pitchFamily="2" charset="-122"/>
              </a:rPr>
              <a:t>置 </a:t>
            </a:r>
            <a:r>
              <a:rPr lang="en-US" altLang="zh-CN" sz="2400" b="1">
                <a:solidFill>
                  <a:srgbClr val="00FFFF"/>
                </a:solidFill>
                <a:latin typeface="宋体" pitchFamily="2" charset="-122"/>
              </a:rPr>
              <a:t>NEW</a:t>
            </a:r>
            <a:r>
              <a:rPr lang="en-US" altLang="zh-CN" sz="2400" b="1">
                <a:latin typeface="宋体" pitchFamily="2" charset="-122"/>
              </a:rPr>
              <a:t> </a:t>
            </a:r>
            <a:r>
              <a:rPr lang="zh-CN" altLang="en-US" sz="2400" b="1">
                <a:latin typeface="宋体" pitchFamily="2" charset="-122"/>
              </a:rPr>
              <a:t>为空集合；</a:t>
            </a:r>
            <a:br>
              <a:rPr lang="zh-CN" altLang="en-US" sz="2400" b="1">
                <a:latin typeface="宋体" pitchFamily="2" charset="-122"/>
              </a:rPr>
            </a:br>
            <a:r>
              <a:rPr lang="zh-CN" altLang="en-US" sz="2400" b="1">
                <a:latin typeface="宋体" pitchFamily="2" charset="-122"/>
              </a:rPr>
              <a:t>    在 </a:t>
            </a:r>
            <a:r>
              <a:rPr lang="en-US" altLang="zh-CN" sz="2400" b="1">
                <a:latin typeface="宋体" pitchFamily="2" charset="-122"/>
              </a:rPr>
              <a:t>V </a:t>
            </a:r>
            <a:r>
              <a:rPr lang="zh-CN" altLang="en-US" sz="2400" b="1">
                <a:latin typeface="宋体" pitchFamily="2" charset="-122"/>
              </a:rPr>
              <a:t>中取一点，找出所有与之</a:t>
            </a:r>
            <a:r>
              <a:rPr lang="zh-CN" altLang="en-US" sz="2400" b="1"/>
              <a:t>“</a:t>
            </a:r>
            <a:r>
              <a:rPr lang="zh-CN" altLang="en-US" sz="2400" b="1">
                <a:latin typeface="宋体" pitchFamily="2" charset="-122"/>
              </a:rPr>
              <a:t>不相邻</a:t>
            </a:r>
            <a:r>
              <a:rPr lang="zh-CN" altLang="en-US" sz="2400" b="1"/>
              <a:t>”</a:t>
            </a:r>
            <a:r>
              <a:rPr lang="zh-CN" altLang="en-US" sz="2400" b="1">
                <a:latin typeface="宋体" pitchFamily="2" charset="-122"/>
              </a:rPr>
              <a:t>的顶点；</a:t>
            </a:r>
          </a:p>
          <a:p>
            <a:pPr algn="l">
              <a:spcBef>
                <a:spcPct val="0"/>
              </a:spcBef>
              <a:buClrTx/>
              <a:buFontTx/>
              <a:buNone/>
            </a:pPr>
            <a:r>
              <a:rPr lang="en-US" altLang="zh-CN" sz="2400" b="1">
                <a:latin typeface="宋体" pitchFamily="2" charset="-122"/>
              </a:rPr>
              <a:t>    </a:t>
            </a:r>
            <a:r>
              <a:rPr lang="zh-CN" altLang="en-US" sz="2400" b="1">
                <a:latin typeface="宋体" pitchFamily="2" charset="-122"/>
              </a:rPr>
              <a:t>将这些顶点加入 </a:t>
            </a:r>
            <a:r>
              <a:rPr lang="en-US" altLang="zh-CN" sz="2400" b="1">
                <a:solidFill>
                  <a:srgbClr val="00FFFF"/>
                </a:solidFill>
                <a:latin typeface="宋体" pitchFamily="2" charset="-122"/>
              </a:rPr>
              <a:t>NEW</a:t>
            </a:r>
            <a:r>
              <a:rPr lang="zh-CN" altLang="en-US" sz="2400" b="1">
                <a:latin typeface="宋体" pitchFamily="2" charset="-122"/>
              </a:rPr>
              <a:t>，从 </a:t>
            </a:r>
            <a:r>
              <a:rPr lang="en-US" altLang="zh-CN" sz="2400" b="1">
                <a:latin typeface="宋体" pitchFamily="2" charset="-122"/>
              </a:rPr>
              <a:t>V </a:t>
            </a:r>
            <a:r>
              <a:rPr lang="zh-CN" altLang="en-US" sz="2400" b="1">
                <a:latin typeface="宋体" pitchFamily="2" charset="-122"/>
              </a:rPr>
              <a:t>中去掉这些顶点</a:t>
            </a:r>
            <a:r>
              <a:rPr lang="zh-CN" altLang="en-US" sz="2400" b="1">
                <a:solidFill>
                  <a:srgbClr val="FFFF00"/>
                </a:solidFill>
                <a:latin typeface="宋体" pitchFamily="2" charset="-122"/>
              </a:rPr>
              <a:t/>
            </a:r>
            <a:br>
              <a:rPr lang="zh-CN" altLang="en-US" sz="2400" b="1">
                <a:solidFill>
                  <a:srgbClr val="FFFF00"/>
                </a:solidFill>
                <a:latin typeface="宋体" pitchFamily="2" charset="-122"/>
              </a:rPr>
            </a:br>
            <a:r>
              <a:rPr lang="zh-CN" altLang="en-US" sz="2400" b="1">
                <a:solidFill>
                  <a:srgbClr val="FFFF00"/>
                </a:solidFill>
                <a:latin typeface="宋体" pitchFamily="2" charset="-122"/>
              </a:rPr>
              <a:t>   （第 </a:t>
            </a:r>
            <a:r>
              <a:rPr lang="en-US" altLang="zh-CN" sz="2400" b="1">
                <a:solidFill>
                  <a:srgbClr val="FFFF00"/>
                </a:solidFill>
                <a:latin typeface="宋体" pitchFamily="2" charset="-122"/>
              </a:rPr>
              <a:t>i </a:t>
            </a:r>
            <a:r>
              <a:rPr lang="zh-CN" altLang="en-US" sz="2400" b="1">
                <a:solidFill>
                  <a:srgbClr val="FFFF00"/>
                </a:solidFill>
                <a:latin typeface="宋体" pitchFamily="2" charset="-122"/>
              </a:rPr>
              <a:t>天考试课程为 </a:t>
            </a:r>
            <a:r>
              <a:rPr lang="en-US" altLang="zh-CN" sz="2400" b="1">
                <a:solidFill>
                  <a:srgbClr val="00FFFF"/>
                </a:solidFill>
                <a:latin typeface="宋体" pitchFamily="2" charset="-122"/>
              </a:rPr>
              <a:t>NEW </a:t>
            </a:r>
            <a:r>
              <a:rPr lang="zh-CN" altLang="en-US" sz="2400" b="1">
                <a:solidFill>
                  <a:srgbClr val="FFFF00"/>
                </a:solidFill>
                <a:latin typeface="宋体" pitchFamily="2" charset="-122"/>
              </a:rPr>
              <a:t>中顶点所对应的课程）</a:t>
            </a:r>
            <a:r>
              <a:rPr lang="zh-CN" altLang="en-US" sz="2400" b="1">
                <a:latin typeface="宋体" pitchFamily="2" charset="-122"/>
              </a:rPr>
              <a:t/>
            </a:r>
            <a:br>
              <a:rPr lang="zh-CN" altLang="en-US" sz="2400" b="1">
                <a:latin typeface="宋体" pitchFamily="2" charset="-122"/>
              </a:rPr>
            </a:br>
            <a:r>
              <a:rPr lang="zh-CN" altLang="en-US" sz="2400" b="1">
                <a:latin typeface="宋体" pitchFamily="2" charset="-122"/>
              </a:rPr>
              <a:t>    以某种形式输出</a:t>
            </a:r>
            <a:r>
              <a:rPr lang="en-US" altLang="zh-CN" sz="2400" b="1">
                <a:latin typeface="宋体" pitchFamily="2" charset="-122"/>
              </a:rPr>
              <a:t>NEW</a:t>
            </a:r>
            <a:r>
              <a:rPr lang="zh-CN" altLang="en-US" sz="2400" b="1">
                <a:latin typeface="宋体" pitchFamily="2" charset="-122"/>
              </a:rPr>
              <a:t>中顶点所对应的课程；</a:t>
            </a:r>
            <a:br>
              <a:rPr lang="zh-CN" altLang="en-US" sz="2400" b="1">
                <a:latin typeface="宋体" pitchFamily="2" charset="-122"/>
              </a:rPr>
            </a:br>
            <a:r>
              <a:rPr lang="zh-CN" altLang="en-US" sz="2400" b="1">
                <a:latin typeface="宋体" pitchFamily="2" charset="-122"/>
              </a:rPr>
              <a:t>    </a:t>
            </a:r>
            <a:r>
              <a:rPr lang="en-US" altLang="zh-CN" sz="2400" b="1">
                <a:latin typeface="宋体" pitchFamily="2" charset="-122"/>
              </a:rPr>
              <a:t>i = i+1</a:t>
            </a:r>
            <a:r>
              <a:rPr lang="zh-CN" altLang="en-US" sz="2400" b="1">
                <a:latin typeface="宋体" pitchFamily="2" charset="-122"/>
              </a:rPr>
              <a:t>；</a:t>
            </a:r>
          </a:p>
          <a:p>
            <a:pPr algn="l">
              <a:spcBef>
                <a:spcPct val="0"/>
              </a:spcBef>
              <a:buClrTx/>
              <a:buFontTx/>
              <a:buNone/>
            </a:pPr>
            <a:r>
              <a:rPr lang="en-US" altLang="zh-CN" sz="2400" b="1">
                <a:latin typeface="宋体" pitchFamily="2" charset="-122"/>
              </a:rPr>
              <a:t>3)</a:t>
            </a:r>
            <a:r>
              <a:rPr lang="zh-CN" altLang="en-US" sz="2400" b="1">
                <a:latin typeface="宋体" pitchFamily="2" charset="-122"/>
              </a:rPr>
              <a:t>若 </a:t>
            </a:r>
            <a:r>
              <a:rPr lang="en-US" altLang="zh-CN" sz="2400" b="1">
                <a:latin typeface="宋体" pitchFamily="2" charset="-122"/>
              </a:rPr>
              <a:t>V </a:t>
            </a:r>
            <a:r>
              <a:rPr lang="zh-CN" altLang="en-US" sz="2400" b="1">
                <a:latin typeface="宋体" pitchFamily="2" charset="-122"/>
              </a:rPr>
              <a:t>空，结束</a:t>
            </a:r>
          </a:p>
        </p:txBody>
      </p:sp>
      <p:sp>
        <p:nvSpPr>
          <p:cNvPr id="1043470" name="Text Box 14"/>
          <p:cNvSpPr txBox="1">
            <a:spLocks noChangeArrowheads="1"/>
          </p:cNvSpPr>
          <p:nvPr/>
        </p:nvSpPr>
        <p:spPr bwMode="auto">
          <a:xfrm>
            <a:off x="250825" y="5295900"/>
            <a:ext cx="8380413" cy="1249363"/>
          </a:xfrm>
          <a:prstGeom prst="rect">
            <a:avLst/>
          </a:prstGeom>
          <a:noFill/>
          <a:ln w="9525">
            <a:noFill/>
            <a:miter lim="800000"/>
            <a:headEnd/>
            <a:tailEnd/>
          </a:ln>
        </p:spPr>
        <p:txBody>
          <a:bodyPr>
            <a:spAutoFit/>
          </a:bodyPr>
          <a:lstStyle/>
          <a:p>
            <a:pPr algn="l">
              <a:spcBef>
                <a:spcPct val="0"/>
              </a:spcBef>
              <a:buClrTx/>
              <a:buFontTx/>
              <a:buNone/>
            </a:pPr>
            <a:r>
              <a:rPr lang="en-US" altLang="zh-CN" b="1">
                <a:solidFill>
                  <a:srgbClr val="00FF00"/>
                </a:solidFill>
                <a:latin typeface="宋体" pitchFamily="2" charset="-122"/>
              </a:rPr>
              <a:t>◆ </a:t>
            </a:r>
            <a:r>
              <a:rPr lang="zh-CN" altLang="en-US" b="1">
                <a:solidFill>
                  <a:srgbClr val="00FF00"/>
                </a:solidFill>
                <a:latin typeface="宋体" pitchFamily="2" charset="-122"/>
              </a:rPr>
              <a:t>编程</a:t>
            </a:r>
          </a:p>
          <a:p>
            <a:pPr algn="l">
              <a:spcBef>
                <a:spcPct val="0"/>
              </a:spcBef>
              <a:buClrTx/>
              <a:buFontTx/>
              <a:buNone/>
            </a:pPr>
            <a:r>
              <a:rPr lang="zh-CN" altLang="en-US" sz="2400" b="1">
                <a:latin typeface="宋体" pitchFamily="2" charset="-122"/>
              </a:rPr>
              <a:t> </a:t>
            </a:r>
            <a:r>
              <a:rPr lang="zh-CN" altLang="en-US" sz="2400" b="1">
                <a:ea typeface="楷体_GB2312" pitchFamily="49" charset="-122"/>
                <a:sym typeface="Wingdings" pitchFamily="2" charset="2"/>
              </a:rPr>
              <a:t> </a:t>
            </a:r>
            <a:r>
              <a:rPr lang="zh-CN" altLang="en-US" sz="2400" b="1">
                <a:latin typeface="宋体" pitchFamily="2" charset="-122"/>
              </a:rPr>
              <a:t>存储图，集合</a:t>
            </a:r>
          </a:p>
          <a:p>
            <a:pPr algn="l">
              <a:spcBef>
                <a:spcPct val="0"/>
              </a:spcBef>
              <a:buClrTx/>
              <a:buFontTx/>
              <a:buNone/>
            </a:pPr>
            <a:r>
              <a:rPr lang="zh-CN" altLang="en-US" sz="2400" b="1">
                <a:ea typeface="楷体_GB2312" pitchFamily="49" charset="-122"/>
                <a:sym typeface="Wingdings" pitchFamily="2" charset="2"/>
              </a:rPr>
              <a:t>   </a:t>
            </a:r>
            <a:r>
              <a:rPr lang="zh-CN" altLang="en-US" sz="2400" b="1">
                <a:latin typeface="宋体" pitchFamily="2" charset="-122"/>
              </a:rPr>
              <a:t>实现图</a:t>
            </a:r>
            <a:r>
              <a:rPr lang="en-US" altLang="zh-CN" sz="2400" b="1">
                <a:latin typeface="宋体" pitchFamily="2" charset="-122"/>
              </a:rPr>
              <a:t>/</a:t>
            </a:r>
            <a:r>
              <a:rPr lang="zh-CN" altLang="en-US" sz="2400" b="1">
                <a:latin typeface="宋体" pitchFamily="2" charset="-122"/>
              </a:rPr>
              <a:t>集合的操作</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43469"/>
                                        </p:tgtEl>
                                        <p:attrNameLst>
                                          <p:attrName>style.visibility</p:attrName>
                                        </p:attrNameLst>
                                      </p:cBhvr>
                                      <p:to>
                                        <p:strVal val="visible"/>
                                      </p:to>
                                    </p:set>
                                    <p:animEffect transition="in" filter="wipe(left)">
                                      <p:cBhvr>
                                        <p:cTn id="7" dur="500"/>
                                        <p:tgtEl>
                                          <p:spTgt spid="10434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43470"/>
                                        </p:tgtEl>
                                        <p:attrNameLst>
                                          <p:attrName>style.visibility</p:attrName>
                                        </p:attrNameLst>
                                      </p:cBhvr>
                                      <p:to>
                                        <p:strVal val="visible"/>
                                      </p:to>
                                    </p:set>
                                    <p:animEffect transition="in" filter="wipe(left)">
                                      <p:cBhvr>
                                        <p:cTn id="12" dur="500"/>
                                        <p:tgtEl>
                                          <p:spTgt spid="10434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3469" grpId="0" autoUpdateAnimBg="0"/>
      <p:bldP spid="1043470"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097F5C9B-099D-4CB3-9FED-8CA933E1048B}"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22</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20483"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8196" name="Rectangle 3"/>
          <p:cNvSpPr>
            <a:spLocks noGrp="1" noChangeArrowheads="1"/>
          </p:cNvSpPr>
          <p:nvPr>
            <p:ph type="body" idx="1"/>
          </p:nvPr>
        </p:nvSpPr>
        <p:spPr>
          <a:xfrm>
            <a:off x="115888" y="773113"/>
            <a:ext cx="8915400" cy="3151187"/>
          </a:xfrm>
        </p:spPr>
        <p:txBody>
          <a:bodyPr/>
          <a:lstStyle/>
          <a:p>
            <a:pPr marL="266700" indent="-266700" eaLnBrk="1" hangingPunct="1">
              <a:lnSpc>
                <a:spcPts val="3900"/>
              </a:lnSpc>
              <a:spcBef>
                <a:spcPts val="0"/>
              </a:spcBef>
              <a:defRPr/>
            </a:pPr>
            <a:r>
              <a:rPr lang="zh-CN" altLang="en-US" sz="3200" dirty="0" smtClean="0"/>
              <a:t>非数值问题</a:t>
            </a:r>
          </a:p>
          <a:p>
            <a:pPr eaLnBrk="1" hangingPunct="1">
              <a:lnSpc>
                <a:spcPts val="3900"/>
              </a:lnSpc>
              <a:spcBef>
                <a:spcPts val="0"/>
              </a:spcBef>
              <a:buFont typeface="Wingdings" panose="05000000000000000000" pitchFamily="2" charset="2"/>
              <a:buNone/>
              <a:defRPr/>
            </a:pPr>
            <a:r>
              <a:rPr lang="zh-CN" altLang="en-US" sz="2800" dirty="0" smtClean="0">
                <a:solidFill>
                  <a:schemeClr val="tx1"/>
                </a:solidFill>
              </a:rPr>
              <a:t>	例</a:t>
            </a:r>
            <a:r>
              <a:rPr lang="en-US" altLang="zh-CN" sz="2800" dirty="0" smtClean="0">
                <a:solidFill>
                  <a:schemeClr val="tx1"/>
                </a:solidFill>
              </a:rPr>
              <a:t>4</a:t>
            </a:r>
            <a:r>
              <a:rPr lang="zh-CN" altLang="en-US" sz="2800" dirty="0" smtClean="0">
                <a:solidFill>
                  <a:schemeClr val="tx1"/>
                </a:solidFill>
              </a:rPr>
              <a:t>：八数码问题</a:t>
            </a:r>
          </a:p>
          <a:p>
            <a:pPr lvl="1" eaLnBrk="1" hangingPunct="1">
              <a:lnSpc>
                <a:spcPts val="3900"/>
              </a:lnSpc>
              <a:spcBef>
                <a:spcPts val="0"/>
              </a:spcBef>
              <a:defRPr/>
            </a:pPr>
            <a:r>
              <a:rPr lang="zh-CN" altLang="en-US" sz="2800" dirty="0" smtClean="0">
                <a:solidFill>
                  <a:srgbClr val="FFFF00"/>
                </a:solidFill>
              </a:rPr>
              <a:t>涉及对象：</a:t>
            </a:r>
            <a:r>
              <a:rPr lang="zh-CN" altLang="en-US" sz="2800" dirty="0" smtClean="0"/>
              <a:t>棋盘</a:t>
            </a:r>
            <a:r>
              <a:rPr lang="zh-CN" altLang="en-US" sz="2800" dirty="0" smtClean="0">
                <a:sym typeface="Wingdings" pitchFamily="2" charset="2"/>
              </a:rPr>
              <a:t></a:t>
            </a:r>
            <a:r>
              <a:rPr lang="zh-CN" altLang="en-US" sz="2800" dirty="0" smtClean="0"/>
              <a:t>棋盘的格局</a:t>
            </a:r>
          </a:p>
          <a:p>
            <a:pPr lvl="1" eaLnBrk="1" hangingPunct="1">
              <a:lnSpc>
                <a:spcPts val="3900"/>
              </a:lnSpc>
              <a:spcBef>
                <a:spcPts val="0"/>
              </a:spcBef>
              <a:defRPr/>
            </a:pPr>
            <a:r>
              <a:rPr lang="zh-CN" altLang="en-US" sz="2800" dirty="0" smtClean="0">
                <a:solidFill>
                  <a:srgbClr val="FFFF00"/>
                </a:solidFill>
              </a:rPr>
              <a:t>对象关系：</a:t>
            </a:r>
            <a:r>
              <a:rPr lang="zh-CN" altLang="en-US" sz="2800" dirty="0" smtClean="0"/>
              <a:t>移动方格操作</a:t>
            </a:r>
          </a:p>
          <a:p>
            <a:pPr lvl="1" eaLnBrk="1" hangingPunct="1">
              <a:lnSpc>
                <a:spcPts val="3900"/>
              </a:lnSpc>
              <a:spcBef>
                <a:spcPts val="0"/>
              </a:spcBef>
              <a:defRPr/>
            </a:pPr>
            <a:r>
              <a:rPr lang="zh-CN" altLang="en-US" sz="2800" dirty="0" smtClean="0">
                <a:solidFill>
                  <a:srgbClr val="FFFF00"/>
                </a:solidFill>
              </a:rPr>
              <a:t>基本关系：</a:t>
            </a:r>
            <a:r>
              <a:rPr lang="zh-CN" altLang="en-US" sz="2800" dirty="0" smtClean="0"/>
              <a:t>空格上移，空格下移，空格左移，空格右移</a:t>
            </a:r>
          </a:p>
        </p:txBody>
      </p:sp>
      <p:sp>
        <p:nvSpPr>
          <p:cNvPr id="20485" name="Rectangle 4"/>
          <p:cNvSpPr>
            <a:spLocks noChangeArrowheads="1"/>
          </p:cNvSpPr>
          <p:nvPr/>
        </p:nvSpPr>
        <p:spPr bwMode="auto">
          <a:xfrm>
            <a:off x="2051050" y="3717925"/>
            <a:ext cx="457200" cy="228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i="1" smtClean="0">
                <a:latin typeface="Times New Roman" panose="02020603050405020304" pitchFamily="18" charset="0"/>
              </a:rPr>
              <a:t>S</a:t>
            </a:r>
            <a:r>
              <a:rPr lang="en-US" altLang="zh-CN" sz="2400" b="0" baseline="-25000" smtClean="0">
                <a:latin typeface="Times New Roman" panose="02020603050405020304" pitchFamily="18" charset="0"/>
              </a:rPr>
              <a:t>0</a:t>
            </a:r>
          </a:p>
        </p:txBody>
      </p:sp>
      <p:sp>
        <p:nvSpPr>
          <p:cNvPr id="20486" name="AutoShape 5"/>
          <p:cNvSpPr>
            <a:spLocks noChangeArrowheads="1"/>
          </p:cNvSpPr>
          <p:nvPr/>
        </p:nvSpPr>
        <p:spPr bwMode="auto">
          <a:xfrm>
            <a:off x="3644900" y="5148263"/>
            <a:ext cx="1371600" cy="381000"/>
          </a:xfrm>
          <a:prstGeom prst="rightArrow">
            <a:avLst>
              <a:gd name="adj1" fmla="val 50000"/>
              <a:gd name="adj2" fmla="val 90000"/>
            </a:avLst>
          </a:prstGeom>
          <a:solidFill>
            <a:schemeClr val="tx1"/>
          </a:solidFill>
          <a:ln w="9525">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endParaRPr lang="zh-CN" altLang="en-US" sz="2800" b="0" smtClean="0">
              <a:latin typeface="Times New Roman" panose="02020603050405020304" pitchFamily="18" charset="0"/>
            </a:endParaRPr>
          </a:p>
        </p:txBody>
      </p:sp>
      <p:graphicFrame>
        <p:nvGraphicFramePr>
          <p:cNvPr id="11" name="Group 6"/>
          <p:cNvGraphicFramePr>
            <a:graphicFrameLocks noGrp="1"/>
          </p:cNvGraphicFramePr>
          <p:nvPr/>
        </p:nvGraphicFramePr>
        <p:xfrm>
          <a:off x="1116013" y="4149725"/>
          <a:ext cx="2400300" cy="224790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tblGrid>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2</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endParaRPr kumimoji="1" lang="zh-CN"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 name="Group 24"/>
          <p:cNvGraphicFramePr>
            <a:graphicFrameLocks noGrp="1"/>
          </p:cNvGraphicFramePr>
          <p:nvPr/>
        </p:nvGraphicFramePr>
        <p:xfrm>
          <a:off x="5148263" y="4149725"/>
          <a:ext cx="2400300" cy="2247900"/>
        </p:xfrm>
        <a:graphic>
          <a:graphicData uri="http://schemas.openxmlformats.org/drawingml/2006/table">
            <a:tbl>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gridCol w="800100">
                  <a:extLst>
                    <a:ext uri="{9D8B030D-6E8A-4147-A177-3AD203B41FA5}">
                      <a16:colId xmlns:a16="http://schemas.microsoft.com/office/drawing/2014/main" val="20002"/>
                    </a:ext>
                  </a:extLst>
                </a:gridCol>
              </a:tblGrid>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1</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3</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8</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endParaRPr kumimoji="1" lang="zh-CN"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4</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9300">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7</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FFFF00"/>
                        </a:buClr>
                        <a:buSzPct val="70000"/>
                        <a:buFont typeface="Wingdings" panose="05000000000000000000" pitchFamily="2" charset="2"/>
                        <a:defRPr kumimoji="1" sz="3200" b="1">
                          <a:solidFill>
                            <a:srgbClr val="FFFF00"/>
                          </a:solidFill>
                          <a:latin typeface="Arial" panose="020B0604020202020204" pitchFamily="34" charset="0"/>
                          <a:ea typeface="宋体" panose="02010600030101010101" pitchFamily="2" charset="-122"/>
                        </a:defRPr>
                      </a:lvl1pPr>
                      <a:lvl2pPr marL="742950" indent="-285750" eaLnBrk="0" hangingPunct="0">
                        <a:spcBef>
                          <a:spcPct val="20000"/>
                        </a:spcBef>
                        <a:buClr>
                          <a:schemeClr val="tx1"/>
                        </a:buClr>
                        <a:buSzPct val="60000"/>
                        <a:buFont typeface="宋体" panose="02010600030101010101" pitchFamily="2" charset="-122"/>
                        <a:defRPr kumimoji="1" sz="28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rgbClr val="66FF33"/>
                        </a:buClr>
                        <a:buSzPct val="75000"/>
                        <a:buFont typeface="Wingdings" panose="05000000000000000000" pitchFamily="2" charset="2"/>
                        <a:defRPr kumimoji="1" sz="2400" b="1">
                          <a:solidFill>
                            <a:srgbClr val="66FF33"/>
                          </a:solidFill>
                          <a:latin typeface="Arial" panose="020B0604020202020204" pitchFamily="34" charset="0"/>
                          <a:ea typeface="宋体" panose="02010600030101010101" pitchFamily="2" charset="-122"/>
                        </a:defRPr>
                      </a:lvl3pPr>
                      <a:lvl4pPr marL="1600200" indent="-228600" eaLnBrk="0" hangingPunct="0">
                        <a:spcBef>
                          <a:spcPct val="20000"/>
                        </a:spcBef>
                        <a:buClr>
                          <a:srgbClr val="00FFFF"/>
                        </a:buClr>
                        <a:buSzPct val="70000"/>
                        <a:buFont typeface="宋体" panose="02010600030101010101" pitchFamily="2" charset="-122"/>
                        <a:defRPr kumimoji="1" sz="2000" b="1">
                          <a:solidFill>
                            <a:srgbClr val="00FFFF"/>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defRPr kumimoji="1" sz="2000"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110000"/>
                        <a:buFont typeface="Symbol" panose="05050102010706020507" pitchFamily="18" charset="2"/>
                        <a:buNone/>
                        <a:tabLst/>
                      </a:pPr>
                      <a:r>
                        <a:rPr kumimoji="1" lang="en-US" altLang="zh-CN" sz="2800" b="1" i="0" u="none" strike="noStrike" cap="none" normalizeH="0" baseline="0" smtClean="0">
                          <a:ln>
                            <a:noFill/>
                          </a:ln>
                          <a:solidFill>
                            <a:srgbClr val="FFFF00"/>
                          </a:solidFill>
                          <a:effectLst/>
                          <a:latin typeface="Times New Roman" panose="02020603050405020304" pitchFamily="18" charset="0"/>
                          <a:ea typeface="宋体" panose="02010600030101010101" pitchFamily="2" charset="-122"/>
                        </a:rPr>
                        <a:t>5</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523" name="Rectangle 42"/>
          <p:cNvSpPr>
            <a:spLocks noChangeArrowheads="1"/>
          </p:cNvSpPr>
          <p:nvPr/>
        </p:nvSpPr>
        <p:spPr bwMode="auto">
          <a:xfrm>
            <a:off x="6084888" y="3717925"/>
            <a:ext cx="457200" cy="228600"/>
          </a:xfrm>
          <a:prstGeom prst="rect">
            <a:avLst/>
          </a:prstGeom>
          <a:noFill/>
          <a:ln w="9525">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400" b="0" i="1" smtClean="0">
                <a:latin typeface="Times New Roman" panose="02020603050405020304" pitchFamily="18" charset="0"/>
              </a:rPr>
              <a:t>S</a:t>
            </a:r>
            <a:r>
              <a:rPr lang="en-US" altLang="zh-CN" sz="2400" b="0" i="1" baseline="-25000" smtClean="0">
                <a:latin typeface="Times New Roman" panose="02020603050405020304" pitchFamily="18" charset="0"/>
              </a:rPr>
              <a:t>g</a:t>
            </a:r>
          </a:p>
        </p:txBody>
      </p:sp>
    </p:spTree>
    <p:extLst>
      <p:ext uri="{BB962C8B-B14F-4D97-AF65-F5344CB8AC3E}">
        <p14:creationId xmlns:p14="http://schemas.microsoft.com/office/powerpoint/2010/main" val="1802394327"/>
      </p:ext>
    </p:extLst>
  </p:cSld>
  <p:clrMapOvr>
    <a:masterClrMapping/>
  </p:clrMapOvr>
  <p:transition>
    <p:random/>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C2F3674F-6A80-4994-A783-44A49DF476D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23</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21507"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8196" name="Rectangle 3"/>
          <p:cNvSpPr>
            <a:spLocks noGrp="1" noChangeArrowheads="1"/>
          </p:cNvSpPr>
          <p:nvPr>
            <p:ph type="body" idx="1"/>
          </p:nvPr>
        </p:nvSpPr>
        <p:spPr>
          <a:xfrm>
            <a:off x="115888" y="773113"/>
            <a:ext cx="8915400" cy="990600"/>
          </a:xfrm>
        </p:spPr>
        <p:txBody>
          <a:bodyPr/>
          <a:lstStyle/>
          <a:p>
            <a:pPr marL="266700" indent="-266700" eaLnBrk="1" hangingPunct="1">
              <a:lnSpc>
                <a:spcPts val="3900"/>
              </a:lnSpc>
              <a:spcBef>
                <a:spcPts val="0"/>
              </a:spcBef>
              <a:defRPr/>
            </a:pPr>
            <a:r>
              <a:rPr lang="zh-CN" altLang="en-US" sz="3200" smtClean="0"/>
              <a:t>非数值问题</a:t>
            </a:r>
          </a:p>
          <a:p>
            <a:pPr eaLnBrk="1" hangingPunct="1">
              <a:lnSpc>
                <a:spcPts val="3900"/>
              </a:lnSpc>
              <a:spcBef>
                <a:spcPts val="0"/>
              </a:spcBef>
              <a:buFont typeface="Wingdings" panose="05000000000000000000" pitchFamily="2" charset="2"/>
              <a:buNone/>
              <a:defRPr/>
            </a:pPr>
            <a:r>
              <a:rPr lang="zh-CN" altLang="en-US" sz="2800" smtClean="0">
                <a:solidFill>
                  <a:schemeClr val="tx1"/>
                </a:solidFill>
              </a:rPr>
              <a:t>	例</a:t>
            </a:r>
            <a:r>
              <a:rPr lang="en-US" altLang="zh-CN" sz="2800" smtClean="0">
                <a:solidFill>
                  <a:schemeClr val="tx1"/>
                </a:solidFill>
              </a:rPr>
              <a:t>3</a:t>
            </a:r>
            <a:r>
              <a:rPr lang="zh-CN" altLang="en-US" sz="2800" smtClean="0">
                <a:solidFill>
                  <a:schemeClr val="tx1"/>
                </a:solidFill>
              </a:rPr>
              <a:t>：八数码问题</a:t>
            </a:r>
          </a:p>
        </p:txBody>
      </p:sp>
      <p:sp>
        <p:nvSpPr>
          <p:cNvPr id="21509" name="Rectangle 6"/>
          <p:cNvSpPr>
            <a:spLocks noChangeArrowheads="1"/>
          </p:cNvSpPr>
          <p:nvPr/>
        </p:nvSpPr>
        <p:spPr bwMode="auto">
          <a:xfrm>
            <a:off x="4889500" y="954088"/>
            <a:ext cx="762000" cy="703262"/>
          </a:xfrm>
          <a:prstGeom prst="rect">
            <a:avLst/>
          </a:prstGeom>
          <a:solidFill>
            <a:srgbClr val="FFFFFF"/>
          </a:solidFill>
          <a:ln w="9525">
            <a:solidFill>
              <a:srgbClr val="0000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pPr>
            <a:r>
              <a:rPr kumimoji="0" lang="en-US" altLang="zh-CN" sz="1600" smtClean="0">
                <a:solidFill>
                  <a:srgbClr val="0070C0"/>
                </a:solidFill>
                <a:latin typeface="Times New Roman" panose="02020603050405020304" pitchFamily="18" charset="0"/>
              </a:rPr>
              <a:t>2  8   3</a:t>
            </a:r>
          </a:p>
          <a:p>
            <a:pPr algn="just">
              <a:lnSpc>
                <a:spcPts val="1700"/>
              </a:lnSpc>
              <a:spcBef>
                <a:spcPct val="0"/>
              </a:spcBef>
              <a:buClrTx/>
              <a:buSzTx/>
              <a:buFont typeface="Wingdings" panose="05000000000000000000" pitchFamily="2" charset="2"/>
              <a:buNone/>
            </a:pPr>
            <a:r>
              <a:rPr kumimoji="0" lang="en-US" altLang="zh-CN" sz="1600" smtClean="0">
                <a:solidFill>
                  <a:srgbClr val="0070C0"/>
                </a:solidFill>
                <a:latin typeface="Times New Roman" panose="02020603050405020304" pitchFamily="18" charset="0"/>
              </a:rPr>
              <a:t>1       4</a:t>
            </a:r>
          </a:p>
          <a:p>
            <a:pPr algn="just">
              <a:lnSpc>
                <a:spcPts val="1700"/>
              </a:lnSpc>
              <a:spcBef>
                <a:spcPct val="0"/>
              </a:spcBef>
              <a:buClrTx/>
              <a:buSzTx/>
              <a:buFontTx/>
              <a:buNone/>
            </a:pPr>
            <a:r>
              <a:rPr kumimoji="0" lang="en-US" altLang="zh-CN" sz="1600" smtClean="0">
                <a:solidFill>
                  <a:srgbClr val="0070C0"/>
                </a:solidFill>
                <a:latin typeface="Times New Roman" panose="02020603050405020304" pitchFamily="18" charset="0"/>
              </a:rPr>
              <a:t>7  6   5</a:t>
            </a:r>
          </a:p>
        </p:txBody>
      </p:sp>
      <p:sp>
        <p:nvSpPr>
          <p:cNvPr id="21510" name="Rectangle 7"/>
          <p:cNvSpPr>
            <a:spLocks noChangeArrowheads="1"/>
          </p:cNvSpPr>
          <p:nvPr/>
        </p:nvSpPr>
        <p:spPr bwMode="auto">
          <a:xfrm>
            <a:off x="4460875" y="1009650"/>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smtClean="0">
                <a:latin typeface="Times New Roman" panose="02020603050405020304" pitchFamily="18" charset="0"/>
              </a:rPr>
              <a:t>S</a:t>
            </a:r>
            <a:r>
              <a:rPr lang="en-US" altLang="zh-CN" sz="2800" baseline="-25000" smtClean="0">
                <a:latin typeface="Times New Roman" panose="02020603050405020304" pitchFamily="18" charset="0"/>
              </a:rPr>
              <a:t>0</a:t>
            </a:r>
          </a:p>
        </p:txBody>
      </p:sp>
      <p:sp>
        <p:nvSpPr>
          <p:cNvPr id="21511" name="Rectangle 8"/>
          <p:cNvSpPr>
            <a:spLocks noChangeArrowheads="1"/>
          </p:cNvSpPr>
          <p:nvPr/>
        </p:nvSpPr>
        <p:spPr bwMode="auto">
          <a:xfrm>
            <a:off x="5630863" y="1042988"/>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800" smtClean="0">
                <a:latin typeface="Times New Roman" panose="02020603050405020304" pitchFamily="18" charset="0"/>
              </a:rPr>
              <a:t>1</a:t>
            </a:r>
          </a:p>
        </p:txBody>
      </p:sp>
      <p:grpSp>
        <p:nvGrpSpPr>
          <p:cNvPr id="2" name="Group 9"/>
          <p:cNvGrpSpPr>
            <a:grpSpLocks/>
          </p:cNvGrpSpPr>
          <p:nvPr/>
        </p:nvGrpSpPr>
        <p:grpSpPr bwMode="auto">
          <a:xfrm>
            <a:off x="1219200" y="1651001"/>
            <a:ext cx="3810000" cy="1160463"/>
            <a:chOff x="768" y="757"/>
            <a:chExt cx="2400" cy="731"/>
          </a:xfrm>
          <a:noFill/>
        </p:grpSpPr>
        <p:sp>
          <p:nvSpPr>
            <p:cNvPr id="21595" name="Line 10"/>
            <p:cNvSpPr>
              <a:spLocks noChangeShapeType="1"/>
            </p:cNvSpPr>
            <p:nvPr/>
          </p:nvSpPr>
          <p:spPr bwMode="auto">
            <a:xfrm flipH="1">
              <a:off x="1296" y="757"/>
              <a:ext cx="1872" cy="299"/>
            </a:xfrm>
            <a:prstGeom prst="line">
              <a:avLst/>
            </a:prstGeom>
            <a:grpFill/>
            <a:ln w="9525">
              <a:solidFill>
                <a:srgbClr val="FFFF00"/>
              </a:solidFill>
              <a:round/>
              <a:headEnd/>
              <a:tailEnd type="triangle" w="med" len="med"/>
            </a:ln>
            <a:extLst/>
          </p:spPr>
          <p:txBody>
            <a:bodyPr/>
            <a:lstStyle/>
            <a:p>
              <a:pPr algn="l">
                <a:spcBef>
                  <a:spcPct val="0"/>
                </a:spcBef>
                <a:buClrTx/>
                <a:buFontTx/>
                <a:buNone/>
                <a:defRPr/>
              </a:pPr>
              <a:endParaRPr lang="zh-CN" altLang="en-US">
                <a:solidFill>
                  <a:srgbClr val="FFFFFF"/>
                </a:solidFill>
              </a:endParaRPr>
            </a:p>
          </p:txBody>
        </p:sp>
        <p:sp>
          <p:nvSpPr>
            <p:cNvPr id="21596" name="Rectangle 11"/>
            <p:cNvSpPr>
              <a:spLocks noChangeArrowheads="1"/>
            </p:cNvSpPr>
            <p:nvPr/>
          </p:nvSpPr>
          <p:spPr bwMode="auto">
            <a:xfrm>
              <a:off x="1056" y="10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    </a:t>
              </a:r>
              <a:r>
                <a:rPr kumimoji="0" lang="en-US" altLang="zh-CN" sz="1600" dirty="0" smtClean="0">
                  <a:latin typeface="Times New Roman" panose="02020603050405020304" pitchFamily="18" charset="0"/>
                </a:rPr>
                <a:t>1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97" name="Rectangle 12"/>
            <p:cNvSpPr>
              <a:spLocks noChangeArrowheads="1"/>
            </p:cNvSpPr>
            <p:nvPr/>
          </p:nvSpPr>
          <p:spPr bwMode="auto">
            <a:xfrm>
              <a:off x="768" y="110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400" dirty="0" smtClean="0">
                  <a:solidFill>
                    <a:srgbClr val="00FFFF"/>
                  </a:solidFill>
                  <a:latin typeface="Times New Roman" panose="02020603050405020304" pitchFamily="18" charset="0"/>
                </a:rPr>
                <a:t>2</a:t>
              </a:r>
            </a:p>
          </p:txBody>
        </p:sp>
      </p:grpSp>
      <p:grpSp>
        <p:nvGrpSpPr>
          <p:cNvPr id="3" name="Group 13"/>
          <p:cNvGrpSpPr>
            <a:grpSpLocks/>
          </p:cNvGrpSpPr>
          <p:nvPr/>
        </p:nvGrpSpPr>
        <p:grpSpPr bwMode="auto">
          <a:xfrm>
            <a:off x="2886075" y="1651001"/>
            <a:ext cx="2295525" cy="1160463"/>
            <a:chOff x="1818" y="757"/>
            <a:chExt cx="1446" cy="731"/>
          </a:xfrm>
          <a:noFill/>
        </p:grpSpPr>
        <p:sp>
          <p:nvSpPr>
            <p:cNvPr id="21592" name="Line 14"/>
            <p:cNvSpPr>
              <a:spLocks noChangeShapeType="1"/>
            </p:cNvSpPr>
            <p:nvPr/>
          </p:nvSpPr>
          <p:spPr bwMode="auto">
            <a:xfrm flipH="1">
              <a:off x="2400" y="757"/>
              <a:ext cx="864" cy="299"/>
            </a:xfrm>
            <a:prstGeom prst="line">
              <a:avLst/>
            </a:prstGeom>
            <a:grpFill/>
            <a:ln w="9525">
              <a:solidFill>
                <a:srgbClr val="FFFF00"/>
              </a:solidFill>
              <a:round/>
              <a:headEnd/>
              <a:tailEnd type="triangle" w="med" len="med"/>
            </a:ln>
            <a:extLst/>
          </p:spPr>
          <p:txBody>
            <a:bodyPr/>
            <a:lstStyle/>
            <a:p>
              <a:pPr algn="l">
                <a:spcBef>
                  <a:spcPct val="0"/>
                </a:spcBef>
                <a:buClrTx/>
                <a:buFontTx/>
                <a:buNone/>
                <a:defRPr/>
              </a:pPr>
              <a:endParaRPr lang="zh-CN" altLang="en-US">
                <a:solidFill>
                  <a:srgbClr val="FFFFFF"/>
                </a:solidFill>
              </a:endParaRPr>
            </a:p>
          </p:txBody>
        </p:sp>
        <p:sp>
          <p:nvSpPr>
            <p:cNvPr id="21593" name="Rectangle 15"/>
            <p:cNvSpPr>
              <a:spLocks noChangeArrowheads="1"/>
            </p:cNvSpPr>
            <p:nvPr/>
          </p:nvSpPr>
          <p:spPr bwMode="auto">
            <a:xfrm>
              <a:off x="2112" y="10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2       3</a:t>
              </a:r>
            </a:p>
            <a:p>
              <a:pPr algn="just">
                <a:lnSpc>
                  <a:spcPts val="1700"/>
                </a:lnSpc>
                <a:spcBef>
                  <a:spcPct val="0"/>
                </a:spcBef>
                <a:buClrTx/>
                <a:buSzTx/>
                <a:buFont typeface="Wingdings" panose="05000000000000000000" pitchFamily="2" charset="2"/>
                <a:buNone/>
                <a:defRPr/>
              </a:pPr>
              <a:r>
                <a:rPr kumimoji="0" lang="en-US" altLang="zh-CN" sz="1600" dirty="0" smtClean="0">
                  <a:solidFill>
                    <a:srgbClr val="FFFFFF"/>
                  </a:solidFill>
                  <a:latin typeface="Times New Roman" panose="02020603050405020304" pitchFamily="18" charset="0"/>
                </a:rPr>
                <a:t>1  </a:t>
              </a:r>
              <a:r>
                <a:rPr kumimoji="0" lang="en-US" altLang="zh-CN" sz="1600" dirty="0" smtClean="0">
                  <a:latin typeface="Times New Roman" panose="02020603050405020304" pitchFamily="18" charset="0"/>
                </a:rPr>
                <a:t>8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94" name="Rectangle 16"/>
            <p:cNvSpPr>
              <a:spLocks noChangeArrowheads="1"/>
            </p:cNvSpPr>
            <p:nvPr/>
          </p:nvSpPr>
          <p:spPr bwMode="auto">
            <a:xfrm>
              <a:off x="1818" y="110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400" b="0" dirty="0" smtClean="0">
                  <a:solidFill>
                    <a:srgbClr val="00FFFF"/>
                  </a:solidFill>
                  <a:latin typeface="Times New Roman" panose="02020603050405020304" pitchFamily="18" charset="0"/>
                </a:rPr>
                <a:t>3</a:t>
              </a:r>
            </a:p>
          </p:txBody>
        </p:sp>
      </p:grpSp>
      <p:grpSp>
        <p:nvGrpSpPr>
          <p:cNvPr id="4" name="Group 17"/>
          <p:cNvGrpSpPr>
            <a:grpSpLocks/>
          </p:cNvGrpSpPr>
          <p:nvPr/>
        </p:nvGrpSpPr>
        <p:grpSpPr bwMode="auto">
          <a:xfrm>
            <a:off x="4911725" y="1639888"/>
            <a:ext cx="1184275" cy="1247775"/>
            <a:chOff x="3094" y="750"/>
            <a:chExt cx="746" cy="786"/>
          </a:xfrm>
          <a:noFill/>
        </p:grpSpPr>
        <p:sp>
          <p:nvSpPr>
            <p:cNvPr id="21589" name="Line 18"/>
            <p:cNvSpPr>
              <a:spLocks noChangeShapeType="1"/>
            </p:cNvSpPr>
            <p:nvPr/>
          </p:nvSpPr>
          <p:spPr bwMode="auto">
            <a:xfrm>
              <a:off x="3360" y="750"/>
              <a:ext cx="192" cy="354"/>
            </a:xfrm>
            <a:prstGeom prst="line">
              <a:avLst/>
            </a:prstGeom>
            <a:grpFill/>
            <a:ln w="9525">
              <a:solidFill>
                <a:srgbClr val="FFFF00"/>
              </a:solidFill>
              <a:round/>
              <a:headEnd/>
              <a:tailEnd type="triangle" w="med" len="med"/>
            </a:ln>
            <a:extLst/>
          </p:spPr>
          <p:txBody>
            <a:bodyPr/>
            <a:lstStyle/>
            <a:p>
              <a:pPr algn="l">
                <a:spcBef>
                  <a:spcPct val="0"/>
                </a:spcBef>
                <a:buClrTx/>
                <a:buFontTx/>
                <a:buNone/>
                <a:defRPr/>
              </a:pPr>
              <a:endParaRPr lang="zh-CN" altLang="en-US" sz="3200">
                <a:solidFill>
                  <a:srgbClr val="FFFFFF"/>
                </a:solidFill>
              </a:endParaRPr>
            </a:p>
          </p:txBody>
        </p:sp>
        <p:sp>
          <p:nvSpPr>
            <p:cNvPr id="21590" name="Rectangle 19"/>
            <p:cNvSpPr>
              <a:spLocks noChangeArrowheads="1"/>
            </p:cNvSpPr>
            <p:nvPr/>
          </p:nvSpPr>
          <p:spPr bwMode="auto">
            <a:xfrm>
              <a:off x="3360" y="1104"/>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Wingdings" panose="05000000000000000000" pitchFamily="2" charset="2"/>
                <a:buNone/>
                <a:defRPr/>
              </a:pPr>
              <a:r>
                <a:rPr kumimoji="0" lang="en-US" altLang="zh-CN" sz="1600" dirty="0" smtClean="0">
                  <a:solidFill>
                    <a:srgbClr val="FFFFFF"/>
                  </a:solidFill>
                  <a:latin typeface="Times New Roman" panose="02020603050405020304" pitchFamily="18" charset="0"/>
                </a:rPr>
                <a:t>1  </a:t>
              </a:r>
              <a:r>
                <a:rPr kumimoji="0" lang="en-US" altLang="zh-CN" sz="1600" dirty="0" smtClean="0">
                  <a:latin typeface="Times New Roman" panose="02020603050405020304" pitchFamily="18" charset="0"/>
                </a:rPr>
                <a:t>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91" name="Rectangle 20"/>
            <p:cNvSpPr>
              <a:spLocks noChangeArrowheads="1"/>
            </p:cNvSpPr>
            <p:nvPr/>
          </p:nvSpPr>
          <p:spPr bwMode="auto">
            <a:xfrm>
              <a:off x="3094" y="110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400" b="0" dirty="0" smtClean="0">
                  <a:solidFill>
                    <a:srgbClr val="00FFFF"/>
                  </a:solidFill>
                  <a:latin typeface="Times New Roman" panose="02020603050405020304" pitchFamily="18" charset="0"/>
                </a:rPr>
                <a:t>4</a:t>
              </a:r>
            </a:p>
          </p:txBody>
        </p:sp>
      </p:grpSp>
      <p:grpSp>
        <p:nvGrpSpPr>
          <p:cNvPr id="5" name="Group 21"/>
          <p:cNvGrpSpPr>
            <a:grpSpLocks/>
          </p:cNvGrpSpPr>
          <p:nvPr/>
        </p:nvGrpSpPr>
        <p:grpSpPr bwMode="auto">
          <a:xfrm>
            <a:off x="5473701" y="1651001"/>
            <a:ext cx="2293938" cy="1236663"/>
            <a:chOff x="3448" y="757"/>
            <a:chExt cx="1445" cy="779"/>
          </a:xfrm>
          <a:noFill/>
        </p:grpSpPr>
        <p:sp>
          <p:nvSpPr>
            <p:cNvPr id="21586" name="Rectangle 22"/>
            <p:cNvSpPr>
              <a:spLocks noChangeArrowheads="1"/>
            </p:cNvSpPr>
            <p:nvPr/>
          </p:nvSpPr>
          <p:spPr bwMode="auto">
            <a:xfrm>
              <a:off x="4413" y="1104"/>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Wingdings" panose="05000000000000000000" pitchFamily="2" charset="2"/>
                <a:buNone/>
                <a:defRPr/>
              </a:pPr>
              <a:r>
                <a:rPr kumimoji="0" lang="en-US" altLang="zh-CN" sz="1600" dirty="0" smtClean="0">
                  <a:latin typeface="Times New Roman" panose="02020603050405020304" pitchFamily="18" charset="0"/>
                </a:rPr>
                <a:t>1  6   </a:t>
              </a:r>
              <a:r>
                <a:rPr kumimoji="0" lang="en-US" altLang="zh-CN" sz="1600" dirty="0" smtClean="0">
                  <a:solidFill>
                    <a:srgbClr val="FFFFFF"/>
                  </a:solidFill>
                  <a:latin typeface="Times New Roman" panose="02020603050405020304" pitchFamily="18" charset="0"/>
                </a:rPr>
                <a:t>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7       5</a:t>
              </a:r>
            </a:p>
          </p:txBody>
        </p:sp>
        <p:sp>
          <p:nvSpPr>
            <p:cNvPr id="21587" name="Line 23"/>
            <p:cNvSpPr>
              <a:spLocks noChangeShapeType="1"/>
            </p:cNvSpPr>
            <p:nvPr/>
          </p:nvSpPr>
          <p:spPr bwMode="auto">
            <a:xfrm>
              <a:off x="3448" y="757"/>
              <a:ext cx="1112" cy="347"/>
            </a:xfrm>
            <a:prstGeom prst="line">
              <a:avLst/>
            </a:prstGeom>
            <a:grpFill/>
            <a:ln w="9525">
              <a:solidFill>
                <a:srgbClr val="FFFF00"/>
              </a:solidFill>
              <a:miter lim="800000"/>
              <a:headEnd/>
              <a:tailEnd type="triangle" w="med" len="med"/>
            </a:ln>
            <a:extLst/>
          </p:spPr>
          <p:txBody>
            <a:bodyPr wrap="none"/>
            <a:lstStyle/>
            <a:p>
              <a:pPr algn="l">
                <a:spcBef>
                  <a:spcPct val="0"/>
                </a:spcBef>
                <a:buClrTx/>
                <a:buFontTx/>
                <a:buNone/>
                <a:defRPr/>
              </a:pPr>
              <a:endParaRPr lang="zh-CN" altLang="en-US">
                <a:solidFill>
                  <a:srgbClr val="FFFFFF"/>
                </a:solidFill>
              </a:endParaRPr>
            </a:p>
          </p:txBody>
        </p:sp>
        <p:sp>
          <p:nvSpPr>
            <p:cNvPr id="21588" name="Rectangle 24"/>
            <p:cNvSpPr>
              <a:spLocks noChangeArrowheads="1"/>
            </p:cNvSpPr>
            <p:nvPr/>
          </p:nvSpPr>
          <p:spPr bwMode="auto">
            <a:xfrm>
              <a:off x="4032" y="110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en-US" altLang="zh-CN" sz="2400" b="0" dirty="0" smtClean="0">
                  <a:solidFill>
                    <a:srgbClr val="00FFFF"/>
                  </a:solidFill>
                  <a:latin typeface="Times New Roman" panose="02020603050405020304" pitchFamily="18" charset="0"/>
                </a:rPr>
                <a:t>5</a:t>
              </a:r>
            </a:p>
          </p:txBody>
        </p:sp>
      </p:grpSp>
      <p:grpSp>
        <p:nvGrpSpPr>
          <p:cNvPr id="6" name="Group 25"/>
          <p:cNvGrpSpPr>
            <a:grpSpLocks/>
          </p:cNvGrpSpPr>
          <p:nvPr/>
        </p:nvGrpSpPr>
        <p:grpSpPr bwMode="auto">
          <a:xfrm>
            <a:off x="304800" y="2659064"/>
            <a:ext cx="8458200" cy="1169988"/>
            <a:chOff x="192" y="1392"/>
            <a:chExt cx="5328" cy="737"/>
          </a:xfrm>
          <a:noFill/>
        </p:grpSpPr>
        <p:sp>
          <p:nvSpPr>
            <p:cNvPr id="21564" name="Line 26"/>
            <p:cNvSpPr>
              <a:spLocks noChangeShapeType="1"/>
            </p:cNvSpPr>
            <p:nvPr/>
          </p:nvSpPr>
          <p:spPr bwMode="auto">
            <a:xfrm flipH="1">
              <a:off x="720" y="1488"/>
              <a:ext cx="480" cy="19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65" name="Line 27"/>
            <p:cNvSpPr>
              <a:spLocks noChangeShapeType="1"/>
            </p:cNvSpPr>
            <p:nvPr/>
          </p:nvSpPr>
          <p:spPr bwMode="auto">
            <a:xfrm>
              <a:off x="1200" y="1488"/>
              <a:ext cx="410" cy="181"/>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66" name="Line 28"/>
            <p:cNvSpPr>
              <a:spLocks noChangeShapeType="1"/>
            </p:cNvSpPr>
            <p:nvPr/>
          </p:nvSpPr>
          <p:spPr bwMode="auto">
            <a:xfrm flipH="1">
              <a:off x="2243" y="1488"/>
              <a:ext cx="61" cy="18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67" name="Line 29"/>
            <p:cNvSpPr>
              <a:spLocks noChangeShapeType="1"/>
            </p:cNvSpPr>
            <p:nvPr/>
          </p:nvSpPr>
          <p:spPr bwMode="auto">
            <a:xfrm>
              <a:off x="2409" y="1488"/>
              <a:ext cx="519" cy="19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68" name="Line 30"/>
            <p:cNvSpPr>
              <a:spLocks noChangeShapeType="1"/>
            </p:cNvSpPr>
            <p:nvPr/>
          </p:nvSpPr>
          <p:spPr bwMode="auto">
            <a:xfrm flipH="1">
              <a:off x="3360" y="1536"/>
              <a:ext cx="200" cy="144"/>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69" name="Line 31"/>
            <p:cNvSpPr>
              <a:spLocks noChangeShapeType="1"/>
            </p:cNvSpPr>
            <p:nvPr/>
          </p:nvSpPr>
          <p:spPr bwMode="auto">
            <a:xfrm>
              <a:off x="3648" y="1536"/>
              <a:ext cx="432" cy="144"/>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70" name="Line 32"/>
            <p:cNvSpPr>
              <a:spLocks noChangeShapeType="1"/>
            </p:cNvSpPr>
            <p:nvPr/>
          </p:nvSpPr>
          <p:spPr bwMode="auto">
            <a:xfrm flipH="1">
              <a:off x="4560" y="1536"/>
              <a:ext cx="83" cy="144"/>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71" name="Line 33"/>
            <p:cNvSpPr>
              <a:spLocks noChangeShapeType="1"/>
            </p:cNvSpPr>
            <p:nvPr/>
          </p:nvSpPr>
          <p:spPr bwMode="auto">
            <a:xfrm>
              <a:off x="4752" y="1536"/>
              <a:ext cx="528" cy="144"/>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72" name="Rectangle 34"/>
            <p:cNvSpPr>
              <a:spLocks noChangeArrowheads="1"/>
            </p:cNvSpPr>
            <p:nvPr/>
          </p:nvSpPr>
          <p:spPr bwMode="auto">
            <a:xfrm>
              <a:off x="501"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00FFFF"/>
                  </a:solidFill>
                  <a:latin typeface="Times New Roman" panose="02020603050405020304" pitchFamily="18" charset="0"/>
                </a:rPr>
                <a:t>2</a:t>
              </a:r>
              <a:r>
                <a:rPr kumimoji="0" lang="en-US" altLang="zh-CN" sz="1600" dirty="0" smtClean="0">
                  <a:solidFill>
                    <a:srgbClr val="FFFFFF"/>
                  </a:solidFill>
                  <a:latin typeface="Times New Roman" panose="02020603050405020304" pitchFamily="18" charset="0"/>
                </a:rPr>
                <a:t>  1   4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73" name="Rectangle 35"/>
            <p:cNvSpPr>
              <a:spLocks noChangeArrowheads="1"/>
            </p:cNvSpPr>
            <p:nvPr/>
          </p:nvSpPr>
          <p:spPr bwMode="auto">
            <a:xfrm>
              <a:off x="1377"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00FFFF"/>
                  </a:solidFill>
                  <a:latin typeface="Times New Roman" panose="02020603050405020304" pitchFamily="18" charset="0"/>
                </a:rPr>
                <a:t>7 </a:t>
              </a:r>
              <a:r>
                <a:rPr kumimoji="0" lang="en-US" altLang="zh-CN" sz="1600" dirty="0" smtClean="0">
                  <a:solidFill>
                    <a:srgbClr val="FFCC00"/>
                  </a:solidFill>
                  <a:latin typeface="Times New Roman" panose="02020603050405020304" pitchFamily="18" charset="0"/>
                </a:rPr>
                <a:t> 1</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    6   5</a:t>
              </a:r>
            </a:p>
          </p:txBody>
        </p:sp>
        <p:sp>
          <p:nvSpPr>
            <p:cNvPr id="21574" name="Rectangle 36"/>
            <p:cNvSpPr>
              <a:spLocks noChangeArrowheads="1"/>
            </p:cNvSpPr>
            <p:nvPr/>
          </p:nvSpPr>
          <p:spPr bwMode="auto">
            <a:xfrm>
              <a:off x="2064"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CC00"/>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 2   </a:t>
              </a:r>
              <a:r>
                <a:rPr kumimoji="0" lang="en-US" altLang="zh-CN" sz="1600" dirty="0" smtClean="0">
                  <a:solidFill>
                    <a:srgbClr val="FFFFFF"/>
                  </a:solidFill>
                  <a:latin typeface="Times New Roman" panose="02020603050405020304" pitchFamily="18" charset="0"/>
                </a:rPr>
                <a:t>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 8</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75" name="Rectangle 37"/>
            <p:cNvSpPr>
              <a:spLocks noChangeArrowheads="1"/>
            </p:cNvSpPr>
            <p:nvPr/>
          </p:nvSpPr>
          <p:spPr bwMode="auto">
            <a:xfrm>
              <a:off x="2688" y="1680"/>
              <a:ext cx="480" cy="449"/>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a:t>
              </a:r>
              <a:r>
                <a:rPr kumimoji="0" lang="en-US" altLang="zh-CN" sz="1600" dirty="0" smtClean="0">
                  <a:solidFill>
                    <a:srgbClr val="00FFFF"/>
                  </a:solidFill>
                  <a:latin typeface="Times New Roman" panose="02020603050405020304" pitchFamily="18" charset="0"/>
                </a:rPr>
                <a:t>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8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76" name="Rectangle 38"/>
            <p:cNvSpPr>
              <a:spLocks noChangeArrowheads="1"/>
            </p:cNvSpPr>
            <p:nvPr/>
          </p:nvSpPr>
          <p:spPr bwMode="auto">
            <a:xfrm>
              <a:off x="3264"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4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3</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77" name="Rectangle 39"/>
            <p:cNvSpPr>
              <a:spLocks noChangeArrowheads="1"/>
            </p:cNvSpPr>
            <p:nvPr/>
          </p:nvSpPr>
          <p:spPr bwMode="auto">
            <a:xfrm>
              <a:off x="3840"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4</a:t>
              </a:r>
              <a:r>
                <a:rPr kumimoji="0" lang="en-US" altLang="zh-CN" sz="1600" dirty="0" smtClean="0">
                  <a:solidFill>
                    <a:srgbClr val="FFCC00"/>
                  </a:solidFill>
                  <a:latin typeface="Times New Roman" panose="02020603050405020304" pitchFamily="18" charset="0"/>
                </a:rPr>
                <a:t>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5</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a:t>
              </a:r>
            </a:p>
          </p:txBody>
        </p:sp>
        <p:sp>
          <p:nvSpPr>
            <p:cNvPr id="21578" name="Rectangle 40"/>
            <p:cNvSpPr>
              <a:spLocks noChangeArrowheads="1"/>
            </p:cNvSpPr>
            <p:nvPr/>
          </p:nvSpPr>
          <p:spPr bwMode="auto">
            <a:xfrm>
              <a:off x="4416"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6   4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7</a:t>
              </a:r>
              <a:r>
                <a:rPr kumimoji="0" lang="en-US" altLang="zh-CN" sz="1600" dirty="0" smtClean="0">
                  <a:solidFill>
                    <a:srgbClr val="FFFFFF"/>
                  </a:solidFill>
                  <a:latin typeface="Times New Roman" panose="02020603050405020304" pitchFamily="18" charset="0"/>
                </a:rPr>
                <a:t>   5</a:t>
              </a:r>
            </a:p>
          </p:txBody>
        </p:sp>
        <p:sp>
          <p:nvSpPr>
            <p:cNvPr id="21579" name="Rectangle 41"/>
            <p:cNvSpPr>
              <a:spLocks noChangeArrowheads="1"/>
            </p:cNvSpPr>
            <p:nvPr/>
          </p:nvSpPr>
          <p:spPr bwMode="auto">
            <a:xfrm>
              <a:off x="5040" y="16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6   4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a:t>
              </a:r>
              <a:r>
                <a:rPr kumimoji="0" lang="en-US" altLang="zh-CN" sz="1600" dirty="0" smtClean="0">
                  <a:solidFill>
                    <a:srgbClr val="00FFFF"/>
                  </a:solidFill>
                  <a:latin typeface="Times New Roman" panose="02020603050405020304" pitchFamily="18" charset="0"/>
                </a:rPr>
                <a:t> 5</a:t>
              </a:r>
            </a:p>
          </p:txBody>
        </p:sp>
        <p:sp>
          <p:nvSpPr>
            <p:cNvPr id="21580" name="Rectangle 42"/>
            <p:cNvSpPr>
              <a:spLocks noChangeArrowheads="1"/>
            </p:cNvSpPr>
            <p:nvPr/>
          </p:nvSpPr>
          <p:spPr bwMode="auto">
            <a:xfrm>
              <a:off x="192" y="1728"/>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6</a:t>
              </a:r>
            </a:p>
          </p:txBody>
        </p:sp>
        <p:sp>
          <p:nvSpPr>
            <p:cNvPr id="21581" name="Rectangle 43"/>
            <p:cNvSpPr>
              <a:spLocks noChangeArrowheads="1"/>
            </p:cNvSpPr>
            <p:nvPr/>
          </p:nvSpPr>
          <p:spPr bwMode="auto">
            <a:xfrm>
              <a:off x="1152" y="1728"/>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7</a:t>
              </a:r>
            </a:p>
          </p:txBody>
        </p:sp>
        <p:sp>
          <p:nvSpPr>
            <p:cNvPr id="21582" name="Rectangle 44"/>
            <p:cNvSpPr>
              <a:spLocks noChangeArrowheads="1"/>
            </p:cNvSpPr>
            <p:nvPr/>
          </p:nvSpPr>
          <p:spPr bwMode="auto">
            <a:xfrm>
              <a:off x="1824" y="1458"/>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   8</a:t>
              </a:r>
            </a:p>
          </p:txBody>
        </p:sp>
        <p:sp>
          <p:nvSpPr>
            <p:cNvPr id="21583" name="Rectangle 45"/>
            <p:cNvSpPr>
              <a:spLocks noChangeArrowheads="1"/>
            </p:cNvSpPr>
            <p:nvPr/>
          </p:nvSpPr>
          <p:spPr bwMode="auto">
            <a:xfrm>
              <a:off x="2928" y="1440"/>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9    10</a:t>
              </a:r>
            </a:p>
          </p:txBody>
        </p:sp>
        <p:sp>
          <p:nvSpPr>
            <p:cNvPr id="21584" name="Rectangle 46"/>
            <p:cNvSpPr>
              <a:spLocks noChangeArrowheads="1"/>
            </p:cNvSpPr>
            <p:nvPr/>
          </p:nvSpPr>
          <p:spPr bwMode="auto">
            <a:xfrm>
              <a:off x="4032" y="1458"/>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11  12</a:t>
              </a:r>
            </a:p>
          </p:txBody>
        </p:sp>
        <p:sp>
          <p:nvSpPr>
            <p:cNvPr id="21585" name="Rectangle 47"/>
            <p:cNvSpPr>
              <a:spLocks noChangeArrowheads="1"/>
            </p:cNvSpPr>
            <p:nvPr/>
          </p:nvSpPr>
          <p:spPr bwMode="auto">
            <a:xfrm>
              <a:off x="5088" y="1392"/>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66FF33"/>
                  </a:solidFill>
                  <a:latin typeface="Times New Roman" panose="02020603050405020304" pitchFamily="18" charset="0"/>
                </a:rPr>
                <a:t>13</a:t>
              </a:r>
            </a:p>
          </p:txBody>
        </p:sp>
      </p:grpSp>
      <p:grpSp>
        <p:nvGrpSpPr>
          <p:cNvPr id="8" name="Group 48"/>
          <p:cNvGrpSpPr>
            <a:grpSpLocks/>
          </p:cNvGrpSpPr>
          <p:nvPr/>
        </p:nvGrpSpPr>
        <p:grpSpPr bwMode="auto">
          <a:xfrm>
            <a:off x="304800" y="3802063"/>
            <a:ext cx="8812213" cy="914400"/>
            <a:chOff x="192" y="2112"/>
            <a:chExt cx="5551" cy="576"/>
          </a:xfrm>
          <a:noFill/>
        </p:grpSpPr>
        <p:sp>
          <p:nvSpPr>
            <p:cNvPr id="21545" name="Line 49"/>
            <p:cNvSpPr>
              <a:spLocks noChangeShapeType="1"/>
            </p:cNvSpPr>
            <p:nvPr/>
          </p:nvSpPr>
          <p:spPr bwMode="auto">
            <a:xfrm>
              <a:off x="720"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6" name="Line 50"/>
            <p:cNvSpPr>
              <a:spLocks noChangeShapeType="1"/>
            </p:cNvSpPr>
            <p:nvPr/>
          </p:nvSpPr>
          <p:spPr bwMode="auto">
            <a:xfrm>
              <a:off x="1632"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7" name="Line 51"/>
            <p:cNvSpPr>
              <a:spLocks noChangeShapeType="1"/>
            </p:cNvSpPr>
            <p:nvPr/>
          </p:nvSpPr>
          <p:spPr bwMode="auto">
            <a:xfrm>
              <a:off x="2304"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8" name="Line 52"/>
            <p:cNvSpPr>
              <a:spLocks noChangeShapeType="1"/>
            </p:cNvSpPr>
            <p:nvPr/>
          </p:nvSpPr>
          <p:spPr bwMode="auto">
            <a:xfrm>
              <a:off x="2880" y="2132"/>
              <a:ext cx="0" cy="124"/>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9" name="Line 53"/>
            <p:cNvSpPr>
              <a:spLocks noChangeShapeType="1"/>
            </p:cNvSpPr>
            <p:nvPr/>
          </p:nvSpPr>
          <p:spPr bwMode="auto">
            <a:xfrm>
              <a:off x="3456"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50" name="Line 54"/>
            <p:cNvSpPr>
              <a:spLocks noChangeShapeType="1"/>
            </p:cNvSpPr>
            <p:nvPr/>
          </p:nvSpPr>
          <p:spPr bwMode="auto">
            <a:xfrm>
              <a:off x="4032"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51" name="Line 55"/>
            <p:cNvSpPr>
              <a:spLocks noChangeShapeType="1"/>
            </p:cNvSpPr>
            <p:nvPr/>
          </p:nvSpPr>
          <p:spPr bwMode="auto">
            <a:xfrm>
              <a:off x="4608"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52" name="Line 56"/>
            <p:cNvSpPr>
              <a:spLocks noChangeShapeType="1"/>
            </p:cNvSpPr>
            <p:nvPr/>
          </p:nvSpPr>
          <p:spPr bwMode="auto">
            <a:xfrm>
              <a:off x="5280" y="2112"/>
              <a:ext cx="0" cy="158"/>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53" name="Rectangle 57"/>
            <p:cNvSpPr>
              <a:spLocks noChangeArrowheads="1"/>
            </p:cNvSpPr>
            <p:nvPr/>
          </p:nvSpPr>
          <p:spPr bwMode="auto">
            <a:xfrm>
              <a:off x="480"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00FFFF"/>
                  </a:solidFill>
                  <a:latin typeface="Times New Roman" panose="02020603050405020304" pitchFamily="18" charset="0"/>
                </a:rPr>
                <a:t>8</a:t>
              </a:r>
              <a:r>
                <a:rPr kumimoji="0" lang="en-US" altLang="zh-CN" sz="1600" dirty="0" smtClean="0">
                  <a:solidFill>
                    <a:srgbClr val="FFFFFF"/>
                  </a:solidFill>
                  <a:latin typeface="Times New Roman" panose="02020603050405020304" pitchFamily="18" charset="0"/>
                </a:rPr>
                <a:t>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2  1   4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54" name="Rectangle 58"/>
            <p:cNvSpPr>
              <a:spLocks noChangeArrowheads="1"/>
            </p:cNvSpPr>
            <p:nvPr/>
          </p:nvSpPr>
          <p:spPr bwMode="auto">
            <a:xfrm>
              <a:off x="1406"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7 </a:t>
              </a:r>
              <a:r>
                <a:rPr kumimoji="0" lang="en-US" altLang="zh-CN" sz="1600" dirty="0" smtClean="0">
                  <a:solidFill>
                    <a:srgbClr val="FFCC00"/>
                  </a:solidFill>
                  <a:latin typeface="Times New Roman" panose="02020603050405020304" pitchFamily="18" charset="0"/>
                </a:rPr>
                <a:t> 1</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00FFFF"/>
                  </a:solidFill>
                  <a:latin typeface="Times New Roman" panose="02020603050405020304" pitchFamily="18" charset="0"/>
                </a:rPr>
                <a:t>6</a:t>
              </a:r>
              <a:r>
                <a:rPr kumimoji="0" lang="en-US" altLang="zh-CN" sz="1600" dirty="0" smtClean="0">
                  <a:solidFill>
                    <a:srgbClr val="FFFFFF"/>
                  </a:solidFill>
                  <a:latin typeface="Times New Roman" panose="02020603050405020304" pitchFamily="18" charset="0"/>
                </a:rPr>
                <a:t>       5</a:t>
              </a:r>
            </a:p>
          </p:txBody>
        </p:sp>
        <p:sp>
          <p:nvSpPr>
            <p:cNvPr id="21555" name="Rectangle 59"/>
            <p:cNvSpPr>
              <a:spLocks noChangeArrowheads="1"/>
            </p:cNvSpPr>
            <p:nvPr/>
          </p:nvSpPr>
          <p:spPr bwMode="auto">
            <a:xfrm>
              <a:off x="2064"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00FFFF"/>
                  </a:solidFill>
                  <a:latin typeface="Times New Roman" panose="02020603050405020304" pitchFamily="18" charset="0"/>
                </a:rPr>
                <a:t>1</a:t>
              </a:r>
              <a:r>
                <a:rPr kumimoji="0" lang="en-US" altLang="zh-CN" sz="1600" dirty="0" smtClean="0">
                  <a:solidFill>
                    <a:srgbClr val="FFCC00"/>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2   3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 8</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56" name="Rectangle 60"/>
            <p:cNvSpPr>
              <a:spLocks noChangeArrowheads="1"/>
            </p:cNvSpPr>
            <p:nvPr/>
          </p:nvSpPr>
          <p:spPr bwMode="auto">
            <a:xfrm>
              <a:off x="2688"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2  3</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4</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8</a:t>
              </a:r>
              <a:endParaRPr kumimoji="0" lang="en-US" altLang="zh-CN" sz="1600" dirty="0" smtClean="0">
                <a:solidFill>
                  <a:srgbClr val="FFFFFF"/>
                </a:solidFill>
                <a:latin typeface="Times New Roman" panose="02020603050405020304" pitchFamily="18" charset="0"/>
              </a:endParaRP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57" name="Rectangle 61"/>
            <p:cNvSpPr>
              <a:spLocks noChangeArrowheads="1"/>
            </p:cNvSpPr>
            <p:nvPr/>
          </p:nvSpPr>
          <p:spPr bwMode="auto">
            <a:xfrm>
              <a:off x="3264"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a:t>
              </a:r>
              <a:r>
                <a:rPr kumimoji="0" lang="en-US" altLang="zh-CN" sz="1600" dirty="0" smtClean="0">
                  <a:solidFill>
                    <a:srgbClr val="00FFFF"/>
                  </a:solidFill>
                  <a:latin typeface="Times New Roman" panose="02020603050405020304" pitchFamily="18" charset="0"/>
                </a:rPr>
                <a:t>8</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a:t>
              </a:r>
              <a:r>
                <a:rPr kumimoji="0" lang="en-US" altLang="zh-CN" sz="1600" dirty="0" smtClean="0">
                  <a:solidFill>
                    <a:srgbClr val="FFCC00"/>
                  </a:solidFill>
                  <a:latin typeface="Times New Roman" panose="02020603050405020304" pitchFamily="18" charset="0"/>
                </a:rPr>
                <a:t>4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3</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58" name="Rectangle 62"/>
            <p:cNvSpPr>
              <a:spLocks noChangeArrowheads="1"/>
            </p:cNvSpPr>
            <p:nvPr/>
          </p:nvSpPr>
          <p:spPr bwMode="auto">
            <a:xfrm>
              <a:off x="3792"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4</a:t>
              </a:r>
              <a:r>
                <a:rPr kumimoji="0" lang="en-US" altLang="zh-CN" sz="1600" dirty="0" smtClean="0">
                  <a:solidFill>
                    <a:srgbClr val="FFCC00"/>
                  </a:solidFill>
                  <a:latin typeface="Times New Roman" panose="02020603050405020304" pitchFamily="18" charset="0"/>
                </a:rPr>
                <a:t>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5</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a:t>
              </a:r>
              <a:r>
                <a:rPr kumimoji="0" lang="en-US" altLang="zh-CN" sz="1600" dirty="0" smtClean="0">
                  <a:solidFill>
                    <a:srgbClr val="00FFFF"/>
                  </a:solidFill>
                  <a:latin typeface="Times New Roman" panose="02020603050405020304" pitchFamily="18" charset="0"/>
                </a:rPr>
                <a:t> 6</a:t>
              </a:r>
            </a:p>
          </p:txBody>
        </p:sp>
        <p:sp>
          <p:nvSpPr>
            <p:cNvPr id="21559" name="Rectangle 63"/>
            <p:cNvSpPr>
              <a:spLocks noChangeArrowheads="1"/>
            </p:cNvSpPr>
            <p:nvPr/>
          </p:nvSpPr>
          <p:spPr bwMode="auto">
            <a:xfrm>
              <a:off x="4416"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    6   4</a:t>
              </a:r>
            </a:p>
            <a:p>
              <a:pPr algn="just">
                <a:lnSpc>
                  <a:spcPts val="1700"/>
                </a:lnSpc>
                <a:spcBef>
                  <a:spcPct val="0"/>
                </a:spcBef>
                <a:buClrTx/>
                <a:buSzTx/>
                <a:buFontTx/>
                <a:buNone/>
                <a:defRPr/>
              </a:pPr>
              <a:r>
                <a:rPr kumimoji="0" lang="en-US" altLang="zh-CN" sz="1600" dirty="0" smtClean="0">
                  <a:solidFill>
                    <a:srgbClr val="00FFFF"/>
                  </a:solidFill>
                  <a:latin typeface="Times New Roman" panose="02020603050405020304" pitchFamily="18" charset="0"/>
                </a:rPr>
                <a:t>1</a:t>
              </a:r>
              <a:r>
                <a:rPr kumimoji="0" lang="en-US" altLang="zh-CN" sz="1600" dirty="0">
                  <a:solidFill>
                    <a:srgbClr val="FFFFFF"/>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7   5</a:t>
              </a:r>
            </a:p>
          </p:txBody>
        </p:sp>
        <p:sp>
          <p:nvSpPr>
            <p:cNvPr id="21560" name="Rectangle 64"/>
            <p:cNvSpPr>
              <a:spLocks noChangeArrowheads="1"/>
            </p:cNvSpPr>
            <p:nvPr/>
          </p:nvSpPr>
          <p:spPr bwMode="auto">
            <a:xfrm>
              <a:off x="5040" y="2256"/>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Char char="1"/>
                <a:defRPr/>
              </a:pPr>
              <a:r>
                <a:rPr kumimoji="0" lang="en-US" altLang="zh-CN" sz="1600" dirty="0" smtClean="0">
                  <a:solidFill>
                    <a:srgbClr val="FFFFFF"/>
                  </a:solidFill>
                  <a:latin typeface="Times New Roman" panose="02020603050405020304" pitchFamily="18" charset="0"/>
                </a:rPr>
                <a:t>  6</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7  5</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4</a:t>
              </a:r>
            </a:p>
          </p:txBody>
        </p:sp>
        <p:sp>
          <p:nvSpPr>
            <p:cNvPr id="21561" name="Rectangle 65"/>
            <p:cNvSpPr>
              <a:spLocks noChangeArrowheads="1"/>
            </p:cNvSpPr>
            <p:nvPr/>
          </p:nvSpPr>
          <p:spPr bwMode="auto">
            <a:xfrm>
              <a:off x="192" y="230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66FF33"/>
                  </a:solidFill>
                  <a:latin typeface="Times New Roman" panose="02020603050405020304" pitchFamily="18" charset="0"/>
                </a:rPr>
                <a:t>14</a:t>
              </a:r>
            </a:p>
          </p:txBody>
        </p:sp>
        <p:sp>
          <p:nvSpPr>
            <p:cNvPr id="21562" name="Rectangle 66"/>
            <p:cNvSpPr>
              <a:spLocks noChangeArrowheads="1"/>
            </p:cNvSpPr>
            <p:nvPr/>
          </p:nvSpPr>
          <p:spPr bwMode="auto">
            <a:xfrm>
              <a:off x="1166" y="227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66FF33"/>
                  </a:solidFill>
                  <a:latin typeface="Times New Roman" panose="02020603050405020304" pitchFamily="18" charset="0"/>
                </a:rPr>
                <a:t>15</a:t>
              </a:r>
            </a:p>
          </p:txBody>
        </p:sp>
        <p:sp>
          <p:nvSpPr>
            <p:cNvPr id="21563" name="Rectangle 67"/>
            <p:cNvSpPr>
              <a:spLocks noChangeArrowheads="1"/>
            </p:cNvSpPr>
            <p:nvPr/>
          </p:nvSpPr>
          <p:spPr bwMode="auto">
            <a:xfrm>
              <a:off x="5503" y="2224"/>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66FF33"/>
                  </a:solidFill>
                  <a:latin typeface="Times New Roman" panose="02020603050405020304" pitchFamily="18" charset="0"/>
                </a:rPr>
                <a:t>21</a:t>
              </a:r>
            </a:p>
          </p:txBody>
        </p:sp>
      </p:grpSp>
      <p:grpSp>
        <p:nvGrpSpPr>
          <p:cNvPr id="9" name="Group 68"/>
          <p:cNvGrpSpPr>
            <a:grpSpLocks/>
          </p:cNvGrpSpPr>
          <p:nvPr/>
        </p:nvGrpSpPr>
        <p:grpSpPr bwMode="auto">
          <a:xfrm>
            <a:off x="74613" y="4716465"/>
            <a:ext cx="1677988" cy="1357313"/>
            <a:chOff x="47" y="2688"/>
            <a:chExt cx="1057" cy="855"/>
          </a:xfrm>
          <a:noFill/>
        </p:grpSpPr>
        <p:sp>
          <p:nvSpPr>
            <p:cNvPr id="21539" name="Line 69"/>
            <p:cNvSpPr>
              <a:spLocks noChangeShapeType="1"/>
            </p:cNvSpPr>
            <p:nvPr/>
          </p:nvSpPr>
          <p:spPr bwMode="auto">
            <a:xfrm flipH="1">
              <a:off x="281" y="2688"/>
              <a:ext cx="276" cy="18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0" name="Line 70"/>
            <p:cNvSpPr>
              <a:spLocks noChangeShapeType="1"/>
            </p:cNvSpPr>
            <p:nvPr/>
          </p:nvSpPr>
          <p:spPr bwMode="auto">
            <a:xfrm>
              <a:off x="768" y="2688"/>
              <a:ext cx="111" cy="18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41" name="Rectangle 71"/>
            <p:cNvSpPr>
              <a:spLocks noChangeArrowheads="1"/>
            </p:cNvSpPr>
            <p:nvPr/>
          </p:nvSpPr>
          <p:spPr bwMode="auto">
            <a:xfrm>
              <a:off x="47"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8   </a:t>
              </a:r>
              <a:r>
                <a:rPr kumimoji="0" lang="en-US" altLang="zh-CN" sz="1600" dirty="0" smtClean="0">
                  <a:solidFill>
                    <a:srgbClr val="00FFFF"/>
                  </a:solidFill>
                  <a:latin typeface="Times New Roman" panose="02020603050405020304" pitchFamily="18" charset="0"/>
                </a:rPr>
                <a:t>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2   1  4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42" name="Rectangle 72"/>
            <p:cNvSpPr>
              <a:spLocks noChangeArrowheads="1"/>
            </p:cNvSpPr>
            <p:nvPr/>
          </p:nvSpPr>
          <p:spPr bwMode="auto">
            <a:xfrm>
              <a:off x="624"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8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1</a:t>
              </a:r>
              <a:r>
                <a:rPr kumimoji="0" lang="en-US" altLang="zh-CN" sz="1600" dirty="0" smtClean="0">
                  <a:solidFill>
                    <a:srgbClr val="FFFFFF"/>
                  </a:solidFill>
                  <a:latin typeface="Times New Roman" panose="02020603050405020304" pitchFamily="18" charset="0"/>
                </a:rPr>
                <a:t>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2       4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43" name="Rectangle 73"/>
            <p:cNvSpPr>
              <a:spLocks noChangeArrowheads="1"/>
            </p:cNvSpPr>
            <p:nvPr/>
          </p:nvSpPr>
          <p:spPr bwMode="auto">
            <a:xfrm>
              <a:off x="144" y="3351"/>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00FFFF"/>
                  </a:solidFill>
                  <a:latin typeface="Times New Roman" panose="02020603050405020304" pitchFamily="18" charset="0"/>
                </a:rPr>
                <a:t>22</a:t>
              </a:r>
            </a:p>
          </p:txBody>
        </p:sp>
        <p:sp>
          <p:nvSpPr>
            <p:cNvPr id="21544" name="Rectangle 74"/>
            <p:cNvSpPr>
              <a:spLocks noChangeArrowheads="1"/>
            </p:cNvSpPr>
            <p:nvPr/>
          </p:nvSpPr>
          <p:spPr bwMode="auto">
            <a:xfrm>
              <a:off x="720" y="3351"/>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00FFFF"/>
                  </a:solidFill>
                  <a:latin typeface="Times New Roman" panose="02020603050405020304" pitchFamily="18" charset="0"/>
                </a:rPr>
                <a:t>23</a:t>
              </a:r>
            </a:p>
          </p:txBody>
        </p:sp>
      </p:grpSp>
      <p:grpSp>
        <p:nvGrpSpPr>
          <p:cNvPr id="10" name="Group 75"/>
          <p:cNvGrpSpPr>
            <a:grpSpLocks/>
          </p:cNvGrpSpPr>
          <p:nvPr/>
        </p:nvGrpSpPr>
        <p:grpSpPr bwMode="auto">
          <a:xfrm>
            <a:off x="1835150" y="4733926"/>
            <a:ext cx="1676400" cy="1395413"/>
            <a:chOff x="1152" y="2688"/>
            <a:chExt cx="1056" cy="879"/>
          </a:xfrm>
          <a:noFill/>
        </p:grpSpPr>
        <p:sp>
          <p:nvSpPr>
            <p:cNvPr id="21533" name="Line 76"/>
            <p:cNvSpPr>
              <a:spLocks noChangeShapeType="1"/>
            </p:cNvSpPr>
            <p:nvPr/>
          </p:nvSpPr>
          <p:spPr bwMode="auto">
            <a:xfrm flipH="1">
              <a:off x="1385" y="2688"/>
              <a:ext cx="234" cy="181"/>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34" name="Line 77"/>
            <p:cNvSpPr>
              <a:spLocks noChangeShapeType="1"/>
            </p:cNvSpPr>
            <p:nvPr/>
          </p:nvSpPr>
          <p:spPr bwMode="auto">
            <a:xfrm>
              <a:off x="1776" y="2688"/>
              <a:ext cx="181" cy="181"/>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35" name="Rectangle 78"/>
            <p:cNvSpPr>
              <a:spLocks noChangeArrowheads="1"/>
            </p:cNvSpPr>
            <p:nvPr/>
          </p:nvSpPr>
          <p:spPr bwMode="auto">
            <a:xfrm>
              <a:off x="1152"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7       4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6  </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1</a:t>
              </a:r>
              <a:r>
                <a:rPr kumimoji="0" lang="en-US" altLang="zh-CN" sz="1600" dirty="0" smtClean="0">
                  <a:solidFill>
                    <a:srgbClr val="FFFFFF"/>
                  </a:solidFill>
                  <a:latin typeface="Times New Roman" panose="02020603050405020304" pitchFamily="18" charset="0"/>
                </a:rPr>
                <a:t>  5</a:t>
              </a:r>
            </a:p>
          </p:txBody>
        </p:sp>
        <p:sp>
          <p:nvSpPr>
            <p:cNvPr id="21536" name="Rectangle 79"/>
            <p:cNvSpPr>
              <a:spLocks noChangeArrowheads="1"/>
            </p:cNvSpPr>
            <p:nvPr/>
          </p:nvSpPr>
          <p:spPr bwMode="auto">
            <a:xfrm>
              <a:off x="1728"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2  8   3</a:t>
              </a:r>
            </a:p>
            <a:p>
              <a:pPr algn="just">
                <a:lnSpc>
                  <a:spcPts val="1700"/>
                </a:lnSpc>
                <a:spcBef>
                  <a:spcPct val="0"/>
                </a:spcBef>
                <a:buClrTx/>
                <a:buSzTx/>
                <a:buFont typeface="Times New Roman" panose="02020603050405020304" pitchFamily="18" charset="0"/>
                <a:buNone/>
                <a:defRPr/>
              </a:pPr>
              <a:r>
                <a:rPr kumimoji="0" lang="en-US" altLang="zh-CN" sz="1600" dirty="0" smtClean="0">
                  <a:solidFill>
                    <a:srgbClr val="FFFFFF"/>
                  </a:solidFill>
                  <a:latin typeface="Times New Roman" panose="02020603050405020304" pitchFamily="18" charset="0"/>
                </a:rPr>
                <a:t>7 </a:t>
              </a:r>
              <a:r>
                <a:rPr kumimoji="0" lang="en-US" altLang="zh-CN" sz="1600" dirty="0" smtClean="0">
                  <a:solidFill>
                    <a:srgbClr val="FFCC00"/>
                  </a:solidFill>
                  <a:latin typeface="Times New Roman" panose="02020603050405020304" pitchFamily="18" charset="0"/>
                </a:rPr>
                <a:t> 1</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6  </a:t>
              </a:r>
              <a:r>
                <a:rPr kumimoji="0" lang="en-US" altLang="zh-CN" sz="1600" dirty="0" smtClean="0">
                  <a:solidFill>
                    <a:srgbClr val="00FFFF"/>
                  </a:solidFill>
                  <a:latin typeface="Times New Roman" panose="02020603050405020304" pitchFamily="18" charset="0"/>
                </a:rPr>
                <a:t>5</a:t>
              </a:r>
            </a:p>
          </p:txBody>
        </p:sp>
        <p:sp>
          <p:nvSpPr>
            <p:cNvPr id="21537" name="Rectangle 80"/>
            <p:cNvSpPr>
              <a:spLocks noChangeArrowheads="1"/>
            </p:cNvSpPr>
            <p:nvPr/>
          </p:nvSpPr>
          <p:spPr bwMode="auto">
            <a:xfrm>
              <a:off x="1288" y="3375"/>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smtClean="0">
                  <a:solidFill>
                    <a:srgbClr val="00FFFF"/>
                  </a:solidFill>
                  <a:latin typeface="Times New Roman" panose="02020603050405020304" pitchFamily="18" charset="0"/>
                </a:rPr>
                <a:t>24</a:t>
              </a:r>
            </a:p>
          </p:txBody>
        </p:sp>
        <p:sp>
          <p:nvSpPr>
            <p:cNvPr id="21538" name="Rectangle 81"/>
            <p:cNvSpPr>
              <a:spLocks noChangeArrowheads="1"/>
            </p:cNvSpPr>
            <p:nvPr/>
          </p:nvSpPr>
          <p:spPr bwMode="auto">
            <a:xfrm>
              <a:off x="1842" y="3353"/>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00FFFF"/>
                  </a:solidFill>
                  <a:latin typeface="Times New Roman" panose="02020603050405020304" pitchFamily="18" charset="0"/>
                </a:rPr>
                <a:t>25</a:t>
              </a:r>
            </a:p>
          </p:txBody>
        </p:sp>
      </p:grpSp>
      <p:grpSp>
        <p:nvGrpSpPr>
          <p:cNvPr id="11" name="Group 82"/>
          <p:cNvGrpSpPr>
            <a:grpSpLocks/>
          </p:cNvGrpSpPr>
          <p:nvPr/>
        </p:nvGrpSpPr>
        <p:grpSpPr bwMode="auto">
          <a:xfrm>
            <a:off x="3567113" y="4716466"/>
            <a:ext cx="1843088" cy="1357313"/>
            <a:chOff x="2247" y="2688"/>
            <a:chExt cx="1161" cy="855"/>
          </a:xfrm>
          <a:noFill/>
        </p:grpSpPr>
        <p:sp>
          <p:nvSpPr>
            <p:cNvPr id="21527" name="Line 83"/>
            <p:cNvSpPr>
              <a:spLocks noChangeShapeType="1"/>
            </p:cNvSpPr>
            <p:nvPr/>
          </p:nvSpPr>
          <p:spPr bwMode="auto">
            <a:xfrm>
              <a:off x="2247" y="2688"/>
              <a:ext cx="218" cy="18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28" name="Line 84"/>
            <p:cNvSpPr>
              <a:spLocks noChangeShapeType="1"/>
            </p:cNvSpPr>
            <p:nvPr/>
          </p:nvSpPr>
          <p:spPr bwMode="auto">
            <a:xfrm>
              <a:off x="2448" y="2688"/>
              <a:ext cx="672" cy="192"/>
            </a:xfrm>
            <a:prstGeom prst="line">
              <a:avLst/>
            </a:prstGeom>
            <a:grpFill/>
            <a:ln w="9525">
              <a:solidFill>
                <a:srgbClr val="FFFF00"/>
              </a:solidFill>
              <a:round/>
              <a:headEnd/>
              <a:tailEnd type="triangle" w="med" len="med"/>
            </a:ln>
            <a:extLst/>
          </p:spPr>
          <p:txBody>
            <a:bodyPr/>
            <a:lstStyle/>
            <a:p>
              <a:pPr algn="l">
                <a:lnSpc>
                  <a:spcPts val="1700"/>
                </a:lnSpc>
                <a:spcBef>
                  <a:spcPct val="0"/>
                </a:spcBef>
                <a:buClrTx/>
                <a:buFontTx/>
                <a:buNone/>
                <a:defRPr/>
              </a:pPr>
              <a:endParaRPr lang="zh-CN" altLang="en-US" sz="1600">
                <a:solidFill>
                  <a:srgbClr val="FFFFFF"/>
                </a:solidFill>
              </a:endParaRPr>
            </a:p>
          </p:txBody>
        </p:sp>
        <p:sp>
          <p:nvSpPr>
            <p:cNvPr id="21529" name="Rectangle 85"/>
            <p:cNvSpPr>
              <a:spLocks noChangeArrowheads="1"/>
            </p:cNvSpPr>
            <p:nvPr/>
          </p:nvSpPr>
          <p:spPr bwMode="auto">
            <a:xfrm>
              <a:off x="2352"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1  2   3</a:t>
              </a:r>
            </a:p>
            <a:p>
              <a:pPr algn="just">
                <a:lnSpc>
                  <a:spcPts val="1700"/>
                </a:lnSpc>
                <a:spcBef>
                  <a:spcPct val="0"/>
                </a:spcBef>
                <a:buClrTx/>
                <a:buSzTx/>
                <a:buFontTx/>
                <a:buNone/>
                <a:defRPr/>
              </a:pPr>
              <a:r>
                <a:rPr kumimoji="0" lang="en-US" altLang="zh-CN" sz="1600" dirty="0" smtClean="0">
                  <a:solidFill>
                    <a:srgbClr val="00FFFF"/>
                  </a:solidFill>
                  <a:latin typeface="Times New Roman" panose="02020603050405020304" pitchFamily="18" charset="0"/>
                </a:rPr>
                <a:t>8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7  6   5</a:t>
              </a:r>
            </a:p>
          </p:txBody>
        </p:sp>
        <p:sp>
          <p:nvSpPr>
            <p:cNvPr id="21530" name="Rectangle 86"/>
            <p:cNvSpPr>
              <a:spLocks noChangeArrowheads="1"/>
            </p:cNvSpPr>
            <p:nvPr/>
          </p:nvSpPr>
          <p:spPr bwMode="auto">
            <a:xfrm>
              <a:off x="2928" y="2880"/>
              <a:ext cx="480" cy="432"/>
            </a:xfrm>
            <a:prstGeom prst="rect">
              <a:avLst/>
            </a:prstGeom>
            <a:grpFill/>
            <a:ln w="9525">
              <a:solidFill>
                <a:srgbClr val="FFFF00"/>
              </a:solidFill>
              <a:miter lim="800000"/>
              <a:headEnd/>
              <a:tailEnd/>
            </a:ln>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1</a:t>
              </a:r>
              <a:r>
                <a:rPr kumimoji="0" lang="en-US" altLang="zh-CN" sz="1600" dirty="0" smtClean="0">
                  <a:solidFill>
                    <a:srgbClr val="FFCC00"/>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2   3</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00FFFF"/>
                  </a:solidFill>
                  <a:latin typeface="Times New Roman" panose="02020603050405020304" pitchFamily="18" charset="0"/>
                </a:rPr>
                <a:t>7</a:t>
              </a:r>
              <a:r>
                <a:rPr kumimoji="0" lang="en-US" altLang="zh-CN" sz="1600" dirty="0" smtClean="0">
                  <a:solidFill>
                    <a:srgbClr val="FFFFFF"/>
                  </a:solidFill>
                  <a:latin typeface="Times New Roman" panose="02020603050405020304" pitchFamily="18" charset="0"/>
                </a:rPr>
                <a:t>  8</a:t>
              </a:r>
              <a:r>
                <a:rPr kumimoji="0" lang="en-US" altLang="zh-CN" sz="1600" dirty="0" smtClean="0">
                  <a:solidFill>
                    <a:srgbClr val="339933"/>
                  </a:solidFill>
                  <a:latin typeface="Times New Roman" panose="02020603050405020304" pitchFamily="18" charset="0"/>
                </a:rPr>
                <a:t>  </a:t>
              </a:r>
              <a:r>
                <a:rPr kumimoji="0" lang="en-US" altLang="zh-CN" sz="1600" dirty="0" smtClean="0">
                  <a:solidFill>
                    <a:srgbClr val="FFFFFF"/>
                  </a:solidFill>
                  <a:latin typeface="Times New Roman" panose="02020603050405020304" pitchFamily="18" charset="0"/>
                </a:rPr>
                <a:t> 4</a:t>
              </a:r>
            </a:p>
            <a:p>
              <a:pPr algn="just">
                <a:lnSpc>
                  <a:spcPts val="1700"/>
                </a:lnSpc>
                <a:spcBef>
                  <a:spcPct val="0"/>
                </a:spcBef>
                <a:buClrTx/>
                <a:buSzTx/>
                <a:buFontTx/>
                <a:buNone/>
                <a:defRPr/>
              </a:pPr>
              <a:r>
                <a:rPr kumimoji="0" lang="en-US" altLang="zh-CN" sz="1600" dirty="0" smtClean="0">
                  <a:solidFill>
                    <a:srgbClr val="FFFFFF"/>
                  </a:solidFill>
                  <a:latin typeface="Times New Roman" panose="02020603050405020304" pitchFamily="18" charset="0"/>
                </a:rPr>
                <a:t>    6   5</a:t>
              </a:r>
            </a:p>
          </p:txBody>
        </p:sp>
        <p:sp>
          <p:nvSpPr>
            <p:cNvPr id="21531" name="Rectangle 87"/>
            <p:cNvSpPr>
              <a:spLocks noChangeArrowheads="1"/>
            </p:cNvSpPr>
            <p:nvPr/>
          </p:nvSpPr>
          <p:spPr bwMode="auto">
            <a:xfrm>
              <a:off x="2442" y="3351"/>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00FFFF"/>
                  </a:solidFill>
                  <a:latin typeface="Times New Roman" panose="02020603050405020304" pitchFamily="18" charset="0"/>
                </a:rPr>
                <a:t>26</a:t>
              </a:r>
            </a:p>
          </p:txBody>
        </p:sp>
        <p:sp>
          <p:nvSpPr>
            <p:cNvPr id="21532" name="Rectangle 88"/>
            <p:cNvSpPr>
              <a:spLocks noChangeArrowheads="1"/>
            </p:cNvSpPr>
            <p:nvPr/>
          </p:nvSpPr>
          <p:spPr bwMode="auto">
            <a:xfrm>
              <a:off x="3037" y="3351"/>
              <a:ext cx="240" cy="192"/>
            </a:xfrm>
            <a:prstGeom prst="rect">
              <a:avLst/>
            </a:prstGeom>
            <a:grpFill/>
            <a:ln w="9525">
              <a:noFill/>
              <a:miter lim="800000"/>
              <a:headEnd/>
              <a:tailEnd/>
            </a:ln>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lnSpc>
                  <a:spcPts val="1700"/>
                </a:lnSpc>
                <a:spcBef>
                  <a:spcPct val="0"/>
                </a:spcBef>
                <a:buClrTx/>
                <a:buSzTx/>
                <a:buFontTx/>
                <a:buNone/>
                <a:defRPr/>
              </a:pPr>
              <a:r>
                <a:rPr lang="en-US" altLang="zh-CN" sz="2400" b="0" dirty="0" smtClean="0">
                  <a:solidFill>
                    <a:srgbClr val="00FFFF"/>
                  </a:solidFill>
                  <a:latin typeface="Times New Roman" panose="02020603050405020304" pitchFamily="18" charset="0"/>
                </a:rPr>
                <a:t>27</a:t>
              </a:r>
            </a:p>
          </p:txBody>
        </p:sp>
      </p:grpSp>
      <p:sp>
        <p:nvSpPr>
          <p:cNvPr id="97" name="Rectangle 89"/>
          <p:cNvSpPr>
            <a:spLocks noChangeArrowheads="1"/>
          </p:cNvSpPr>
          <p:nvPr/>
        </p:nvSpPr>
        <p:spPr bwMode="auto">
          <a:xfrm>
            <a:off x="4267200" y="5768975"/>
            <a:ext cx="381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en-US" altLang="zh-CN" sz="2000" smtClean="0">
                <a:solidFill>
                  <a:srgbClr val="66FF33"/>
                </a:solidFill>
                <a:latin typeface="Times New Roman" panose="02020603050405020304" pitchFamily="18" charset="0"/>
              </a:rPr>
              <a:t>S</a:t>
            </a:r>
            <a:r>
              <a:rPr lang="en-US" altLang="zh-CN" sz="2000" baseline="-25000" smtClean="0">
                <a:solidFill>
                  <a:srgbClr val="66FF33"/>
                </a:solidFill>
                <a:latin typeface="Times New Roman" panose="02020603050405020304" pitchFamily="18" charset="0"/>
              </a:rPr>
              <a:t>g</a:t>
            </a:r>
          </a:p>
        </p:txBody>
      </p:sp>
      <p:sp>
        <p:nvSpPr>
          <p:cNvPr id="98" name="Text Box 90"/>
          <p:cNvSpPr txBox="1">
            <a:spLocks noChangeArrowheads="1"/>
          </p:cNvSpPr>
          <p:nvPr/>
        </p:nvSpPr>
        <p:spPr bwMode="auto">
          <a:xfrm>
            <a:off x="385763" y="6173788"/>
            <a:ext cx="8534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en-US" altLang="zh-CN" sz="2400" smtClean="0">
                <a:latin typeface="Times New Roman" panose="02020603050405020304" pitchFamily="18" charset="0"/>
              </a:rPr>
              <a:t>Route:  S</a:t>
            </a:r>
            <a:r>
              <a:rPr lang="en-US" altLang="zh-CN" sz="2400" baseline="-25000" smtClean="0">
                <a:latin typeface="Times New Roman" panose="02020603050405020304" pitchFamily="18" charset="0"/>
              </a:rPr>
              <a:t>0</a:t>
            </a:r>
            <a:r>
              <a:rPr lang="en-US" altLang="zh-CN" sz="2400" smtClean="0">
                <a:latin typeface="Times New Roman" panose="02020603050405020304" pitchFamily="18" charset="0"/>
              </a:rPr>
              <a:t> </a:t>
            </a:r>
            <a:r>
              <a:rPr lang="en-US" altLang="zh-CN" sz="2400" smtClean="0">
                <a:solidFill>
                  <a:srgbClr val="FFFFFF"/>
                </a:solidFill>
                <a:latin typeface="Times New Roman" panose="02020603050405020304" pitchFamily="18" charset="0"/>
              </a:rPr>
              <a:t>→3 → 8 → 16 → 26(</a:t>
            </a:r>
            <a:r>
              <a:rPr lang="en-US" altLang="zh-CN" sz="2400" smtClean="0">
                <a:latin typeface="Times New Roman" panose="02020603050405020304" pitchFamily="18" charset="0"/>
              </a:rPr>
              <a:t>Sg</a:t>
            </a:r>
            <a:r>
              <a:rPr lang="en-US" altLang="zh-CN" sz="2400" smtClean="0">
                <a:solidFill>
                  <a:srgbClr val="FFFFFF"/>
                </a:solidFill>
                <a:latin typeface="Times New Roman" panose="02020603050405020304" pitchFamily="18" charset="0"/>
              </a:rPr>
              <a:t>)</a:t>
            </a:r>
          </a:p>
        </p:txBody>
      </p:sp>
      <p:sp>
        <p:nvSpPr>
          <p:cNvPr id="99" name="Line 91"/>
          <p:cNvSpPr>
            <a:spLocks noChangeShapeType="1"/>
          </p:cNvSpPr>
          <p:nvPr/>
        </p:nvSpPr>
        <p:spPr bwMode="auto">
          <a:xfrm flipH="1">
            <a:off x="3810000" y="1657350"/>
            <a:ext cx="1371600" cy="468313"/>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spcBef>
                <a:spcPct val="0"/>
              </a:spcBef>
              <a:buClrTx/>
              <a:buFontTx/>
              <a:buNone/>
            </a:pPr>
            <a:endParaRPr lang="zh-CN" altLang="en-US" smtClean="0">
              <a:solidFill>
                <a:srgbClr val="FFFFFF"/>
              </a:solidFill>
            </a:endParaRPr>
          </a:p>
        </p:txBody>
      </p:sp>
      <p:sp>
        <p:nvSpPr>
          <p:cNvPr id="100" name="Line 92"/>
          <p:cNvSpPr>
            <a:spLocks noChangeShapeType="1"/>
          </p:cNvSpPr>
          <p:nvPr/>
        </p:nvSpPr>
        <p:spPr bwMode="auto">
          <a:xfrm flipH="1">
            <a:off x="3551238" y="2811463"/>
            <a:ext cx="82550" cy="30480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spcBef>
                <a:spcPct val="0"/>
              </a:spcBef>
              <a:buClrTx/>
              <a:buFontTx/>
              <a:buNone/>
            </a:pPr>
            <a:endParaRPr lang="zh-CN" altLang="en-US" smtClean="0">
              <a:solidFill>
                <a:srgbClr val="FFFFFF"/>
              </a:solidFill>
            </a:endParaRPr>
          </a:p>
        </p:txBody>
      </p:sp>
      <p:sp>
        <p:nvSpPr>
          <p:cNvPr id="101" name="Line 93"/>
          <p:cNvSpPr>
            <a:spLocks noChangeShapeType="1"/>
          </p:cNvSpPr>
          <p:nvPr/>
        </p:nvSpPr>
        <p:spPr bwMode="auto">
          <a:xfrm>
            <a:off x="3657600" y="3802063"/>
            <a:ext cx="0" cy="228600"/>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spcBef>
                <a:spcPct val="0"/>
              </a:spcBef>
              <a:buClrTx/>
              <a:buFontTx/>
              <a:buNone/>
            </a:pPr>
            <a:endParaRPr lang="zh-CN" altLang="en-US" smtClean="0">
              <a:solidFill>
                <a:srgbClr val="FFFFFF"/>
              </a:solidFill>
            </a:endParaRPr>
          </a:p>
        </p:txBody>
      </p:sp>
      <p:sp>
        <p:nvSpPr>
          <p:cNvPr id="102" name="Line 94"/>
          <p:cNvSpPr>
            <a:spLocks noChangeShapeType="1"/>
          </p:cNvSpPr>
          <p:nvPr/>
        </p:nvSpPr>
        <p:spPr bwMode="auto">
          <a:xfrm>
            <a:off x="3581400" y="4716463"/>
            <a:ext cx="331788" cy="288925"/>
          </a:xfrm>
          <a:prstGeom prst="line">
            <a:avLst/>
          </a:prstGeom>
          <a:noFill/>
          <a:ln w="28575">
            <a:solidFill>
              <a:srgbClr val="00FFFF"/>
            </a:solidFill>
            <a:miter lim="800000"/>
            <a:headEnd/>
            <a:tailEnd type="triangle" w="med" len="med"/>
          </a:ln>
          <a:extLst>
            <a:ext uri="{909E8E84-426E-40DD-AFC4-6F175D3DCCD1}">
              <a14:hiddenFill xmlns:a14="http://schemas.microsoft.com/office/drawing/2010/main">
                <a:noFill/>
              </a14:hiddenFill>
            </a:ext>
          </a:extLst>
        </p:spPr>
        <p:txBody>
          <a:bodyPr wrap="none"/>
          <a:lstStyle/>
          <a:p>
            <a:pPr algn="l">
              <a:spcBef>
                <a:spcPct val="0"/>
              </a:spcBef>
              <a:buClrTx/>
              <a:buFontTx/>
              <a:buNone/>
            </a:pPr>
            <a:endParaRPr lang="zh-CN" altLang="en-US" smtClean="0">
              <a:solidFill>
                <a:srgbClr val="FFFFFF"/>
              </a:solidFill>
            </a:endParaRPr>
          </a:p>
        </p:txBody>
      </p:sp>
    </p:spTree>
    <p:extLst>
      <p:ext uri="{BB962C8B-B14F-4D97-AF65-F5344CB8AC3E}">
        <p14:creationId xmlns:p14="http://schemas.microsoft.com/office/powerpoint/2010/main" val="228597007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vertic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5"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vertical)">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vertical)">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vertical)">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5"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blinds(vertical)">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5"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blinds(vertical)">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5"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blinds(vertical)">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5"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blinds(vertical)">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5"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blinds(vertical)">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5" fill="hold" grpId="0" nodeType="click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blinds(vertical)">
                                      <p:cBhvr>
                                        <p:cTn id="52" dur="500"/>
                                        <p:tgtEl>
                                          <p:spTgt spid="9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5" fill="hold" grpId="0" nodeType="clickEffect">
                                  <p:stCondLst>
                                    <p:cond delay="0"/>
                                  </p:stCondLst>
                                  <p:childTnLst>
                                    <p:set>
                                      <p:cBhvr>
                                        <p:cTn id="56" dur="1" fill="hold">
                                          <p:stCondLst>
                                            <p:cond delay="0"/>
                                          </p:stCondLst>
                                        </p:cTn>
                                        <p:tgtEl>
                                          <p:spTgt spid="98"/>
                                        </p:tgtEl>
                                        <p:attrNameLst>
                                          <p:attrName>style.visibility</p:attrName>
                                        </p:attrNameLst>
                                      </p:cBhvr>
                                      <p:to>
                                        <p:strVal val="visible"/>
                                      </p:to>
                                    </p:set>
                                    <p:animEffect transition="in" filter="blinds(vertical)">
                                      <p:cBhvr>
                                        <p:cTn id="57" dur="500"/>
                                        <p:tgtEl>
                                          <p:spTgt spid="9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99"/>
                                        </p:tgtEl>
                                        <p:attrNameLst>
                                          <p:attrName>style.visibility</p:attrName>
                                        </p:attrNameLst>
                                      </p:cBhvr>
                                      <p:to>
                                        <p:strVal val="visible"/>
                                      </p:to>
                                    </p:set>
                                    <p:animEffect transition="in" filter="dissolve">
                                      <p:cBhvr>
                                        <p:cTn id="62" dur="500"/>
                                        <p:tgtEl>
                                          <p:spTgt spid="99"/>
                                        </p:tgtEl>
                                      </p:cBhvr>
                                    </p:animEffect>
                                  </p:childTnLst>
                                </p:cTn>
                              </p:par>
                            </p:childTnLst>
                          </p:cTn>
                        </p:par>
                        <p:par>
                          <p:cTn id="63" fill="hold" nodeType="afterGroup">
                            <p:stCondLst>
                              <p:cond delay="500"/>
                            </p:stCondLst>
                            <p:childTnLst>
                              <p:par>
                                <p:cTn id="64" presetID="9" presetClass="entr" presetSubtype="0" fill="hold" grpId="0" nodeType="afterEffect">
                                  <p:stCondLst>
                                    <p:cond delay="0"/>
                                  </p:stCondLst>
                                  <p:childTnLst>
                                    <p:set>
                                      <p:cBhvr>
                                        <p:cTn id="65" dur="1" fill="hold">
                                          <p:stCondLst>
                                            <p:cond delay="0"/>
                                          </p:stCondLst>
                                        </p:cTn>
                                        <p:tgtEl>
                                          <p:spTgt spid="100"/>
                                        </p:tgtEl>
                                        <p:attrNameLst>
                                          <p:attrName>style.visibility</p:attrName>
                                        </p:attrNameLst>
                                      </p:cBhvr>
                                      <p:to>
                                        <p:strVal val="visible"/>
                                      </p:to>
                                    </p:set>
                                    <p:animEffect transition="in" filter="dissolve">
                                      <p:cBhvr>
                                        <p:cTn id="66" dur="500"/>
                                        <p:tgtEl>
                                          <p:spTgt spid="100"/>
                                        </p:tgtEl>
                                      </p:cBhvr>
                                    </p:animEffect>
                                  </p:childTnLst>
                                </p:cTn>
                              </p:par>
                            </p:childTnLst>
                          </p:cTn>
                        </p:par>
                        <p:par>
                          <p:cTn id="67" fill="hold" nodeType="afterGroup">
                            <p:stCondLst>
                              <p:cond delay="1000"/>
                            </p:stCondLst>
                            <p:childTnLst>
                              <p:par>
                                <p:cTn id="68" presetID="9" presetClass="entr" presetSubtype="0" fill="hold" grpId="0" nodeType="afterEffect">
                                  <p:stCondLst>
                                    <p:cond delay="0"/>
                                  </p:stCondLst>
                                  <p:childTnLst>
                                    <p:set>
                                      <p:cBhvr>
                                        <p:cTn id="69" dur="1" fill="hold">
                                          <p:stCondLst>
                                            <p:cond delay="0"/>
                                          </p:stCondLst>
                                        </p:cTn>
                                        <p:tgtEl>
                                          <p:spTgt spid="101"/>
                                        </p:tgtEl>
                                        <p:attrNameLst>
                                          <p:attrName>style.visibility</p:attrName>
                                        </p:attrNameLst>
                                      </p:cBhvr>
                                      <p:to>
                                        <p:strVal val="visible"/>
                                      </p:to>
                                    </p:set>
                                    <p:animEffect transition="in" filter="dissolve">
                                      <p:cBhvr>
                                        <p:cTn id="70" dur="500"/>
                                        <p:tgtEl>
                                          <p:spTgt spid="101"/>
                                        </p:tgtEl>
                                      </p:cBhvr>
                                    </p:animEffect>
                                  </p:childTnLst>
                                </p:cTn>
                              </p:par>
                            </p:childTnLst>
                          </p:cTn>
                        </p:par>
                        <p:par>
                          <p:cTn id="71" fill="hold" nodeType="afterGroup">
                            <p:stCondLst>
                              <p:cond delay="1500"/>
                            </p:stCondLst>
                            <p:childTnLst>
                              <p:par>
                                <p:cTn id="72" presetID="9" presetClass="entr" presetSubtype="0" fill="hold" grpId="0" nodeType="afterEffect">
                                  <p:stCondLst>
                                    <p:cond delay="0"/>
                                  </p:stCondLst>
                                  <p:childTnLst>
                                    <p:set>
                                      <p:cBhvr>
                                        <p:cTn id="73" dur="1" fill="hold">
                                          <p:stCondLst>
                                            <p:cond delay="0"/>
                                          </p:stCondLst>
                                        </p:cTn>
                                        <p:tgtEl>
                                          <p:spTgt spid="102"/>
                                        </p:tgtEl>
                                        <p:attrNameLst>
                                          <p:attrName>style.visibility</p:attrName>
                                        </p:attrNameLst>
                                      </p:cBhvr>
                                      <p:to>
                                        <p:strVal val="visible"/>
                                      </p:to>
                                    </p:set>
                                    <p:animEffect transition="in" filter="dissolve">
                                      <p:cBhvr>
                                        <p:cTn id="74" dur="500"/>
                                        <p:tgtEl>
                                          <p:spTgt spid="10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grpId="1" nodeType="clickEffect">
                                  <p:stCondLst>
                                    <p:cond delay="0"/>
                                  </p:stCondLst>
                                  <p:childTnLst>
                                    <p:set>
                                      <p:cBhvr>
                                        <p:cTn id="78" dur="1" fill="hold">
                                          <p:stCondLst>
                                            <p:cond delay="0"/>
                                          </p:stCondLst>
                                        </p:cTn>
                                        <p:tgtEl>
                                          <p:spTgt spid="98"/>
                                        </p:tgtEl>
                                        <p:attrNameLst>
                                          <p:attrName>style.visibility</p:attrName>
                                        </p:attrNameLst>
                                      </p:cBhvr>
                                      <p:to>
                                        <p:strVal val="visible"/>
                                      </p:to>
                                    </p:set>
                                    <p:animEffect transition="in" filter="wipe(left)">
                                      <p:cBhvr>
                                        <p:cTn id="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autoUpdateAnimBg="0"/>
      <p:bldP spid="98" grpId="0"/>
      <p:bldP spid="98" grpId="1"/>
      <p:bldP spid="99" grpId="0" animBg="1"/>
      <p:bldP spid="100" grpId="0" animBg="1"/>
      <p:bldP spid="101" grpId="0" animBg="1"/>
      <p:bldP spid="10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4"/>
          <p:cNvSpPr>
            <a:spLocks noGrp="1"/>
          </p:cNvSpPr>
          <p:nvPr>
            <p:ph type="sldNum" sz="quarter" idx="11"/>
          </p:nvPr>
        </p:nvSpPr>
        <p:spPr/>
        <p:txBody>
          <a:bodyPr/>
          <a:lstStyle/>
          <a:p>
            <a:pPr>
              <a:defRPr/>
            </a:pPr>
            <a:r>
              <a:rPr lang="zh-CN" altLang="en-US"/>
              <a:t>第 </a:t>
            </a:r>
            <a:fld id="{AD1E06A1-0926-47E4-85A3-B5B067040BA8}" type="slidenum">
              <a:rPr lang="zh-CN" altLang="en-US" b="1">
                <a:solidFill>
                  <a:srgbClr val="66CCFF"/>
                </a:solidFill>
              </a:rPr>
              <a:pPr>
                <a:defRPr/>
              </a:pPr>
              <a:t>24</a:t>
            </a:fld>
            <a:r>
              <a:rPr lang="en-US" altLang="zh-CN" b="1"/>
              <a:t> </a:t>
            </a:r>
            <a:r>
              <a:rPr lang="zh-CN" altLang="en-US"/>
              <a:t>页</a:t>
            </a:r>
            <a:endParaRPr lang="zh-CN" altLang="en-US" sz="1800">
              <a:latin typeface="Arial" charset="0"/>
            </a:endParaRPr>
          </a:p>
        </p:txBody>
      </p:sp>
      <p:sp>
        <p:nvSpPr>
          <p:cNvPr id="12291"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sp>
        <p:nvSpPr>
          <p:cNvPr id="12292" name="Rectangle 3"/>
          <p:cNvSpPr>
            <a:spLocks noGrp="1" noChangeArrowheads="1"/>
          </p:cNvSpPr>
          <p:nvPr>
            <p:ph type="body" idx="1"/>
          </p:nvPr>
        </p:nvSpPr>
        <p:spPr>
          <a:xfrm>
            <a:off x="157163" y="728663"/>
            <a:ext cx="8915400" cy="720725"/>
          </a:xfrm>
        </p:spPr>
        <p:txBody>
          <a:bodyPr/>
          <a:lstStyle/>
          <a:p>
            <a:pPr marL="266700" indent="-266700" eaLnBrk="1" hangingPunct="1">
              <a:lnSpc>
                <a:spcPct val="110000"/>
              </a:lnSpc>
              <a:spcBef>
                <a:spcPct val="0"/>
              </a:spcBef>
            </a:pPr>
            <a:r>
              <a:rPr lang="zh-CN" altLang="en-US" sz="3200" smtClean="0">
                <a:solidFill>
                  <a:schemeClr val="tx2"/>
                </a:solidFill>
              </a:rPr>
              <a:t>数值问题与非数值问题的比较</a:t>
            </a:r>
            <a:endParaRPr lang="zh-CN" altLang="en-US" sz="2800" smtClean="0">
              <a:solidFill>
                <a:schemeClr val="tx1"/>
              </a:solidFill>
            </a:endParaRPr>
          </a:p>
        </p:txBody>
      </p:sp>
      <p:sp>
        <p:nvSpPr>
          <p:cNvPr id="1044484" name="Text Box 4"/>
          <p:cNvSpPr txBox="1">
            <a:spLocks noChangeArrowheads="1"/>
          </p:cNvSpPr>
          <p:nvPr/>
        </p:nvSpPr>
        <p:spPr bwMode="auto">
          <a:xfrm>
            <a:off x="250825" y="1597025"/>
            <a:ext cx="3960813" cy="4217988"/>
          </a:xfrm>
          <a:prstGeom prst="rect">
            <a:avLst/>
          </a:prstGeom>
          <a:noFill/>
          <a:ln w="12700" cap="rnd">
            <a:noFill/>
            <a:miter lim="800000"/>
            <a:headEnd/>
            <a:tailEnd/>
          </a:ln>
        </p:spPr>
        <p:txBody>
          <a:bodyPr>
            <a:spAutoFit/>
          </a:bodyPr>
          <a:lstStyle/>
          <a:p>
            <a:pPr algn="l">
              <a:spcBef>
                <a:spcPct val="0"/>
              </a:spcBef>
              <a:buClrTx/>
              <a:buFontTx/>
              <a:buNone/>
            </a:pPr>
            <a:r>
              <a:rPr lang="zh-CN" altLang="en-US" sz="2400" b="1">
                <a:solidFill>
                  <a:schemeClr val="accent1"/>
                </a:solidFill>
                <a:latin typeface="黑体" pitchFamily="2" charset="-122"/>
                <a:ea typeface="黑体" pitchFamily="2" charset="-122"/>
              </a:rPr>
              <a:t>数值问题</a:t>
            </a:r>
          </a:p>
          <a:p>
            <a:pPr algn="l">
              <a:spcBef>
                <a:spcPct val="30000"/>
              </a:spcBef>
              <a:buClrTx/>
              <a:buFontTx/>
              <a:buNone/>
            </a:pPr>
            <a:r>
              <a:rPr lang="zh-CN" altLang="en-US" sz="2400" b="1">
                <a:solidFill>
                  <a:srgbClr val="FFFF00"/>
                </a:solidFill>
                <a:latin typeface="黑体" pitchFamily="2" charset="-122"/>
                <a:ea typeface="黑体" pitchFamily="2" charset="-122"/>
              </a:rPr>
              <a:t>* 对象</a:t>
            </a:r>
            <a:r>
              <a:rPr lang="zh-CN" altLang="en-US" sz="2400" b="1">
                <a:latin typeface="黑体" pitchFamily="2" charset="-122"/>
                <a:ea typeface="黑体" pitchFamily="2" charset="-122"/>
              </a:rPr>
              <a:t>：</a:t>
            </a:r>
            <a:r>
              <a:rPr lang="en-US" altLang="zh-CN" sz="2400" b="1">
                <a:latin typeface="黑体" pitchFamily="2" charset="-122"/>
                <a:ea typeface="黑体" pitchFamily="2" charset="-122"/>
              </a:rPr>
              <a:t>len,wide,area </a:t>
            </a:r>
          </a:p>
          <a:p>
            <a:pPr algn="l">
              <a:buClrTx/>
              <a:buFontTx/>
              <a:buNone/>
            </a:pPr>
            <a:r>
              <a:rPr lang="en-US" altLang="zh-CN" sz="2400" b="1">
                <a:latin typeface="黑体" pitchFamily="2" charset="-122"/>
                <a:ea typeface="黑体" pitchFamily="2" charset="-122"/>
              </a:rPr>
              <a:t>    </a:t>
            </a:r>
            <a:r>
              <a:rPr lang="en-US" altLang="zh-CN" sz="2400" b="1">
                <a:ea typeface="黑体" pitchFamily="2" charset="-122"/>
              </a:rPr>
              <a:t>——</a:t>
            </a:r>
            <a:r>
              <a:rPr lang="zh-CN" altLang="en-US" sz="2400" b="1">
                <a:latin typeface="黑体" pitchFamily="2" charset="-122"/>
                <a:ea typeface="黑体" pitchFamily="2" charset="-122"/>
              </a:rPr>
              <a:t>用数值表示</a:t>
            </a:r>
          </a:p>
          <a:p>
            <a:pPr algn="l">
              <a:buClrTx/>
              <a:buFontTx/>
              <a:buNone/>
            </a:pPr>
            <a:r>
              <a:rPr lang="zh-CN" altLang="en-US" sz="2400" b="1">
                <a:solidFill>
                  <a:srgbClr val="FFFF00"/>
                </a:solidFill>
                <a:latin typeface="黑体" pitchFamily="2" charset="-122"/>
                <a:ea typeface="黑体" pitchFamily="2" charset="-122"/>
              </a:rPr>
              <a:t>* 对象之间的关系</a:t>
            </a:r>
            <a:r>
              <a:rPr lang="zh-CN" altLang="en-US" sz="2400" b="1">
                <a:latin typeface="黑体" pitchFamily="2" charset="-122"/>
                <a:ea typeface="黑体" pitchFamily="2" charset="-122"/>
              </a:rPr>
              <a:t>：</a:t>
            </a:r>
          </a:p>
          <a:p>
            <a:pPr algn="l">
              <a:buClrTx/>
              <a:buFontTx/>
              <a:buNone/>
            </a:pPr>
            <a:r>
              <a:rPr lang="en-US" altLang="zh-CN" sz="2400" b="1">
                <a:latin typeface="黑体" pitchFamily="2" charset="-122"/>
                <a:ea typeface="黑体" pitchFamily="2" charset="-122"/>
              </a:rPr>
              <a:t>  area = len </a:t>
            </a:r>
            <a:r>
              <a:rPr lang="en-US" altLang="zh-CN" sz="2400" b="1">
                <a:latin typeface="黑体" pitchFamily="2" charset="-122"/>
                <a:ea typeface="黑体" pitchFamily="2" charset="-122"/>
                <a:sym typeface="Symbol" pitchFamily="18" charset="2"/>
              </a:rPr>
              <a:t> </a:t>
            </a:r>
            <a:r>
              <a:rPr lang="en-US" altLang="zh-CN" sz="2400" b="1">
                <a:latin typeface="黑体" pitchFamily="2" charset="-122"/>
                <a:ea typeface="黑体" pitchFamily="2" charset="-122"/>
              </a:rPr>
              <a:t>wide</a:t>
            </a:r>
          </a:p>
          <a:p>
            <a:pPr algn="l">
              <a:spcBef>
                <a:spcPct val="0"/>
              </a:spcBef>
              <a:buClrTx/>
              <a:buFontTx/>
              <a:buNone/>
            </a:pPr>
            <a:r>
              <a:rPr lang="en-US" altLang="zh-CN" sz="2400" b="1">
                <a:latin typeface="黑体" pitchFamily="2" charset="-122"/>
                <a:ea typeface="黑体" pitchFamily="2" charset="-122"/>
              </a:rPr>
              <a:t>    </a:t>
            </a:r>
            <a:r>
              <a:rPr lang="en-US" altLang="zh-CN" sz="2400" b="1">
                <a:ea typeface="黑体" pitchFamily="2" charset="-122"/>
              </a:rPr>
              <a:t>——</a:t>
            </a:r>
            <a:r>
              <a:rPr lang="zh-CN" altLang="en-US" sz="2400" b="1">
                <a:latin typeface="黑体" pitchFamily="2" charset="-122"/>
                <a:ea typeface="黑体" pitchFamily="2" charset="-122"/>
              </a:rPr>
              <a:t>用方程或函数表示</a:t>
            </a:r>
          </a:p>
          <a:p>
            <a:pPr algn="l">
              <a:buClrTx/>
              <a:buFontTx/>
              <a:buNone/>
            </a:pPr>
            <a:r>
              <a:rPr lang="zh-CN" altLang="en-US" sz="2400" b="1">
                <a:solidFill>
                  <a:srgbClr val="FFFF00"/>
                </a:solidFill>
                <a:latin typeface="黑体" pitchFamily="2" charset="-122"/>
                <a:ea typeface="黑体" pitchFamily="2" charset="-122"/>
              </a:rPr>
              <a:t>* 数据存储</a:t>
            </a:r>
            <a:r>
              <a:rPr lang="zh-CN" altLang="en-US" sz="2400" b="1">
                <a:latin typeface="黑体" pitchFamily="2" charset="-122"/>
                <a:ea typeface="黑体" pitchFamily="2" charset="-122"/>
              </a:rPr>
              <a:t>：可用程序设计语言中的实型变量存储数据</a:t>
            </a:r>
          </a:p>
          <a:p>
            <a:pPr algn="l">
              <a:buClrTx/>
              <a:buFontTx/>
              <a:buNone/>
            </a:pPr>
            <a:r>
              <a:rPr lang="zh-CN" altLang="en-US" sz="2400" b="1">
                <a:solidFill>
                  <a:srgbClr val="FFFF00"/>
                </a:solidFill>
                <a:latin typeface="黑体" pitchFamily="2" charset="-122"/>
                <a:ea typeface="黑体" pitchFamily="2" charset="-122"/>
              </a:rPr>
              <a:t>* 问题求解方法</a:t>
            </a:r>
            <a:r>
              <a:rPr lang="zh-CN" altLang="en-US" sz="2400" b="1">
                <a:latin typeface="黑体" pitchFamily="2" charset="-122"/>
                <a:ea typeface="黑体" pitchFamily="2" charset="-122"/>
              </a:rPr>
              <a:t>：某种数值计算方法求解</a:t>
            </a:r>
          </a:p>
        </p:txBody>
      </p:sp>
      <p:sp>
        <p:nvSpPr>
          <p:cNvPr id="1044485" name="Text Box 5"/>
          <p:cNvSpPr txBox="1">
            <a:spLocks noChangeArrowheads="1"/>
          </p:cNvSpPr>
          <p:nvPr/>
        </p:nvSpPr>
        <p:spPr bwMode="auto">
          <a:xfrm>
            <a:off x="4392613" y="1514475"/>
            <a:ext cx="4500562" cy="3889375"/>
          </a:xfrm>
          <a:prstGeom prst="rect">
            <a:avLst/>
          </a:prstGeom>
          <a:noFill/>
          <a:ln w="12700" cap="rnd">
            <a:noFill/>
            <a:miter lim="800000"/>
            <a:headEnd/>
            <a:tailEnd/>
          </a:ln>
        </p:spPr>
        <p:txBody>
          <a:bodyPr>
            <a:spAutoFit/>
          </a:bodyPr>
          <a:lstStyle/>
          <a:p>
            <a:pPr algn="l">
              <a:buClrTx/>
              <a:buFontTx/>
              <a:buNone/>
            </a:pPr>
            <a:r>
              <a:rPr lang="zh-CN" altLang="en-US" sz="2400" b="1">
                <a:solidFill>
                  <a:srgbClr val="000099"/>
                </a:solidFill>
                <a:latin typeface="黑体" pitchFamily="2" charset="-122"/>
                <a:ea typeface="黑体" pitchFamily="2" charset="-122"/>
              </a:rPr>
              <a:t> </a:t>
            </a:r>
            <a:r>
              <a:rPr lang="zh-CN" altLang="en-US" sz="2400" b="1">
                <a:solidFill>
                  <a:schemeClr val="accent1"/>
                </a:solidFill>
                <a:latin typeface="黑体" pitchFamily="2" charset="-122"/>
                <a:ea typeface="黑体" pitchFamily="2" charset="-122"/>
              </a:rPr>
              <a:t>非数值问题</a:t>
            </a:r>
          </a:p>
          <a:p>
            <a:pPr algn="l">
              <a:buClrTx/>
              <a:buFontTx/>
              <a:buNone/>
            </a:pPr>
            <a:r>
              <a:rPr lang="zh-CN" altLang="en-US" sz="2400" b="1">
                <a:solidFill>
                  <a:srgbClr val="FFFF00"/>
                </a:solidFill>
                <a:latin typeface="黑体" pitchFamily="2" charset="-122"/>
                <a:ea typeface="黑体" pitchFamily="2" charset="-122"/>
              </a:rPr>
              <a:t>* 对象</a:t>
            </a:r>
            <a:r>
              <a:rPr lang="zh-CN" altLang="en-US" sz="2400" b="1">
                <a:latin typeface="黑体" pitchFamily="2" charset="-122"/>
                <a:ea typeface="黑体" pitchFamily="2" charset="-122"/>
              </a:rPr>
              <a:t>：课程</a:t>
            </a:r>
            <a:r>
              <a:rPr lang="en-US" altLang="zh-CN" sz="2400" b="1">
                <a:ea typeface="黑体" pitchFamily="2" charset="-122"/>
              </a:rPr>
              <a:t>——</a:t>
            </a:r>
            <a:r>
              <a:rPr lang="zh-CN" altLang="en-US" sz="2400" b="1">
                <a:latin typeface="黑体" pitchFamily="2" charset="-122"/>
                <a:ea typeface="黑体" pitchFamily="2" charset="-122"/>
              </a:rPr>
              <a:t>用</a:t>
            </a:r>
            <a:r>
              <a:rPr lang="zh-CN" altLang="en-US" sz="2400" b="1">
                <a:solidFill>
                  <a:srgbClr val="00FFFF"/>
                </a:solidFill>
                <a:latin typeface="黑体" pitchFamily="2" charset="-122"/>
                <a:ea typeface="黑体" pitchFamily="2" charset="-122"/>
              </a:rPr>
              <a:t>课程名</a:t>
            </a:r>
            <a:r>
              <a:rPr lang="zh-CN" altLang="en-US" sz="2400" b="1">
                <a:latin typeface="黑体" pitchFamily="2" charset="-122"/>
                <a:ea typeface="黑体" pitchFamily="2" charset="-122"/>
              </a:rPr>
              <a:t>表示</a:t>
            </a:r>
          </a:p>
          <a:p>
            <a:pPr algn="l">
              <a:buClrTx/>
              <a:buFontTx/>
              <a:buNone/>
            </a:pPr>
            <a:endParaRPr lang="zh-CN" altLang="en-US" sz="2400" b="1">
              <a:latin typeface="黑体" pitchFamily="2" charset="-122"/>
              <a:ea typeface="黑体" pitchFamily="2" charset="-122"/>
            </a:endParaRPr>
          </a:p>
          <a:p>
            <a:pPr algn="l">
              <a:buClrTx/>
              <a:buFontTx/>
              <a:buNone/>
            </a:pPr>
            <a:r>
              <a:rPr lang="zh-CN" altLang="en-US" sz="2400" b="1">
                <a:solidFill>
                  <a:srgbClr val="FFFF00"/>
                </a:solidFill>
                <a:latin typeface="黑体" pitchFamily="2" charset="-122"/>
                <a:ea typeface="黑体" pitchFamily="2" charset="-122"/>
              </a:rPr>
              <a:t>* 对象之间的关系</a:t>
            </a:r>
            <a:r>
              <a:rPr lang="zh-CN" altLang="en-US" sz="2400" b="1">
                <a:latin typeface="黑体" pitchFamily="2" charset="-122"/>
                <a:ea typeface="黑体" pitchFamily="2" charset="-122"/>
              </a:rPr>
              <a:t>：</a:t>
            </a:r>
          </a:p>
          <a:p>
            <a:pPr algn="l">
              <a:buClrTx/>
              <a:buFontTx/>
              <a:buNone/>
            </a:pPr>
            <a:r>
              <a:rPr lang="zh-CN" altLang="en-US" sz="2400" b="1">
                <a:latin typeface="黑体" pitchFamily="2" charset="-122"/>
                <a:ea typeface="黑体" pitchFamily="2" charset="-122"/>
              </a:rPr>
              <a:t>        课程间有</a:t>
            </a:r>
            <a:r>
              <a:rPr lang="zh-CN" altLang="en-US" sz="2400" b="1">
                <a:ea typeface="黑体" pitchFamily="2" charset="-122"/>
              </a:rPr>
              <a:t>“</a:t>
            </a:r>
            <a:r>
              <a:rPr lang="zh-CN" altLang="en-US" sz="2400" b="1">
                <a:solidFill>
                  <a:srgbClr val="00FFFF"/>
                </a:solidFill>
                <a:latin typeface="黑体" pitchFamily="2" charset="-122"/>
                <a:ea typeface="黑体" pitchFamily="2" charset="-122"/>
              </a:rPr>
              <a:t>冲突</a:t>
            </a:r>
            <a:r>
              <a:rPr lang="zh-CN" altLang="en-US" sz="2400" b="1">
                <a:ea typeface="黑体" pitchFamily="2" charset="-122"/>
              </a:rPr>
              <a:t>”</a:t>
            </a:r>
            <a:r>
              <a:rPr lang="zh-CN" altLang="en-US" sz="2400" b="1">
                <a:latin typeface="黑体" pitchFamily="2" charset="-122"/>
                <a:ea typeface="黑体" pitchFamily="2" charset="-122"/>
              </a:rPr>
              <a:t>关系</a:t>
            </a:r>
          </a:p>
          <a:p>
            <a:pPr algn="l">
              <a:buClrTx/>
              <a:buFontTx/>
              <a:buNone/>
            </a:pPr>
            <a:endParaRPr lang="zh-CN" altLang="en-US" sz="2400" b="1">
              <a:latin typeface="黑体" pitchFamily="2" charset="-122"/>
              <a:ea typeface="黑体" pitchFamily="2" charset="-122"/>
            </a:endParaRPr>
          </a:p>
          <a:p>
            <a:pPr algn="l">
              <a:buClrTx/>
              <a:buFontTx/>
              <a:buNone/>
            </a:pPr>
            <a:r>
              <a:rPr lang="zh-CN" altLang="en-US" sz="2400" b="1">
                <a:solidFill>
                  <a:srgbClr val="FFFF00"/>
                </a:solidFill>
                <a:latin typeface="黑体" pitchFamily="2" charset="-122"/>
                <a:ea typeface="黑体" pitchFamily="2" charset="-122"/>
              </a:rPr>
              <a:t>* 数据存储</a:t>
            </a:r>
            <a:r>
              <a:rPr lang="zh-CN" altLang="en-US" sz="2400" b="1">
                <a:latin typeface="黑体" pitchFamily="2" charset="-122"/>
                <a:ea typeface="黑体" pitchFamily="2" charset="-122"/>
              </a:rPr>
              <a:t>：要保存数据及数据之间的关系</a:t>
            </a:r>
          </a:p>
          <a:p>
            <a:pPr algn="l">
              <a:buClrTx/>
              <a:buFontTx/>
              <a:buNone/>
            </a:pPr>
            <a:r>
              <a:rPr lang="zh-CN" altLang="en-US" sz="2400" b="1">
                <a:solidFill>
                  <a:srgbClr val="FFFF00"/>
                </a:solidFill>
                <a:latin typeface="黑体" pitchFamily="2" charset="-122"/>
                <a:ea typeface="黑体" pitchFamily="2" charset="-122"/>
              </a:rPr>
              <a:t>* 问题求解方法</a:t>
            </a:r>
          </a:p>
        </p:txBody>
      </p:sp>
      <p:sp>
        <p:nvSpPr>
          <p:cNvPr id="1044486" name="AutoShape 6"/>
          <p:cNvSpPr>
            <a:spLocks noChangeArrowheads="1"/>
          </p:cNvSpPr>
          <p:nvPr/>
        </p:nvSpPr>
        <p:spPr bwMode="auto">
          <a:xfrm flipV="1">
            <a:off x="6378575" y="1074738"/>
            <a:ext cx="2514600" cy="554037"/>
          </a:xfrm>
          <a:prstGeom prst="wedgeEllipseCallout">
            <a:avLst>
              <a:gd name="adj1" fmla="val -5370"/>
              <a:gd name="adj2" fmla="val -122208"/>
            </a:avLst>
          </a:prstGeom>
          <a:noFill/>
          <a:ln w="25400">
            <a:solidFill>
              <a:schemeClr val="tx1"/>
            </a:solidFill>
            <a:miter lim="800000"/>
            <a:headEnd/>
            <a:tailEnd/>
          </a:ln>
        </p:spPr>
        <p:txBody>
          <a:bodyPr rot="10800000" wrap="none" anchor="ctr"/>
          <a:lstStyle/>
          <a:p>
            <a:pPr>
              <a:spcBef>
                <a:spcPct val="0"/>
              </a:spcBef>
              <a:buClrTx/>
              <a:buFontTx/>
              <a:buNone/>
            </a:pPr>
            <a:r>
              <a:rPr lang="zh-CN" altLang="en-US" sz="2400" b="1">
                <a:solidFill>
                  <a:srgbClr val="00FFFF"/>
                </a:solidFill>
                <a:latin typeface="黑体" pitchFamily="2" charset="-122"/>
                <a:ea typeface="黑体" pitchFamily="2" charset="-122"/>
              </a:rPr>
              <a:t>不能用数值表示</a:t>
            </a:r>
          </a:p>
        </p:txBody>
      </p:sp>
      <p:sp>
        <p:nvSpPr>
          <p:cNvPr id="1044487" name="AutoShape 7"/>
          <p:cNvSpPr>
            <a:spLocks noChangeArrowheads="1"/>
          </p:cNvSpPr>
          <p:nvPr/>
        </p:nvSpPr>
        <p:spPr bwMode="auto">
          <a:xfrm flipV="1">
            <a:off x="5110163" y="5589588"/>
            <a:ext cx="3962400" cy="1066800"/>
          </a:xfrm>
          <a:prstGeom prst="wedgeEllipseCallout">
            <a:avLst>
              <a:gd name="adj1" fmla="val 9574"/>
              <a:gd name="adj2" fmla="val 227380"/>
            </a:avLst>
          </a:prstGeom>
          <a:noFill/>
          <a:ln w="25400">
            <a:solidFill>
              <a:schemeClr val="tx1"/>
            </a:solidFill>
            <a:miter lim="800000"/>
            <a:headEnd/>
            <a:tailEnd/>
          </a:ln>
        </p:spPr>
        <p:txBody>
          <a:bodyPr rot="10800000" wrap="none" anchor="ctr"/>
          <a:lstStyle/>
          <a:p>
            <a:pPr>
              <a:spcBef>
                <a:spcPct val="0"/>
              </a:spcBef>
              <a:buClrTx/>
              <a:buFontTx/>
              <a:buNone/>
            </a:pPr>
            <a:r>
              <a:rPr lang="zh-CN" altLang="en-US" sz="2400" b="1">
                <a:solidFill>
                  <a:srgbClr val="00FFFF"/>
                </a:solidFill>
                <a:latin typeface="黑体" pitchFamily="2" charset="-122"/>
                <a:ea typeface="黑体" pitchFamily="2" charset="-122"/>
              </a:rPr>
              <a:t>课程之间的这种关系</a:t>
            </a:r>
          </a:p>
          <a:p>
            <a:pPr>
              <a:spcBef>
                <a:spcPct val="0"/>
              </a:spcBef>
              <a:buClrTx/>
              <a:buFontTx/>
              <a:buNone/>
            </a:pPr>
            <a:r>
              <a:rPr lang="zh-CN" altLang="en-US" sz="2400" b="1">
                <a:solidFill>
                  <a:srgbClr val="00FFFF"/>
                </a:solidFill>
                <a:latin typeface="黑体" pitchFamily="2" charset="-122"/>
                <a:ea typeface="黑体" pitchFamily="2" charset="-122"/>
              </a:rPr>
              <a:t>不能用方程或函数表示</a:t>
            </a:r>
          </a:p>
        </p:txBody>
      </p:sp>
      <p:sp>
        <p:nvSpPr>
          <p:cNvPr id="12297" name="Line 8"/>
          <p:cNvSpPr>
            <a:spLocks noChangeShapeType="1"/>
          </p:cNvSpPr>
          <p:nvPr/>
        </p:nvSpPr>
        <p:spPr bwMode="auto">
          <a:xfrm>
            <a:off x="4302125" y="1449388"/>
            <a:ext cx="0" cy="4859337"/>
          </a:xfrm>
          <a:prstGeom prst="line">
            <a:avLst/>
          </a:prstGeom>
          <a:noFill/>
          <a:ln w="38100">
            <a:solidFill>
              <a:schemeClr val="tx1"/>
            </a:solidFill>
            <a:round/>
            <a:headEnd/>
            <a:tailEnd/>
          </a:ln>
        </p:spPr>
        <p:txBody>
          <a:bodyPr/>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44484">
                                            <p:txEl>
                                              <p:pRg st="0" end="0"/>
                                            </p:txEl>
                                          </p:spTgt>
                                        </p:tgtEl>
                                        <p:attrNameLst>
                                          <p:attrName>style.visibility</p:attrName>
                                        </p:attrNameLst>
                                      </p:cBhvr>
                                      <p:to>
                                        <p:strVal val="visible"/>
                                      </p:to>
                                    </p:set>
                                    <p:animEffect transition="in" filter="wipe(up)">
                                      <p:cBhvr>
                                        <p:cTn id="7" dur="500"/>
                                        <p:tgtEl>
                                          <p:spTgt spid="10444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44484">
                                            <p:txEl>
                                              <p:pRg st="1" end="1"/>
                                            </p:txEl>
                                          </p:spTgt>
                                        </p:tgtEl>
                                        <p:attrNameLst>
                                          <p:attrName>style.visibility</p:attrName>
                                        </p:attrNameLst>
                                      </p:cBhvr>
                                      <p:to>
                                        <p:strVal val="visible"/>
                                      </p:to>
                                    </p:set>
                                    <p:animEffect transition="in" filter="wipe(up)">
                                      <p:cBhvr>
                                        <p:cTn id="12" dur="500"/>
                                        <p:tgtEl>
                                          <p:spTgt spid="10444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44484">
                                            <p:txEl>
                                              <p:pRg st="2" end="2"/>
                                            </p:txEl>
                                          </p:spTgt>
                                        </p:tgtEl>
                                        <p:attrNameLst>
                                          <p:attrName>style.visibility</p:attrName>
                                        </p:attrNameLst>
                                      </p:cBhvr>
                                      <p:to>
                                        <p:strVal val="visible"/>
                                      </p:to>
                                    </p:set>
                                    <p:animEffect transition="in" filter="wipe(up)">
                                      <p:cBhvr>
                                        <p:cTn id="17" dur="500"/>
                                        <p:tgtEl>
                                          <p:spTgt spid="10444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044484">
                                            <p:txEl>
                                              <p:pRg st="3" end="3"/>
                                            </p:txEl>
                                          </p:spTgt>
                                        </p:tgtEl>
                                        <p:attrNameLst>
                                          <p:attrName>style.visibility</p:attrName>
                                        </p:attrNameLst>
                                      </p:cBhvr>
                                      <p:to>
                                        <p:strVal val="visible"/>
                                      </p:to>
                                    </p:set>
                                    <p:animEffect transition="in" filter="wipe(up)">
                                      <p:cBhvr>
                                        <p:cTn id="22" dur="500"/>
                                        <p:tgtEl>
                                          <p:spTgt spid="10444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044484">
                                            <p:txEl>
                                              <p:pRg st="4" end="4"/>
                                            </p:txEl>
                                          </p:spTgt>
                                        </p:tgtEl>
                                        <p:attrNameLst>
                                          <p:attrName>style.visibility</p:attrName>
                                        </p:attrNameLst>
                                      </p:cBhvr>
                                      <p:to>
                                        <p:strVal val="visible"/>
                                      </p:to>
                                    </p:set>
                                    <p:animEffect transition="in" filter="wipe(up)">
                                      <p:cBhvr>
                                        <p:cTn id="27" dur="500"/>
                                        <p:tgtEl>
                                          <p:spTgt spid="10444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044484">
                                            <p:txEl>
                                              <p:pRg st="5" end="5"/>
                                            </p:txEl>
                                          </p:spTgt>
                                        </p:tgtEl>
                                        <p:attrNameLst>
                                          <p:attrName>style.visibility</p:attrName>
                                        </p:attrNameLst>
                                      </p:cBhvr>
                                      <p:to>
                                        <p:strVal val="visible"/>
                                      </p:to>
                                    </p:set>
                                    <p:animEffect transition="in" filter="wipe(up)">
                                      <p:cBhvr>
                                        <p:cTn id="32" dur="500"/>
                                        <p:tgtEl>
                                          <p:spTgt spid="10444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044484">
                                            <p:txEl>
                                              <p:pRg st="6" end="6"/>
                                            </p:txEl>
                                          </p:spTgt>
                                        </p:tgtEl>
                                        <p:attrNameLst>
                                          <p:attrName>style.visibility</p:attrName>
                                        </p:attrNameLst>
                                      </p:cBhvr>
                                      <p:to>
                                        <p:strVal val="visible"/>
                                      </p:to>
                                    </p:set>
                                    <p:animEffect transition="in" filter="wipe(up)">
                                      <p:cBhvr>
                                        <p:cTn id="37" dur="500"/>
                                        <p:tgtEl>
                                          <p:spTgt spid="10444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044484">
                                            <p:txEl>
                                              <p:pRg st="7" end="7"/>
                                            </p:txEl>
                                          </p:spTgt>
                                        </p:tgtEl>
                                        <p:attrNameLst>
                                          <p:attrName>style.visibility</p:attrName>
                                        </p:attrNameLst>
                                      </p:cBhvr>
                                      <p:to>
                                        <p:strVal val="visible"/>
                                      </p:to>
                                    </p:set>
                                    <p:animEffect transition="in" filter="wipe(up)">
                                      <p:cBhvr>
                                        <p:cTn id="42" dur="500"/>
                                        <p:tgtEl>
                                          <p:spTgt spid="10444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044485">
                                            <p:txEl>
                                              <p:pRg st="0" end="0"/>
                                            </p:txEl>
                                          </p:spTgt>
                                        </p:tgtEl>
                                        <p:attrNameLst>
                                          <p:attrName>style.visibility</p:attrName>
                                        </p:attrNameLst>
                                      </p:cBhvr>
                                      <p:to>
                                        <p:strVal val="visible"/>
                                      </p:to>
                                    </p:set>
                                    <p:animEffect transition="in" filter="wipe(up)">
                                      <p:cBhvr>
                                        <p:cTn id="47" dur="500"/>
                                        <p:tgtEl>
                                          <p:spTgt spid="1044485">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044485">
                                            <p:txEl>
                                              <p:pRg st="1" end="1"/>
                                            </p:txEl>
                                          </p:spTgt>
                                        </p:tgtEl>
                                        <p:attrNameLst>
                                          <p:attrName>style.visibility</p:attrName>
                                        </p:attrNameLst>
                                      </p:cBhvr>
                                      <p:to>
                                        <p:strVal val="visible"/>
                                      </p:to>
                                    </p:set>
                                    <p:animEffect transition="in" filter="wipe(up)">
                                      <p:cBhvr>
                                        <p:cTn id="52" dur="500"/>
                                        <p:tgtEl>
                                          <p:spTgt spid="1044485">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1044485">
                                            <p:txEl>
                                              <p:pRg st="3" end="3"/>
                                            </p:txEl>
                                          </p:spTgt>
                                        </p:tgtEl>
                                        <p:attrNameLst>
                                          <p:attrName>style.visibility</p:attrName>
                                        </p:attrNameLst>
                                      </p:cBhvr>
                                      <p:to>
                                        <p:strVal val="visible"/>
                                      </p:to>
                                    </p:set>
                                    <p:animEffect transition="in" filter="wipe(up)">
                                      <p:cBhvr>
                                        <p:cTn id="57" dur="500"/>
                                        <p:tgtEl>
                                          <p:spTgt spid="1044485">
                                            <p:txEl>
                                              <p:pRg st="3" end="3"/>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grpId="0" nodeType="clickEffect">
                                  <p:stCondLst>
                                    <p:cond delay="0"/>
                                  </p:stCondLst>
                                  <p:childTnLst>
                                    <p:set>
                                      <p:cBhvr>
                                        <p:cTn id="61" dur="1" fill="hold">
                                          <p:stCondLst>
                                            <p:cond delay="0"/>
                                          </p:stCondLst>
                                        </p:cTn>
                                        <p:tgtEl>
                                          <p:spTgt spid="1044485">
                                            <p:txEl>
                                              <p:pRg st="4" end="4"/>
                                            </p:txEl>
                                          </p:spTgt>
                                        </p:tgtEl>
                                        <p:attrNameLst>
                                          <p:attrName>style.visibility</p:attrName>
                                        </p:attrNameLst>
                                      </p:cBhvr>
                                      <p:to>
                                        <p:strVal val="visible"/>
                                      </p:to>
                                    </p:set>
                                    <p:animEffect transition="in" filter="wipe(up)">
                                      <p:cBhvr>
                                        <p:cTn id="62" dur="500"/>
                                        <p:tgtEl>
                                          <p:spTgt spid="1044485">
                                            <p:txEl>
                                              <p:pRg st="4" end="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044485">
                                            <p:txEl>
                                              <p:pRg st="6" end="6"/>
                                            </p:txEl>
                                          </p:spTgt>
                                        </p:tgtEl>
                                        <p:attrNameLst>
                                          <p:attrName>style.visibility</p:attrName>
                                        </p:attrNameLst>
                                      </p:cBhvr>
                                      <p:to>
                                        <p:strVal val="visible"/>
                                      </p:to>
                                    </p:set>
                                    <p:animEffect transition="in" filter="wipe(up)">
                                      <p:cBhvr>
                                        <p:cTn id="67" dur="500"/>
                                        <p:tgtEl>
                                          <p:spTgt spid="1044485">
                                            <p:txEl>
                                              <p:pRg st="6" end="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1" fill="hold" grpId="0" nodeType="clickEffect">
                                  <p:stCondLst>
                                    <p:cond delay="0"/>
                                  </p:stCondLst>
                                  <p:childTnLst>
                                    <p:set>
                                      <p:cBhvr>
                                        <p:cTn id="71" dur="1" fill="hold">
                                          <p:stCondLst>
                                            <p:cond delay="0"/>
                                          </p:stCondLst>
                                        </p:cTn>
                                        <p:tgtEl>
                                          <p:spTgt spid="1044485">
                                            <p:txEl>
                                              <p:pRg st="7" end="7"/>
                                            </p:txEl>
                                          </p:spTgt>
                                        </p:tgtEl>
                                        <p:attrNameLst>
                                          <p:attrName>style.visibility</p:attrName>
                                        </p:attrNameLst>
                                      </p:cBhvr>
                                      <p:to>
                                        <p:strVal val="visible"/>
                                      </p:to>
                                    </p:set>
                                    <p:animEffect transition="in" filter="wipe(up)">
                                      <p:cBhvr>
                                        <p:cTn id="72" dur="500"/>
                                        <p:tgtEl>
                                          <p:spTgt spid="1044485">
                                            <p:txEl>
                                              <p:pRg st="7" end="7"/>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044486"/>
                                        </p:tgtEl>
                                        <p:attrNameLst>
                                          <p:attrName>style.visibility</p:attrName>
                                        </p:attrNameLst>
                                      </p:cBhvr>
                                      <p:to>
                                        <p:strVal val="visible"/>
                                      </p:to>
                                    </p:set>
                                    <p:animEffect transition="in" filter="wipe(left)">
                                      <p:cBhvr>
                                        <p:cTn id="77" dur="500"/>
                                        <p:tgtEl>
                                          <p:spTgt spid="1044486"/>
                                        </p:tgtEl>
                                      </p:cBhvr>
                                    </p:animEffect>
                                  </p:childTnLst>
                                  <p:subTnLst>
                                    <p:audio>
                                      <p:cMediaNode>
                                        <p:cTn display="0" masterRel="sameClick">
                                          <p:stCondLst>
                                            <p:cond evt="begin" delay="0">
                                              <p:tn val="75"/>
                                            </p:cond>
                                          </p:stCondLst>
                                          <p:endCondLst>
                                            <p:cond evt="onStopAudio" delay="0">
                                              <p:tgtEl>
                                                <p:sldTgt/>
                                              </p:tgtEl>
                                            </p:cond>
                                          </p:endCondLst>
                                        </p:cTn>
                                        <p:tgtEl>
                                          <p:sndTgt r:embed="rId2" name="WHOOSH.WAV"/>
                                        </p:tgtEl>
                                      </p:cMediaNode>
                                    </p:audio>
                                  </p:subTnLst>
                                </p:cTn>
                              </p:par>
                            </p:childTnLst>
                          </p:cTn>
                        </p:par>
                      </p:childTnLst>
                    </p:cTn>
                  </p:par>
                  <p:par>
                    <p:cTn id="78" fill="hold">
                      <p:stCondLst>
                        <p:cond delay="indefinite"/>
                      </p:stCondLst>
                      <p:childTnLst>
                        <p:par>
                          <p:cTn id="79" fill="hold">
                            <p:stCondLst>
                              <p:cond delay="0"/>
                            </p:stCondLst>
                            <p:childTnLst>
                              <p:par>
                                <p:cTn id="80" presetID="1" presetClass="entr" presetSubtype="0" fill="hold" grpId="0" nodeType="clickEffect">
                                  <p:stCondLst>
                                    <p:cond delay="0"/>
                                  </p:stCondLst>
                                  <p:childTnLst>
                                    <p:set>
                                      <p:cBhvr>
                                        <p:cTn id="81" dur="1" fill="hold">
                                          <p:stCondLst>
                                            <p:cond delay="0"/>
                                          </p:stCondLst>
                                        </p:cTn>
                                        <p:tgtEl>
                                          <p:spTgt spid="10444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484" grpId="0" build="p" autoUpdateAnimBg="0"/>
      <p:bldP spid="1044485" grpId="0" build="p" autoUpdateAnimBg="0"/>
      <p:bldP spid="1044486" grpId="0" animBg="1" autoUpdateAnimBg="0"/>
      <p:bldP spid="104448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4"/>
          <p:cNvSpPr>
            <a:spLocks noGrp="1"/>
          </p:cNvSpPr>
          <p:nvPr>
            <p:ph type="sldNum" sz="quarter" idx="11"/>
          </p:nvPr>
        </p:nvSpPr>
        <p:spPr/>
        <p:txBody>
          <a:bodyPr/>
          <a:lstStyle/>
          <a:p>
            <a:pPr>
              <a:defRPr/>
            </a:pPr>
            <a:r>
              <a:rPr lang="zh-CN" altLang="en-US"/>
              <a:t>第 </a:t>
            </a:r>
            <a:fld id="{49BFD587-6802-4213-9255-03A1C22C7254}" type="slidenum">
              <a:rPr lang="zh-CN" altLang="en-US" b="1">
                <a:solidFill>
                  <a:srgbClr val="66CCFF"/>
                </a:solidFill>
              </a:rPr>
              <a:pPr>
                <a:defRPr/>
              </a:pPr>
              <a:t>25</a:t>
            </a:fld>
            <a:r>
              <a:rPr lang="en-US" altLang="zh-CN" b="1"/>
              <a:t> </a:t>
            </a:r>
            <a:r>
              <a:rPr lang="zh-CN" altLang="en-US"/>
              <a:t>页</a:t>
            </a:r>
            <a:endParaRPr lang="zh-CN" altLang="en-US" sz="1800">
              <a:latin typeface="Arial" charset="0"/>
            </a:endParaRPr>
          </a:p>
        </p:txBody>
      </p:sp>
      <p:sp>
        <p:nvSpPr>
          <p:cNvPr id="13315" name="Rectangle 2"/>
          <p:cNvSpPr>
            <a:spLocks noGrp="1" noChangeArrowheads="1"/>
          </p:cNvSpPr>
          <p:nvPr>
            <p:ph type="title"/>
          </p:nvPr>
        </p:nvSpPr>
        <p:spPr/>
        <p:txBody>
          <a:bodyPr/>
          <a:lstStyle/>
          <a:p>
            <a:pPr eaLnBrk="1" hangingPunct="1"/>
            <a:r>
              <a:rPr lang="en-US" altLang="zh-CN" i="0" smtClean="0">
                <a:solidFill>
                  <a:srgbClr val="FFFF00"/>
                </a:solidFill>
              </a:rPr>
              <a:t>1.1 </a:t>
            </a:r>
            <a:r>
              <a:rPr lang="zh-CN" altLang="en-US" i="0" smtClean="0">
                <a:solidFill>
                  <a:srgbClr val="FFFF00"/>
                </a:solidFill>
              </a:rPr>
              <a:t>什么是数据结构</a:t>
            </a:r>
          </a:p>
        </p:txBody>
      </p:sp>
      <p:sp>
        <p:nvSpPr>
          <p:cNvPr id="13316" name="Rectangle 3"/>
          <p:cNvSpPr>
            <a:spLocks noGrp="1" noChangeArrowheads="1"/>
          </p:cNvSpPr>
          <p:nvPr>
            <p:ph type="body" idx="1"/>
          </p:nvPr>
        </p:nvSpPr>
        <p:spPr>
          <a:xfrm>
            <a:off x="3087688" y="819150"/>
            <a:ext cx="5805487" cy="4044950"/>
          </a:xfrm>
        </p:spPr>
        <p:txBody>
          <a:bodyPr/>
          <a:lstStyle/>
          <a:p>
            <a:pPr marL="266700" indent="-266700" eaLnBrk="1" hangingPunct="1">
              <a:spcBef>
                <a:spcPct val="0"/>
              </a:spcBef>
            </a:pPr>
            <a:r>
              <a:rPr lang="en-US" altLang="zh-CN" sz="3200" smtClean="0">
                <a:solidFill>
                  <a:schemeClr val="tx1"/>
                </a:solidFill>
                <a:latin typeface="宋体" pitchFamily="2" charset="-122"/>
              </a:rPr>
              <a:t>1968</a:t>
            </a:r>
            <a:r>
              <a:rPr lang="zh-CN" altLang="en-US" sz="3200" smtClean="0">
                <a:solidFill>
                  <a:schemeClr val="tx1"/>
                </a:solidFill>
                <a:latin typeface="宋体" pitchFamily="2" charset="-122"/>
              </a:rPr>
              <a:t>年美国</a:t>
            </a:r>
            <a:r>
              <a:rPr lang="en-US" altLang="zh-CN" sz="3200" smtClean="0">
                <a:solidFill>
                  <a:schemeClr val="tx1"/>
                </a:solidFill>
                <a:latin typeface="宋体" pitchFamily="2" charset="-122"/>
              </a:rPr>
              <a:t>D.E.Knuth </a:t>
            </a:r>
            <a:r>
              <a:rPr lang="zh-CN" altLang="en-US" sz="3200" smtClean="0">
                <a:solidFill>
                  <a:schemeClr val="tx1"/>
                </a:solidFill>
                <a:latin typeface="宋体" pitchFamily="2" charset="-122"/>
              </a:rPr>
              <a:t>教授出版：</a:t>
            </a:r>
            <a:r>
              <a:rPr kumimoji="0" lang="en-US" altLang="zh-CN" sz="3200" i="1" smtClean="0">
                <a:solidFill>
                  <a:schemeClr val="tx1"/>
                </a:solidFill>
              </a:rPr>
              <a:t>The Art of Computer Programming</a:t>
            </a:r>
            <a:r>
              <a:rPr lang="en-US" altLang="zh-CN" sz="3200" smtClean="0">
                <a:solidFill>
                  <a:schemeClr val="tx1"/>
                </a:solidFill>
                <a:latin typeface="宋体" pitchFamily="2" charset="-122"/>
              </a:rPr>
              <a:t>《</a:t>
            </a:r>
            <a:r>
              <a:rPr lang="zh-CN" altLang="en-US" sz="3200" smtClean="0">
                <a:solidFill>
                  <a:schemeClr val="tx1"/>
                </a:solidFill>
                <a:latin typeface="宋体" pitchFamily="2" charset="-122"/>
              </a:rPr>
              <a:t>计算机程序设计技巧</a:t>
            </a:r>
            <a:r>
              <a:rPr lang="en-US" altLang="zh-CN" sz="3200" smtClean="0">
                <a:solidFill>
                  <a:schemeClr val="tx1"/>
                </a:solidFill>
                <a:latin typeface="宋体" pitchFamily="2" charset="-122"/>
              </a:rPr>
              <a:t>》</a:t>
            </a:r>
            <a:r>
              <a:rPr lang="zh-CN" altLang="en-US" sz="3200" smtClean="0">
                <a:solidFill>
                  <a:schemeClr val="tx1"/>
                </a:solidFill>
                <a:latin typeface="宋体" pitchFamily="2" charset="-122"/>
              </a:rPr>
              <a:t>开创了数据结构的最初体系。</a:t>
            </a:r>
            <a:r>
              <a:rPr kumimoji="0" lang="zh-CN" altLang="en-US" sz="3200" smtClean="0">
                <a:solidFill>
                  <a:schemeClr val="tx1"/>
                </a:solidFill>
              </a:rPr>
              <a:t>计划共写7卷，然而出版三卷之后，已震惊世界，获得计算机科学界的最高荣誉图灵奖，年仅36岁。</a:t>
            </a:r>
            <a:endParaRPr kumimoji="0" lang="en-US" altLang="zh-CN" sz="3200" smtClean="0">
              <a:solidFill>
                <a:schemeClr val="tx1"/>
              </a:solidFill>
            </a:endParaRPr>
          </a:p>
        </p:txBody>
      </p:sp>
      <p:pic>
        <p:nvPicPr>
          <p:cNvPr id="13317" name="Picture 4"/>
          <p:cNvPicPr>
            <a:picLocks noChangeAspect="1" noChangeArrowheads="1"/>
          </p:cNvPicPr>
          <p:nvPr/>
        </p:nvPicPr>
        <p:blipFill>
          <a:blip r:embed="rId3"/>
          <a:srcRect/>
          <a:stretch>
            <a:fillRect/>
          </a:stretch>
        </p:blipFill>
        <p:spPr bwMode="auto">
          <a:xfrm>
            <a:off x="260350" y="863600"/>
            <a:ext cx="2781300" cy="4138613"/>
          </a:xfrm>
          <a:prstGeom prst="rect">
            <a:avLst/>
          </a:prstGeom>
          <a:noFill/>
          <a:ln w="9525">
            <a:noFill/>
            <a:miter lim="800000"/>
            <a:headEnd/>
            <a:tailEnd/>
          </a:ln>
        </p:spPr>
      </p:pic>
      <p:sp>
        <p:nvSpPr>
          <p:cNvPr id="13318" name="Rectangle 5"/>
          <p:cNvSpPr>
            <a:spLocks noChangeArrowheads="1"/>
          </p:cNvSpPr>
          <p:nvPr/>
        </p:nvSpPr>
        <p:spPr bwMode="auto">
          <a:xfrm>
            <a:off x="296863" y="5003800"/>
            <a:ext cx="8505825" cy="1719263"/>
          </a:xfrm>
          <a:prstGeom prst="rect">
            <a:avLst/>
          </a:prstGeom>
          <a:noFill/>
          <a:ln w="9525">
            <a:noFill/>
            <a:miter lim="800000"/>
            <a:headEnd/>
            <a:tailEnd/>
          </a:ln>
        </p:spPr>
        <p:txBody>
          <a:bodyPr lIns="92075" tIns="46038" rIns="92075" bIns="46038"/>
          <a:lstStyle/>
          <a:p>
            <a:pPr marL="266700" indent="-266700" algn="l" eaLnBrk="1" hangingPunct="1">
              <a:spcBef>
                <a:spcPct val="0"/>
              </a:spcBef>
              <a:buClr>
                <a:srgbClr val="FFFF00"/>
              </a:buClr>
              <a:buSzPct val="70000"/>
              <a:buFont typeface="Wingdings" pitchFamily="2" charset="2"/>
              <a:buChar char="l"/>
            </a:pPr>
            <a:r>
              <a:rPr kumimoji="0" lang="en-US" altLang="zh-CN" sz="3200" b="1">
                <a:latin typeface="Arial" charset="0"/>
              </a:rPr>
              <a:t>1938</a:t>
            </a:r>
            <a:r>
              <a:rPr kumimoji="0" lang="zh-CN" altLang="en-US" sz="3200" b="1">
                <a:latin typeface="Arial" charset="0"/>
              </a:rPr>
              <a:t>年出生，25岁毕业于加州理工学院数学系，博士毕业后留校任教，28岁任副教授。30岁时，加盟斯坦福大学计算机系，任教授。</a:t>
            </a:r>
            <a:endParaRPr kumimoji="0" lang="en-US" altLang="zh-CN" sz="3200" b="1">
              <a:latin typeface="Arial" charset="0"/>
            </a:endParaRPr>
          </a:p>
        </p:txBody>
      </p:sp>
    </p:spTree>
  </p:cSld>
  <p:clrMapOvr>
    <a:masterClrMapping/>
  </p:clrMapOvr>
  <p:transition>
    <p:random/>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48E11F-DBA3-438B-9BFF-A7F678FDB498}" type="slidenum">
              <a:rPr lang="zh-CN" altLang="en-US" b="1">
                <a:solidFill>
                  <a:srgbClr val="66CCFF"/>
                </a:solidFill>
              </a:rPr>
              <a:pPr>
                <a:defRPr/>
              </a:pPr>
              <a:t>26</a:t>
            </a:fld>
            <a:r>
              <a:rPr lang="en-US" altLang="zh-CN" b="1"/>
              <a:t> </a:t>
            </a:r>
            <a:r>
              <a:rPr lang="zh-CN" altLang="en-US"/>
              <a:t>页</a:t>
            </a:r>
            <a:endParaRPr lang="zh-CN" altLang="en-US" sz="1800">
              <a:latin typeface="Arial" charset="0"/>
            </a:endParaRPr>
          </a:p>
        </p:txBody>
      </p:sp>
      <p:sp>
        <p:nvSpPr>
          <p:cNvPr id="14339"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1036291" name="Rectangle 3"/>
          <p:cNvSpPr>
            <a:spLocks noGrp="1" noChangeArrowheads="1"/>
          </p:cNvSpPr>
          <p:nvPr>
            <p:ph type="body" idx="1"/>
          </p:nvPr>
        </p:nvSpPr>
        <p:spPr>
          <a:xfrm>
            <a:off x="246063" y="914400"/>
            <a:ext cx="8601075" cy="5575300"/>
          </a:xfrm>
        </p:spPr>
        <p:txBody>
          <a:bodyPr/>
          <a:lstStyle/>
          <a:p>
            <a:pPr marL="266700" indent="-266700" eaLnBrk="1" hangingPunct="1">
              <a:lnSpc>
                <a:spcPct val="110000"/>
              </a:lnSpc>
              <a:spcBef>
                <a:spcPct val="10000"/>
              </a:spcBef>
            </a:pPr>
            <a:r>
              <a:rPr lang="zh-CN" altLang="en-US" smtClean="0">
                <a:solidFill>
                  <a:srgbClr val="00FFFF"/>
                </a:solidFill>
                <a:latin typeface="宋体" pitchFamily="2" charset="-122"/>
              </a:rPr>
              <a:t>什么是数据结构？</a:t>
            </a:r>
          </a:p>
          <a:p>
            <a:pPr marL="266700" indent="-266700" eaLnBrk="1" hangingPunct="1">
              <a:lnSpc>
                <a:spcPct val="110000"/>
              </a:lnSpc>
              <a:spcBef>
                <a:spcPct val="10000"/>
              </a:spcBef>
              <a:buFont typeface="Wingdings" pitchFamily="2" charset="2"/>
              <a:buNone/>
            </a:pPr>
            <a:r>
              <a:rPr lang="zh-CN" altLang="en-US" smtClean="0">
                <a:latin typeface="宋体" pitchFamily="2" charset="-122"/>
              </a:rPr>
              <a:t>	    </a:t>
            </a:r>
            <a:r>
              <a:rPr lang="zh-CN" altLang="en-US" smtClean="0">
                <a:solidFill>
                  <a:schemeClr val="tx2"/>
                </a:solidFill>
                <a:latin typeface="宋体" pitchFamily="2" charset="-122"/>
              </a:rPr>
              <a:t>数据结构</a:t>
            </a:r>
            <a:r>
              <a:rPr lang="zh-CN" altLang="zh-CN" smtClean="0"/>
              <a:t>是一门研究</a:t>
            </a:r>
            <a:r>
              <a:rPr lang="zh-CN" altLang="zh-CN" smtClean="0">
                <a:solidFill>
                  <a:srgbClr val="00FFFF"/>
                </a:solidFill>
              </a:rPr>
              <a:t>非数值</a:t>
            </a:r>
            <a:r>
              <a:rPr lang="zh-CN" altLang="zh-CN" smtClean="0"/>
              <a:t>问题中计算机的</a:t>
            </a:r>
            <a:r>
              <a:rPr lang="zh-CN" altLang="zh-CN" smtClean="0">
                <a:solidFill>
                  <a:schemeClr val="tx1"/>
                </a:solidFill>
              </a:rPr>
              <a:t>操作对象</a:t>
            </a:r>
            <a:r>
              <a:rPr lang="zh-CN" altLang="zh-CN" smtClean="0"/>
              <a:t>以及它们之间的</a:t>
            </a:r>
            <a:r>
              <a:rPr lang="zh-CN" altLang="zh-CN" smtClean="0">
                <a:solidFill>
                  <a:schemeClr val="tx1"/>
                </a:solidFill>
              </a:rPr>
              <a:t>关系</a:t>
            </a:r>
            <a:r>
              <a:rPr lang="zh-CN" altLang="zh-CN" smtClean="0"/>
              <a:t>和</a:t>
            </a:r>
            <a:r>
              <a:rPr lang="zh-CN" altLang="zh-CN" smtClean="0">
                <a:solidFill>
                  <a:schemeClr val="tx1"/>
                </a:solidFill>
              </a:rPr>
              <a:t>操作</a:t>
            </a:r>
            <a:r>
              <a:rPr lang="zh-CN" altLang="zh-CN" smtClean="0"/>
              <a:t>的学科</a:t>
            </a:r>
            <a:r>
              <a:rPr lang="zh-CN" altLang="en-US" smtClean="0"/>
              <a:t>。</a:t>
            </a:r>
          </a:p>
          <a:p>
            <a:pPr marL="266700" indent="-266700" eaLnBrk="1" hangingPunct="1">
              <a:lnSpc>
                <a:spcPct val="110000"/>
              </a:lnSpc>
              <a:spcBef>
                <a:spcPct val="10000"/>
              </a:spcBef>
            </a:pPr>
            <a:r>
              <a:rPr lang="zh-CN" altLang="en-US" smtClean="0">
                <a:solidFill>
                  <a:srgbClr val="00FFFF"/>
                </a:solidFill>
                <a:latin typeface="宋体" pitchFamily="2" charset="-122"/>
              </a:rPr>
              <a:t>数据结构所研究的问题</a:t>
            </a:r>
          </a:p>
          <a:p>
            <a:pPr marL="266700" indent="-266700" eaLnBrk="1" hangingPunct="1">
              <a:lnSpc>
                <a:spcPct val="110000"/>
              </a:lnSpc>
              <a:spcBef>
                <a:spcPct val="10000"/>
              </a:spcBef>
              <a:buFont typeface="Wingdings" pitchFamily="2" charset="2"/>
              <a:buNone/>
            </a:pPr>
            <a:r>
              <a:rPr lang="zh-CN" altLang="en-US" smtClean="0">
                <a:solidFill>
                  <a:schemeClr val="tx1"/>
                </a:solidFill>
                <a:latin typeface="宋体" pitchFamily="2" charset="-122"/>
              </a:rPr>
              <a:t>	    非数值数据之间的结构关系，及如何表示，如何存储，如何处理。</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62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362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362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36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629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044E4D99-5E22-483E-8579-E33BB6325AE0}"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27</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26627" name="Rectangle 2"/>
          <p:cNvSpPr>
            <a:spLocks noGrp="1" noChangeArrowheads="1"/>
          </p:cNvSpPr>
          <p:nvPr>
            <p:ph type="title"/>
          </p:nvPr>
        </p:nvSpPr>
        <p:spPr/>
        <p:txBody>
          <a:bodyPr/>
          <a:lstStyle/>
          <a:p>
            <a:pPr eaLnBrk="1" hangingPunct="1"/>
            <a:r>
              <a:rPr lang="zh-CN" altLang="en-US" i="0" smtClean="0">
                <a:solidFill>
                  <a:srgbClr val="FFFF00"/>
                </a:solidFill>
              </a:rPr>
              <a:t>数据结构的基本概念与分类</a:t>
            </a:r>
          </a:p>
        </p:txBody>
      </p:sp>
      <p:sp>
        <p:nvSpPr>
          <p:cNvPr id="6" name="内容占位符 5"/>
          <p:cNvSpPr>
            <a:spLocks noGrp="1"/>
          </p:cNvSpPr>
          <p:nvPr>
            <p:ph idx="1"/>
          </p:nvPr>
        </p:nvSpPr>
        <p:spPr/>
        <p:txBody>
          <a:bodyPr/>
          <a:lstStyle/>
          <a:p>
            <a:pPr marL="363538" indent="-363538">
              <a:lnSpc>
                <a:spcPts val="4400"/>
              </a:lnSpc>
              <a:spcBef>
                <a:spcPts val="600"/>
              </a:spcBef>
              <a:defRPr/>
            </a:pPr>
            <a:r>
              <a:rPr kumimoji="0" lang="zh-CN" altLang="en-US" dirty="0" smtClean="0"/>
              <a:t>程序＝数据结构 </a:t>
            </a:r>
            <a:r>
              <a:rPr kumimoji="0" lang="en-US" altLang="zh-CN" dirty="0" smtClean="0"/>
              <a:t>+ </a:t>
            </a:r>
            <a:r>
              <a:rPr kumimoji="0" lang="zh-CN" altLang="en-US" dirty="0" smtClean="0"/>
              <a:t>算法</a:t>
            </a:r>
            <a:endParaRPr kumimoji="0" lang="en-US" altLang="zh-CN" dirty="0" smtClean="0"/>
          </a:p>
          <a:p>
            <a:pPr>
              <a:lnSpc>
                <a:spcPts val="4400"/>
              </a:lnSpc>
              <a:spcBef>
                <a:spcPts val="600"/>
              </a:spcBef>
              <a:buFont typeface="Wingdings" panose="05000000000000000000" pitchFamily="2" charset="2"/>
              <a:buNone/>
              <a:defRPr/>
            </a:pPr>
            <a:r>
              <a:rPr lang="en-US" altLang="zh-CN" sz="3200" dirty="0" smtClean="0">
                <a:latin typeface="宋体" pitchFamily="2" charset="-122"/>
              </a:rPr>
              <a:t>	    </a:t>
            </a:r>
            <a:r>
              <a:rPr lang="zh-CN" altLang="en-US" sz="3200" dirty="0" smtClean="0">
                <a:latin typeface="宋体" pitchFamily="2" charset="-122"/>
              </a:rPr>
              <a:t>描述了</a:t>
            </a:r>
            <a:r>
              <a:rPr lang="zh-CN" altLang="en-US" sz="3200" dirty="0" smtClean="0">
                <a:solidFill>
                  <a:srgbClr val="00FFFF"/>
                </a:solidFill>
                <a:latin typeface="宋体" pitchFamily="2" charset="-122"/>
              </a:rPr>
              <a:t>算法</a:t>
            </a:r>
            <a:r>
              <a:rPr lang="zh-CN" altLang="en-US" sz="3200" dirty="0" smtClean="0">
                <a:latin typeface="宋体" pitchFamily="2" charset="-122"/>
              </a:rPr>
              <a:t>与</a:t>
            </a:r>
            <a:r>
              <a:rPr lang="zh-CN" altLang="en-US" sz="3200" dirty="0" smtClean="0">
                <a:solidFill>
                  <a:srgbClr val="00FFFF"/>
                </a:solidFill>
                <a:latin typeface="宋体" pitchFamily="2" charset="-122"/>
              </a:rPr>
              <a:t>数据结构</a:t>
            </a:r>
            <a:r>
              <a:rPr lang="zh-CN" altLang="en-US" sz="3200" dirty="0" smtClean="0">
                <a:latin typeface="宋体" pitchFamily="2" charset="-122"/>
              </a:rPr>
              <a:t>的联系及其在程序中的地位。</a:t>
            </a:r>
          </a:p>
          <a:p>
            <a:pPr lvl="1">
              <a:lnSpc>
                <a:spcPts val="4400"/>
              </a:lnSpc>
              <a:spcBef>
                <a:spcPts val="600"/>
              </a:spcBef>
              <a:defRPr/>
            </a:pPr>
            <a:r>
              <a:rPr lang="zh-CN" altLang="en-US" dirty="0" smtClean="0">
                <a:solidFill>
                  <a:srgbClr val="00FFFF"/>
                </a:solidFill>
                <a:latin typeface="宋体" pitchFamily="2" charset="-122"/>
              </a:rPr>
              <a:t>程序</a:t>
            </a:r>
            <a:r>
              <a:rPr lang="zh-CN" altLang="en-US" dirty="0" smtClean="0">
                <a:latin typeface="宋体" pitchFamily="2" charset="-122"/>
              </a:rPr>
              <a:t>：是在数据的某些</a:t>
            </a:r>
            <a:r>
              <a:rPr lang="zh-CN" altLang="en-US" dirty="0" smtClean="0">
                <a:solidFill>
                  <a:srgbClr val="66FF33"/>
                </a:solidFill>
                <a:latin typeface="宋体" pitchFamily="2" charset="-122"/>
              </a:rPr>
              <a:t>特定的结构和表示</a:t>
            </a:r>
            <a:r>
              <a:rPr lang="zh-CN" altLang="en-US" dirty="0" smtClean="0">
                <a:latin typeface="宋体" pitchFamily="2" charset="-122"/>
              </a:rPr>
              <a:t>的基础上对于算法的描述</a:t>
            </a:r>
          </a:p>
          <a:p>
            <a:pPr lvl="1">
              <a:lnSpc>
                <a:spcPts val="4400"/>
              </a:lnSpc>
              <a:spcBef>
                <a:spcPts val="600"/>
              </a:spcBef>
              <a:defRPr/>
            </a:pPr>
            <a:r>
              <a:rPr lang="zh-CN" altLang="en-US" dirty="0" smtClean="0">
                <a:solidFill>
                  <a:srgbClr val="00FFFF"/>
                </a:solidFill>
                <a:latin typeface="宋体" pitchFamily="2" charset="-122"/>
              </a:rPr>
              <a:t>算法</a:t>
            </a:r>
            <a:r>
              <a:rPr lang="zh-CN" altLang="en-US" dirty="0" smtClean="0">
                <a:latin typeface="宋体" pitchFamily="2" charset="-122"/>
              </a:rPr>
              <a:t>与</a:t>
            </a:r>
            <a:r>
              <a:rPr lang="zh-CN" altLang="en-US" dirty="0" smtClean="0">
                <a:solidFill>
                  <a:srgbClr val="00FFFF"/>
                </a:solidFill>
                <a:latin typeface="宋体" pitchFamily="2" charset="-122"/>
              </a:rPr>
              <a:t>数据结构</a:t>
            </a:r>
            <a:r>
              <a:rPr lang="zh-CN" altLang="en-US" dirty="0" smtClean="0">
                <a:latin typeface="宋体" pitchFamily="2" charset="-122"/>
              </a:rPr>
              <a:t>是程序设计中相辅相成、不可分割的两个方面</a:t>
            </a:r>
          </a:p>
        </p:txBody>
      </p:sp>
    </p:spTree>
    <p:extLst>
      <p:ext uri="{BB962C8B-B14F-4D97-AF65-F5344CB8AC3E}">
        <p14:creationId xmlns:p14="http://schemas.microsoft.com/office/powerpoint/2010/main" val="130762124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灯片编号占位符 4"/>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a:solidFill>
                  <a:srgbClr val="660066"/>
                </a:solidFill>
                <a:latin typeface="Courier New" pitchFamily="49" charset="0"/>
                <a:ea typeface="华文新魏" pitchFamily="2" charset="-122"/>
              </a:rPr>
              <a:t>60-</a:t>
            </a:r>
            <a:fld id="{28E386E3-3541-422E-95D5-375BC128F649}" type="slidenum">
              <a:rPr lang="en-US" altLang="zh-CN">
                <a:solidFill>
                  <a:srgbClr val="660066"/>
                </a:solidFill>
                <a:latin typeface="Courier New" pitchFamily="49" charset="0"/>
                <a:ea typeface="华文新魏" pitchFamily="2" charset="-122"/>
              </a:rPr>
              <a:pPr eaLnBrk="1" hangingPunct="1"/>
              <a:t>28</a:t>
            </a:fld>
            <a:endParaRPr lang="en-US" altLang="zh-CN">
              <a:solidFill>
                <a:srgbClr val="660066"/>
              </a:solidFill>
              <a:latin typeface="Courier New" pitchFamily="49" charset="0"/>
              <a:ea typeface="华文新魏" pitchFamily="2" charset="-122"/>
            </a:endParaRPr>
          </a:p>
        </p:txBody>
      </p:sp>
      <p:sp>
        <p:nvSpPr>
          <p:cNvPr id="11268" name="Rectangle 3"/>
          <p:cNvSpPr>
            <a:spLocks noGrp="1" noChangeArrowheads="1"/>
          </p:cNvSpPr>
          <p:nvPr>
            <p:ph type="body" idx="1"/>
          </p:nvPr>
        </p:nvSpPr>
        <p:spPr>
          <a:xfrm>
            <a:off x="684213" y="692758"/>
            <a:ext cx="7696200" cy="4716462"/>
          </a:xfrm>
        </p:spPr>
        <p:txBody>
          <a:bodyPr/>
          <a:lstStyle/>
          <a:p>
            <a:pPr eaLnBrk="1" hangingPunct="1">
              <a:lnSpc>
                <a:spcPct val="110000"/>
              </a:lnSpc>
            </a:pPr>
            <a:r>
              <a:rPr lang="zh-CN" altLang="en-US" dirty="0" smtClean="0">
                <a:solidFill>
                  <a:schemeClr val="tx1"/>
                </a:solidFill>
                <a:latin typeface="仿宋_GB2312" pitchFamily="49" charset="-122"/>
              </a:rPr>
              <a:t>数据在系统开发中的讨论范畴分为</a:t>
            </a:r>
          </a:p>
          <a:p>
            <a:pPr eaLnBrk="1" hangingPunct="1">
              <a:lnSpc>
                <a:spcPct val="110000"/>
              </a:lnSpc>
              <a:buFont typeface="Wingdings" pitchFamily="2" charset="2"/>
              <a:buNone/>
            </a:pPr>
            <a:r>
              <a:rPr lang="zh-CN" altLang="en-US" dirty="0" smtClean="0">
                <a:solidFill>
                  <a:schemeClr val="tx1"/>
                </a:solidFill>
                <a:latin typeface="仿宋_GB2312" pitchFamily="49" charset="-122"/>
              </a:rPr>
              <a:t>		</a:t>
            </a:r>
            <a:r>
              <a:rPr lang="zh-CN" altLang="en-US" dirty="0" smtClean="0">
                <a:solidFill>
                  <a:schemeClr val="tx2"/>
                </a:solidFill>
                <a:latin typeface="仿宋_GB2312" pitchFamily="49" charset="-122"/>
              </a:rPr>
              <a:t>数据结构 </a:t>
            </a:r>
            <a:r>
              <a:rPr lang="en-US" altLang="zh-CN" dirty="0" smtClean="0">
                <a:solidFill>
                  <a:schemeClr val="tx2"/>
                </a:solidFill>
                <a:latin typeface="仿宋_GB2312" pitchFamily="49" charset="-122"/>
              </a:rPr>
              <a:t>+ </a:t>
            </a:r>
            <a:r>
              <a:rPr lang="zh-CN" altLang="en-US" dirty="0" smtClean="0">
                <a:solidFill>
                  <a:schemeClr val="tx2"/>
                </a:solidFill>
                <a:latin typeface="仿宋_GB2312" pitchFamily="49" charset="-122"/>
              </a:rPr>
              <a:t>数据内容 </a:t>
            </a:r>
            <a:r>
              <a:rPr lang="en-US" altLang="zh-CN" dirty="0" smtClean="0">
                <a:solidFill>
                  <a:schemeClr val="tx2"/>
                </a:solidFill>
                <a:latin typeface="仿宋_GB2312" pitchFamily="49" charset="-122"/>
              </a:rPr>
              <a:t>+ </a:t>
            </a:r>
            <a:r>
              <a:rPr lang="zh-CN" altLang="en-US" dirty="0" smtClean="0">
                <a:solidFill>
                  <a:schemeClr val="tx2"/>
                </a:solidFill>
                <a:latin typeface="仿宋_GB2312" pitchFamily="49" charset="-122"/>
              </a:rPr>
              <a:t>数据流</a:t>
            </a:r>
          </a:p>
          <a:p>
            <a:pPr eaLnBrk="1" hangingPunct="1">
              <a:lnSpc>
                <a:spcPct val="110000"/>
              </a:lnSpc>
            </a:pPr>
            <a:r>
              <a:rPr lang="zh-CN" altLang="en-US" sz="3200" dirty="0" smtClean="0">
                <a:solidFill>
                  <a:schemeClr val="tx1"/>
                </a:solidFill>
                <a:latin typeface="仿宋_GB2312" pitchFamily="49" charset="-122"/>
              </a:rPr>
              <a:t>数据结构指某一数据元素集合中数据元素之间的关系。</a:t>
            </a:r>
          </a:p>
          <a:p>
            <a:pPr eaLnBrk="1" hangingPunct="1">
              <a:lnSpc>
                <a:spcPct val="110000"/>
              </a:lnSpc>
            </a:pPr>
            <a:r>
              <a:rPr lang="zh-CN" altLang="en-US" sz="3200" dirty="0" smtClean="0">
                <a:solidFill>
                  <a:schemeClr val="tx1"/>
                </a:solidFill>
                <a:latin typeface="仿宋_GB2312" pitchFamily="49" charset="-122"/>
              </a:rPr>
              <a:t>数据内容指这些数据元素的具体涵义和内容。</a:t>
            </a:r>
          </a:p>
          <a:p>
            <a:pPr eaLnBrk="1" hangingPunct="1">
              <a:lnSpc>
                <a:spcPct val="110000"/>
              </a:lnSpc>
            </a:pPr>
            <a:r>
              <a:rPr lang="zh-CN" altLang="en-US" sz="3200" dirty="0" smtClean="0">
                <a:solidFill>
                  <a:schemeClr val="tx1"/>
                </a:solidFill>
                <a:latin typeface="仿宋_GB2312" pitchFamily="49" charset="-122"/>
              </a:rPr>
              <a:t>数据流指这些数据元素在系统处理过程中是如何传递和变换的。</a:t>
            </a:r>
          </a:p>
          <a:p>
            <a:pPr lvl="1" eaLnBrk="1" hangingPunct="1">
              <a:lnSpc>
                <a:spcPct val="110000"/>
              </a:lnSpc>
            </a:pPr>
            <a:r>
              <a:rPr lang="zh-CN" altLang="en-US" sz="2800" dirty="0" smtClean="0">
                <a:solidFill>
                  <a:schemeClr val="tx1"/>
                </a:solidFill>
                <a:latin typeface="仿宋_GB2312" pitchFamily="49" charset="-122"/>
              </a:rPr>
              <a:t>因此，讨论数据结构时</a:t>
            </a:r>
            <a:r>
              <a:rPr lang="en-US" altLang="zh-CN" sz="2800" dirty="0" smtClean="0">
                <a:solidFill>
                  <a:schemeClr val="tx1"/>
                </a:solidFill>
                <a:latin typeface="仿宋_GB2312" pitchFamily="49" charset="-122"/>
              </a:rPr>
              <a:t>,</a:t>
            </a:r>
            <a:r>
              <a:rPr lang="zh-CN" altLang="en-US" sz="2800" dirty="0" smtClean="0">
                <a:solidFill>
                  <a:schemeClr val="tx1"/>
                </a:solidFill>
                <a:latin typeface="仿宋_GB2312" pitchFamily="49" charset="-122"/>
              </a:rPr>
              <a:t>主要不是讨论数据元素的内容和如何处理。</a:t>
            </a:r>
            <a:endParaRPr lang="en-US" altLang="zh-CN" sz="2800" dirty="0" smtClean="0">
              <a:solidFill>
                <a:schemeClr val="tx1"/>
              </a:solidFill>
              <a:latin typeface="仿宋_GB2312" pitchFamily="49" charset="-122"/>
            </a:endParaRPr>
          </a:p>
        </p:txBody>
      </p:sp>
      <p:sp>
        <p:nvSpPr>
          <p:cNvPr id="2" name="标题 1"/>
          <p:cNvSpPr>
            <a:spLocks noGrp="1"/>
          </p:cNvSpPr>
          <p:nvPr>
            <p:ph type="title"/>
          </p:nvPr>
        </p:nvSpPr>
        <p:spPr/>
        <p:txBody>
          <a:bodyPr/>
          <a:lstStyle/>
          <a:p>
            <a:pPr eaLnBrk="1" hangingPunct="1"/>
            <a:r>
              <a:rPr lang="zh-CN" altLang="en-US" i="0" dirty="0">
                <a:solidFill>
                  <a:srgbClr val="FFFF00"/>
                </a:solidFill>
              </a:rPr>
              <a:t>数据在系统开发中的视图</a:t>
            </a:r>
          </a:p>
        </p:txBody>
      </p:sp>
    </p:spTree>
    <p:extLst>
      <p:ext uri="{BB962C8B-B14F-4D97-AF65-F5344CB8AC3E}">
        <p14:creationId xmlns:p14="http://schemas.microsoft.com/office/powerpoint/2010/main" val="916632565"/>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0EAC452-555D-43F6-ACFE-02AD429933F3}" type="slidenum">
              <a:rPr lang="zh-CN" altLang="en-US" b="1">
                <a:solidFill>
                  <a:srgbClr val="66CCFF"/>
                </a:solidFill>
              </a:rPr>
              <a:pPr>
                <a:defRPr/>
              </a:pPr>
              <a:t>29</a:t>
            </a:fld>
            <a:r>
              <a:rPr lang="en-US" altLang="zh-CN" b="1"/>
              <a:t> </a:t>
            </a:r>
            <a:r>
              <a:rPr lang="zh-CN" altLang="en-US"/>
              <a:t>页</a:t>
            </a:r>
            <a:endParaRPr lang="zh-CN" altLang="en-US" sz="1800">
              <a:latin typeface="Arial" charset="0"/>
            </a:endParaRPr>
          </a:p>
        </p:txBody>
      </p:sp>
      <p:sp>
        <p:nvSpPr>
          <p:cNvPr id="15363" name="Rectangle 2"/>
          <p:cNvSpPr>
            <a:spLocks noGrp="1" noChangeArrowheads="1"/>
          </p:cNvSpPr>
          <p:nvPr>
            <p:ph type="title"/>
          </p:nvPr>
        </p:nvSpPr>
        <p:spPr/>
        <p:txBody>
          <a:bodyPr/>
          <a:lstStyle/>
          <a:p>
            <a:pPr eaLnBrk="1" hangingPunct="1"/>
            <a:r>
              <a:rPr lang="en-US" altLang="zh-CN" i="0" dirty="0" smtClean="0">
                <a:solidFill>
                  <a:srgbClr val="FFFF00"/>
                </a:solidFill>
              </a:rPr>
              <a:t>1.1 </a:t>
            </a:r>
            <a:r>
              <a:rPr lang="zh-CN" altLang="en-US" i="0" dirty="0" smtClean="0">
                <a:solidFill>
                  <a:srgbClr val="FFFF00"/>
                </a:solidFill>
              </a:rPr>
              <a:t>什么是数据结构</a:t>
            </a:r>
          </a:p>
        </p:txBody>
      </p:sp>
      <p:sp>
        <p:nvSpPr>
          <p:cNvPr id="1045507" name="Rectangle 3"/>
          <p:cNvSpPr>
            <a:spLocks noGrp="1" noChangeArrowheads="1"/>
          </p:cNvSpPr>
          <p:nvPr>
            <p:ph type="body" idx="1"/>
          </p:nvPr>
        </p:nvSpPr>
        <p:spPr>
          <a:xfrm>
            <a:off x="206375" y="914400"/>
            <a:ext cx="8601075" cy="5394325"/>
          </a:xfrm>
        </p:spPr>
        <p:txBody>
          <a:bodyPr/>
          <a:lstStyle/>
          <a:p>
            <a:pPr marL="363538" indent="-363538" eaLnBrk="1" hangingPunct="1">
              <a:lnSpc>
                <a:spcPct val="110000"/>
              </a:lnSpc>
              <a:spcBef>
                <a:spcPct val="10000"/>
              </a:spcBef>
            </a:pPr>
            <a:r>
              <a:rPr lang="zh-CN" altLang="en-US" dirty="0" smtClean="0">
                <a:solidFill>
                  <a:srgbClr val="00FFFF"/>
                </a:solidFill>
                <a:latin typeface="宋体" pitchFamily="2" charset="-122"/>
              </a:rPr>
              <a:t>数据结构随着程序设计的发展而发展</a:t>
            </a:r>
          </a:p>
          <a:p>
            <a:pPr marL="828675" lvl="1" eaLnBrk="1" hangingPunct="1">
              <a:lnSpc>
                <a:spcPct val="110000"/>
              </a:lnSpc>
              <a:spcBef>
                <a:spcPct val="10000"/>
              </a:spcBef>
            </a:pPr>
            <a:r>
              <a:rPr kumimoji="0" lang="zh-CN" altLang="en-US" dirty="0"/>
              <a:t>无结构阶</a:t>
            </a:r>
            <a:r>
              <a:rPr kumimoji="0" lang="zh-CN" altLang="en-US" dirty="0" smtClean="0"/>
              <a:t>段</a:t>
            </a:r>
            <a:endParaRPr kumimoji="0" lang="en-US" altLang="zh-CN" dirty="0" smtClean="0"/>
          </a:p>
          <a:p>
            <a:pPr marL="828675" lvl="1" eaLnBrk="1" hangingPunct="1">
              <a:lnSpc>
                <a:spcPct val="110000"/>
              </a:lnSpc>
              <a:spcBef>
                <a:spcPct val="10000"/>
              </a:spcBef>
            </a:pPr>
            <a:r>
              <a:rPr kumimoji="0" lang="zh-CN" altLang="en-US" dirty="0" smtClean="0"/>
              <a:t>结构化阶段：数据结构＋算法＝程序</a:t>
            </a:r>
            <a:r>
              <a:rPr kumimoji="0" lang="en-US" altLang="zh-CN" dirty="0" smtClean="0"/>
              <a:t>(</a:t>
            </a:r>
            <a:r>
              <a:rPr lang="en-US" altLang="zh-CN" dirty="0" err="1"/>
              <a:t>Niklaus</a:t>
            </a:r>
            <a:r>
              <a:rPr lang="en-US" altLang="zh-CN" dirty="0"/>
              <a:t> </a:t>
            </a:r>
            <a:r>
              <a:rPr lang="en-US" altLang="zh-CN" dirty="0" smtClean="0"/>
              <a:t>Wirth</a:t>
            </a:r>
            <a:r>
              <a:rPr kumimoji="0" lang="en-US" altLang="zh-CN" dirty="0" smtClean="0"/>
              <a:t>)</a:t>
            </a:r>
            <a:endParaRPr kumimoji="0" lang="zh-CN" altLang="en-US" dirty="0" smtClean="0"/>
          </a:p>
          <a:p>
            <a:pPr marL="828675" lvl="1" eaLnBrk="1" hangingPunct="1">
              <a:lnSpc>
                <a:spcPct val="110000"/>
              </a:lnSpc>
              <a:spcBef>
                <a:spcPct val="10000"/>
              </a:spcBef>
            </a:pPr>
            <a:r>
              <a:rPr kumimoji="0" lang="zh-CN" altLang="en-US" dirty="0" smtClean="0"/>
              <a:t>面向对象阶段：</a:t>
            </a:r>
            <a:r>
              <a:rPr kumimoji="0" lang="en-US" altLang="zh-CN" dirty="0" smtClean="0"/>
              <a:t>(</a:t>
            </a:r>
            <a:r>
              <a:rPr kumimoji="0" lang="zh-CN" altLang="en-US" dirty="0" smtClean="0"/>
              <a:t>数据结构＋算法</a:t>
            </a:r>
            <a:r>
              <a:rPr kumimoji="0" lang="en-US" altLang="zh-CN" dirty="0" smtClean="0"/>
              <a:t>)</a:t>
            </a:r>
            <a:r>
              <a:rPr kumimoji="0" lang="zh-CN" altLang="en-US" dirty="0" smtClean="0"/>
              <a:t>＝程序</a:t>
            </a:r>
          </a:p>
          <a:p>
            <a:pPr marL="363538" indent="-363538" eaLnBrk="1" hangingPunct="1"/>
            <a:r>
              <a:rPr lang="zh-CN" altLang="en-US" dirty="0" smtClean="0"/>
              <a:t> </a:t>
            </a:r>
            <a:r>
              <a:rPr lang="zh-CN" altLang="en-US" dirty="0" smtClean="0">
                <a:solidFill>
                  <a:srgbClr val="00FFFF"/>
                </a:solidFill>
                <a:latin typeface="宋体" pitchFamily="2" charset="-122"/>
              </a:rPr>
              <a:t>数据结构的发展并未终结</a:t>
            </a:r>
          </a:p>
          <a:p>
            <a:pPr marL="828675" lvl="1" eaLnBrk="1" hangingPunct="1"/>
            <a:r>
              <a:rPr lang="zh-CN" altLang="en-US" dirty="0" smtClean="0"/>
              <a:t>研究的范围不断扩展，算法不断更新</a:t>
            </a:r>
          </a:p>
          <a:p>
            <a:pPr marL="828675" lvl="1" eaLnBrk="1" hangingPunct="1"/>
            <a:r>
              <a:rPr lang="zh-CN" altLang="en-US" dirty="0" smtClean="0"/>
              <a:t>描述手段、使用语言不断更新</a:t>
            </a:r>
          </a:p>
          <a:p>
            <a:pPr marL="828675" lvl="1" eaLnBrk="1" hangingPunct="1">
              <a:lnSpc>
                <a:spcPct val="110000"/>
              </a:lnSpc>
              <a:spcBef>
                <a:spcPct val="10000"/>
              </a:spcBef>
              <a:buFont typeface="宋体" pitchFamily="2" charset="-122"/>
              <a:buNone/>
            </a:pPr>
            <a:endParaRPr kumimoji="0" lang="zh-CN" altLang="en-US"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55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55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55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455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455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455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455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5507" grpId="0" build="p" bldLvl="2"/>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fld id="{31FC8B3C-3754-422D-8F44-E4D39A61F630}" type="slidenum">
              <a:rPr lang="en-US" altLang="zh-CN" smtClean="0">
                <a:solidFill>
                  <a:srgbClr val="000000"/>
                </a:solidFill>
              </a:rPr>
              <a:pPr>
                <a:defRPr/>
              </a:pPr>
              <a:t>3</a:t>
            </a:fld>
            <a:endParaRPr lang="en-US" altLang="zh-CN">
              <a:solidFill>
                <a:srgbClr val="000000"/>
              </a:solidFill>
            </a:endParaRPr>
          </a:p>
        </p:txBody>
      </p:sp>
      <p:graphicFrame>
        <p:nvGraphicFramePr>
          <p:cNvPr id="5" name="图示 4"/>
          <p:cNvGraphicFramePr/>
          <p:nvPr>
            <p:extLst>
              <p:ext uri="{D42A27DB-BD31-4B8C-83A1-F6EECF244321}">
                <p14:modId xmlns:p14="http://schemas.microsoft.com/office/powerpoint/2010/main" val="2539571372"/>
              </p:ext>
            </p:extLst>
          </p:nvPr>
        </p:nvGraphicFramePr>
        <p:xfrm>
          <a:off x="1186" y="476672"/>
          <a:ext cx="9142814" cy="6381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标题 1"/>
          <p:cNvSpPr>
            <a:spLocks noGrp="1"/>
          </p:cNvSpPr>
          <p:nvPr>
            <p:ph type="title"/>
          </p:nvPr>
        </p:nvSpPr>
        <p:spPr>
          <a:xfrm>
            <a:off x="446088" y="301625"/>
            <a:ext cx="8237537" cy="1143000"/>
          </a:xfrm>
        </p:spPr>
        <p:txBody>
          <a:bodyPr/>
          <a:lstStyle/>
          <a:p>
            <a:r>
              <a:rPr lang="zh-CN" altLang="en-US" dirty="0"/>
              <a:t>信息技术发展</a:t>
            </a:r>
            <a:r>
              <a:rPr lang="zh-CN" altLang="en-US" dirty="0" smtClean="0"/>
              <a:t>历程</a:t>
            </a:r>
            <a:r>
              <a:rPr lang="en-US" altLang="zh-CN" dirty="0" smtClean="0"/>
              <a:t/>
            </a:r>
            <a:br>
              <a:rPr lang="en-US" altLang="zh-CN" dirty="0" smtClean="0"/>
            </a:br>
            <a:r>
              <a:rPr lang="en-US" altLang="zh-CN" dirty="0">
                <a:latin typeface="黑体" pitchFamily="49" charset="-122"/>
                <a:ea typeface="黑体" pitchFamily="49" charset="-122"/>
              </a:rPr>
              <a:t>---</a:t>
            </a:r>
            <a:r>
              <a:rPr lang="zh-CN" altLang="en-US" dirty="0" smtClean="0"/>
              <a:t>计算</a:t>
            </a:r>
            <a:r>
              <a:rPr lang="zh-CN" altLang="en-US" dirty="0"/>
              <a:t>、通信、存储、数据</a:t>
            </a:r>
          </a:p>
        </p:txBody>
      </p:sp>
    </p:spTree>
    <p:extLst>
      <p:ext uri="{BB962C8B-B14F-4D97-AF65-F5344CB8AC3E}">
        <p14:creationId xmlns:p14="http://schemas.microsoft.com/office/powerpoint/2010/main" val="33915211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500879-48AA-4ED0-BB9E-30194B1F1CD2}" type="slidenum">
              <a:rPr lang="zh-CN" altLang="en-US" b="1">
                <a:solidFill>
                  <a:srgbClr val="66CCFF"/>
                </a:solidFill>
              </a:rPr>
              <a:pPr>
                <a:defRPr/>
              </a:pPr>
              <a:t>30</a:t>
            </a:fld>
            <a:r>
              <a:rPr lang="en-US" altLang="zh-CN" b="1"/>
              <a:t> </a:t>
            </a:r>
            <a:r>
              <a:rPr lang="zh-CN" altLang="en-US"/>
              <a:t>页</a:t>
            </a:r>
            <a:endParaRPr lang="zh-CN" altLang="en-US" sz="1800">
              <a:latin typeface="Arial" charset="0"/>
            </a:endParaRPr>
          </a:p>
        </p:txBody>
      </p:sp>
      <p:sp>
        <p:nvSpPr>
          <p:cNvPr id="4099" name="Rectangle 2"/>
          <p:cNvSpPr>
            <a:spLocks noGrp="1" noChangeArrowheads="1"/>
          </p:cNvSpPr>
          <p:nvPr>
            <p:ph type="title"/>
          </p:nvPr>
        </p:nvSpPr>
        <p:spPr/>
        <p:txBody>
          <a:bodyPr/>
          <a:lstStyle/>
          <a:p>
            <a:pPr eaLnBrk="1" hangingPunct="1"/>
            <a:r>
              <a:rPr lang="zh-CN" altLang="en-US" i="0" smtClean="0">
                <a:solidFill>
                  <a:srgbClr val="FFFF00"/>
                </a:solidFill>
              </a:rPr>
              <a:t>第</a:t>
            </a:r>
            <a:r>
              <a:rPr lang="en-US" altLang="zh-CN" i="0" smtClean="0">
                <a:solidFill>
                  <a:srgbClr val="FFFF00"/>
                </a:solidFill>
              </a:rPr>
              <a:t>1</a:t>
            </a:r>
            <a:r>
              <a:rPr lang="zh-CN" altLang="en-US" i="0" smtClean="0">
                <a:solidFill>
                  <a:srgbClr val="FFFF00"/>
                </a:solidFill>
              </a:rPr>
              <a:t>章 绪论</a:t>
            </a:r>
          </a:p>
        </p:txBody>
      </p:sp>
      <p:sp>
        <p:nvSpPr>
          <p:cNvPr id="4100"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1.1 </a:t>
            </a:r>
            <a:r>
              <a:rPr lang="zh-CN" altLang="en-US" dirty="0" smtClean="0">
                <a:solidFill>
                  <a:schemeClr val="tx1"/>
                </a:solidFill>
                <a:latin typeface="宋体" pitchFamily="2" charset="-122"/>
              </a:rPr>
              <a:t>什么是数据结构</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1.2 </a:t>
            </a:r>
            <a:r>
              <a:rPr lang="zh-CN" altLang="en-US" dirty="0" smtClean="0">
                <a:latin typeface="宋体" pitchFamily="2" charset="-122"/>
              </a:rPr>
              <a:t>基本概念和术语</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1.3 </a:t>
            </a:r>
            <a:r>
              <a:rPr lang="zh-CN" altLang="en-US" dirty="0" smtClean="0">
                <a:solidFill>
                  <a:schemeClr val="tx1"/>
                </a:solidFill>
                <a:latin typeface="宋体" pitchFamily="2" charset="-122"/>
              </a:rPr>
              <a:t>抽象数据类型</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1.4 </a:t>
            </a:r>
            <a:r>
              <a:rPr lang="zh-CN" altLang="en-US" dirty="0" smtClean="0">
                <a:solidFill>
                  <a:schemeClr val="tx1"/>
                </a:solidFill>
                <a:latin typeface="宋体" pitchFamily="2" charset="-122"/>
              </a:rPr>
              <a:t>算法和算法分析</a:t>
            </a:r>
          </a:p>
        </p:txBody>
      </p:sp>
    </p:spTree>
  </p:cSld>
  <p:clrMapOvr>
    <a:masterClrMapping/>
  </p:clrMapOvr>
  <p:transition>
    <p:random/>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1"/>
          </p:nvPr>
        </p:nvSpPr>
        <p:spPr/>
        <p:txBody>
          <a:bodyPr/>
          <a:lstStyle/>
          <a:p>
            <a:pPr>
              <a:defRPr/>
            </a:pPr>
            <a:r>
              <a:rPr lang="zh-CN" altLang="en-US"/>
              <a:t>第 </a:t>
            </a:r>
            <a:fld id="{1B99D6E2-80AF-42C8-8B63-CA14203915EE}" type="slidenum">
              <a:rPr lang="zh-CN" altLang="en-US" b="1">
                <a:solidFill>
                  <a:srgbClr val="66CCFF"/>
                </a:solidFill>
              </a:rPr>
              <a:pPr>
                <a:defRPr/>
              </a:pPr>
              <a:t>31</a:t>
            </a:fld>
            <a:r>
              <a:rPr lang="en-US" altLang="zh-CN" b="1"/>
              <a:t> </a:t>
            </a:r>
            <a:r>
              <a:rPr lang="zh-CN" altLang="en-US"/>
              <a:t>页</a:t>
            </a:r>
            <a:endParaRPr lang="zh-CN" altLang="en-US" sz="1800">
              <a:latin typeface="Arial" charset="0"/>
            </a:endParaRPr>
          </a:p>
        </p:txBody>
      </p:sp>
      <p:sp>
        <p:nvSpPr>
          <p:cNvPr id="16387"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p>
        </p:txBody>
      </p:sp>
      <p:sp>
        <p:nvSpPr>
          <p:cNvPr id="1046531" name="Rectangle 3"/>
          <p:cNvSpPr>
            <a:spLocks noGrp="1" noChangeArrowheads="1"/>
          </p:cNvSpPr>
          <p:nvPr>
            <p:ph type="body" sz="half" idx="1"/>
          </p:nvPr>
        </p:nvSpPr>
        <p:spPr>
          <a:xfrm>
            <a:off x="228600" y="773113"/>
            <a:ext cx="8709025" cy="3960812"/>
          </a:xfrm>
        </p:spPr>
        <p:txBody>
          <a:bodyPr/>
          <a:lstStyle/>
          <a:p>
            <a:pPr marL="266700" indent="-266700" eaLnBrk="1" hangingPunct="1">
              <a:lnSpc>
                <a:spcPct val="95000"/>
              </a:lnSpc>
              <a:spcBef>
                <a:spcPct val="0"/>
              </a:spcBef>
            </a:pPr>
            <a:r>
              <a:rPr lang="zh-CN" altLang="en-US" sz="3200" dirty="0" smtClean="0">
                <a:latin typeface="宋体" pitchFamily="2" charset="-122"/>
              </a:rPr>
              <a:t>数据</a:t>
            </a:r>
            <a:r>
              <a:rPr lang="en-US" altLang="zh-CN" sz="3200" dirty="0" smtClean="0">
                <a:latin typeface="宋体" pitchFamily="2" charset="-122"/>
              </a:rPr>
              <a:t>(data)</a:t>
            </a:r>
            <a:r>
              <a:rPr lang="zh-CN" altLang="en-US" sz="3200" dirty="0" smtClean="0">
                <a:solidFill>
                  <a:schemeClr val="tx1"/>
                </a:solidFill>
                <a:latin typeface="宋体" pitchFamily="2" charset="-122"/>
              </a:rPr>
              <a:t>：客观对象的符号表示。         </a:t>
            </a:r>
          </a:p>
          <a:p>
            <a:pPr marL="266700" indent="-266700" eaLnBrk="1" hangingPunct="1">
              <a:lnSpc>
                <a:spcPct val="95000"/>
              </a:lnSpc>
              <a:spcBef>
                <a:spcPct val="0"/>
              </a:spcBef>
            </a:pPr>
            <a:r>
              <a:rPr lang="zh-CN" altLang="en-US" sz="3200" dirty="0" smtClean="0">
                <a:latin typeface="宋体" pitchFamily="2" charset="-122"/>
              </a:rPr>
              <a:t>数据元素</a:t>
            </a:r>
            <a:r>
              <a:rPr lang="en-US" altLang="zh-CN" sz="3200" dirty="0" smtClean="0">
                <a:latin typeface="宋体" pitchFamily="2" charset="-122"/>
              </a:rPr>
              <a:t>(data element)</a:t>
            </a:r>
            <a:r>
              <a:rPr lang="zh-CN" altLang="en-US" sz="3200" dirty="0" smtClean="0">
                <a:solidFill>
                  <a:schemeClr val="tx1"/>
                </a:solidFill>
                <a:latin typeface="宋体" pitchFamily="2" charset="-122"/>
              </a:rPr>
              <a:t>：数据的基本单位，具有完整明</a:t>
            </a:r>
            <a:r>
              <a:rPr lang="zh-CN" altLang="en-US" sz="3200" dirty="0">
                <a:solidFill>
                  <a:schemeClr val="tx1"/>
                </a:solidFill>
                <a:latin typeface="宋体" pitchFamily="2" charset="-122"/>
              </a:rPr>
              <a:t>确的逻辑意</a:t>
            </a:r>
            <a:r>
              <a:rPr lang="zh-CN" altLang="en-US" sz="3200" dirty="0" smtClean="0">
                <a:solidFill>
                  <a:schemeClr val="tx1"/>
                </a:solidFill>
                <a:latin typeface="宋体" pitchFamily="2" charset="-122"/>
              </a:rPr>
              <a:t>义。在问</a:t>
            </a:r>
            <a:r>
              <a:rPr lang="zh-CN" altLang="en-US" sz="3200" dirty="0">
                <a:solidFill>
                  <a:schemeClr val="tx1"/>
                </a:solidFill>
                <a:latin typeface="宋体" pitchFamily="2" charset="-122"/>
              </a:rPr>
              <a:t>题求</a:t>
            </a:r>
            <a:r>
              <a:rPr lang="zh-CN" altLang="en-US" sz="3200" dirty="0" smtClean="0">
                <a:solidFill>
                  <a:schemeClr val="tx1"/>
                </a:solidFill>
                <a:latin typeface="宋体" pitchFamily="2" charset="-122"/>
              </a:rPr>
              <a:t>解时，作</a:t>
            </a:r>
            <a:r>
              <a:rPr lang="zh-CN" altLang="en-US" sz="3200" dirty="0">
                <a:solidFill>
                  <a:schemeClr val="tx1"/>
                </a:solidFill>
                <a:latin typeface="宋体" pitchFamily="2" charset="-122"/>
              </a:rPr>
              <a:t>为一个整</a:t>
            </a:r>
            <a:r>
              <a:rPr lang="zh-CN" altLang="en-US" sz="3200" dirty="0" smtClean="0">
                <a:solidFill>
                  <a:schemeClr val="tx1"/>
                </a:solidFill>
                <a:latin typeface="宋体" pitchFamily="2" charset="-122"/>
              </a:rPr>
              <a:t>体来考</a:t>
            </a:r>
            <a:r>
              <a:rPr lang="zh-CN" altLang="en-US" sz="3200" dirty="0">
                <a:solidFill>
                  <a:schemeClr val="tx1"/>
                </a:solidFill>
                <a:latin typeface="宋体" pitchFamily="2" charset="-122"/>
              </a:rPr>
              <a:t>虑和处</a:t>
            </a:r>
            <a:r>
              <a:rPr lang="zh-CN" altLang="en-US" sz="3200" dirty="0" smtClean="0">
                <a:solidFill>
                  <a:schemeClr val="tx1"/>
                </a:solidFill>
                <a:latin typeface="宋体" pitchFamily="2" charset="-122"/>
              </a:rPr>
              <a:t>理 </a:t>
            </a:r>
            <a:r>
              <a:rPr lang="zh-CN" altLang="en-US" sz="3200" dirty="0">
                <a:solidFill>
                  <a:schemeClr val="tx1"/>
                </a:solidFill>
                <a:latin typeface="宋体" pitchFamily="2" charset="-122"/>
              </a:rPr>
              <a:t>。</a:t>
            </a:r>
            <a:r>
              <a:rPr lang="en-US" altLang="zh-CN" sz="3200" dirty="0" smtClean="0">
                <a:solidFill>
                  <a:srgbClr val="00FFFF"/>
                </a:solidFill>
                <a:latin typeface="宋体" pitchFamily="2" charset="-122"/>
              </a:rPr>
              <a:t>(</a:t>
            </a:r>
            <a:r>
              <a:rPr lang="zh-CN" altLang="en-US" sz="3200" dirty="0" smtClean="0">
                <a:solidFill>
                  <a:srgbClr val="00FFFF"/>
                </a:solidFill>
                <a:latin typeface="宋体" pitchFamily="2" charset="-122"/>
              </a:rPr>
              <a:t>节点、顶点、记录</a:t>
            </a:r>
            <a:r>
              <a:rPr lang="en-US" altLang="zh-CN" sz="3200" dirty="0" smtClean="0">
                <a:solidFill>
                  <a:srgbClr val="00FFFF"/>
                </a:solidFill>
                <a:latin typeface="宋体" pitchFamily="2" charset="-122"/>
              </a:rPr>
              <a:t>)</a:t>
            </a:r>
          </a:p>
          <a:p>
            <a:pPr marL="266700" indent="-266700" eaLnBrk="1" hangingPunct="1">
              <a:spcBef>
                <a:spcPct val="0"/>
              </a:spcBef>
            </a:pPr>
            <a:r>
              <a:rPr lang="zh-CN" altLang="en-US" sz="3200" dirty="0" smtClean="0">
                <a:latin typeface="宋体" pitchFamily="2" charset="-122"/>
              </a:rPr>
              <a:t>数据项</a:t>
            </a:r>
            <a:r>
              <a:rPr lang="en-US" altLang="zh-CN" sz="3200" dirty="0" smtClean="0">
                <a:latin typeface="宋体" pitchFamily="2" charset="-122"/>
              </a:rPr>
              <a:t>(data item)</a:t>
            </a:r>
            <a:r>
              <a:rPr lang="zh-CN" altLang="en-US" sz="3200" dirty="0" smtClean="0">
                <a:solidFill>
                  <a:schemeClr val="tx1"/>
                </a:solidFill>
                <a:latin typeface="宋体" pitchFamily="2" charset="-122"/>
              </a:rPr>
              <a:t>：数据元素不可分割的最小标识单位。一个数据元素可由若干数据项组成，通常不具有完整确定的实际意义。</a:t>
            </a:r>
            <a:r>
              <a:rPr lang="en-US" altLang="zh-CN" sz="3200" dirty="0" smtClean="0">
                <a:solidFill>
                  <a:srgbClr val="00FFFF"/>
                </a:solidFill>
                <a:latin typeface="宋体" pitchFamily="2" charset="-122"/>
              </a:rPr>
              <a:t>(</a:t>
            </a:r>
            <a:r>
              <a:rPr lang="zh-CN" altLang="en-US" sz="3200" dirty="0" smtClean="0">
                <a:solidFill>
                  <a:srgbClr val="00FFFF"/>
                </a:solidFill>
                <a:latin typeface="宋体" pitchFamily="2" charset="-122"/>
              </a:rPr>
              <a:t>字段</a:t>
            </a:r>
            <a:r>
              <a:rPr lang="en-US" altLang="zh-CN" sz="3200" dirty="0" smtClean="0">
                <a:solidFill>
                  <a:srgbClr val="00FFFF"/>
                </a:solidFill>
                <a:latin typeface="宋体" pitchFamily="2" charset="-122"/>
              </a:rPr>
              <a:t>)</a:t>
            </a:r>
          </a:p>
        </p:txBody>
      </p:sp>
      <p:graphicFrame>
        <p:nvGraphicFramePr>
          <p:cNvPr id="1046568" name="Group 40"/>
          <p:cNvGraphicFramePr>
            <a:graphicFrameLocks noGrp="1"/>
          </p:cNvGraphicFramePr>
          <p:nvPr>
            <p:ph sz="half" idx="2"/>
          </p:nvPr>
        </p:nvGraphicFramePr>
        <p:xfrm>
          <a:off x="566738" y="4778375"/>
          <a:ext cx="7905750" cy="1682496"/>
        </p:xfrm>
        <a:graphic>
          <a:graphicData uri="http://schemas.openxmlformats.org/drawingml/2006/table">
            <a:tbl>
              <a:tblPr/>
              <a:tblGrid>
                <a:gridCol w="1195387">
                  <a:extLst>
                    <a:ext uri="{9D8B030D-6E8A-4147-A177-3AD203B41FA5}">
                      <a16:colId xmlns:a16="http://schemas.microsoft.com/office/drawing/2014/main" val="20000"/>
                    </a:ext>
                  </a:extLst>
                </a:gridCol>
                <a:gridCol w="1654175">
                  <a:extLst>
                    <a:ext uri="{9D8B030D-6E8A-4147-A177-3AD203B41FA5}">
                      <a16:colId xmlns:a16="http://schemas.microsoft.com/office/drawing/2014/main" val="20001"/>
                    </a:ext>
                  </a:extLst>
                </a:gridCol>
                <a:gridCol w="1011238">
                  <a:extLst>
                    <a:ext uri="{9D8B030D-6E8A-4147-A177-3AD203B41FA5}">
                      <a16:colId xmlns:a16="http://schemas.microsoft.com/office/drawing/2014/main" val="20002"/>
                    </a:ext>
                  </a:extLst>
                </a:gridCol>
                <a:gridCol w="2390775">
                  <a:extLst>
                    <a:ext uri="{9D8B030D-6E8A-4147-A177-3AD203B41FA5}">
                      <a16:colId xmlns:a16="http://schemas.microsoft.com/office/drawing/2014/main" val="20003"/>
                    </a:ext>
                  </a:extLst>
                </a:gridCol>
                <a:gridCol w="1654175">
                  <a:extLst>
                    <a:ext uri="{9D8B030D-6E8A-4147-A177-3AD203B41FA5}">
                      <a16:colId xmlns:a16="http://schemas.microsoft.com/office/drawing/2014/main" val="20004"/>
                    </a:ext>
                  </a:extLst>
                </a:gridCol>
              </a:tblGrid>
              <a:tr h="388938">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0001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刘建国</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男</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19491001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工程师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350">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0002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黄  红</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19650506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助工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8938">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0003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张  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黑体" pitchFamily="2" charset="-122"/>
                          <a:ea typeface="黑体" pitchFamily="2" charset="-122"/>
                        </a:rPr>
                        <a:t>19461118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黑体" pitchFamily="2" charset="-122"/>
                          <a:ea typeface="黑体" pitchFamily="2" charset="-122"/>
                        </a:rPr>
                        <a:t>高工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350">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Arial" charset="0"/>
                          <a:ea typeface="黑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90000"/>
                        </a:lnSpc>
                        <a:spcBef>
                          <a:spcPct val="0"/>
                        </a:spcBef>
                        <a:spcAft>
                          <a:spcPct val="0"/>
                        </a:spcAft>
                        <a:buClr>
                          <a:srgbClr val="FFFF00"/>
                        </a:buClr>
                        <a:buSzPct val="70000"/>
                        <a:buFont typeface="Wingdings" pitchFamily="2" charset="2"/>
                        <a:buNone/>
                        <a:tabLst/>
                      </a:pPr>
                      <a:r>
                        <a:rPr kumimoji="1" lang="en-US" altLang="zh-CN" sz="2400" b="1" i="0" u="none" strike="noStrike" cap="none" normalizeH="0" baseline="0" smtClean="0">
                          <a:ln>
                            <a:noFill/>
                          </a:ln>
                          <a:solidFill>
                            <a:srgbClr val="FFFF00"/>
                          </a:solidFill>
                          <a:effectLst/>
                          <a:latin typeface="Arial" charset="0"/>
                          <a:ea typeface="黑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6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46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46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nodeType="clickEffect">
                                  <p:stCondLst>
                                    <p:cond delay="0"/>
                                  </p:stCondLst>
                                  <p:childTnLst>
                                    <p:set>
                                      <p:cBhvr>
                                        <p:cTn id="18" dur="1" fill="hold">
                                          <p:stCondLst>
                                            <p:cond delay="0"/>
                                          </p:stCondLst>
                                        </p:cTn>
                                        <p:tgtEl>
                                          <p:spTgt spid="1046568"/>
                                        </p:tgtEl>
                                        <p:attrNameLst>
                                          <p:attrName>style.visibility</p:attrName>
                                        </p:attrNameLst>
                                      </p:cBhvr>
                                      <p:to>
                                        <p:strVal val="visible"/>
                                      </p:to>
                                    </p:set>
                                    <p:animEffect transition="in" filter="box(in)">
                                      <p:cBhvr>
                                        <p:cTn id="19" dur="500"/>
                                        <p:tgtEl>
                                          <p:spTgt spid="10465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653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27D85486-9EF1-4FBC-84AF-CED1A7423D8B}" type="slidenum">
              <a:rPr lang="zh-CN" altLang="en-US" b="1">
                <a:solidFill>
                  <a:srgbClr val="66CCFF"/>
                </a:solidFill>
              </a:rPr>
              <a:pPr>
                <a:defRPr/>
              </a:pPr>
              <a:t>32</a:t>
            </a:fld>
            <a:r>
              <a:rPr lang="en-US" altLang="zh-CN" b="1"/>
              <a:t> </a:t>
            </a:r>
            <a:r>
              <a:rPr lang="zh-CN" altLang="en-US"/>
              <a:t>页</a:t>
            </a:r>
            <a:endParaRPr lang="zh-CN" altLang="en-US" sz="1800">
              <a:latin typeface="Arial" charset="0"/>
            </a:endParaRPr>
          </a:p>
        </p:txBody>
      </p:sp>
      <p:sp>
        <p:nvSpPr>
          <p:cNvPr id="17411"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p>
        </p:txBody>
      </p:sp>
      <p:sp>
        <p:nvSpPr>
          <p:cNvPr id="1048579" name="Rectangle 3"/>
          <p:cNvSpPr>
            <a:spLocks noGrp="1" noChangeArrowheads="1"/>
          </p:cNvSpPr>
          <p:nvPr>
            <p:ph type="body" sz="half" idx="1"/>
          </p:nvPr>
        </p:nvSpPr>
        <p:spPr>
          <a:xfrm>
            <a:off x="250825" y="773113"/>
            <a:ext cx="7165975" cy="5716587"/>
          </a:xfrm>
        </p:spPr>
        <p:txBody>
          <a:bodyPr/>
          <a:lstStyle/>
          <a:p>
            <a:pPr marL="449263" indent="-449263" eaLnBrk="1" hangingPunct="1">
              <a:lnSpc>
                <a:spcPct val="110000"/>
              </a:lnSpc>
              <a:spcBef>
                <a:spcPct val="10000"/>
              </a:spcBef>
            </a:pPr>
            <a:r>
              <a:rPr lang="zh-CN" altLang="en-US" sz="4000" dirty="0" smtClean="0"/>
              <a:t>数据结构</a:t>
            </a:r>
            <a:r>
              <a:rPr lang="en-US" altLang="zh-CN" sz="4000" dirty="0" smtClean="0">
                <a:latin typeface="宋体" pitchFamily="2" charset="-122"/>
              </a:rPr>
              <a:t>(data structure)</a:t>
            </a:r>
            <a:r>
              <a:rPr lang="zh-CN" altLang="en-US" sz="4000" dirty="0" smtClean="0">
                <a:latin typeface="宋体" pitchFamily="2" charset="-122"/>
              </a:rPr>
              <a:t>：</a:t>
            </a:r>
            <a:endParaRPr lang="en-US" altLang="zh-CN" sz="4000" dirty="0" smtClean="0">
              <a:latin typeface="宋体" pitchFamily="2" charset="-122"/>
            </a:endParaRPr>
          </a:p>
          <a:p>
            <a:pPr marL="849313" lvl="1" indent="-449263" eaLnBrk="1" hangingPunct="1">
              <a:lnSpc>
                <a:spcPct val="110000"/>
              </a:lnSpc>
              <a:spcBef>
                <a:spcPct val="10000"/>
              </a:spcBef>
            </a:pPr>
            <a:r>
              <a:rPr lang="zh-CN" altLang="en-US" sz="3600" dirty="0">
                <a:solidFill>
                  <a:srgbClr val="00FFFF"/>
                </a:solidFill>
              </a:rPr>
              <a:t>逻辑结构：</a:t>
            </a:r>
            <a:r>
              <a:rPr lang="zh-CN" altLang="en-US" sz="3600" dirty="0" smtClean="0">
                <a:solidFill>
                  <a:schemeClr val="tx1"/>
                </a:solidFill>
                <a:latin typeface="宋体" pitchFamily="2" charset="-122"/>
              </a:rPr>
              <a:t>具有相同特征的数据元素的集合，</a:t>
            </a:r>
            <a:r>
              <a:rPr lang="zh-CN" altLang="en-US" sz="3600" dirty="0" smtClean="0">
                <a:latin typeface="宋体" pitchFamily="2" charset="-122"/>
              </a:rPr>
              <a:t>相</a:t>
            </a:r>
            <a:r>
              <a:rPr lang="zh-CN" altLang="en-US" sz="3600" dirty="0">
                <a:latin typeface="宋体" pitchFamily="2" charset="-122"/>
              </a:rPr>
              <a:t>互之间存在一种或多种特定关系</a:t>
            </a:r>
            <a:r>
              <a:rPr lang="zh-CN" altLang="en-US" sz="3600" dirty="0" smtClean="0">
                <a:latin typeface="宋体" pitchFamily="2" charset="-122"/>
              </a:rPr>
              <a:t>的逻辑关联</a:t>
            </a:r>
            <a:endParaRPr lang="en-US" altLang="zh-CN" sz="3600" dirty="0" smtClean="0">
              <a:latin typeface="宋体" pitchFamily="2" charset="-122"/>
            </a:endParaRPr>
          </a:p>
          <a:p>
            <a:pPr marL="849313" lvl="1" indent="-449263" eaLnBrk="1" hangingPunct="1">
              <a:lnSpc>
                <a:spcPct val="110000"/>
              </a:lnSpc>
              <a:spcBef>
                <a:spcPct val="10000"/>
              </a:spcBef>
            </a:pPr>
            <a:r>
              <a:rPr lang="zh-CN" altLang="en-US" sz="3600" dirty="0">
                <a:solidFill>
                  <a:srgbClr val="00FFFF"/>
                </a:solidFill>
              </a:rPr>
              <a:t>算法：</a:t>
            </a:r>
            <a:r>
              <a:rPr lang="zh-CN" altLang="en-US" sz="3600" dirty="0" smtClean="0">
                <a:latin typeface="宋体" pitchFamily="2" charset="-122"/>
              </a:rPr>
              <a:t>基于数据元素和关系的计算与处理</a:t>
            </a:r>
            <a:endParaRPr lang="en-US" altLang="zh-CN" sz="3600" dirty="0" smtClean="0">
              <a:latin typeface="宋体" pitchFamily="2" charset="-122"/>
            </a:endParaRPr>
          </a:p>
          <a:p>
            <a:pPr marL="849313" lvl="1" indent="-449263" eaLnBrk="1" hangingPunct="1">
              <a:lnSpc>
                <a:spcPct val="110000"/>
              </a:lnSpc>
              <a:spcBef>
                <a:spcPct val="10000"/>
              </a:spcBef>
            </a:pPr>
            <a:endParaRPr lang="en-US" altLang="zh-CN" sz="3600" dirty="0" smtClean="0">
              <a:latin typeface="宋体" pitchFamily="2" charset="-122"/>
            </a:endParaRPr>
          </a:p>
          <a:p>
            <a:pPr marL="849313" lvl="1" indent="-449263" eaLnBrk="1" hangingPunct="1">
              <a:lnSpc>
                <a:spcPct val="110000"/>
              </a:lnSpc>
              <a:spcBef>
                <a:spcPct val="10000"/>
              </a:spcBef>
            </a:pPr>
            <a:r>
              <a:rPr lang="zh-CN" altLang="en-US" sz="3600" dirty="0">
                <a:solidFill>
                  <a:srgbClr val="00FFFF"/>
                </a:solidFill>
              </a:rPr>
              <a:t>存储结构：</a:t>
            </a:r>
            <a:r>
              <a:rPr lang="zh-CN" altLang="en-US" sz="3600" dirty="0" smtClean="0">
                <a:latin typeface="宋体" pitchFamily="2" charset="-122"/>
              </a:rPr>
              <a:t>计算机具体实现</a:t>
            </a:r>
            <a:r>
              <a:rPr lang="zh-CN" altLang="en-US" sz="3600" dirty="0" smtClean="0">
                <a:solidFill>
                  <a:schemeClr val="tx1"/>
                </a:solidFill>
              </a:rPr>
              <a:t> 。</a:t>
            </a:r>
          </a:p>
        </p:txBody>
      </p:sp>
      <p:grpSp>
        <p:nvGrpSpPr>
          <p:cNvPr id="5" name="组合 4"/>
          <p:cNvGrpSpPr/>
          <p:nvPr/>
        </p:nvGrpSpPr>
        <p:grpSpPr>
          <a:xfrm>
            <a:off x="7473966" y="1583795"/>
            <a:ext cx="1555749" cy="3015335"/>
            <a:chOff x="6705600" y="1695450"/>
            <a:chExt cx="1555749" cy="1822450"/>
          </a:xfrm>
        </p:grpSpPr>
        <p:sp>
          <p:nvSpPr>
            <p:cNvPr id="6" name="右大括号 5"/>
            <p:cNvSpPr/>
            <p:nvPr/>
          </p:nvSpPr>
          <p:spPr bwMode="auto">
            <a:xfrm>
              <a:off x="6705600" y="1828800"/>
              <a:ext cx="488950" cy="1689100"/>
            </a:xfrm>
            <a:prstGeom prst="rightBrace">
              <a:avLst/>
            </a:prstGeom>
            <a:noFill/>
            <a:ln w="57150" cap="flat" cmpd="sng" algn="ctr">
              <a:solidFill>
                <a:srgbClr val="FFC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t"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7" name="矩形 6"/>
            <p:cNvSpPr/>
            <p:nvPr/>
          </p:nvSpPr>
          <p:spPr>
            <a:xfrm>
              <a:off x="7372350" y="1695450"/>
              <a:ext cx="888999" cy="1097508"/>
            </a:xfrm>
            <a:prstGeom prst="rect">
              <a:avLst/>
            </a:prstGeom>
          </p:spPr>
          <p:txBody>
            <a:bodyPr wrap="square">
              <a:spAutoFit/>
            </a:bodyPr>
            <a:lstStyle/>
            <a:p>
              <a:pPr fontAlgn="t"/>
              <a:r>
                <a:rPr lang="zh-CN" altLang="en-US" dirty="0"/>
                <a:t>问</a:t>
              </a:r>
              <a:r>
                <a:rPr lang="zh-CN" altLang="en-US" dirty="0" smtClean="0"/>
                <a:t>题建模</a:t>
              </a:r>
            </a:p>
          </p:txBody>
        </p:sp>
      </p:grpSp>
      <p:grpSp>
        <p:nvGrpSpPr>
          <p:cNvPr id="8" name="组合 7"/>
          <p:cNvGrpSpPr/>
          <p:nvPr/>
        </p:nvGrpSpPr>
        <p:grpSpPr>
          <a:xfrm>
            <a:off x="7416800" y="5063551"/>
            <a:ext cx="1612915" cy="1628555"/>
            <a:chOff x="6705600" y="1828800"/>
            <a:chExt cx="1612915" cy="1689100"/>
          </a:xfrm>
        </p:grpSpPr>
        <p:sp>
          <p:nvSpPr>
            <p:cNvPr id="9" name="右大括号 8"/>
            <p:cNvSpPr/>
            <p:nvPr/>
          </p:nvSpPr>
          <p:spPr bwMode="auto">
            <a:xfrm>
              <a:off x="6705600" y="1828800"/>
              <a:ext cx="488950" cy="1689100"/>
            </a:xfrm>
            <a:prstGeom prst="rightBrace">
              <a:avLst/>
            </a:prstGeom>
            <a:noFill/>
            <a:ln w="57150" cap="flat" cmpd="sng" algn="ctr">
              <a:solidFill>
                <a:srgbClr val="FFC000"/>
              </a:solidFill>
              <a:prstDash val="solid"/>
              <a:round/>
              <a:headEnd type="none" w="med" len="med"/>
              <a:tailEnd type="none" w="med" len="med"/>
            </a:ln>
            <a:effectLst>
              <a:innerShdw blurRad="63500" dist="50800" dir="13500000">
                <a:prstClr val="black">
                  <a:alpha val="50000"/>
                </a:prstClr>
              </a:innerShdw>
            </a:effectLst>
          </p:spPr>
          <p:txBody>
            <a:bodyPr vert="horz" wrap="square" lIns="91440" tIns="45720" rIns="91440" bIns="45720" numCol="1" rtlCol="0" anchor="t" anchorCtr="0" compatLnSpc="1">
              <a:prstTxWarp prst="textNoShape">
                <a:avLst/>
              </a:prstTxWarp>
            </a:bodyPr>
            <a:lstStyle/>
            <a:p>
              <a:pPr marL="0" marR="0" indent="0" algn="just" defTabSz="914400" rtl="0" eaLnBrk="0" fontAlgn="t" latinLnBrk="0" hangingPunct="0">
                <a:lnSpc>
                  <a:spcPct val="100000"/>
                </a:lnSpc>
                <a:spcBef>
                  <a:spcPct val="20000"/>
                </a:spcBef>
                <a:spcAft>
                  <a:spcPct val="0"/>
                </a:spcAft>
                <a:buClr>
                  <a:srgbClr val="CC99FF"/>
                </a:buClr>
                <a:buSzTx/>
                <a:buFont typeface="Monotype Sorts" pitchFamily="2" charset="2"/>
                <a:buNone/>
                <a:tabLst/>
              </a:pPr>
              <a:endParaRPr kumimoji="1" lang="zh-CN" altLang="en-US" sz="2800" b="0" i="0" u="none" strike="noStrike" cap="none" normalizeH="0" baseline="0" dirty="0" smtClean="0">
                <a:ln>
                  <a:noFill/>
                </a:ln>
                <a:solidFill>
                  <a:schemeClr val="tx1"/>
                </a:solidFill>
                <a:effectLst/>
                <a:latin typeface="Times New Roman" pitchFamily="18" charset="0"/>
                <a:ea typeface="宋体" pitchFamily="2" charset="-122"/>
              </a:endParaRPr>
            </a:p>
          </p:txBody>
        </p:sp>
        <p:sp>
          <p:nvSpPr>
            <p:cNvPr id="10" name="矩形 9"/>
            <p:cNvSpPr/>
            <p:nvPr/>
          </p:nvSpPr>
          <p:spPr>
            <a:xfrm>
              <a:off x="7429516" y="1916766"/>
              <a:ext cx="888999" cy="1431753"/>
            </a:xfrm>
            <a:prstGeom prst="rect">
              <a:avLst/>
            </a:prstGeom>
          </p:spPr>
          <p:txBody>
            <a:bodyPr wrap="square">
              <a:spAutoFit/>
            </a:bodyPr>
            <a:lstStyle/>
            <a:p>
              <a:pPr algn="just" fontAlgn="t"/>
              <a:r>
                <a:rPr lang="zh-CN" altLang="en-US" dirty="0" smtClean="0"/>
                <a:t>具体实现</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48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48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48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4857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1+#ppt_w/2"/>
                                          </p:val>
                                        </p:tav>
                                        <p:tav tm="100000">
                                          <p:val>
                                            <p:strVal val="#ppt_x"/>
                                          </p:val>
                                        </p:tav>
                                      </p:tavLst>
                                    </p:anim>
                                    <p:anim calcmode="lin" valueType="num">
                                      <p:cBhvr additive="base">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1+#ppt_w/2"/>
                                          </p:val>
                                        </p:tav>
                                        <p:tav tm="100000">
                                          <p:val>
                                            <p:strVal val="#ppt_x"/>
                                          </p:val>
                                        </p:tav>
                                      </p:tavLst>
                                    </p:anim>
                                    <p:anim calcmode="lin" valueType="num">
                                      <p:cBhvr additive="base">
                                        <p:cTn id="2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7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DD0347EE-B55C-4951-8F77-20651916C9D7}" type="slidenum">
              <a:rPr lang="zh-CN" altLang="en-US" b="1">
                <a:solidFill>
                  <a:srgbClr val="66CCFF"/>
                </a:solidFill>
              </a:rPr>
              <a:pPr>
                <a:defRPr/>
              </a:pPr>
              <a:t>33</a:t>
            </a:fld>
            <a:r>
              <a:rPr lang="en-US" altLang="zh-CN" b="1"/>
              <a:t> </a:t>
            </a:r>
            <a:r>
              <a:rPr lang="zh-CN" altLang="en-US"/>
              <a:t>页</a:t>
            </a:r>
            <a:endParaRPr lang="zh-CN" altLang="en-US" sz="1800">
              <a:latin typeface="Arial" charset="0"/>
            </a:endParaRPr>
          </a:p>
        </p:txBody>
      </p:sp>
      <p:sp>
        <p:nvSpPr>
          <p:cNvPr id="18435"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p>
        </p:txBody>
      </p:sp>
      <p:sp>
        <p:nvSpPr>
          <p:cNvPr id="1069059" name="Rectangle 3"/>
          <p:cNvSpPr>
            <a:spLocks noGrp="1" noChangeArrowheads="1"/>
          </p:cNvSpPr>
          <p:nvPr>
            <p:ph type="body" sz="half" idx="1"/>
          </p:nvPr>
        </p:nvSpPr>
        <p:spPr>
          <a:xfrm>
            <a:off x="115888" y="728663"/>
            <a:ext cx="8777287" cy="5805487"/>
          </a:xfrm>
        </p:spPr>
        <p:txBody>
          <a:bodyPr/>
          <a:lstStyle/>
          <a:p>
            <a:pPr marL="363538" indent="-363538" eaLnBrk="1" hangingPunct="1">
              <a:lnSpc>
                <a:spcPct val="110000"/>
              </a:lnSpc>
              <a:spcBef>
                <a:spcPct val="30000"/>
              </a:spcBef>
            </a:pPr>
            <a:r>
              <a:rPr lang="zh-CN" altLang="en-US" dirty="0" smtClean="0">
                <a:solidFill>
                  <a:srgbClr val="00FFFF"/>
                </a:solidFill>
              </a:rPr>
              <a:t>数据结</a:t>
            </a:r>
            <a:r>
              <a:rPr lang="zh-CN" altLang="en-US" dirty="0">
                <a:solidFill>
                  <a:srgbClr val="00FFFF"/>
                </a:solidFill>
              </a:rPr>
              <a:t>构</a:t>
            </a:r>
            <a:r>
              <a:rPr lang="zh-CN" altLang="en-US" dirty="0" smtClean="0">
                <a:solidFill>
                  <a:srgbClr val="00FFFF"/>
                </a:solidFill>
              </a:rPr>
              <a:t>讨论两方面问题：</a:t>
            </a:r>
          </a:p>
          <a:p>
            <a:pPr marL="363538" indent="-363538" eaLnBrk="1" hangingPunct="1">
              <a:lnSpc>
                <a:spcPct val="110000"/>
              </a:lnSpc>
              <a:spcBef>
                <a:spcPct val="30000"/>
              </a:spcBef>
              <a:buFont typeface="Wingdings" pitchFamily="2" charset="2"/>
              <a:buNone/>
            </a:pPr>
            <a:r>
              <a:rPr lang="en-US" altLang="zh-CN" sz="3200" dirty="0" smtClean="0">
                <a:solidFill>
                  <a:schemeClr val="tx1"/>
                </a:solidFill>
              </a:rPr>
              <a:t>		1) </a:t>
            </a:r>
            <a:r>
              <a:rPr lang="zh-CN" altLang="en-US" sz="3200" dirty="0" smtClean="0">
                <a:solidFill>
                  <a:schemeClr val="tx1"/>
                </a:solidFill>
              </a:rPr>
              <a:t>数据的</a:t>
            </a:r>
            <a:r>
              <a:rPr lang="zh-CN" altLang="en-US" sz="3200" dirty="0" smtClean="0"/>
              <a:t>逻辑结构</a:t>
            </a:r>
            <a:r>
              <a:rPr lang="zh-CN" altLang="en-US" sz="3200" dirty="0" smtClean="0">
                <a:solidFill>
                  <a:schemeClr val="tx1"/>
                </a:solidFill>
              </a:rPr>
              <a:t>：从具体问题抽象出来的数据模型，反映了事物的组成及事物之间的逻辑关系。</a:t>
            </a:r>
          </a:p>
          <a:p>
            <a:pPr marL="363538" indent="-363538" eaLnBrk="1" hangingPunct="1">
              <a:lnSpc>
                <a:spcPct val="110000"/>
              </a:lnSpc>
              <a:spcBef>
                <a:spcPct val="30000"/>
              </a:spcBef>
              <a:buFont typeface="Wingdings" pitchFamily="2" charset="2"/>
              <a:buNone/>
            </a:pPr>
            <a:r>
              <a:rPr lang="en-US" altLang="zh-CN" sz="3200" dirty="0" smtClean="0">
                <a:solidFill>
                  <a:schemeClr val="tx1"/>
                </a:solidFill>
              </a:rPr>
              <a:t>	  	2) </a:t>
            </a:r>
            <a:r>
              <a:rPr lang="zh-CN" altLang="en-US" sz="3200" dirty="0" smtClean="0">
                <a:solidFill>
                  <a:schemeClr val="tx1"/>
                </a:solidFill>
              </a:rPr>
              <a:t>数据的</a:t>
            </a:r>
            <a:r>
              <a:rPr lang="zh-CN" altLang="en-US" sz="3200" dirty="0" smtClean="0"/>
              <a:t>存储结构</a:t>
            </a:r>
            <a:r>
              <a:rPr lang="en-US" altLang="zh-CN" sz="3200" dirty="0" smtClean="0"/>
              <a:t>(</a:t>
            </a:r>
            <a:r>
              <a:rPr lang="zh-CN" altLang="en-US" sz="3200" dirty="0" smtClean="0"/>
              <a:t>也称为物理结构</a:t>
            </a:r>
            <a:r>
              <a:rPr lang="en-US" altLang="zh-CN" sz="3200" dirty="0" smtClean="0"/>
              <a:t>)</a:t>
            </a:r>
            <a:r>
              <a:rPr lang="zh-CN" altLang="en-US" sz="3200" dirty="0" smtClean="0">
                <a:solidFill>
                  <a:schemeClr val="tx1"/>
                </a:solidFill>
              </a:rPr>
              <a:t>：解决各种逻辑结构在计算机中的物理存储和表示。</a:t>
            </a:r>
          </a:p>
          <a:p>
            <a:pPr marL="363538" indent="-363538" eaLnBrk="1" hangingPunct="1">
              <a:lnSpc>
                <a:spcPct val="110000"/>
              </a:lnSpc>
              <a:spcBef>
                <a:spcPct val="30000"/>
              </a:spcBef>
              <a:buFont typeface="Wingdings" pitchFamily="2" charset="2"/>
              <a:buNone/>
            </a:pPr>
            <a:r>
              <a:rPr lang="zh-CN" altLang="en-US" sz="3200" dirty="0" smtClean="0">
                <a:solidFill>
                  <a:schemeClr val="tx1"/>
                </a:solidFill>
              </a:rPr>
              <a:t>	    同一种逻辑结构可以采用不同的表示方式，即采用不同的映射关系来建立数据的逻辑结构到存储结构的转换。</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90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0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90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905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05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灯片编号占位符 4"/>
          <p:cNvSpPr>
            <a:spLocks noGrp="1"/>
          </p:cNvSpPr>
          <p:nvPr>
            <p:ph type="sldNum" sz="quarter" idx="11"/>
          </p:nvPr>
        </p:nvSpPr>
        <p:spPr/>
        <p:txBody>
          <a:bodyPr/>
          <a:lstStyle/>
          <a:p>
            <a:pPr>
              <a:defRPr/>
            </a:pPr>
            <a:r>
              <a:rPr lang="zh-CN" altLang="en-US"/>
              <a:t>第 </a:t>
            </a:r>
            <a:fld id="{7BE2E08C-2684-4531-BEDD-25F416BEB748}" type="slidenum">
              <a:rPr lang="zh-CN" altLang="en-US" b="1">
                <a:solidFill>
                  <a:srgbClr val="66CCFF"/>
                </a:solidFill>
              </a:rPr>
              <a:pPr>
                <a:defRPr/>
              </a:pPr>
              <a:t>34</a:t>
            </a:fld>
            <a:r>
              <a:rPr lang="en-US" altLang="zh-CN" b="1"/>
              <a:t> </a:t>
            </a:r>
            <a:r>
              <a:rPr lang="zh-CN" altLang="en-US"/>
              <a:t>页</a:t>
            </a:r>
            <a:endParaRPr lang="zh-CN" altLang="en-US" sz="1800">
              <a:latin typeface="Arial" charset="0"/>
            </a:endParaRPr>
          </a:p>
        </p:txBody>
      </p:sp>
      <p:sp>
        <p:nvSpPr>
          <p:cNvPr id="19459"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987139" name="Rectangle 3"/>
          <p:cNvSpPr>
            <a:spLocks noGrp="1" noChangeArrowheads="1"/>
          </p:cNvSpPr>
          <p:nvPr>
            <p:ph type="body" idx="1"/>
          </p:nvPr>
        </p:nvSpPr>
        <p:spPr>
          <a:xfrm>
            <a:off x="152400" y="838200"/>
            <a:ext cx="8686800" cy="4300538"/>
          </a:xfrm>
        </p:spPr>
        <p:txBody>
          <a:bodyPr/>
          <a:lstStyle/>
          <a:p>
            <a:pPr eaLnBrk="1" hangingPunct="1"/>
            <a:r>
              <a:rPr lang="zh-CN" altLang="en-US" sz="3200" dirty="0" smtClean="0"/>
              <a:t>数据的逻辑结构：</a:t>
            </a:r>
            <a:r>
              <a:rPr lang="zh-CN" altLang="en-US" sz="3200" dirty="0" smtClean="0">
                <a:solidFill>
                  <a:schemeClr val="tx1"/>
                </a:solidFill>
              </a:rPr>
              <a:t>数据元素之间的结构关系，是具体关系的抽象。有四种</a:t>
            </a:r>
          </a:p>
          <a:p>
            <a:pPr lvl="1" eaLnBrk="1" hangingPunct="1"/>
            <a:r>
              <a:rPr lang="zh-CN" altLang="en-US" dirty="0" smtClean="0">
                <a:solidFill>
                  <a:srgbClr val="00FF00"/>
                </a:solidFill>
              </a:rPr>
              <a:t>集合</a:t>
            </a:r>
            <a:r>
              <a:rPr lang="zh-CN" altLang="en-US" dirty="0" smtClean="0"/>
              <a:t>：数据元素间除“同属于一个集合”外，无其它关系</a:t>
            </a:r>
          </a:p>
          <a:p>
            <a:pPr lvl="1" eaLnBrk="1" hangingPunct="1"/>
            <a:r>
              <a:rPr lang="zh-CN" altLang="en-US" dirty="0" smtClean="0">
                <a:solidFill>
                  <a:srgbClr val="00FF00"/>
                </a:solidFill>
              </a:rPr>
              <a:t>线性结构</a:t>
            </a:r>
            <a:r>
              <a:rPr lang="zh-CN" altLang="en-US" dirty="0" smtClean="0"/>
              <a:t>：一个对一个，如线性表</a:t>
            </a:r>
            <a:r>
              <a:rPr lang="en-US" altLang="zh-CN" dirty="0" smtClean="0"/>
              <a:t>/</a:t>
            </a:r>
            <a:r>
              <a:rPr lang="zh-CN" altLang="en-US" dirty="0" smtClean="0"/>
              <a:t>栈</a:t>
            </a:r>
            <a:r>
              <a:rPr lang="en-US" altLang="zh-CN" dirty="0" smtClean="0"/>
              <a:t>/</a:t>
            </a:r>
            <a:r>
              <a:rPr lang="zh-CN" altLang="en-US" dirty="0" smtClean="0"/>
              <a:t>队列</a:t>
            </a:r>
          </a:p>
          <a:p>
            <a:pPr lvl="1" eaLnBrk="1" hangingPunct="1"/>
            <a:r>
              <a:rPr lang="zh-CN" altLang="en-US" dirty="0" smtClean="0">
                <a:solidFill>
                  <a:srgbClr val="00FF00"/>
                </a:solidFill>
              </a:rPr>
              <a:t>树形结构</a:t>
            </a:r>
            <a:r>
              <a:rPr lang="zh-CN" altLang="en-US" dirty="0" smtClean="0"/>
              <a:t>：一个对多个，如树</a:t>
            </a:r>
          </a:p>
          <a:p>
            <a:pPr lvl="1" eaLnBrk="1" hangingPunct="1"/>
            <a:r>
              <a:rPr lang="zh-CN" altLang="en-US" dirty="0" smtClean="0">
                <a:solidFill>
                  <a:srgbClr val="00FF00"/>
                </a:solidFill>
              </a:rPr>
              <a:t>图状结构</a:t>
            </a:r>
            <a:r>
              <a:rPr lang="zh-CN" altLang="en-US" dirty="0" smtClean="0"/>
              <a:t>：多个对多个，如图</a:t>
            </a:r>
          </a:p>
        </p:txBody>
      </p:sp>
      <p:grpSp>
        <p:nvGrpSpPr>
          <p:cNvPr id="2" name="Group 7"/>
          <p:cNvGrpSpPr>
            <a:grpSpLocks/>
          </p:cNvGrpSpPr>
          <p:nvPr/>
        </p:nvGrpSpPr>
        <p:grpSpPr bwMode="auto">
          <a:xfrm>
            <a:off x="431800" y="5049838"/>
            <a:ext cx="1981200" cy="719137"/>
            <a:chOff x="3774" y="1252"/>
            <a:chExt cx="1056" cy="366"/>
          </a:xfrm>
        </p:grpSpPr>
        <p:sp>
          <p:nvSpPr>
            <p:cNvPr id="19495" name="Oval 8"/>
            <p:cNvSpPr>
              <a:spLocks noChangeArrowheads="1"/>
            </p:cNvSpPr>
            <p:nvPr/>
          </p:nvSpPr>
          <p:spPr bwMode="auto">
            <a:xfrm>
              <a:off x="3774" y="1307"/>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6" name="Oval 9"/>
            <p:cNvSpPr>
              <a:spLocks noChangeArrowheads="1"/>
            </p:cNvSpPr>
            <p:nvPr/>
          </p:nvSpPr>
          <p:spPr bwMode="auto">
            <a:xfrm>
              <a:off x="4096" y="1252"/>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7" name="Oval 10"/>
            <p:cNvSpPr>
              <a:spLocks noChangeArrowheads="1"/>
            </p:cNvSpPr>
            <p:nvPr/>
          </p:nvSpPr>
          <p:spPr bwMode="auto">
            <a:xfrm>
              <a:off x="4063" y="1474"/>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8" name="Oval 11"/>
            <p:cNvSpPr>
              <a:spLocks noChangeArrowheads="1"/>
            </p:cNvSpPr>
            <p:nvPr/>
          </p:nvSpPr>
          <p:spPr bwMode="auto">
            <a:xfrm>
              <a:off x="4373" y="1396"/>
              <a:ext cx="156" cy="144"/>
            </a:xfrm>
            <a:prstGeom prst="ellipse">
              <a:avLst/>
            </a:prstGeom>
            <a:noFill/>
            <a:ln w="38100">
              <a:solidFill>
                <a:schemeClr val="tx1"/>
              </a:solidFill>
              <a:round/>
              <a:headEnd/>
              <a:tailEnd/>
            </a:ln>
          </p:spPr>
          <p:txBody>
            <a:bodyPr wrap="none" anchor="ctr">
              <a:spAutoFit/>
            </a:bodyPr>
            <a:lstStyle/>
            <a:p>
              <a:endParaRPr lang="zh-CN" altLang="en-US"/>
            </a:p>
          </p:txBody>
        </p:sp>
        <p:sp>
          <p:nvSpPr>
            <p:cNvPr id="19499" name="Oval 12"/>
            <p:cNvSpPr>
              <a:spLocks noChangeArrowheads="1"/>
            </p:cNvSpPr>
            <p:nvPr/>
          </p:nvSpPr>
          <p:spPr bwMode="auto">
            <a:xfrm>
              <a:off x="4674" y="1385"/>
              <a:ext cx="156" cy="144"/>
            </a:xfrm>
            <a:prstGeom prst="ellipse">
              <a:avLst/>
            </a:prstGeom>
            <a:noFill/>
            <a:ln w="38100">
              <a:solidFill>
                <a:schemeClr val="tx1"/>
              </a:solidFill>
              <a:round/>
              <a:headEnd/>
              <a:tailEnd/>
            </a:ln>
          </p:spPr>
          <p:txBody>
            <a:bodyPr wrap="none" anchor="ctr">
              <a:spAutoFit/>
            </a:bodyPr>
            <a:lstStyle/>
            <a:p>
              <a:endParaRPr lang="zh-CN" altLang="en-US"/>
            </a:p>
          </p:txBody>
        </p:sp>
      </p:grpSp>
      <p:grpSp>
        <p:nvGrpSpPr>
          <p:cNvPr id="3" name="Group 13"/>
          <p:cNvGrpSpPr>
            <a:grpSpLocks/>
          </p:cNvGrpSpPr>
          <p:nvPr/>
        </p:nvGrpSpPr>
        <p:grpSpPr bwMode="auto">
          <a:xfrm>
            <a:off x="1871663" y="5949950"/>
            <a:ext cx="2879725" cy="358775"/>
            <a:chOff x="3056" y="2100"/>
            <a:chExt cx="1429" cy="133"/>
          </a:xfrm>
        </p:grpSpPr>
        <p:sp>
          <p:nvSpPr>
            <p:cNvPr id="19488" name="Oval 14"/>
            <p:cNvSpPr>
              <a:spLocks noChangeArrowheads="1"/>
            </p:cNvSpPr>
            <p:nvPr/>
          </p:nvSpPr>
          <p:spPr bwMode="auto">
            <a:xfrm>
              <a:off x="3056"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89" name="Oval 15"/>
            <p:cNvSpPr>
              <a:spLocks noChangeArrowheads="1"/>
            </p:cNvSpPr>
            <p:nvPr/>
          </p:nvSpPr>
          <p:spPr bwMode="auto">
            <a:xfrm>
              <a:off x="3474"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0" name="Oval 16"/>
            <p:cNvSpPr>
              <a:spLocks noChangeArrowheads="1"/>
            </p:cNvSpPr>
            <p:nvPr/>
          </p:nvSpPr>
          <p:spPr bwMode="auto">
            <a:xfrm>
              <a:off x="3919"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1" name="Oval 17"/>
            <p:cNvSpPr>
              <a:spLocks noChangeArrowheads="1"/>
            </p:cNvSpPr>
            <p:nvPr/>
          </p:nvSpPr>
          <p:spPr bwMode="auto">
            <a:xfrm>
              <a:off x="4341" y="2100"/>
              <a:ext cx="144" cy="133"/>
            </a:xfrm>
            <a:prstGeom prst="ellipse">
              <a:avLst/>
            </a:prstGeom>
            <a:noFill/>
            <a:ln w="38100">
              <a:solidFill>
                <a:srgbClr val="00FF00"/>
              </a:solidFill>
              <a:round/>
              <a:headEnd/>
              <a:tailEnd/>
            </a:ln>
          </p:spPr>
          <p:txBody>
            <a:bodyPr wrap="none" anchor="ctr">
              <a:spAutoFit/>
            </a:bodyPr>
            <a:lstStyle/>
            <a:p>
              <a:endParaRPr lang="zh-CN" altLang="en-US"/>
            </a:p>
          </p:txBody>
        </p:sp>
        <p:sp>
          <p:nvSpPr>
            <p:cNvPr id="19492" name="Line 18"/>
            <p:cNvSpPr>
              <a:spLocks noChangeShapeType="1"/>
            </p:cNvSpPr>
            <p:nvPr/>
          </p:nvSpPr>
          <p:spPr bwMode="auto">
            <a:xfrm>
              <a:off x="3200" y="2166"/>
              <a:ext cx="267" cy="0"/>
            </a:xfrm>
            <a:prstGeom prst="line">
              <a:avLst/>
            </a:prstGeom>
            <a:noFill/>
            <a:ln w="38100">
              <a:solidFill>
                <a:srgbClr val="00FF00"/>
              </a:solidFill>
              <a:round/>
              <a:headEnd/>
              <a:tailEnd/>
            </a:ln>
          </p:spPr>
          <p:txBody>
            <a:bodyPr wrap="none" anchor="ctr">
              <a:spAutoFit/>
            </a:bodyPr>
            <a:lstStyle/>
            <a:p>
              <a:endParaRPr lang="zh-CN" altLang="en-US"/>
            </a:p>
          </p:txBody>
        </p:sp>
        <p:sp>
          <p:nvSpPr>
            <p:cNvPr id="19493" name="Line 19"/>
            <p:cNvSpPr>
              <a:spLocks noChangeShapeType="1"/>
            </p:cNvSpPr>
            <p:nvPr/>
          </p:nvSpPr>
          <p:spPr bwMode="auto">
            <a:xfrm>
              <a:off x="3612" y="2166"/>
              <a:ext cx="311" cy="0"/>
            </a:xfrm>
            <a:prstGeom prst="line">
              <a:avLst/>
            </a:prstGeom>
            <a:noFill/>
            <a:ln w="38100">
              <a:solidFill>
                <a:srgbClr val="00FF00"/>
              </a:solidFill>
              <a:round/>
              <a:headEnd/>
              <a:tailEnd/>
            </a:ln>
          </p:spPr>
          <p:txBody>
            <a:bodyPr wrap="none" anchor="ctr">
              <a:spAutoFit/>
            </a:bodyPr>
            <a:lstStyle/>
            <a:p>
              <a:endParaRPr lang="zh-CN" altLang="en-US"/>
            </a:p>
          </p:txBody>
        </p:sp>
        <p:sp>
          <p:nvSpPr>
            <p:cNvPr id="19494" name="Line 20"/>
            <p:cNvSpPr>
              <a:spLocks noChangeShapeType="1"/>
            </p:cNvSpPr>
            <p:nvPr/>
          </p:nvSpPr>
          <p:spPr bwMode="auto">
            <a:xfrm>
              <a:off x="4078" y="2166"/>
              <a:ext cx="256" cy="0"/>
            </a:xfrm>
            <a:prstGeom prst="line">
              <a:avLst/>
            </a:prstGeom>
            <a:noFill/>
            <a:ln w="38100">
              <a:solidFill>
                <a:srgbClr val="00FF00"/>
              </a:solidFill>
              <a:round/>
              <a:headEnd/>
              <a:tailEnd/>
            </a:ln>
          </p:spPr>
          <p:txBody>
            <a:bodyPr wrap="none" anchor="ctr">
              <a:spAutoFit/>
            </a:bodyPr>
            <a:lstStyle/>
            <a:p>
              <a:endParaRPr lang="zh-CN" altLang="en-US"/>
            </a:p>
          </p:txBody>
        </p:sp>
      </p:grpSp>
      <p:grpSp>
        <p:nvGrpSpPr>
          <p:cNvPr id="4" name="Group 21"/>
          <p:cNvGrpSpPr>
            <a:grpSpLocks/>
          </p:cNvGrpSpPr>
          <p:nvPr/>
        </p:nvGrpSpPr>
        <p:grpSpPr bwMode="auto">
          <a:xfrm>
            <a:off x="4572000" y="5049838"/>
            <a:ext cx="2301875" cy="1179512"/>
            <a:chOff x="4185" y="2055"/>
            <a:chExt cx="1223" cy="630"/>
          </a:xfrm>
        </p:grpSpPr>
        <p:grpSp>
          <p:nvGrpSpPr>
            <p:cNvPr id="19476" name="Group 22"/>
            <p:cNvGrpSpPr>
              <a:grpSpLocks/>
            </p:cNvGrpSpPr>
            <p:nvPr/>
          </p:nvGrpSpPr>
          <p:grpSpPr bwMode="auto">
            <a:xfrm>
              <a:off x="4185" y="2055"/>
              <a:ext cx="629" cy="336"/>
              <a:chOff x="2474" y="2489"/>
              <a:chExt cx="629" cy="336"/>
            </a:xfrm>
          </p:grpSpPr>
          <p:sp>
            <p:nvSpPr>
              <p:cNvPr id="19485" name="Oval 23"/>
              <p:cNvSpPr>
                <a:spLocks noChangeArrowheads="1"/>
              </p:cNvSpPr>
              <p:nvPr/>
            </p:nvSpPr>
            <p:spPr bwMode="auto">
              <a:xfrm>
                <a:off x="2711" y="2489"/>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6" name="Oval 24"/>
              <p:cNvSpPr>
                <a:spLocks noChangeArrowheads="1"/>
              </p:cNvSpPr>
              <p:nvPr/>
            </p:nvSpPr>
            <p:spPr bwMode="auto">
              <a:xfrm>
                <a:off x="2474" y="2674"/>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7" name="Oval 25"/>
              <p:cNvSpPr>
                <a:spLocks noChangeArrowheads="1"/>
              </p:cNvSpPr>
              <p:nvPr/>
            </p:nvSpPr>
            <p:spPr bwMode="auto">
              <a:xfrm>
                <a:off x="2947" y="2681"/>
                <a:ext cx="156" cy="144"/>
              </a:xfrm>
              <a:prstGeom prst="ellipse">
                <a:avLst/>
              </a:prstGeom>
              <a:noFill/>
              <a:ln w="38100">
                <a:solidFill>
                  <a:srgbClr val="00FFFF"/>
                </a:solidFill>
                <a:round/>
                <a:headEnd/>
                <a:tailEnd/>
              </a:ln>
            </p:spPr>
            <p:txBody>
              <a:bodyPr wrap="none" anchor="ctr">
                <a:spAutoFit/>
              </a:bodyPr>
              <a:lstStyle/>
              <a:p>
                <a:endParaRPr lang="zh-CN" altLang="en-US"/>
              </a:p>
            </p:txBody>
          </p:sp>
        </p:grpSp>
        <p:sp>
          <p:nvSpPr>
            <p:cNvPr id="19477" name="Oval 26"/>
            <p:cNvSpPr>
              <a:spLocks noChangeArrowheads="1"/>
            </p:cNvSpPr>
            <p:nvPr/>
          </p:nvSpPr>
          <p:spPr bwMode="auto">
            <a:xfrm>
              <a:off x="4374" y="2519"/>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78" name="Oval 27"/>
            <p:cNvSpPr>
              <a:spLocks noChangeArrowheads="1"/>
            </p:cNvSpPr>
            <p:nvPr/>
          </p:nvSpPr>
          <p:spPr bwMode="auto">
            <a:xfrm>
              <a:off x="4897" y="2530"/>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79" name="Oval 28"/>
            <p:cNvSpPr>
              <a:spLocks noChangeArrowheads="1"/>
            </p:cNvSpPr>
            <p:nvPr/>
          </p:nvSpPr>
          <p:spPr bwMode="auto">
            <a:xfrm>
              <a:off x="5252" y="2541"/>
              <a:ext cx="156" cy="144"/>
            </a:xfrm>
            <a:prstGeom prst="ellipse">
              <a:avLst/>
            </a:prstGeom>
            <a:noFill/>
            <a:ln w="38100">
              <a:solidFill>
                <a:srgbClr val="00FFFF"/>
              </a:solidFill>
              <a:round/>
              <a:headEnd/>
              <a:tailEnd/>
            </a:ln>
          </p:spPr>
          <p:txBody>
            <a:bodyPr wrap="none" anchor="ctr">
              <a:spAutoFit/>
            </a:bodyPr>
            <a:lstStyle/>
            <a:p>
              <a:endParaRPr lang="zh-CN" altLang="en-US"/>
            </a:p>
          </p:txBody>
        </p:sp>
        <p:sp>
          <p:nvSpPr>
            <p:cNvPr id="19480" name="Line 29"/>
            <p:cNvSpPr>
              <a:spLocks noChangeShapeType="1"/>
            </p:cNvSpPr>
            <p:nvPr/>
          </p:nvSpPr>
          <p:spPr bwMode="auto">
            <a:xfrm flipH="1">
              <a:off x="4334" y="2189"/>
              <a:ext cx="111" cy="111"/>
            </a:xfrm>
            <a:prstGeom prst="line">
              <a:avLst/>
            </a:prstGeom>
            <a:noFill/>
            <a:ln w="38100">
              <a:solidFill>
                <a:srgbClr val="00FFFF"/>
              </a:solidFill>
              <a:round/>
              <a:headEnd/>
              <a:tailEnd/>
            </a:ln>
          </p:spPr>
          <p:txBody>
            <a:bodyPr wrap="none" anchor="ctr">
              <a:spAutoFit/>
            </a:bodyPr>
            <a:lstStyle/>
            <a:p>
              <a:endParaRPr lang="zh-CN" altLang="en-US"/>
            </a:p>
          </p:txBody>
        </p:sp>
        <p:sp>
          <p:nvSpPr>
            <p:cNvPr id="19481" name="Line 30"/>
            <p:cNvSpPr>
              <a:spLocks noChangeShapeType="1"/>
            </p:cNvSpPr>
            <p:nvPr/>
          </p:nvSpPr>
          <p:spPr bwMode="auto">
            <a:xfrm flipH="1">
              <a:off x="4501" y="2378"/>
              <a:ext cx="166" cy="166"/>
            </a:xfrm>
            <a:prstGeom prst="line">
              <a:avLst/>
            </a:prstGeom>
            <a:noFill/>
            <a:ln w="38100">
              <a:solidFill>
                <a:srgbClr val="00FFFF"/>
              </a:solidFill>
              <a:round/>
              <a:headEnd/>
              <a:tailEnd/>
            </a:ln>
          </p:spPr>
          <p:txBody>
            <a:bodyPr wrap="none" anchor="ctr">
              <a:spAutoFit/>
            </a:bodyPr>
            <a:lstStyle/>
            <a:p>
              <a:endParaRPr lang="zh-CN" altLang="en-US"/>
            </a:p>
          </p:txBody>
        </p:sp>
        <p:sp>
          <p:nvSpPr>
            <p:cNvPr id="19482" name="Line 31"/>
            <p:cNvSpPr>
              <a:spLocks noChangeShapeType="1"/>
            </p:cNvSpPr>
            <p:nvPr/>
          </p:nvSpPr>
          <p:spPr bwMode="auto">
            <a:xfrm>
              <a:off x="4534" y="2178"/>
              <a:ext cx="122" cy="122"/>
            </a:xfrm>
            <a:prstGeom prst="line">
              <a:avLst/>
            </a:prstGeom>
            <a:noFill/>
            <a:ln w="38100">
              <a:solidFill>
                <a:srgbClr val="00FFFF"/>
              </a:solidFill>
              <a:round/>
              <a:headEnd/>
              <a:tailEnd/>
            </a:ln>
          </p:spPr>
          <p:txBody>
            <a:bodyPr wrap="none" anchor="ctr">
              <a:spAutoFit/>
            </a:bodyPr>
            <a:lstStyle/>
            <a:p>
              <a:endParaRPr lang="zh-CN" altLang="en-US"/>
            </a:p>
          </p:txBody>
        </p:sp>
        <p:sp>
          <p:nvSpPr>
            <p:cNvPr id="19483" name="Line 32"/>
            <p:cNvSpPr>
              <a:spLocks noChangeShapeType="1"/>
            </p:cNvSpPr>
            <p:nvPr/>
          </p:nvSpPr>
          <p:spPr bwMode="auto">
            <a:xfrm>
              <a:off x="4778" y="2366"/>
              <a:ext cx="178" cy="178"/>
            </a:xfrm>
            <a:prstGeom prst="line">
              <a:avLst/>
            </a:prstGeom>
            <a:noFill/>
            <a:ln w="38100">
              <a:solidFill>
                <a:srgbClr val="00FFFF"/>
              </a:solidFill>
              <a:round/>
              <a:headEnd/>
              <a:tailEnd/>
            </a:ln>
          </p:spPr>
          <p:txBody>
            <a:bodyPr wrap="none" anchor="ctr">
              <a:spAutoFit/>
            </a:bodyPr>
            <a:lstStyle/>
            <a:p>
              <a:endParaRPr lang="zh-CN" altLang="en-US"/>
            </a:p>
          </p:txBody>
        </p:sp>
        <p:sp>
          <p:nvSpPr>
            <p:cNvPr id="19484" name="Line 33"/>
            <p:cNvSpPr>
              <a:spLocks noChangeShapeType="1"/>
            </p:cNvSpPr>
            <p:nvPr/>
          </p:nvSpPr>
          <p:spPr bwMode="auto">
            <a:xfrm>
              <a:off x="4812" y="2333"/>
              <a:ext cx="466" cy="233"/>
            </a:xfrm>
            <a:prstGeom prst="line">
              <a:avLst/>
            </a:prstGeom>
            <a:noFill/>
            <a:ln w="38100">
              <a:solidFill>
                <a:srgbClr val="00FFFF"/>
              </a:solidFill>
              <a:round/>
              <a:headEnd/>
              <a:tailEnd/>
            </a:ln>
          </p:spPr>
          <p:txBody>
            <a:bodyPr wrap="none" anchor="ctr">
              <a:spAutoFit/>
            </a:bodyPr>
            <a:lstStyle/>
            <a:p>
              <a:endParaRPr lang="zh-CN" altLang="en-US"/>
            </a:p>
          </p:txBody>
        </p:sp>
      </p:grpSp>
      <p:grpSp>
        <p:nvGrpSpPr>
          <p:cNvPr id="6" name="Group 34"/>
          <p:cNvGrpSpPr>
            <a:grpSpLocks/>
          </p:cNvGrpSpPr>
          <p:nvPr/>
        </p:nvGrpSpPr>
        <p:grpSpPr bwMode="auto">
          <a:xfrm>
            <a:off x="6911975" y="5049838"/>
            <a:ext cx="1839913" cy="1062037"/>
            <a:chOff x="4363" y="2073"/>
            <a:chExt cx="1045" cy="556"/>
          </a:xfrm>
        </p:grpSpPr>
        <p:sp>
          <p:nvSpPr>
            <p:cNvPr id="19465" name="Oval 35"/>
            <p:cNvSpPr>
              <a:spLocks noChangeArrowheads="1"/>
            </p:cNvSpPr>
            <p:nvPr/>
          </p:nvSpPr>
          <p:spPr bwMode="auto">
            <a:xfrm>
              <a:off x="4819" y="2073"/>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6" name="Oval 36"/>
            <p:cNvSpPr>
              <a:spLocks noChangeArrowheads="1"/>
            </p:cNvSpPr>
            <p:nvPr/>
          </p:nvSpPr>
          <p:spPr bwMode="auto">
            <a:xfrm>
              <a:off x="4385" y="2485"/>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7" name="Oval 37"/>
            <p:cNvSpPr>
              <a:spLocks noChangeArrowheads="1"/>
            </p:cNvSpPr>
            <p:nvPr/>
          </p:nvSpPr>
          <p:spPr bwMode="auto">
            <a:xfrm>
              <a:off x="4841" y="2474"/>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8" name="Oval 38"/>
            <p:cNvSpPr>
              <a:spLocks noChangeArrowheads="1"/>
            </p:cNvSpPr>
            <p:nvPr/>
          </p:nvSpPr>
          <p:spPr bwMode="auto">
            <a:xfrm>
              <a:off x="5252" y="2252"/>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69" name="Oval 39"/>
            <p:cNvSpPr>
              <a:spLocks noChangeArrowheads="1"/>
            </p:cNvSpPr>
            <p:nvPr/>
          </p:nvSpPr>
          <p:spPr bwMode="auto">
            <a:xfrm>
              <a:off x="4363" y="2107"/>
              <a:ext cx="156" cy="144"/>
            </a:xfrm>
            <a:prstGeom prst="ellipse">
              <a:avLst/>
            </a:prstGeom>
            <a:noFill/>
            <a:ln w="38100">
              <a:solidFill>
                <a:srgbClr val="FFFF00"/>
              </a:solidFill>
              <a:round/>
              <a:headEnd/>
              <a:tailEnd/>
            </a:ln>
          </p:spPr>
          <p:txBody>
            <a:bodyPr wrap="none" anchor="ctr">
              <a:spAutoFit/>
            </a:bodyPr>
            <a:lstStyle/>
            <a:p>
              <a:endParaRPr lang="zh-CN" altLang="en-US"/>
            </a:p>
          </p:txBody>
        </p:sp>
        <p:sp>
          <p:nvSpPr>
            <p:cNvPr id="19470" name="Line 40"/>
            <p:cNvSpPr>
              <a:spLocks noChangeShapeType="1"/>
            </p:cNvSpPr>
            <p:nvPr/>
          </p:nvSpPr>
          <p:spPr bwMode="auto">
            <a:xfrm>
              <a:off x="4445" y="2266"/>
              <a:ext cx="0" cy="245"/>
            </a:xfrm>
            <a:prstGeom prst="line">
              <a:avLst/>
            </a:prstGeom>
            <a:noFill/>
            <a:ln w="38100">
              <a:solidFill>
                <a:srgbClr val="FFFF00"/>
              </a:solidFill>
              <a:round/>
              <a:headEnd/>
              <a:tailEnd/>
            </a:ln>
          </p:spPr>
          <p:txBody>
            <a:bodyPr wrap="none" anchor="ctr">
              <a:spAutoFit/>
            </a:bodyPr>
            <a:lstStyle/>
            <a:p>
              <a:endParaRPr lang="zh-CN" altLang="en-US"/>
            </a:p>
          </p:txBody>
        </p:sp>
        <p:sp>
          <p:nvSpPr>
            <p:cNvPr id="19471" name="Line 41"/>
            <p:cNvSpPr>
              <a:spLocks noChangeShapeType="1"/>
            </p:cNvSpPr>
            <p:nvPr/>
          </p:nvSpPr>
          <p:spPr bwMode="auto">
            <a:xfrm>
              <a:off x="4512" y="2211"/>
              <a:ext cx="366" cy="289"/>
            </a:xfrm>
            <a:prstGeom prst="line">
              <a:avLst/>
            </a:prstGeom>
            <a:noFill/>
            <a:ln w="38100">
              <a:solidFill>
                <a:srgbClr val="FFFF00"/>
              </a:solidFill>
              <a:round/>
              <a:headEnd/>
              <a:tailEnd/>
            </a:ln>
          </p:spPr>
          <p:txBody>
            <a:bodyPr wrap="none" anchor="ctr">
              <a:spAutoFit/>
            </a:bodyPr>
            <a:lstStyle/>
            <a:p>
              <a:endParaRPr lang="zh-CN" altLang="en-US"/>
            </a:p>
          </p:txBody>
        </p:sp>
        <p:sp>
          <p:nvSpPr>
            <p:cNvPr id="19472" name="Line 42"/>
            <p:cNvSpPr>
              <a:spLocks noChangeShapeType="1"/>
            </p:cNvSpPr>
            <p:nvPr/>
          </p:nvSpPr>
          <p:spPr bwMode="auto">
            <a:xfrm>
              <a:off x="4967" y="2189"/>
              <a:ext cx="300" cy="133"/>
            </a:xfrm>
            <a:prstGeom prst="line">
              <a:avLst/>
            </a:prstGeom>
            <a:noFill/>
            <a:ln w="38100">
              <a:solidFill>
                <a:srgbClr val="FFFF00"/>
              </a:solidFill>
              <a:round/>
              <a:headEnd/>
              <a:tailEnd/>
            </a:ln>
          </p:spPr>
          <p:txBody>
            <a:bodyPr wrap="none" anchor="ctr">
              <a:spAutoFit/>
            </a:bodyPr>
            <a:lstStyle/>
            <a:p>
              <a:endParaRPr lang="zh-CN" altLang="en-US"/>
            </a:p>
          </p:txBody>
        </p:sp>
        <p:sp>
          <p:nvSpPr>
            <p:cNvPr id="19473" name="Line 43"/>
            <p:cNvSpPr>
              <a:spLocks noChangeShapeType="1"/>
            </p:cNvSpPr>
            <p:nvPr/>
          </p:nvSpPr>
          <p:spPr bwMode="auto">
            <a:xfrm flipH="1">
              <a:off x="4523" y="2200"/>
              <a:ext cx="322" cy="322"/>
            </a:xfrm>
            <a:prstGeom prst="line">
              <a:avLst/>
            </a:prstGeom>
            <a:noFill/>
            <a:ln w="38100">
              <a:solidFill>
                <a:srgbClr val="FFFF00"/>
              </a:solidFill>
              <a:round/>
              <a:headEnd/>
              <a:tailEnd/>
            </a:ln>
          </p:spPr>
          <p:txBody>
            <a:bodyPr wrap="none" anchor="ctr">
              <a:spAutoFit/>
            </a:bodyPr>
            <a:lstStyle/>
            <a:p>
              <a:endParaRPr lang="zh-CN" altLang="en-US"/>
            </a:p>
          </p:txBody>
        </p:sp>
        <p:sp>
          <p:nvSpPr>
            <p:cNvPr id="19474" name="Line 44"/>
            <p:cNvSpPr>
              <a:spLocks noChangeShapeType="1"/>
            </p:cNvSpPr>
            <p:nvPr/>
          </p:nvSpPr>
          <p:spPr bwMode="auto">
            <a:xfrm flipH="1">
              <a:off x="5001" y="2400"/>
              <a:ext cx="277" cy="144"/>
            </a:xfrm>
            <a:prstGeom prst="line">
              <a:avLst/>
            </a:prstGeom>
            <a:noFill/>
            <a:ln w="38100">
              <a:solidFill>
                <a:srgbClr val="FFFF00"/>
              </a:solidFill>
              <a:round/>
              <a:headEnd/>
              <a:tailEnd/>
            </a:ln>
          </p:spPr>
          <p:txBody>
            <a:bodyPr wrap="none" anchor="ctr">
              <a:spAutoFit/>
            </a:bodyPr>
            <a:lstStyle/>
            <a:p>
              <a:endParaRPr lang="zh-CN" altLang="en-US"/>
            </a:p>
          </p:txBody>
        </p:sp>
        <p:sp>
          <p:nvSpPr>
            <p:cNvPr id="19475" name="Line 45"/>
            <p:cNvSpPr>
              <a:spLocks noChangeShapeType="1"/>
            </p:cNvSpPr>
            <p:nvPr/>
          </p:nvSpPr>
          <p:spPr bwMode="auto">
            <a:xfrm>
              <a:off x="4512" y="2144"/>
              <a:ext cx="311" cy="0"/>
            </a:xfrm>
            <a:prstGeom prst="line">
              <a:avLst/>
            </a:prstGeom>
            <a:noFill/>
            <a:ln w="38100">
              <a:solidFill>
                <a:srgbClr val="FFFF00"/>
              </a:solidFill>
              <a:round/>
              <a:headEnd/>
              <a:tailEnd/>
            </a:ln>
          </p:spPr>
          <p:txBody>
            <a:bodyPr wrap="none" anchor="ctr">
              <a:spAutoFit/>
            </a:bodyPr>
            <a:lstStyle/>
            <a:p>
              <a:endParaRPr lang="zh-CN" altLang="en-US"/>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7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7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87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7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7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 presetClass="entr" presetSubtype="32"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ox(out)">
                                      <p:cBhvr>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ox(out)">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ox(out)">
                                      <p:cBhvr>
                                        <p:cTn id="37" dur="500"/>
                                        <p:tgtEl>
                                          <p:spTgt spid="4"/>
                                        </p:tgtEl>
                                      </p:cBhvr>
                                    </p:animEffect>
                                  </p:childTnLst>
                                </p:cTn>
                              </p:par>
                            </p:childTnLst>
                          </p:cTn>
                        </p:par>
                      </p:childTnLst>
                    </p:cTn>
                  </p:par>
                  <p:par>
                    <p:cTn id="38" fill="hold">
                      <p:stCondLst>
                        <p:cond delay="indefinite"/>
                      </p:stCondLst>
                      <p:childTnLst>
                        <p:par>
                          <p:cTn id="39" fill="hold">
                            <p:stCondLst>
                              <p:cond delay="0"/>
                            </p:stCondLst>
                            <p:childTnLst>
                              <p:par>
                                <p:cTn id="40" presetID="4" presetClass="entr" presetSubtype="32"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box(out)">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7139" grpId="0" build="p" bldLvl="2"/>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5"/>
          <p:cNvSpPr>
            <a:spLocks noGrp="1"/>
          </p:cNvSpPr>
          <p:nvPr>
            <p:ph type="sldNum" sz="quarter" idx="11"/>
          </p:nvPr>
        </p:nvSpPr>
        <p:spPr/>
        <p:txBody>
          <a:bodyPr/>
          <a:lstStyle/>
          <a:p>
            <a:pPr>
              <a:defRPr/>
            </a:pPr>
            <a:r>
              <a:rPr lang="zh-CN" altLang="en-US"/>
              <a:t>第 </a:t>
            </a:r>
            <a:fld id="{BCE87E73-70A4-4407-8942-389E8ACD332D}" type="slidenum">
              <a:rPr lang="zh-CN" altLang="en-US" b="1">
                <a:solidFill>
                  <a:srgbClr val="66CCFF"/>
                </a:solidFill>
              </a:rPr>
              <a:pPr>
                <a:defRPr/>
              </a:pPr>
              <a:t>35</a:t>
            </a:fld>
            <a:r>
              <a:rPr lang="en-US" altLang="zh-CN" b="1"/>
              <a:t> </a:t>
            </a:r>
            <a:r>
              <a:rPr lang="zh-CN" altLang="en-US"/>
              <a:t>页</a:t>
            </a:r>
            <a:endParaRPr lang="zh-CN" altLang="en-US" sz="1800">
              <a:latin typeface="Arial" charset="0"/>
            </a:endParaRPr>
          </a:p>
        </p:txBody>
      </p:sp>
      <p:sp>
        <p:nvSpPr>
          <p:cNvPr id="20483"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20484" name="Rectangle 3"/>
          <p:cNvSpPr>
            <a:spLocks noGrp="1" noChangeArrowheads="1"/>
          </p:cNvSpPr>
          <p:nvPr>
            <p:ph type="body" sz="half" idx="1"/>
          </p:nvPr>
        </p:nvSpPr>
        <p:spPr>
          <a:xfrm>
            <a:off x="206375" y="727075"/>
            <a:ext cx="8709025" cy="1576388"/>
          </a:xfrm>
        </p:spPr>
        <p:txBody>
          <a:bodyPr/>
          <a:lstStyle/>
          <a:p>
            <a:pPr marL="266700" indent="-266700" eaLnBrk="1" hangingPunct="1">
              <a:spcBef>
                <a:spcPct val="0"/>
              </a:spcBef>
            </a:pPr>
            <a:r>
              <a:rPr lang="zh-CN" altLang="en-US" sz="2800" smtClean="0"/>
              <a:t>线性结构</a:t>
            </a:r>
          </a:p>
          <a:p>
            <a:pPr marL="266700" indent="-266700">
              <a:spcBef>
                <a:spcPct val="0"/>
              </a:spcBef>
              <a:buClr>
                <a:srgbClr val="CC99FF"/>
              </a:buClr>
              <a:buSzTx/>
              <a:buFont typeface="Monotype Sorts" pitchFamily="2" charset="2"/>
              <a:buNone/>
            </a:pPr>
            <a:r>
              <a:rPr lang="zh-CN" altLang="en-US" sz="2800" smtClean="0">
                <a:solidFill>
                  <a:schemeClr val="tx1"/>
                </a:solidFill>
              </a:rPr>
              <a:t>	学生基本情况登记表，记录了每个学生的学号、姓名、专业、政治面貌。按学生的学号顺序排列。</a:t>
            </a:r>
          </a:p>
        </p:txBody>
      </p:sp>
      <p:grpSp>
        <p:nvGrpSpPr>
          <p:cNvPr id="2" name="Group 39"/>
          <p:cNvGrpSpPr>
            <a:grpSpLocks/>
          </p:cNvGrpSpPr>
          <p:nvPr/>
        </p:nvGrpSpPr>
        <p:grpSpPr bwMode="auto">
          <a:xfrm>
            <a:off x="611188" y="5903913"/>
            <a:ext cx="7902575" cy="547687"/>
            <a:chOff x="499" y="3719"/>
            <a:chExt cx="4978" cy="345"/>
          </a:xfrm>
        </p:grpSpPr>
        <p:sp>
          <p:nvSpPr>
            <p:cNvPr id="20489" name="Text Box 6"/>
            <p:cNvSpPr txBox="1">
              <a:spLocks noChangeArrowheads="1"/>
            </p:cNvSpPr>
            <p:nvPr/>
          </p:nvSpPr>
          <p:spPr bwMode="auto">
            <a:xfrm>
              <a:off x="879" y="3719"/>
              <a:ext cx="699" cy="288"/>
            </a:xfrm>
            <a:prstGeom prst="rect">
              <a:avLst/>
            </a:prstGeom>
            <a:noFill/>
            <a:ln w="12700" cap="rnd">
              <a:noFill/>
              <a:miter lim="800000"/>
              <a:headEnd/>
              <a:tailEnd/>
            </a:ln>
          </p:spPr>
          <p:txBody>
            <a:bodyPr>
              <a:spAutoFit/>
            </a:bodyPr>
            <a:lstStyle/>
            <a:p>
              <a:pPr algn="l">
                <a:spcBef>
                  <a:spcPct val="50000"/>
                </a:spcBef>
                <a:buClrTx/>
                <a:buFontTx/>
                <a:buNone/>
              </a:pPr>
              <a:r>
                <a:rPr lang="zh-CN" altLang="en-US" sz="2400" b="1">
                  <a:latin typeface="隶书" pitchFamily="49" charset="-122"/>
                  <a:ea typeface="隶书" pitchFamily="49" charset="-122"/>
                </a:rPr>
                <a:t> </a:t>
              </a:r>
            </a:p>
          </p:txBody>
        </p:sp>
        <p:sp>
          <p:nvSpPr>
            <p:cNvPr id="20490" name="Line 7"/>
            <p:cNvSpPr>
              <a:spLocks noChangeShapeType="1"/>
            </p:cNvSpPr>
            <p:nvPr/>
          </p:nvSpPr>
          <p:spPr bwMode="auto">
            <a:xfrm>
              <a:off x="924"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grpSp>
          <p:nvGrpSpPr>
            <p:cNvPr id="20491" name="Group 8"/>
            <p:cNvGrpSpPr>
              <a:grpSpLocks/>
            </p:cNvGrpSpPr>
            <p:nvPr/>
          </p:nvGrpSpPr>
          <p:grpSpPr bwMode="auto">
            <a:xfrm>
              <a:off x="499" y="3767"/>
              <a:ext cx="651" cy="288"/>
              <a:chOff x="2527" y="2256"/>
              <a:chExt cx="497" cy="317"/>
            </a:xfrm>
          </p:grpSpPr>
          <p:sp>
            <p:nvSpPr>
              <p:cNvPr id="20519" name="Oval 9"/>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20" name="Text Box 10"/>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001</a:t>
                </a:r>
              </a:p>
            </p:txBody>
          </p:sp>
        </p:grpSp>
        <p:grpSp>
          <p:nvGrpSpPr>
            <p:cNvPr id="20492" name="Group 11"/>
            <p:cNvGrpSpPr>
              <a:grpSpLocks/>
            </p:cNvGrpSpPr>
            <p:nvPr/>
          </p:nvGrpSpPr>
          <p:grpSpPr bwMode="auto">
            <a:xfrm>
              <a:off x="1803" y="3767"/>
              <a:ext cx="572" cy="296"/>
              <a:chOff x="1564" y="2112"/>
              <a:chExt cx="480" cy="326"/>
            </a:xfrm>
          </p:grpSpPr>
          <p:sp>
            <p:nvSpPr>
              <p:cNvPr id="20517" name="Oval 12"/>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8" name="Text Box 13"/>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003</a:t>
                </a:r>
              </a:p>
            </p:txBody>
          </p:sp>
        </p:grpSp>
        <p:grpSp>
          <p:nvGrpSpPr>
            <p:cNvPr id="20493" name="Group 14"/>
            <p:cNvGrpSpPr>
              <a:grpSpLocks/>
            </p:cNvGrpSpPr>
            <p:nvPr/>
          </p:nvGrpSpPr>
          <p:grpSpPr bwMode="auto">
            <a:xfrm>
              <a:off x="1179" y="3776"/>
              <a:ext cx="617" cy="288"/>
              <a:chOff x="2527" y="2256"/>
              <a:chExt cx="497" cy="317"/>
            </a:xfrm>
          </p:grpSpPr>
          <p:sp>
            <p:nvSpPr>
              <p:cNvPr id="20515" name="Oval 15"/>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6" name="Text Box 16"/>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002</a:t>
                </a:r>
              </a:p>
            </p:txBody>
          </p:sp>
        </p:grpSp>
        <p:sp>
          <p:nvSpPr>
            <p:cNvPr id="20494" name="Line 17"/>
            <p:cNvSpPr>
              <a:spLocks noChangeShapeType="1"/>
            </p:cNvSpPr>
            <p:nvPr/>
          </p:nvSpPr>
          <p:spPr bwMode="auto">
            <a:xfrm>
              <a:off x="1576"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5" name="Line 18"/>
            <p:cNvSpPr>
              <a:spLocks noChangeShapeType="1"/>
            </p:cNvSpPr>
            <p:nvPr/>
          </p:nvSpPr>
          <p:spPr bwMode="auto">
            <a:xfrm>
              <a:off x="2207"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6" name="Line 19"/>
            <p:cNvSpPr>
              <a:spLocks noChangeShapeType="1"/>
            </p:cNvSpPr>
            <p:nvPr/>
          </p:nvSpPr>
          <p:spPr bwMode="auto">
            <a:xfrm>
              <a:off x="2800"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sp>
          <p:nvSpPr>
            <p:cNvPr id="20497" name="Line 20"/>
            <p:cNvSpPr>
              <a:spLocks noChangeShapeType="1"/>
            </p:cNvSpPr>
            <p:nvPr/>
          </p:nvSpPr>
          <p:spPr bwMode="auto">
            <a:xfrm>
              <a:off x="3415"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8" name="Line 21"/>
            <p:cNvSpPr>
              <a:spLocks noChangeShapeType="1"/>
            </p:cNvSpPr>
            <p:nvPr/>
          </p:nvSpPr>
          <p:spPr bwMode="auto">
            <a:xfrm>
              <a:off x="4042"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0499" name="Line 22"/>
            <p:cNvSpPr>
              <a:spLocks noChangeShapeType="1"/>
            </p:cNvSpPr>
            <p:nvPr/>
          </p:nvSpPr>
          <p:spPr bwMode="auto">
            <a:xfrm>
              <a:off x="4690"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grpSp>
          <p:nvGrpSpPr>
            <p:cNvPr id="20500" name="Group 23"/>
            <p:cNvGrpSpPr>
              <a:grpSpLocks/>
            </p:cNvGrpSpPr>
            <p:nvPr/>
          </p:nvGrpSpPr>
          <p:grpSpPr bwMode="auto">
            <a:xfrm>
              <a:off x="2432" y="3767"/>
              <a:ext cx="562" cy="295"/>
              <a:chOff x="1564" y="2112"/>
              <a:chExt cx="480" cy="357"/>
            </a:xfrm>
          </p:grpSpPr>
          <p:sp>
            <p:nvSpPr>
              <p:cNvPr id="20513" name="Oval 24"/>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4" name="Text Box 25"/>
              <p:cNvSpPr txBox="1">
                <a:spLocks noChangeArrowheads="1"/>
              </p:cNvSpPr>
              <p:nvPr/>
            </p:nvSpPr>
            <p:spPr bwMode="auto">
              <a:xfrm>
                <a:off x="1564" y="2120"/>
                <a:ext cx="480" cy="349"/>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004</a:t>
                </a:r>
              </a:p>
            </p:txBody>
          </p:sp>
        </p:grpSp>
        <p:grpSp>
          <p:nvGrpSpPr>
            <p:cNvPr id="20501" name="Group 26"/>
            <p:cNvGrpSpPr>
              <a:grpSpLocks/>
            </p:cNvGrpSpPr>
            <p:nvPr/>
          </p:nvGrpSpPr>
          <p:grpSpPr bwMode="auto">
            <a:xfrm>
              <a:off x="3648" y="3767"/>
              <a:ext cx="541" cy="296"/>
              <a:chOff x="1564" y="2112"/>
              <a:chExt cx="480" cy="326"/>
            </a:xfrm>
          </p:grpSpPr>
          <p:sp>
            <p:nvSpPr>
              <p:cNvPr id="20511" name="Oval 27"/>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2" name="Text Box 28"/>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006</a:t>
                </a:r>
              </a:p>
            </p:txBody>
          </p:sp>
        </p:grpSp>
        <p:grpSp>
          <p:nvGrpSpPr>
            <p:cNvPr id="20502" name="Group 29"/>
            <p:cNvGrpSpPr>
              <a:grpSpLocks/>
            </p:cNvGrpSpPr>
            <p:nvPr/>
          </p:nvGrpSpPr>
          <p:grpSpPr bwMode="auto">
            <a:xfrm>
              <a:off x="3029" y="3767"/>
              <a:ext cx="541" cy="296"/>
              <a:chOff x="1564" y="2112"/>
              <a:chExt cx="480" cy="326"/>
            </a:xfrm>
          </p:grpSpPr>
          <p:sp>
            <p:nvSpPr>
              <p:cNvPr id="20509" name="Oval 30"/>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10" name="Text Box 31"/>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005</a:t>
                </a:r>
              </a:p>
            </p:txBody>
          </p:sp>
        </p:grpSp>
        <p:grpSp>
          <p:nvGrpSpPr>
            <p:cNvPr id="20503" name="Group 32"/>
            <p:cNvGrpSpPr>
              <a:grpSpLocks/>
            </p:cNvGrpSpPr>
            <p:nvPr/>
          </p:nvGrpSpPr>
          <p:grpSpPr bwMode="auto">
            <a:xfrm>
              <a:off x="4936" y="3767"/>
              <a:ext cx="541" cy="296"/>
              <a:chOff x="1564" y="2112"/>
              <a:chExt cx="480" cy="326"/>
            </a:xfrm>
          </p:grpSpPr>
          <p:sp>
            <p:nvSpPr>
              <p:cNvPr id="20507" name="Oval 33"/>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08" name="Text Box 34"/>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008</a:t>
                </a:r>
              </a:p>
            </p:txBody>
          </p:sp>
        </p:grpSp>
        <p:grpSp>
          <p:nvGrpSpPr>
            <p:cNvPr id="20504" name="Group 35"/>
            <p:cNvGrpSpPr>
              <a:grpSpLocks/>
            </p:cNvGrpSpPr>
            <p:nvPr/>
          </p:nvGrpSpPr>
          <p:grpSpPr bwMode="auto">
            <a:xfrm>
              <a:off x="4297" y="3767"/>
              <a:ext cx="541" cy="296"/>
              <a:chOff x="1564" y="2112"/>
              <a:chExt cx="480" cy="326"/>
            </a:xfrm>
          </p:grpSpPr>
          <p:sp>
            <p:nvSpPr>
              <p:cNvPr id="20505" name="Oval 36"/>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0506" name="Text Box 37"/>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007</a:t>
                </a:r>
              </a:p>
            </p:txBody>
          </p:sp>
        </p:grpSp>
      </p:grpSp>
      <p:sp>
        <p:nvSpPr>
          <p:cNvPr id="1050662" name="AutoShape 38"/>
          <p:cNvSpPr>
            <a:spLocks noChangeArrowheads="1"/>
          </p:cNvSpPr>
          <p:nvPr/>
        </p:nvSpPr>
        <p:spPr bwMode="auto">
          <a:xfrm>
            <a:off x="4679950" y="2214563"/>
            <a:ext cx="4392613" cy="1304925"/>
          </a:xfrm>
          <a:prstGeom prst="star16">
            <a:avLst>
              <a:gd name="adj" fmla="val 44023"/>
            </a:avLst>
          </a:prstGeom>
          <a:solidFill>
            <a:srgbClr val="FFFF00"/>
          </a:solidFill>
          <a:ln w="12700" cap="rnd">
            <a:solidFill>
              <a:schemeClr val="tx1"/>
            </a:solidFill>
            <a:miter lim="800000"/>
            <a:headEnd/>
            <a:tailEnd/>
          </a:ln>
        </p:spPr>
        <p:txBody>
          <a:bodyPr wrap="none" anchor="ctr"/>
          <a:lstStyle/>
          <a:p>
            <a:pPr>
              <a:lnSpc>
                <a:spcPct val="90000"/>
              </a:lnSpc>
              <a:spcBef>
                <a:spcPct val="0"/>
              </a:spcBef>
              <a:buClrTx/>
              <a:buFontTx/>
              <a:buNone/>
            </a:pPr>
            <a:r>
              <a:rPr lang="zh-CN" altLang="en-US" b="1">
                <a:solidFill>
                  <a:srgbClr val="000000"/>
                </a:solidFill>
                <a:ea typeface="华文隶书" pitchFamily="2" charset="-122"/>
              </a:rPr>
              <a:t>学生间学号顺序关系</a:t>
            </a:r>
          </a:p>
          <a:p>
            <a:pPr>
              <a:lnSpc>
                <a:spcPct val="90000"/>
              </a:lnSpc>
              <a:spcBef>
                <a:spcPct val="0"/>
              </a:spcBef>
              <a:buClrTx/>
              <a:buFontTx/>
              <a:buNone/>
            </a:pPr>
            <a:r>
              <a:rPr lang="zh-CN" altLang="en-US" b="1">
                <a:solidFill>
                  <a:srgbClr val="000000"/>
                </a:solidFill>
                <a:ea typeface="华文隶书" pitchFamily="2" charset="-122"/>
              </a:rPr>
              <a:t>是一种线性结构关系</a:t>
            </a:r>
          </a:p>
        </p:txBody>
      </p:sp>
      <p:sp>
        <p:nvSpPr>
          <p:cNvPr id="1050664" name="Text Box 40"/>
          <p:cNvSpPr txBox="1">
            <a:spLocks noChangeArrowheads="1"/>
          </p:cNvSpPr>
          <p:nvPr/>
        </p:nvSpPr>
        <p:spPr bwMode="auto">
          <a:xfrm>
            <a:off x="4886325" y="3563938"/>
            <a:ext cx="4005263" cy="2227262"/>
          </a:xfrm>
          <a:prstGeom prst="rect">
            <a:avLst/>
          </a:prstGeom>
          <a:noFill/>
          <a:ln w="9525">
            <a:noFill/>
            <a:miter lim="800000"/>
            <a:headEnd/>
            <a:tailEnd/>
          </a:ln>
        </p:spPr>
        <p:txBody>
          <a:bodyPr>
            <a:spAutoFit/>
          </a:bodyPr>
          <a:lstStyle/>
          <a:p>
            <a:pPr algn="l" eaLnBrk="1" hangingPunct="1">
              <a:spcBef>
                <a:spcPct val="0"/>
              </a:spcBef>
              <a:buClr>
                <a:srgbClr val="CC6600"/>
              </a:buClr>
              <a:buFont typeface="Wingdings 2" pitchFamily="18" charset="2"/>
              <a:buNone/>
            </a:pPr>
            <a:r>
              <a:rPr lang="zh-CN" altLang="en-US" b="1" dirty="0">
                <a:solidFill>
                  <a:srgbClr val="FFFF00"/>
                </a:solidFill>
              </a:rPr>
              <a:t>线性结构：</a:t>
            </a:r>
            <a:r>
              <a:rPr lang="zh-CN" altLang="en-US" b="1" dirty="0"/>
              <a:t>除第一个元素和最后一个元素外，其他元素都有且仅有一个</a:t>
            </a:r>
            <a:r>
              <a:rPr lang="zh-CN" altLang="en-US" b="1" dirty="0">
                <a:solidFill>
                  <a:srgbClr val="00FFFF"/>
                </a:solidFill>
              </a:rPr>
              <a:t>直接前趋</a:t>
            </a:r>
            <a:r>
              <a:rPr lang="zh-CN" altLang="en-US" b="1" dirty="0"/>
              <a:t>，有且仅有一个</a:t>
            </a:r>
            <a:r>
              <a:rPr lang="zh-CN" altLang="en-US" b="1" dirty="0">
                <a:solidFill>
                  <a:srgbClr val="00FFFF"/>
                </a:solidFill>
              </a:rPr>
              <a:t>直接后继</a:t>
            </a:r>
            <a:r>
              <a:rPr lang="zh-CN" altLang="en-US" b="1" dirty="0"/>
              <a:t>。</a:t>
            </a:r>
          </a:p>
        </p:txBody>
      </p:sp>
      <p:sp>
        <p:nvSpPr>
          <p:cNvPr id="1050628" name="Text Box 4"/>
          <p:cNvSpPr txBox="1">
            <a:spLocks noChangeArrowheads="1"/>
          </p:cNvSpPr>
          <p:nvPr/>
        </p:nvSpPr>
        <p:spPr bwMode="auto">
          <a:xfrm>
            <a:off x="341313" y="2528888"/>
            <a:ext cx="4679950" cy="3049587"/>
          </a:xfrm>
          <a:prstGeom prst="rect">
            <a:avLst/>
          </a:prstGeom>
          <a:noFill/>
          <a:ln w="12700" cap="rnd">
            <a:noFill/>
            <a:miter lim="800000"/>
            <a:headEnd/>
            <a:tailEnd/>
          </a:ln>
        </p:spPr>
        <p:txBody>
          <a:bodyPr>
            <a:spAutoFit/>
          </a:bodyPr>
          <a:lstStyle/>
          <a:p>
            <a:pPr algn="l" eaLnBrk="1" hangingPunct="1">
              <a:lnSpc>
                <a:spcPct val="90000"/>
              </a:lnSpc>
              <a:spcBef>
                <a:spcPct val="0"/>
              </a:spcBef>
              <a:buClrTx/>
              <a:buFontTx/>
              <a:buNone/>
            </a:pPr>
            <a:r>
              <a:rPr lang="zh-CN" altLang="en-US" sz="2400" b="1">
                <a:solidFill>
                  <a:srgbClr val="00FFFF"/>
                </a:solidFill>
                <a:latin typeface="黑体" pitchFamily="2" charset="-122"/>
                <a:ea typeface="黑体" pitchFamily="2" charset="-122"/>
              </a:rPr>
              <a:t>学号  姓名	 专业   政治面貌</a:t>
            </a:r>
          </a:p>
          <a:p>
            <a:pPr algn="l" eaLnBrk="1" hangingPunct="1">
              <a:lnSpc>
                <a:spcPct val="90000"/>
              </a:lnSpc>
              <a:spcBef>
                <a:spcPct val="0"/>
              </a:spcBef>
              <a:buClrTx/>
              <a:buFontTx/>
              <a:buNone/>
            </a:pPr>
            <a:r>
              <a:rPr lang="en-US" altLang="zh-CN" sz="2400" b="1">
                <a:latin typeface="黑体" pitchFamily="2" charset="-122"/>
                <a:ea typeface="黑体" pitchFamily="2" charset="-122"/>
              </a:rPr>
              <a:t>001	</a:t>
            </a:r>
            <a:r>
              <a:rPr lang="zh-CN" altLang="en-US" sz="2400" b="1">
                <a:latin typeface="黑体" pitchFamily="2" charset="-122"/>
                <a:ea typeface="黑体" pitchFamily="2" charset="-122"/>
              </a:rPr>
              <a:t>王洪	 计算机  党员</a:t>
            </a:r>
          </a:p>
          <a:p>
            <a:pPr algn="l" eaLnBrk="1" hangingPunct="1">
              <a:lnSpc>
                <a:spcPct val="90000"/>
              </a:lnSpc>
              <a:spcBef>
                <a:spcPct val="0"/>
              </a:spcBef>
              <a:buClrTx/>
              <a:buFontTx/>
              <a:buNone/>
            </a:pPr>
            <a:r>
              <a:rPr lang="en-US" altLang="zh-CN" sz="2400" b="1">
                <a:latin typeface="黑体" pitchFamily="2" charset="-122"/>
                <a:ea typeface="黑体" pitchFamily="2" charset="-122"/>
              </a:rPr>
              <a:t>002   </a:t>
            </a:r>
            <a:r>
              <a:rPr lang="zh-CN" altLang="en-US" sz="2400" b="1">
                <a:latin typeface="黑体" pitchFamily="2" charset="-122"/>
                <a:ea typeface="黑体" pitchFamily="2" charset="-122"/>
              </a:rPr>
              <a:t>孙文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003	</a:t>
            </a:r>
            <a:r>
              <a:rPr lang="zh-CN" altLang="en-US" sz="2400" b="1">
                <a:latin typeface="黑体" pitchFamily="2" charset="-122"/>
                <a:ea typeface="黑体" pitchFamily="2" charset="-122"/>
              </a:rPr>
              <a:t>谢军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004	</a:t>
            </a:r>
            <a:r>
              <a:rPr lang="zh-CN" altLang="en-US" sz="2400" b="1">
                <a:latin typeface="黑体" pitchFamily="2" charset="-122"/>
                <a:ea typeface="黑体" pitchFamily="2" charset="-122"/>
              </a:rPr>
              <a:t>李辉	 计算机  团员</a:t>
            </a:r>
          </a:p>
          <a:p>
            <a:pPr algn="l" eaLnBrk="1" hangingPunct="1">
              <a:lnSpc>
                <a:spcPct val="90000"/>
              </a:lnSpc>
              <a:spcBef>
                <a:spcPct val="0"/>
              </a:spcBef>
              <a:buClrTx/>
              <a:buFontTx/>
              <a:buNone/>
            </a:pPr>
            <a:r>
              <a:rPr lang="en-US" altLang="zh-CN" sz="2400" b="1">
                <a:latin typeface="黑体" pitchFamily="2" charset="-122"/>
                <a:ea typeface="黑体" pitchFamily="2" charset="-122"/>
              </a:rPr>
              <a:t>005	</a:t>
            </a:r>
            <a:r>
              <a:rPr lang="zh-CN" altLang="en-US" sz="2400" b="1">
                <a:latin typeface="黑体" pitchFamily="2" charset="-122"/>
                <a:ea typeface="黑体" pitchFamily="2" charset="-122"/>
              </a:rPr>
              <a:t>沈祥福 计算机  党员</a:t>
            </a:r>
          </a:p>
          <a:p>
            <a:pPr algn="l" eaLnBrk="1" hangingPunct="1">
              <a:lnSpc>
                <a:spcPct val="90000"/>
              </a:lnSpc>
              <a:spcBef>
                <a:spcPct val="0"/>
              </a:spcBef>
              <a:buClrTx/>
              <a:buFontTx/>
              <a:buNone/>
            </a:pPr>
            <a:r>
              <a:rPr lang="en-US" altLang="zh-CN" sz="2400" b="1">
                <a:latin typeface="黑体" pitchFamily="2" charset="-122"/>
                <a:ea typeface="黑体" pitchFamily="2" charset="-122"/>
              </a:rPr>
              <a:t>006	</a:t>
            </a:r>
            <a:r>
              <a:rPr lang="zh-CN" altLang="en-US" sz="2400" b="1">
                <a:latin typeface="黑体" pitchFamily="2" charset="-122"/>
                <a:ea typeface="黑体" pitchFamily="2" charset="-122"/>
              </a:rPr>
              <a:t>余斌	 计算机  团员</a:t>
            </a:r>
            <a:br>
              <a:rPr lang="zh-CN" altLang="en-US" sz="2400" b="1">
                <a:latin typeface="黑体" pitchFamily="2" charset="-122"/>
                <a:ea typeface="黑体" pitchFamily="2" charset="-122"/>
              </a:rPr>
            </a:br>
            <a:r>
              <a:rPr lang="en-US" altLang="zh-CN" sz="2400" b="1">
                <a:latin typeface="黑体" pitchFamily="2" charset="-122"/>
                <a:ea typeface="黑体" pitchFamily="2" charset="-122"/>
              </a:rPr>
              <a:t>007	</a:t>
            </a:r>
            <a:r>
              <a:rPr lang="zh-CN" altLang="en-US" sz="2400" b="1">
                <a:latin typeface="黑体" pitchFamily="2" charset="-122"/>
                <a:ea typeface="黑体" pitchFamily="2" charset="-122"/>
              </a:rPr>
              <a:t>巩力	 计算机  团员</a:t>
            </a:r>
            <a:br>
              <a:rPr lang="zh-CN" altLang="en-US" sz="2400" b="1">
                <a:latin typeface="黑体" pitchFamily="2" charset="-122"/>
                <a:ea typeface="黑体" pitchFamily="2" charset="-122"/>
              </a:rPr>
            </a:br>
            <a:r>
              <a:rPr lang="en-US" altLang="zh-CN" sz="2400" b="1">
                <a:latin typeface="黑体" pitchFamily="2" charset="-122"/>
                <a:ea typeface="黑体" pitchFamily="2" charset="-122"/>
              </a:rPr>
              <a:t>008	</a:t>
            </a:r>
            <a:r>
              <a:rPr lang="zh-CN" altLang="en-US" sz="2400" b="1">
                <a:latin typeface="黑体" pitchFamily="2" charset="-122"/>
                <a:ea typeface="黑体" pitchFamily="2" charset="-122"/>
              </a:rPr>
              <a:t>孔令辉 计算机  团员</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50628"/>
                                        </p:tgtEl>
                                        <p:attrNameLst>
                                          <p:attrName>style.visibility</p:attrName>
                                        </p:attrNameLst>
                                      </p:cBhvr>
                                      <p:to>
                                        <p:strVal val="visible"/>
                                      </p:to>
                                    </p:set>
                                    <p:anim calcmode="lin" valueType="num">
                                      <p:cBhvr additive="base">
                                        <p:cTn id="7" dur="500" fill="hold"/>
                                        <p:tgtEl>
                                          <p:spTgt spid="1050628"/>
                                        </p:tgtEl>
                                        <p:attrNameLst>
                                          <p:attrName>ppt_x</p:attrName>
                                        </p:attrNameLst>
                                      </p:cBhvr>
                                      <p:tavLst>
                                        <p:tav tm="0">
                                          <p:val>
                                            <p:strVal val="0-#ppt_w/2"/>
                                          </p:val>
                                        </p:tav>
                                        <p:tav tm="100000">
                                          <p:val>
                                            <p:strVal val="#ppt_x"/>
                                          </p:val>
                                        </p:tav>
                                      </p:tavLst>
                                    </p:anim>
                                    <p:anim calcmode="lin" valueType="num">
                                      <p:cBhvr additive="base">
                                        <p:cTn id="8" dur="500" fill="hold"/>
                                        <p:tgtEl>
                                          <p:spTgt spid="105062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5066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506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0662" grpId="0" animBg="1"/>
      <p:bldP spid="1050664" grpId="0"/>
      <p:bldP spid="1050628"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灯片编号占位符 5"/>
          <p:cNvSpPr>
            <a:spLocks noGrp="1"/>
          </p:cNvSpPr>
          <p:nvPr>
            <p:ph type="sldNum" sz="quarter" idx="11"/>
          </p:nvPr>
        </p:nvSpPr>
        <p:spPr/>
        <p:txBody>
          <a:bodyPr/>
          <a:lstStyle/>
          <a:p>
            <a:pPr>
              <a:defRPr/>
            </a:pPr>
            <a:r>
              <a:rPr lang="zh-CN" altLang="en-US"/>
              <a:t>第 </a:t>
            </a:r>
            <a:fld id="{7E99BCF1-0EDA-4D0A-BAD4-C584E678FE3E}" type="slidenum">
              <a:rPr lang="zh-CN" altLang="en-US" b="1">
                <a:solidFill>
                  <a:srgbClr val="66CCFF"/>
                </a:solidFill>
              </a:rPr>
              <a:pPr>
                <a:defRPr/>
              </a:pPr>
              <a:t>36</a:t>
            </a:fld>
            <a:r>
              <a:rPr lang="en-US" altLang="zh-CN" b="1"/>
              <a:t> </a:t>
            </a:r>
            <a:r>
              <a:rPr lang="zh-CN" altLang="en-US"/>
              <a:t>页</a:t>
            </a:r>
            <a:endParaRPr lang="zh-CN" altLang="en-US" sz="1800">
              <a:latin typeface="Arial" charset="0"/>
            </a:endParaRPr>
          </a:p>
        </p:txBody>
      </p:sp>
      <p:sp>
        <p:nvSpPr>
          <p:cNvPr id="21507"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21508" name="Rectangle 3"/>
          <p:cNvSpPr>
            <a:spLocks noGrp="1" noChangeArrowheads="1"/>
          </p:cNvSpPr>
          <p:nvPr>
            <p:ph type="body" sz="half" idx="1"/>
          </p:nvPr>
        </p:nvSpPr>
        <p:spPr>
          <a:xfrm>
            <a:off x="228600" y="773113"/>
            <a:ext cx="8709025" cy="2251075"/>
          </a:xfrm>
        </p:spPr>
        <p:txBody>
          <a:bodyPr/>
          <a:lstStyle/>
          <a:p>
            <a:pPr marL="266700" indent="-266700" eaLnBrk="1" hangingPunct="1">
              <a:spcBef>
                <a:spcPct val="10000"/>
              </a:spcBef>
            </a:pPr>
            <a:r>
              <a:rPr lang="zh-CN" altLang="en-US" sz="3200" smtClean="0">
                <a:latin typeface="宋体" pitchFamily="2" charset="-122"/>
              </a:rPr>
              <a:t>树形结构</a:t>
            </a:r>
          </a:p>
          <a:p>
            <a:pPr marL="266700" indent="-266700">
              <a:spcBef>
                <a:spcPct val="10000"/>
              </a:spcBef>
              <a:buClr>
                <a:srgbClr val="CC99FF"/>
              </a:buClr>
              <a:buSzTx/>
              <a:buFont typeface="Monotype Sorts" pitchFamily="2" charset="2"/>
              <a:buNone/>
            </a:pPr>
            <a:r>
              <a:rPr lang="zh-CN" altLang="en-US" sz="3200" smtClean="0">
                <a:solidFill>
                  <a:schemeClr val="tx1"/>
                </a:solidFill>
                <a:latin typeface="宋体" pitchFamily="2" charset="-122"/>
              </a:rPr>
              <a:t>	假设某家族有</a:t>
            </a:r>
            <a:r>
              <a:rPr lang="en-US" altLang="zh-CN" sz="3200" smtClean="0">
                <a:solidFill>
                  <a:schemeClr val="tx1"/>
                </a:solidFill>
                <a:latin typeface="宋体" pitchFamily="2" charset="-122"/>
              </a:rPr>
              <a:t>10</a:t>
            </a:r>
            <a:r>
              <a:rPr lang="zh-CN" altLang="en-US" sz="3200" smtClean="0">
                <a:solidFill>
                  <a:schemeClr val="tx1"/>
                </a:solidFill>
                <a:latin typeface="宋体" pitchFamily="2" charset="-122"/>
              </a:rPr>
              <a:t>个成员</a:t>
            </a:r>
            <a:r>
              <a:rPr lang="en-US" altLang="zh-CN" sz="3200" smtClean="0">
                <a:solidFill>
                  <a:schemeClr val="tx1"/>
                </a:solidFill>
                <a:latin typeface="宋体" pitchFamily="2" charset="-122"/>
              </a:rPr>
              <a:t>A</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B</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C</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D</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E</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F</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G</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H</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I</a:t>
            </a:r>
            <a:r>
              <a:rPr lang="zh-CN" altLang="en-US" sz="3200" smtClean="0">
                <a:solidFill>
                  <a:schemeClr val="tx1"/>
                </a:solidFill>
                <a:latin typeface="宋体" pitchFamily="2" charset="-122"/>
              </a:rPr>
              <a:t>、</a:t>
            </a:r>
            <a:r>
              <a:rPr lang="en-US" altLang="zh-CN" sz="3200" smtClean="0">
                <a:solidFill>
                  <a:schemeClr val="tx1"/>
                </a:solidFill>
                <a:latin typeface="宋体" pitchFamily="2" charset="-122"/>
              </a:rPr>
              <a:t>J</a:t>
            </a:r>
            <a:r>
              <a:rPr lang="zh-CN" altLang="en-US" sz="3200" smtClean="0">
                <a:solidFill>
                  <a:schemeClr val="tx1"/>
                </a:solidFill>
                <a:latin typeface="宋体" pitchFamily="2" charset="-122"/>
              </a:rPr>
              <a:t>，他们之间的血缘关系可以用图表示。</a:t>
            </a:r>
          </a:p>
        </p:txBody>
      </p:sp>
      <p:grpSp>
        <p:nvGrpSpPr>
          <p:cNvPr id="2" name="Group 82"/>
          <p:cNvGrpSpPr>
            <a:grpSpLocks/>
          </p:cNvGrpSpPr>
          <p:nvPr/>
        </p:nvGrpSpPr>
        <p:grpSpPr bwMode="auto">
          <a:xfrm>
            <a:off x="2152650" y="2882900"/>
            <a:ext cx="5029200" cy="2211388"/>
            <a:chOff x="1356" y="1593"/>
            <a:chExt cx="3168" cy="1393"/>
          </a:xfrm>
        </p:grpSpPr>
        <p:sp>
          <p:nvSpPr>
            <p:cNvPr id="21511" name="Line 71"/>
            <p:cNvSpPr>
              <a:spLocks noChangeShapeType="1"/>
            </p:cNvSpPr>
            <p:nvPr/>
          </p:nvSpPr>
          <p:spPr bwMode="auto">
            <a:xfrm>
              <a:off x="2826" y="1948"/>
              <a:ext cx="0" cy="141"/>
            </a:xfrm>
            <a:prstGeom prst="line">
              <a:avLst/>
            </a:prstGeom>
            <a:noFill/>
            <a:ln w="28575" cap="rnd">
              <a:solidFill>
                <a:srgbClr val="FFFF00"/>
              </a:solidFill>
              <a:round/>
              <a:headEnd/>
              <a:tailEnd/>
            </a:ln>
          </p:spPr>
          <p:txBody>
            <a:bodyPr wrap="none" anchor="ctr"/>
            <a:lstStyle/>
            <a:p>
              <a:endParaRPr lang="zh-CN" altLang="en-US"/>
            </a:p>
          </p:txBody>
        </p:sp>
        <p:sp>
          <p:nvSpPr>
            <p:cNvPr id="21512" name="Line 72"/>
            <p:cNvSpPr>
              <a:spLocks noChangeShapeType="1"/>
            </p:cNvSpPr>
            <p:nvPr/>
          </p:nvSpPr>
          <p:spPr bwMode="auto">
            <a:xfrm flipH="1">
              <a:off x="2063" y="1806"/>
              <a:ext cx="573" cy="354"/>
            </a:xfrm>
            <a:prstGeom prst="line">
              <a:avLst/>
            </a:prstGeom>
            <a:noFill/>
            <a:ln w="28575" cap="rnd">
              <a:solidFill>
                <a:srgbClr val="FFFF00"/>
              </a:solidFill>
              <a:round/>
              <a:headEnd/>
              <a:tailEnd/>
            </a:ln>
          </p:spPr>
          <p:txBody>
            <a:bodyPr wrap="none" anchor="ctr"/>
            <a:lstStyle/>
            <a:p>
              <a:endParaRPr lang="zh-CN" altLang="en-US"/>
            </a:p>
          </p:txBody>
        </p:sp>
        <p:sp>
          <p:nvSpPr>
            <p:cNvPr id="21513" name="Line 75"/>
            <p:cNvSpPr>
              <a:spLocks noChangeShapeType="1"/>
            </p:cNvSpPr>
            <p:nvPr/>
          </p:nvSpPr>
          <p:spPr bwMode="auto">
            <a:xfrm>
              <a:off x="2826"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1514" name="Line 76"/>
            <p:cNvSpPr>
              <a:spLocks noChangeShapeType="1"/>
            </p:cNvSpPr>
            <p:nvPr/>
          </p:nvSpPr>
          <p:spPr bwMode="auto">
            <a:xfrm>
              <a:off x="2953" y="1806"/>
              <a:ext cx="700" cy="425"/>
            </a:xfrm>
            <a:prstGeom prst="line">
              <a:avLst/>
            </a:prstGeom>
            <a:noFill/>
            <a:ln w="28575" cap="rnd">
              <a:solidFill>
                <a:srgbClr val="FFFF00"/>
              </a:solidFill>
              <a:round/>
              <a:headEnd/>
              <a:tailEnd/>
            </a:ln>
          </p:spPr>
          <p:txBody>
            <a:bodyPr wrap="none" anchor="ctr"/>
            <a:lstStyle/>
            <a:p>
              <a:endParaRPr lang="zh-CN" altLang="en-US"/>
            </a:p>
          </p:txBody>
        </p:sp>
        <p:sp>
          <p:nvSpPr>
            <p:cNvPr id="21515" name="Line 77"/>
            <p:cNvSpPr>
              <a:spLocks noChangeShapeType="1"/>
            </p:cNvSpPr>
            <p:nvPr/>
          </p:nvSpPr>
          <p:spPr bwMode="auto">
            <a:xfrm flipH="1">
              <a:off x="3462"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1516" name="Line 78"/>
            <p:cNvSpPr>
              <a:spLocks noChangeShapeType="1"/>
            </p:cNvSpPr>
            <p:nvPr/>
          </p:nvSpPr>
          <p:spPr bwMode="auto">
            <a:xfrm>
              <a:off x="3844"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1517" name="Line 79"/>
            <p:cNvSpPr>
              <a:spLocks noChangeShapeType="1"/>
            </p:cNvSpPr>
            <p:nvPr/>
          </p:nvSpPr>
          <p:spPr bwMode="auto">
            <a:xfrm>
              <a:off x="3971"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1518" name="Line 74"/>
            <p:cNvSpPr>
              <a:spLocks noChangeShapeType="1"/>
            </p:cNvSpPr>
            <p:nvPr/>
          </p:nvSpPr>
          <p:spPr bwMode="auto">
            <a:xfrm>
              <a:off x="2000" y="2373"/>
              <a:ext cx="190" cy="284"/>
            </a:xfrm>
            <a:prstGeom prst="line">
              <a:avLst/>
            </a:prstGeom>
            <a:noFill/>
            <a:ln w="28575" cap="rnd">
              <a:solidFill>
                <a:srgbClr val="FFFF00"/>
              </a:solidFill>
              <a:round/>
              <a:headEnd/>
              <a:tailEnd/>
            </a:ln>
          </p:spPr>
          <p:txBody>
            <a:bodyPr wrap="none" anchor="ctr"/>
            <a:lstStyle/>
            <a:p>
              <a:endParaRPr lang="zh-CN" altLang="en-US"/>
            </a:p>
          </p:txBody>
        </p:sp>
        <p:sp>
          <p:nvSpPr>
            <p:cNvPr id="21519" name="Line 73"/>
            <p:cNvSpPr>
              <a:spLocks noChangeShapeType="1"/>
            </p:cNvSpPr>
            <p:nvPr/>
          </p:nvSpPr>
          <p:spPr bwMode="auto">
            <a:xfrm flipH="1">
              <a:off x="1618" y="2373"/>
              <a:ext cx="191" cy="284"/>
            </a:xfrm>
            <a:prstGeom prst="line">
              <a:avLst/>
            </a:prstGeom>
            <a:noFill/>
            <a:ln w="28575" cap="rnd">
              <a:solidFill>
                <a:srgbClr val="FFFF00"/>
              </a:solidFill>
              <a:round/>
              <a:headEnd/>
              <a:tailEnd/>
            </a:ln>
          </p:spPr>
          <p:txBody>
            <a:bodyPr wrap="none" anchor="ctr"/>
            <a:lstStyle/>
            <a:p>
              <a:endParaRPr lang="zh-CN" altLang="en-US"/>
            </a:p>
          </p:txBody>
        </p:sp>
        <p:grpSp>
          <p:nvGrpSpPr>
            <p:cNvPr id="21520" name="Group 40"/>
            <p:cNvGrpSpPr>
              <a:grpSpLocks/>
            </p:cNvGrpSpPr>
            <p:nvPr/>
          </p:nvGrpSpPr>
          <p:grpSpPr bwMode="auto">
            <a:xfrm>
              <a:off x="4100" y="2620"/>
              <a:ext cx="424" cy="362"/>
              <a:chOff x="2880" y="1104"/>
              <a:chExt cx="367" cy="336"/>
            </a:xfrm>
          </p:grpSpPr>
          <p:sp>
            <p:nvSpPr>
              <p:cNvPr id="21548" name="Oval 41"/>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9" name="Text Box 42"/>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J</a:t>
                </a:r>
              </a:p>
            </p:txBody>
          </p:sp>
        </p:grpSp>
        <p:grpSp>
          <p:nvGrpSpPr>
            <p:cNvPr id="21521" name="Group 44"/>
            <p:cNvGrpSpPr>
              <a:grpSpLocks/>
            </p:cNvGrpSpPr>
            <p:nvPr/>
          </p:nvGrpSpPr>
          <p:grpSpPr bwMode="auto">
            <a:xfrm>
              <a:off x="3653" y="2624"/>
              <a:ext cx="424" cy="362"/>
              <a:chOff x="2880" y="1104"/>
              <a:chExt cx="367" cy="336"/>
            </a:xfrm>
          </p:grpSpPr>
          <p:sp>
            <p:nvSpPr>
              <p:cNvPr id="21546" name="Oval 45"/>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7" name="Text Box 46"/>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I</a:t>
                </a:r>
              </a:p>
            </p:txBody>
          </p:sp>
        </p:grpSp>
        <p:grpSp>
          <p:nvGrpSpPr>
            <p:cNvPr id="21522" name="Group 47"/>
            <p:cNvGrpSpPr>
              <a:grpSpLocks/>
            </p:cNvGrpSpPr>
            <p:nvPr/>
          </p:nvGrpSpPr>
          <p:grpSpPr bwMode="auto">
            <a:xfrm>
              <a:off x="2636" y="1593"/>
              <a:ext cx="423" cy="362"/>
              <a:chOff x="2880" y="1104"/>
              <a:chExt cx="367" cy="336"/>
            </a:xfrm>
          </p:grpSpPr>
          <p:sp>
            <p:nvSpPr>
              <p:cNvPr id="21544" name="Oval 48"/>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5" name="Text Box 49"/>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A</a:t>
                </a:r>
              </a:p>
            </p:txBody>
          </p:sp>
        </p:grpSp>
        <p:grpSp>
          <p:nvGrpSpPr>
            <p:cNvPr id="21523" name="Group 50"/>
            <p:cNvGrpSpPr>
              <a:grpSpLocks/>
            </p:cNvGrpSpPr>
            <p:nvPr/>
          </p:nvGrpSpPr>
          <p:grpSpPr bwMode="auto">
            <a:xfrm>
              <a:off x="2636" y="2091"/>
              <a:ext cx="423" cy="362"/>
              <a:chOff x="2880" y="1104"/>
              <a:chExt cx="367" cy="336"/>
            </a:xfrm>
          </p:grpSpPr>
          <p:sp>
            <p:nvSpPr>
              <p:cNvPr id="21542" name="Oval 51"/>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3" name="Text Box 52"/>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C</a:t>
                </a:r>
              </a:p>
            </p:txBody>
          </p:sp>
        </p:grpSp>
        <p:grpSp>
          <p:nvGrpSpPr>
            <p:cNvPr id="21524" name="Group 53"/>
            <p:cNvGrpSpPr>
              <a:grpSpLocks/>
            </p:cNvGrpSpPr>
            <p:nvPr/>
          </p:nvGrpSpPr>
          <p:grpSpPr bwMode="auto">
            <a:xfrm>
              <a:off x="1737" y="2091"/>
              <a:ext cx="424" cy="362"/>
              <a:chOff x="2880" y="1104"/>
              <a:chExt cx="367" cy="336"/>
            </a:xfrm>
          </p:grpSpPr>
          <p:sp>
            <p:nvSpPr>
              <p:cNvPr id="21540" name="Oval 54"/>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41" name="Text Box 55"/>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B</a:t>
                </a:r>
              </a:p>
            </p:txBody>
          </p:sp>
        </p:grpSp>
        <p:grpSp>
          <p:nvGrpSpPr>
            <p:cNvPr id="21525" name="Group 56"/>
            <p:cNvGrpSpPr>
              <a:grpSpLocks/>
            </p:cNvGrpSpPr>
            <p:nvPr/>
          </p:nvGrpSpPr>
          <p:grpSpPr bwMode="auto">
            <a:xfrm>
              <a:off x="3645" y="2091"/>
              <a:ext cx="424" cy="362"/>
              <a:chOff x="2880" y="1104"/>
              <a:chExt cx="367" cy="336"/>
            </a:xfrm>
          </p:grpSpPr>
          <p:sp>
            <p:nvSpPr>
              <p:cNvPr id="21538" name="Oval 57"/>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9" name="Text Box 58"/>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D</a:t>
                </a:r>
              </a:p>
            </p:txBody>
          </p:sp>
        </p:grpSp>
        <p:grpSp>
          <p:nvGrpSpPr>
            <p:cNvPr id="21526" name="Group 59"/>
            <p:cNvGrpSpPr>
              <a:grpSpLocks/>
            </p:cNvGrpSpPr>
            <p:nvPr/>
          </p:nvGrpSpPr>
          <p:grpSpPr bwMode="auto">
            <a:xfrm>
              <a:off x="3200" y="2624"/>
              <a:ext cx="424" cy="362"/>
              <a:chOff x="2880" y="1104"/>
              <a:chExt cx="367" cy="336"/>
            </a:xfrm>
          </p:grpSpPr>
          <p:sp>
            <p:nvSpPr>
              <p:cNvPr id="21536" name="Oval 60"/>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7" name="Text Box 61"/>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H</a:t>
                </a:r>
              </a:p>
            </p:txBody>
          </p:sp>
        </p:grpSp>
        <p:grpSp>
          <p:nvGrpSpPr>
            <p:cNvPr id="21527" name="Group 62"/>
            <p:cNvGrpSpPr>
              <a:grpSpLocks/>
            </p:cNvGrpSpPr>
            <p:nvPr/>
          </p:nvGrpSpPr>
          <p:grpSpPr bwMode="auto">
            <a:xfrm>
              <a:off x="2636" y="2624"/>
              <a:ext cx="423" cy="362"/>
              <a:chOff x="2880" y="1104"/>
              <a:chExt cx="367" cy="336"/>
            </a:xfrm>
          </p:grpSpPr>
          <p:sp>
            <p:nvSpPr>
              <p:cNvPr id="21534" name="Oval 63"/>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5" name="Text Box 64"/>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G</a:t>
                </a:r>
              </a:p>
            </p:txBody>
          </p:sp>
        </p:grpSp>
        <p:grpSp>
          <p:nvGrpSpPr>
            <p:cNvPr id="21528" name="Group 65"/>
            <p:cNvGrpSpPr>
              <a:grpSpLocks/>
            </p:cNvGrpSpPr>
            <p:nvPr/>
          </p:nvGrpSpPr>
          <p:grpSpPr bwMode="auto">
            <a:xfrm>
              <a:off x="2000" y="2624"/>
              <a:ext cx="424" cy="362"/>
              <a:chOff x="2880" y="1104"/>
              <a:chExt cx="367" cy="336"/>
            </a:xfrm>
          </p:grpSpPr>
          <p:sp>
            <p:nvSpPr>
              <p:cNvPr id="21532" name="Oval 66"/>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3" name="Text Box 67"/>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F</a:t>
                </a:r>
              </a:p>
            </p:txBody>
          </p:sp>
        </p:grpSp>
        <p:grpSp>
          <p:nvGrpSpPr>
            <p:cNvPr id="21529" name="Group 68"/>
            <p:cNvGrpSpPr>
              <a:grpSpLocks/>
            </p:cNvGrpSpPr>
            <p:nvPr/>
          </p:nvGrpSpPr>
          <p:grpSpPr bwMode="auto">
            <a:xfrm>
              <a:off x="1356" y="2624"/>
              <a:ext cx="424" cy="362"/>
              <a:chOff x="2880" y="1104"/>
              <a:chExt cx="367" cy="336"/>
            </a:xfrm>
          </p:grpSpPr>
          <p:sp>
            <p:nvSpPr>
              <p:cNvPr id="21530" name="Oval 69"/>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1531" name="Text Box 70"/>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E</a:t>
                </a:r>
              </a:p>
            </p:txBody>
          </p:sp>
        </p:grpSp>
      </p:grpSp>
      <p:sp>
        <p:nvSpPr>
          <p:cNvPr id="1051728" name="Rectangle 80"/>
          <p:cNvSpPr>
            <a:spLocks noChangeArrowheads="1"/>
          </p:cNvSpPr>
          <p:nvPr/>
        </p:nvSpPr>
        <p:spPr bwMode="auto">
          <a:xfrm>
            <a:off x="228600" y="5248275"/>
            <a:ext cx="8915400" cy="1106488"/>
          </a:xfrm>
          <a:prstGeom prst="rect">
            <a:avLst/>
          </a:prstGeom>
          <a:noFill/>
          <a:ln w="9525">
            <a:noFill/>
            <a:miter lim="800000"/>
            <a:headEnd/>
            <a:tailEnd/>
          </a:ln>
        </p:spPr>
        <p:txBody>
          <a:bodyPr/>
          <a:lstStyle/>
          <a:p>
            <a:pPr algn="l" eaLnBrk="1" hangingPunct="1">
              <a:lnSpc>
                <a:spcPct val="110000"/>
              </a:lnSpc>
              <a:spcBef>
                <a:spcPct val="0"/>
              </a:spcBef>
              <a:buClr>
                <a:srgbClr val="FFFF00"/>
              </a:buClr>
              <a:buSzPct val="70000"/>
              <a:buFont typeface="Wingdings" pitchFamily="2" charset="2"/>
              <a:buNone/>
            </a:pPr>
            <a:r>
              <a:rPr lang="zh-CN" altLang="en-US" sz="3200" b="1" dirty="0">
                <a:solidFill>
                  <a:srgbClr val="FFFF00"/>
                </a:solidFill>
                <a:latin typeface="Arial" charset="0"/>
              </a:rPr>
              <a:t>树形结构：</a:t>
            </a:r>
            <a:r>
              <a:rPr lang="zh-CN" altLang="en-US" sz="3200" b="1" dirty="0">
                <a:latin typeface="Arial" charset="0"/>
              </a:rPr>
              <a:t>每一个元</a:t>
            </a:r>
            <a:r>
              <a:rPr lang="zh-CN" altLang="en-US" sz="3200" b="1" dirty="0" smtClean="0">
                <a:latin typeface="Arial" charset="0"/>
              </a:rPr>
              <a:t>素</a:t>
            </a:r>
            <a:r>
              <a:rPr lang="zh-CN" altLang="en-US" sz="3200" b="1" dirty="0" smtClean="0">
                <a:solidFill>
                  <a:srgbClr val="FF0000"/>
                </a:solidFill>
                <a:latin typeface="Arial" charset="0"/>
              </a:rPr>
              <a:t>最多</a:t>
            </a:r>
            <a:r>
              <a:rPr lang="zh-CN" altLang="en-US" sz="3200" b="1" dirty="0" smtClean="0">
                <a:latin typeface="Arial" charset="0"/>
              </a:rPr>
              <a:t>只</a:t>
            </a:r>
            <a:r>
              <a:rPr lang="zh-CN" altLang="en-US" sz="3200" b="1" dirty="0">
                <a:latin typeface="Arial" charset="0"/>
              </a:rPr>
              <a:t>有</a:t>
            </a:r>
            <a:r>
              <a:rPr lang="zh-CN" altLang="en-US" sz="3200" b="1" dirty="0">
                <a:solidFill>
                  <a:srgbClr val="00FFFF"/>
                </a:solidFill>
                <a:latin typeface="Arial" charset="0"/>
              </a:rPr>
              <a:t>一</a:t>
            </a:r>
            <a:r>
              <a:rPr lang="zh-CN" altLang="en-US" sz="3200" b="1" dirty="0" smtClean="0">
                <a:solidFill>
                  <a:srgbClr val="00FFFF"/>
                </a:solidFill>
                <a:latin typeface="Arial" charset="0"/>
              </a:rPr>
              <a:t>个</a:t>
            </a:r>
            <a:r>
              <a:rPr lang="zh-CN" altLang="en-US" sz="3200" b="1" dirty="0" smtClean="0">
                <a:latin typeface="Arial" charset="0"/>
              </a:rPr>
              <a:t>上一层元素直</a:t>
            </a:r>
            <a:r>
              <a:rPr lang="zh-CN" altLang="en-US" sz="3200" b="1" dirty="0">
                <a:latin typeface="Arial" charset="0"/>
              </a:rPr>
              <a:t>接相关</a:t>
            </a:r>
            <a:r>
              <a:rPr lang="zh-CN" altLang="en-US" sz="3200" b="1" dirty="0" smtClean="0">
                <a:latin typeface="Arial" charset="0"/>
              </a:rPr>
              <a:t>联，</a:t>
            </a:r>
            <a:r>
              <a:rPr lang="zh-CN" altLang="en-US" sz="3200" b="1" dirty="0">
                <a:latin typeface="Arial" charset="0"/>
              </a:rPr>
              <a:t>有</a:t>
            </a:r>
            <a:r>
              <a:rPr lang="en-US" altLang="zh-CN" sz="3200" b="1" dirty="0">
                <a:solidFill>
                  <a:srgbClr val="00FFFF"/>
                </a:solidFill>
                <a:latin typeface="Arial" charset="0"/>
              </a:rPr>
              <a:t>0</a:t>
            </a:r>
            <a:r>
              <a:rPr lang="zh-CN" altLang="en-US" sz="3200" b="1" dirty="0">
                <a:solidFill>
                  <a:srgbClr val="00FFFF"/>
                </a:solidFill>
                <a:latin typeface="Arial" charset="0"/>
              </a:rPr>
              <a:t>个</a:t>
            </a:r>
            <a:r>
              <a:rPr lang="zh-CN" altLang="en-US" sz="3200" b="1" dirty="0">
                <a:latin typeface="Arial" charset="0"/>
              </a:rPr>
              <a:t>或</a:t>
            </a:r>
            <a:r>
              <a:rPr lang="zh-CN" altLang="en-US" sz="3200" b="1" dirty="0">
                <a:solidFill>
                  <a:srgbClr val="00FFFF"/>
                </a:solidFill>
                <a:latin typeface="Arial" charset="0"/>
              </a:rPr>
              <a:t>多</a:t>
            </a:r>
            <a:r>
              <a:rPr lang="zh-CN" altLang="en-US" sz="3200" b="1" dirty="0" smtClean="0">
                <a:solidFill>
                  <a:srgbClr val="00FFFF"/>
                </a:solidFill>
                <a:latin typeface="Arial" charset="0"/>
              </a:rPr>
              <a:t>个</a:t>
            </a:r>
            <a:r>
              <a:rPr lang="zh-CN" altLang="en-US" sz="3200" b="1" dirty="0" smtClean="0">
                <a:latin typeface="Arial" charset="0"/>
              </a:rPr>
              <a:t>下层元素直接相关</a:t>
            </a:r>
            <a:r>
              <a:rPr lang="zh-CN" altLang="en-US" sz="3200" b="1" dirty="0">
                <a:latin typeface="Arial" charset="0"/>
              </a:rPr>
              <a:t>联。</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1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1728"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48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5564F051-6B09-48A7-90E6-AD041959528B}"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37</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34819"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34820" name="Rectangle 3"/>
          <p:cNvSpPr>
            <a:spLocks noGrp="1" noChangeArrowheads="1"/>
          </p:cNvSpPr>
          <p:nvPr>
            <p:ph type="body" sz="half" idx="1"/>
          </p:nvPr>
        </p:nvSpPr>
        <p:spPr>
          <a:xfrm>
            <a:off x="228600" y="773113"/>
            <a:ext cx="8709025" cy="1169987"/>
          </a:xfrm>
        </p:spPr>
        <p:txBody>
          <a:bodyPr/>
          <a:lstStyle/>
          <a:p>
            <a:pPr marL="266700" indent="-266700" eaLnBrk="1" hangingPunct="1">
              <a:spcBef>
                <a:spcPct val="10000"/>
              </a:spcBef>
            </a:pPr>
            <a:r>
              <a:rPr lang="zh-CN" altLang="en-US" sz="3200" smtClean="0">
                <a:latin typeface="宋体" panose="02010600030101010101" pitchFamily="2" charset="-122"/>
              </a:rPr>
              <a:t>树形结构</a:t>
            </a:r>
          </a:p>
          <a:p>
            <a:pPr marL="266700" indent="-266700">
              <a:spcBef>
                <a:spcPct val="10000"/>
              </a:spcBef>
              <a:buClr>
                <a:srgbClr val="CC99FF"/>
              </a:buClr>
              <a:buSzTx/>
              <a:buFont typeface="Monotype Sorts" pitchFamily="2" charset="2"/>
              <a:buNone/>
            </a:pPr>
            <a:r>
              <a:rPr lang="en-US" altLang="zh-CN" sz="3200" smtClean="0">
                <a:solidFill>
                  <a:schemeClr val="tx1"/>
                </a:solidFill>
              </a:rPr>
              <a:t>		</a:t>
            </a:r>
            <a:r>
              <a:rPr lang="zh-CN" altLang="en-US" sz="3200" smtClean="0">
                <a:solidFill>
                  <a:schemeClr val="tx1"/>
                </a:solidFill>
              </a:rPr>
              <a:t>计算机文件系统</a:t>
            </a:r>
            <a:endParaRPr lang="zh-CN" altLang="en-US" sz="3200" smtClean="0">
              <a:solidFill>
                <a:schemeClr val="tx1"/>
              </a:solidFill>
              <a:latin typeface="宋体" panose="02010600030101010101" pitchFamily="2" charset="-122"/>
            </a:endParaRPr>
          </a:p>
        </p:txBody>
      </p:sp>
      <p:sp>
        <p:nvSpPr>
          <p:cNvPr id="46" name="Rectangle 40"/>
          <p:cNvSpPr>
            <a:spLocks noChangeArrowheads="1"/>
          </p:cNvSpPr>
          <p:nvPr/>
        </p:nvSpPr>
        <p:spPr bwMode="auto">
          <a:xfrm>
            <a:off x="792163" y="1916113"/>
            <a:ext cx="7937500" cy="522287"/>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chemeClr val="tx1"/>
                </a:solidFill>
                <a:latin typeface="Times New Roman" panose="02020603050405020304" pitchFamily="18" charset="0"/>
              </a:rPr>
              <a:t>文件夹或文件间的关系是一种</a:t>
            </a:r>
            <a:r>
              <a:rPr lang="zh-CN" altLang="en-US" sz="2800">
                <a:latin typeface="Times New Roman" panose="02020603050405020304" pitchFamily="18" charset="0"/>
              </a:rPr>
              <a:t>树型结构</a:t>
            </a:r>
            <a:r>
              <a:rPr lang="zh-CN" altLang="en-US" sz="2800">
                <a:solidFill>
                  <a:schemeClr val="tx1"/>
                </a:solidFill>
                <a:latin typeface="Times New Roman" panose="02020603050405020304" pitchFamily="18" charset="0"/>
              </a:rPr>
              <a:t>关系</a:t>
            </a:r>
          </a:p>
        </p:txBody>
      </p:sp>
      <p:sp>
        <p:nvSpPr>
          <p:cNvPr id="47" name="Rectangle 41"/>
          <p:cNvSpPr>
            <a:spLocks noChangeArrowheads="1"/>
          </p:cNvSpPr>
          <p:nvPr/>
        </p:nvSpPr>
        <p:spPr bwMode="auto">
          <a:xfrm>
            <a:off x="792163" y="2492375"/>
            <a:ext cx="7937500" cy="522288"/>
          </a:xfrm>
          <a:prstGeom prst="rect">
            <a:avLst/>
          </a:prstGeom>
          <a:noFill/>
          <a:ln w="12700" cap="sq">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a:solidFill>
                  <a:srgbClr val="00FF00"/>
                </a:solidFill>
                <a:latin typeface="Times New Roman" panose="02020603050405020304" pitchFamily="18" charset="0"/>
              </a:rPr>
              <a:t>树型结构</a:t>
            </a:r>
            <a:r>
              <a:rPr lang="zh-CN" altLang="en-US" sz="2800">
                <a:solidFill>
                  <a:schemeClr val="tx1"/>
                </a:solidFill>
                <a:latin typeface="Times New Roman" panose="02020603050405020304" pitchFamily="18" charset="0"/>
              </a:rPr>
              <a:t>关系是对文件系统关系的一种抽象表示</a:t>
            </a:r>
          </a:p>
        </p:txBody>
      </p:sp>
      <p:grpSp>
        <p:nvGrpSpPr>
          <p:cNvPr id="34823" name="Group 57"/>
          <p:cNvGrpSpPr>
            <a:grpSpLocks/>
          </p:cNvGrpSpPr>
          <p:nvPr/>
        </p:nvGrpSpPr>
        <p:grpSpPr bwMode="auto">
          <a:xfrm>
            <a:off x="958850" y="3294063"/>
            <a:ext cx="7392988" cy="3195637"/>
            <a:chOff x="577" y="2115"/>
            <a:chExt cx="4459" cy="1936"/>
          </a:xfrm>
        </p:grpSpPr>
        <p:sp>
          <p:nvSpPr>
            <p:cNvPr id="34824" name="Rectangle 7"/>
            <p:cNvSpPr>
              <a:spLocks noChangeArrowheads="1"/>
            </p:cNvSpPr>
            <p:nvPr/>
          </p:nvSpPr>
          <p:spPr bwMode="auto">
            <a:xfrm>
              <a:off x="577" y="2796"/>
              <a:ext cx="293"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C:</a:t>
              </a:r>
            </a:p>
          </p:txBody>
        </p:sp>
        <p:sp>
          <p:nvSpPr>
            <p:cNvPr id="34825" name="Rectangle 8"/>
            <p:cNvSpPr>
              <a:spLocks noChangeArrowheads="1"/>
            </p:cNvSpPr>
            <p:nvPr/>
          </p:nvSpPr>
          <p:spPr bwMode="auto">
            <a:xfrm>
              <a:off x="1131" y="2115"/>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1</a:t>
              </a:r>
            </a:p>
          </p:txBody>
        </p:sp>
        <p:sp>
          <p:nvSpPr>
            <p:cNvPr id="34826" name="Rectangle 11"/>
            <p:cNvSpPr>
              <a:spLocks noChangeArrowheads="1"/>
            </p:cNvSpPr>
            <p:nvPr/>
          </p:nvSpPr>
          <p:spPr bwMode="auto">
            <a:xfrm>
              <a:off x="1127" y="3431"/>
              <a:ext cx="696"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n</a:t>
              </a:r>
            </a:p>
          </p:txBody>
        </p:sp>
        <p:sp>
          <p:nvSpPr>
            <p:cNvPr id="34827" name="Rectangle 12"/>
            <p:cNvSpPr>
              <a:spLocks noChangeArrowheads="1"/>
            </p:cNvSpPr>
            <p:nvPr/>
          </p:nvSpPr>
          <p:spPr bwMode="auto">
            <a:xfrm>
              <a:off x="1159" y="2895"/>
              <a:ext cx="631"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a:t>
              </a:r>
            </a:p>
          </p:txBody>
        </p:sp>
        <p:sp>
          <p:nvSpPr>
            <p:cNvPr id="34828" name="Line 13"/>
            <p:cNvSpPr>
              <a:spLocks noChangeShapeType="1"/>
            </p:cNvSpPr>
            <p:nvPr/>
          </p:nvSpPr>
          <p:spPr bwMode="auto">
            <a:xfrm flipH="1">
              <a:off x="1020" y="2306"/>
              <a:ext cx="1" cy="162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29" name="Line 14"/>
            <p:cNvSpPr>
              <a:spLocks noChangeShapeType="1"/>
            </p:cNvSpPr>
            <p:nvPr/>
          </p:nvSpPr>
          <p:spPr bwMode="auto">
            <a:xfrm>
              <a:off x="1021" y="2306"/>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0" name="Line 15"/>
            <p:cNvSpPr>
              <a:spLocks noChangeShapeType="1"/>
            </p:cNvSpPr>
            <p:nvPr/>
          </p:nvSpPr>
          <p:spPr bwMode="auto">
            <a:xfrm>
              <a:off x="1021" y="253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1" name="Line 16"/>
            <p:cNvSpPr>
              <a:spLocks noChangeShapeType="1"/>
            </p:cNvSpPr>
            <p:nvPr/>
          </p:nvSpPr>
          <p:spPr bwMode="auto">
            <a:xfrm>
              <a:off x="1021" y="3530"/>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2" name="Line 17"/>
            <p:cNvSpPr>
              <a:spLocks noChangeShapeType="1"/>
            </p:cNvSpPr>
            <p:nvPr/>
          </p:nvSpPr>
          <p:spPr bwMode="auto">
            <a:xfrm>
              <a:off x="885" y="2941"/>
              <a:ext cx="13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3" name="Rectangle 18"/>
            <p:cNvSpPr>
              <a:spLocks noChangeArrowheads="1"/>
            </p:cNvSpPr>
            <p:nvPr/>
          </p:nvSpPr>
          <p:spPr bwMode="auto">
            <a:xfrm>
              <a:off x="1989" y="2287"/>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21</a:t>
              </a:r>
            </a:p>
          </p:txBody>
        </p:sp>
        <p:sp>
          <p:nvSpPr>
            <p:cNvPr id="34834" name="Rectangle 19"/>
            <p:cNvSpPr>
              <a:spLocks noChangeArrowheads="1"/>
            </p:cNvSpPr>
            <p:nvPr/>
          </p:nvSpPr>
          <p:spPr bwMode="auto">
            <a:xfrm>
              <a:off x="1989" y="2604"/>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a:t>
              </a:r>
            </a:p>
          </p:txBody>
        </p:sp>
        <p:sp>
          <p:nvSpPr>
            <p:cNvPr id="34835" name="Rectangle 20"/>
            <p:cNvSpPr>
              <a:spLocks noChangeArrowheads="1"/>
            </p:cNvSpPr>
            <p:nvPr/>
          </p:nvSpPr>
          <p:spPr bwMode="auto">
            <a:xfrm>
              <a:off x="1989" y="3258"/>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n1</a:t>
              </a:r>
            </a:p>
          </p:txBody>
        </p:sp>
        <p:sp>
          <p:nvSpPr>
            <p:cNvPr id="34836" name="Rectangle 21"/>
            <p:cNvSpPr>
              <a:spLocks noChangeArrowheads="1"/>
            </p:cNvSpPr>
            <p:nvPr/>
          </p:nvSpPr>
          <p:spPr bwMode="auto">
            <a:xfrm>
              <a:off x="1989" y="3567"/>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n2</a:t>
              </a:r>
            </a:p>
          </p:txBody>
        </p:sp>
        <p:sp>
          <p:nvSpPr>
            <p:cNvPr id="34837" name="Line 22"/>
            <p:cNvSpPr>
              <a:spLocks noChangeShapeType="1"/>
            </p:cNvSpPr>
            <p:nvPr/>
          </p:nvSpPr>
          <p:spPr bwMode="auto">
            <a:xfrm>
              <a:off x="1929" y="2432"/>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8" name="Line 23"/>
            <p:cNvSpPr>
              <a:spLocks noChangeShapeType="1"/>
            </p:cNvSpPr>
            <p:nvPr/>
          </p:nvSpPr>
          <p:spPr bwMode="auto">
            <a:xfrm>
              <a:off x="1929" y="2432"/>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39" name="Line 24"/>
            <p:cNvSpPr>
              <a:spLocks noChangeShapeType="1"/>
            </p:cNvSpPr>
            <p:nvPr/>
          </p:nvSpPr>
          <p:spPr bwMode="auto">
            <a:xfrm>
              <a:off x="1929" y="2659"/>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0" name="Line 25"/>
            <p:cNvSpPr>
              <a:spLocks noChangeShapeType="1"/>
            </p:cNvSpPr>
            <p:nvPr/>
          </p:nvSpPr>
          <p:spPr bwMode="auto">
            <a:xfrm>
              <a:off x="1839" y="2568"/>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1" name="Line 26"/>
            <p:cNvSpPr>
              <a:spLocks noChangeShapeType="1"/>
            </p:cNvSpPr>
            <p:nvPr/>
          </p:nvSpPr>
          <p:spPr bwMode="auto">
            <a:xfrm>
              <a:off x="1929" y="3440"/>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2" name="Line 27"/>
            <p:cNvSpPr>
              <a:spLocks noChangeShapeType="1"/>
            </p:cNvSpPr>
            <p:nvPr/>
          </p:nvSpPr>
          <p:spPr bwMode="auto">
            <a:xfrm>
              <a:off x="1929" y="344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3" name="Line 28"/>
            <p:cNvSpPr>
              <a:spLocks noChangeShapeType="1"/>
            </p:cNvSpPr>
            <p:nvPr/>
          </p:nvSpPr>
          <p:spPr bwMode="auto">
            <a:xfrm>
              <a:off x="1929" y="3667"/>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4" name="Line 29"/>
            <p:cNvSpPr>
              <a:spLocks noChangeShapeType="1"/>
            </p:cNvSpPr>
            <p:nvPr/>
          </p:nvSpPr>
          <p:spPr bwMode="auto">
            <a:xfrm>
              <a:off x="1839" y="357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5" name="Line 33"/>
            <p:cNvSpPr>
              <a:spLocks noChangeShapeType="1"/>
            </p:cNvSpPr>
            <p:nvPr/>
          </p:nvSpPr>
          <p:spPr bwMode="auto">
            <a:xfrm>
              <a:off x="3018" y="2387"/>
              <a:ext cx="0" cy="63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6" name="Line 34"/>
            <p:cNvSpPr>
              <a:spLocks noChangeShapeType="1"/>
            </p:cNvSpPr>
            <p:nvPr/>
          </p:nvSpPr>
          <p:spPr bwMode="auto">
            <a:xfrm>
              <a:off x="3018" y="2387"/>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7" name="Line 35"/>
            <p:cNvSpPr>
              <a:spLocks noChangeShapeType="1"/>
            </p:cNvSpPr>
            <p:nvPr/>
          </p:nvSpPr>
          <p:spPr bwMode="auto">
            <a:xfrm>
              <a:off x="2928" y="2704"/>
              <a:ext cx="18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8" name="Line 36"/>
            <p:cNvSpPr>
              <a:spLocks noChangeShapeType="1"/>
            </p:cNvSpPr>
            <p:nvPr/>
          </p:nvSpPr>
          <p:spPr bwMode="auto">
            <a:xfrm>
              <a:off x="3018" y="302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49" name="Rectangle 30"/>
            <p:cNvSpPr>
              <a:spLocks noChangeArrowheads="1"/>
            </p:cNvSpPr>
            <p:nvPr/>
          </p:nvSpPr>
          <p:spPr bwMode="auto">
            <a:xfrm>
              <a:off x="3097" y="2275"/>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221</a:t>
              </a:r>
            </a:p>
          </p:txBody>
        </p:sp>
        <p:sp>
          <p:nvSpPr>
            <p:cNvPr id="34850" name="Rectangle 31"/>
            <p:cNvSpPr>
              <a:spLocks noChangeArrowheads="1"/>
            </p:cNvSpPr>
            <p:nvPr/>
          </p:nvSpPr>
          <p:spPr bwMode="auto">
            <a:xfrm>
              <a:off x="3097" y="2593"/>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222</a:t>
              </a:r>
            </a:p>
          </p:txBody>
        </p:sp>
        <p:sp>
          <p:nvSpPr>
            <p:cNvPr id="34851" name="Rectangle 32"/>
            <p:cNvSpPr>
              <a:spLocks noChangeArrowheads="1"/>
            </p:cNvSpPr>
            <p:nvPr/>
          </p:nvSpPr>
          <p:spPr bwMode="auto">
            <a:xfrm>
              <a:off x="3097" y="2910"/>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223</a:t>
              </a:r>
            </a:p>
          </p:txBody>
        </p:sp>
        <p:sp>
          <p:nvSpPr>
            <p:cNvPr id="34852" name="Rectangle 37"/>
            <p:cNvSpPr>
              <a:spLocks noChangeArrowheads="1"/>
            </p:cNvSpPr>
            <p:nvPr/>
          </p:nvSpPr>
          <p:spPr bwMode="auto">
            <a:xfrm>
              <a:off x="1131" y="2442"/>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2</a:t>
              </a:r>
            </a:p>
          </p:txBody>
        </p:sp>
        <p:sp>
          <p:nvSpPr>
            <p:cNvPr id="34853" name="Rectangle 42"/>
            <p:cNvSpPr>
              <a:spLocks noChangeArrowheads="1"/>
            </p:cNvSpPr>
            <p:nvPr/>
          </p:nvSpPr>
          <p:spPr bwMode="auto">
            <a:xfrm>
              <a:off x="4270" y="2170"/>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2211</a:t>
              </a:r>
            </a:p>
          </p:txBody>
        </p:sp>
        <p:sp>
          <p:nvSpPr>
            <p:cNvPr id="34854" name="Rectangle 43"/>
            <p:cNvSpPr>
              <a:spLocks noChangeArrowheads="1"/>
            </p:cNvSpPr>
            <p:nvPr/>
          </p:nvSpPr>
          <p:spPr bwMode="auto">
            <a:xfrm>
              <a:off x="4270" y="2487"/>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2212</a:t>
              </a:r>
            </a:p>
          </p:txBody>
        </p:sp>
        <p:sp>
          <p:nvSpPr>
            <p:cNvPr id="34855" name="Rectangle 44"/>
            <p:cNvSpPr>
              <a:spLocks noChangeArrowheads="1"/>
            </p:cNvSpPr>
            <p:nvPr/>
          </p:nvSpPr>
          <p:spPr bwMode="auto">
            <a:xfrm>
              <a:off x="1111" y="3793"/>
              <a:ext cx="726" cy="258"/>
            </a:xfrm>
            <a:prstGeom prst="rect">
              <a:avLst/>
            </a:prstGeom>
            <a:solidFill>
              <a:srgbClr val="00B0F0"/>
            </a:solidFill>
            <a:ln w="12700" cap="sq">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1</a:t>
              </a:r>
            </a:p>
          </p:txBody>
        </p:sp>
        <p:sp>
          <p:nvSpPr>
            <p:cNvPr id="34856" name="Line 46"/>
            <p:cNvSpPr>
              <a:spLocks noChangeShapeType="1"/>
            </p:cNvSpPr>
            <p:nvPr/>
          </p:nvSpPr>
          <p:spPr bwMode="auto">
            <a:xfrm>
              <a:off x="4195" y="2296"/>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7" name="Line 47"/>
            <p:cNvSpPr>
              <a:spLocks noChangeShapeType="1"/>
            </p:cNvSpPr>
            <p:nvPr/>
          </p:nvSpPr>
          <p:spPr bwMode="auto">
            <a:xfrm>
              <a:off x="4195" y="2296"/>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8" name="Line 48"/>
            <p:cNvSpPr>
              <a:spLocks noChangeShapeType="1"/>
            </p:cNvSpPr>
            <p:nvPr/>
          </p:nvSpPr>
          <p:spPr bwMode="auto">
            <a:xfrm>
              <a:off x="4195" y="2614"/>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59" name="Line 49"/>
            <p:cNvSpPr>
              <a:spLocks noChangeShapeType="1"/>
            </p:cNvSpPr>
            <p:nvPr/>
          </p:nvSpPr>
          <p:spPr bwMode="auto">
            <a:xfrm>
              <a:off x="4105" y="2432"/>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0" name="Line 50"/>
            <p:cNvSpPr>
              <a:spLocks noChangeShapeType="1"/>
            </p:cNvSpPr>
            <p:nvPr/>
          </p:nvSpPr>
          <p:spPr bwMode="auto">
            <a:xfrm>
              <a:off x="1020" y="3929"/>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1" name="Rectangle 51"/>
            <p:cNvSpPr>
              <a:spLocks noChangeArrowheads="1"/>
            </p:cNvSpPr>
            <p:nvPr/>
          </p:nvSpPr>
          <p:spPr bwMode="auto">
            <a:xfrm>
              <a:off x="3107" y="3204"/>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n11</a:t>
              </a:r>
            </a:p>
          </p:txBody>
        </p:sp>
        <p:sp>
          <p:nvSpPr>
            <p:cNvPr id="34862" name="Rectangle 52"/>
            <p:cNvSpPr>
              <a:spLocks noChangeArrowheads="1"/>
            </p:cNvSpPr>
            <p:nvPr/>
          </p:nvSpPr>
          <p:spPr bwMode="auto">
            <a:xfrm>
              <a:off x="3107" y="3521"/>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n12</a:t>
              </a:r>
            </a:p>
          </p:txBody>
        </p:sp>
        <p:sp>
          <p:nvSpPr>
            <p:cNvPr id="34863" name="Line 53"/>
            <p:cNvSpPr>
              <a:spLocks noChangeShapeType="1"/>
            </p:cNvSpPr>
            <p:nvPr/>
          </p:nvSpPr>
          <p:spPr bwMode="auto">
            <a:xfrm>
              <a:off x="3032" y="3330"/>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4" name="Line 54"/>
            <p:cNvSpPr>
              <a:spLocks noChangeShapeType="1"/>
            </p:cNvSpPr>
            <p:nvPr/>
          </p:nvSpPr>
          <p:spPr bwMode="auto">
            <a:xfrm>
              <a:off x="3032" y="333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5" name="Line 55"/>
            <p:cNvSpPr>
              <a:spLocks noChangeShapeType="1"/>
            </p:cNvSpPr>
            <p:nvPr/>
          </p:nvSpPr>
          <p:spPr bwMode="auto">
            <a:xfrm>
              <a:off x="3032" y="3648"/>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4866" name="Line 56"/>
            <p:cNvSpPr>
              <a:spLocks noChangeShapeType="1"/>
            </p:cNvSpPr>
            <p:nvPr/>
          </p:nvSpPr>
          <p:spPr bwMode="auto">
            <a:xfrm>
              <a:off x="2942" y="346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Tree>
    <p:extLst>
      <p:ext uri="{BB962C8B-B14F-4D97-AF65-F5344CB8AC3E}">
        <p14:creationId xmlns:p14="http://schemas.microsoft.com/office/powerpoint/2010/main" val="420861549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7"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3584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F86D87D5-1BBD-4D3D-99E6-B5918741908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38</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35843"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35844" name="Rectangle 3"/>
          <p:cNvSpPr>
            <a:spLocks noGrp="1" noChangeArrowheads="1"/>
          </p:cNvSpPr>
          <p:nvPr>
            <p:ph type="body" sz="half" idx="1"/>
          </p:nvPr>
        </p:nvSpPr>
        <p:spPr>
          <a:xfrm>
            <a:off x="228600" y="773113"/>
            <a:ext cx="8709025" cy="1169987"/>
          </a:xfrm>
        </p:spPr>
        <p:txBody>
          <a:bodyPr/>
          <a:lstStyle/>
          <a:p>
            <a:pPr marL="266700" indent="-266700" eaLnBrk="1" hangingPunct="1">
              <a:spcBef>
                <a:spcPct val="10000"/>
              </a:spcBef>
            </a:pPr>
            <a:r>
              <a:rPr lang="zh-CN" altLang="en-US" sz="3200" smtClean="0">
                <a:latin typeface="宋体" panose="02010600030101010101" pitchFamily="2" charset="-122"/>
              </a:rPr>
              <a:t>树形结构</a:t>
            </a:r>
          </a:p>
          <a:p>
            <a:pPr marL="266700" indent="-266700">
              <a:spcBef>
                <a:spcPct val="10000"/>
              </a:spcBef>
              <a:buClr>
                <a:srgbClr val="CC99FF"/>
              </a:buClr>
              <a:buSzTx/>
              <a:buFont typeface="Monotype Sorts" pitchFamily="2" charset="2"/>
              <a:buNone/>
            </a:pPr>
            <a:r>
              <a:rPr lang="en-US" altLang="zh-CN" sz="3200" smtClean="0">
                <a:solidFill>
                  <a:schemeClr val="tx1"/>
                </a:solidFill>
              </a:rPr>
              <a:t>		</a:t>
            </a:r>
            <a:r>
              <a:rPr lang="zh-CN" altLang="en-US" sz="3200" smtClean="0">
                <a:solidFill>
                  <a:schemeClr val="tx1"/>
                </a:solidFill>
              </a:rPr>
              <a:t>计算机文件系统</a:t>
            </a:r>
            <a:endParaRPr lang="zh-CN" altLang="en-US" sz="3200" smtClean="0">
              <a:solidFill>
                <a:schemeClr val="tx1"/>
              </a:solidFill>
              <a:latin typeface="宋体" panose="02010600030101010101" pitchFamily="2" charset="-122"/>
            </a:endParaRPr>
          </a:p>
        </p:txBody>
      </p:sp>
      <p:grpSp>
        <p:nvGrpSpPr>
          <p:cNvPr id="35845" name="Group 57"/>
          <p:cNvGrpSpPr>
            <a:grpSpLocks/>
          </p:cNvGrpSpPr>
          <p:nvPr/>
        </p:nvGrpSpPr>
        <p:grpSpPr bwMode="auto">
          <a:xfrm>
            <a:off x="958850" y="3294063"/>
            <a:ext cx="7392988" cy="3195637"/>
            <a:chOff x="577" y="2115"/>
            <a:chExt cx="4459" cy="1936"/>
          </a:xfrm>
        </p:grpSpPr>
        <p:sp>
          <p:nvSpPr>
            <p:cNvPr id="35847" name="Rectangle 7"/>
            <p:cNvSpPr>
              <a:spLocks noChangeArrowheads="1"/>
            </p:cNvSpPr>
            <p:nvPr/>
          </p:nvSpPr>
          <p:spPr bwMode="auto">
            <a:xfrm>
              <a:off x="577" y="2796"/>
              <a:ext cx="293"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C:</a:t>
              </a:r>
            </a:p>
          </p:txBody>
        </p:sp>
        <p:sp>
          <p:nvSpPr>
            <p:cNvPr id="35848" name="Rectangle 8"/>
            <p:cNvSpPr>
              <a:spLocks noChangeArrowheads="1"/>
            </p:cNvSpPr>
            <p:nvPr/>
          </p:nvSpPr>
          <p:spPr bwMode="auto">
            <a:xfrm>
              <a:off x="1131" y="2115"/>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1</a:t>
              </a:r>
            </a:p>
          </p:txBody>
        </p:sp>
        <p:sp>
          <p:nvSpPr>
            <p:cNvPr id="35849" name="Rectangle 11"/>
            <p:cNvSpPr>
              <a:spLocks noChangeArrowheads="1"/>
            </p:cNvSpPr>
            <p:nvPr/>
          </p:nvSpPr>
          <p:spPr bwMode="auto">
            <a:xfrm>
              <a:off x="1127" y="3431"/>
              <a:ext cx="696"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n</a:t>
              </a:r>
            </a:p>
          </p:txBody>
        </p:sp>
        <p:sp>
          <p:nvSpPr>
            <p:cNvPr id="35850" name="Rectangle 12"/>
            <p:cNvSpPr>
              <a:spLocks noChangeArrowheads="1"/>
            </p:cNvSpPr>
            <p:nvPr/>
          </p:nvSpPr>
          <p:spPr bwMode="auto">
            <a:xfrm>
              <a:off x="1159" y="2895"/>
              <a:ext cx="631" cy="239"/>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en-US" altLang="zh-CN" sz="2000">
                  <a:solidFill>
                    <a:schemeClr val="tx1"/>
                  </a:solidFill>
                  <a:latin typeface="Times New Roman" panose="02020603050405020304" pitchFamily="18" charset="0"/>
                </a:rPr>
                <a:t>…..</a:t>
              </a:r>
            </a:p>
          </p:txBody>
        </p:sp>
        <p:sp>
          <p:nvSpPr>
            <p:cNvPr id="35851" name="Line 13"/>
            <p:cNvSpPr>
              <a:spLocks noChangeShapeType="1"/>
            </p:cNvSpPr>
            <p:nvPr/>
          </p:nvSpPr>
          <p:spPr bwMode="auto">
            <a:xfrm flipH="1">
              <a:off x="1020" y="2306"/>
              <a:ext cx="1" cy="1623"/>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2" name="Line 14"/>
            <p:cNvSpPr>
              <a:spLocks noChangeShapeType="1"/>
            </p:cNvSpPr>
            <p:nvPr/>
          </p:nvSpPr>
          <p:spPr bwMode="auto">
            <a:xfrm>
              <a:off x="1021" y="2306"/>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3" name="Line 15"/>
            <p:cNvSpPr>
              <a:spLocks noChangeShapeType="1"/>
            </p:cNvSpPr>
            <p:nvPr/>
          </p:nvSpPr>
          <p:spPr bwMode="auto">
            <a:xfrm>
              <a:off x="1021" y="253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4" name="Line 16"/>
            <p:cNvSpPr>
              <a:spLocks noChangeShapeType="1"/>
            </p:cNvSpPr>
            <p:nvPr/>
          </p:nvSpPr>
          <p:spPr bwMode="auto">
            <a:xfrm>
              <a:off x="1021" y="3530"/>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5" name="Line 17"/>
            <p:cNvSpPr>
              <a:spLocks noChangeShapeType="1"/>
            </p:cNvSpPr>
            <p:nvPr/>
          </p:nvSpPr>
          <p:spPr bwMode="auto">
            <a:xfrm>
              <a:off x="885" y="2941"/>
              <a:ext cx="13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56" name="Rectangle 18"/>
            <p:cNvSpPr>
              <a:spLocks noChangeArrowheads="1"/>
            </p:cNvSpPr>
            <p:nvPr/>
          </p:nvSpPr>
          <p:spPr bwMode="auto">
            <a:xfrm>
              <a:off x="1989" y="2287"/>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21</a:t>
              </a:r>
            </a:p>
          </p:txBody>
        </p:sp>
        <p:sp>
          <p:nvSpPr>
            <p:cNvPr id="35857" name="Rectangle 19"/>
            <p:cNvSpPr>
              <a:spLocks noChangeArrowheads="1"/>
            </p:cNvSpPr>
            <p:nvPr/>
          </p:nvSpPr>
          <p:spPr bwMode="auto">
            <a:xfrm>
              <a:off x="1989" y="2604"/>
              <a:ext cx="92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a:t>
              </a:r>
            </a:p>
          </p:txBody>
        </p:sp>
        <p:sp>
          <p:nvSpPr>
            <p:cNvPr id="35858" name="Rectangle 20"/>
            <p:cNvSpPr>
              <a:spLocks noChangeArrowheads="1"/>
            </p:cNvSpPr>
            <p:nvPr/>
          </p:nvSpPr>
          <p:spPr bwMode="auto">
            <a:xfrm>
              <a:off x="1989" y="3258"/>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n1</a:t>
              </a:r>
            </a:p>
          </p:txBody>
        </p:sp>
        <p:sp>
          <p:nvSpPr>
            <p:cNvPr id="35859" name="Rectangle 21"/>
            <p:cNvSpPr>
              <a:spLocks noChangeArrowheads="1"/>
            </p:cNvSpPr>
            <p:nvPr/>
          </p:nvSpPr>
          <p:spPr bwMode="auto">
            <a:xfrm>
              <a:off x="1989" y="3567"/>
              <a:ext cx="93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n2</a:t>
              </a:r>
            </a:p>
          </p:txBody>
        </p:sp>
        <p:sp>
          <p:nvSpPr>
            <p:cNvPr id="35860" name="Line 22"/>
            <p:cNvSpPr>
              <a:spLocks noChangeShapeType="1"/>
            </p:cNvSpPr>
            <p:nvPr/>
          </p:nvSpPr>
          <p:spPr bwMode="auto">
            <a:xfrm>
              <a:off x="1929" y="2432"/>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1" name="Line 23"/>
            <p:cNvSpPr>
              <a:spLocks noChangeShapeType="1"/>
            </p:cNvSpPr>
            <p:nvPr/>
          </p:nvSpPr>
          <p:spPr bwMode="auto">
            <a:xfrm>
              <a:off x="1929" y="2432"/>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2" name="Line 24"/>
            <p:cNvSpPr>
              <a:spLocks noChangeShapeType="1"/>
            </p:cNvSpPr>
            <p:nvPr/>
          </p:nvSpPr>
          <p:spPr bwMode="auto">
            <a:xfrm>
              <a:off x="1929" y="2659"/>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3" name="Line 25"/>
            <p:cNvSpPr>
              <a:spLocks noChangeShapeType="1"/>
            </p:cNvSpPr>
            <p:nvPr/>
          </p:nvSpPr>
          <p:spPr bwMode="auto">
            <a:xfrm>
              <a:off x="1839" y="2568"/>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4" name="Line 26"/>
            <p:cNvSpPr>
              <a:spLocks noChangeShapeType="1"/>
            </p:cNvSpPr>
            <p:nvPr/>
          </p:nvSpPr>
          <p:spPr bwMode="auto">
            <a:xfrm>
              <a:off x="1929" y="3440"/>
              <a:ext cx="0" cy="227"/>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5" name="Line 27"/>
            <p:cNvSpPr>
              <a:spLocks noChangeShapeType="1"/>
            </p:cNvSpPr>
            <p:nvPr/>
          </p:nvSpPr>
          <p:spPr bwMode="auto">
            <a:xfrm>
              <a:off x="1929" y="344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6" name="Line 28"/>
            <p:cNvSpPr>
              <a:spLocks noChangeShapeType="1"/>
            </p:cNvSpPr>
            <p:nvPr/>
          </p:nvSpPr>
          <p:spPr bwMode="auto">
            <a:xfrm>
              <a:off x="1929" y="3667"/>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7" name="Line 29"/>
            <p:cNvSpPr>
              <a:spLocks noChangeShapeType="1"/>
            </p:cNvSpPr>
            <p:nvPr/>
          </p:nvSpPr>
          <p:spPr bwMode="auto">
            <a:xfrm>
              <a:off x="1839" y="357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8" name="Line 33"/>
            <p:cNvSpPr>
              <a:spLocks noChangeShapeType="1"/>
            </p:cNvSpPr>
            <p:nvPr/>
          </p:nvSpPr>
          <p:spPr bwMode="auto">
            <a:xfrm>
              <a:off x="3018" y="2387"/>
              <a:ext cx="0" cy="635"/>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69" name="Line 34"/>
            <p:cNvSpPr>
              <a:spLocks noChangeShapeType="1"/>
            </p:cNvSpPr>
            <p:nvPr/>
          </p:nvSpPr>
          <p:spPr bwMode="auto">
            <a:xfrm>
              <a:off x="3018" y="2387"/>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0" name="Line 35"/>
            <p:cNvSpPr>
              <a:spLocks noChangeShapeType="1"/>
            </p:cNvSpPr>
            <p:nvPr/>
          </p:nvSpPr>
          <p:spPr bwMode="auto">
            <a:xfrm>
              <a:off x="2928" y="2704"/>
              <a:ext cx="18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1" name="Line 36"/>
            <p:cNvSpPr>
              <a:spLocks noChangeShapeType="1"/>
            </p:cNvSpPr>
            <p:nvPr/>
          </p:nvSpPr>
          <p:spPr bwMode="auto">
            <a:xfrm>
              <a:off x="3018" y="3022"/>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72" name="Rectangle 30"/>
            <p:cNvSpPr>
              <a:spLocks noChangeArrowheads="1"/>
            </p:cNvSpPr>
            <p:nvPr/>
          </p:nvSpPr>
          <p:spPr bwMode="auto">
            <a:xfrm>
              <a:off x="3097" y="2275"/>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221</a:t>
              </a:r>
            </a:p>
          </p:txBody>
        </p:sp>
        <p:sp>
          <p:nvSpPr>
            <p:cNvPr id="35873" name="Rectangle 31"/>
            <p:cNvSpPr>
              <a:spLocks noChangeArrowheads="1"/>
            </p:cNvSpPr>
            <p:nvPr/>
          </p:nvSpPr>
          <p:spPr bwMode="auto">
            <a:xfrm>
              <a:off x="3097" y="2593"/>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222</a:t>
              </a:r>
            </a:p>
          </p:txBody>
        </p:sp>
        <p:sp>
          <p:nvSpPr>
            <p:cNvPr id="35874" name="Rectangle 32"/>
            <p:cNvSpPr>
              <a:spLocks noChangeArrowheads="1"/>
            </p:cNvSpPr>
            <p:nvPr/>
          </p:nvSpPr>
          <p:spPr bwMode="auto">
            <a:xfrm>
              <a:off x="3097" y="2910"/>
              <a:ext cx="1008"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子文件夹</a:t>
              </a:r>
              <a:r>
                <a:rPr lang="en-US" altLang="zh-CN" sz="2000">
                  <a:solidFill>
                    <a:schemeClr val="tx1"/>
                  </a:solidFill>
                  <a:latin typeface="Times New Roman" panose="02020603050405020304" pitchFamily="18" charset="0"/>
                </a:rPr>
                <a:t>223</a:t>
              </a:r>
            </a:p>
          </p:txBody>
        </p:sp>
        <p:sp>
          <p:nvSpPr>
            <p:cNvPr id="35875" name="Rectangle 37"/>
            <p:cNvSpPr>
              <a:spLocks noChangeArrowheads="1"/>
            </p:cNvSpPr>
            <p:nvPr/>
          </p:nvSpPr>
          <p:spPr bwMode="auto">
            <a:xfrm>
              <a:off x="1131" y="2442"/>
              <a:ext cx="687" cy="258"/>
            </a:xfrm>
            <a:prstGeom prst="rect">
              <a:avLst/>
            </a:prstGeom>
            <a:solidFill>
              <a:schemeClr val="bg1"/>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文件夹</a:t>
              </a:r>
              <a:r>
                <a:rPr lang="en-US" altLang="zh-CN" sz="2000">
                  <a:solidFill>
                    <a:schemeClr val="tx1"/>
                  </a:solidFill>
                  <a:latin typeface="Times New Roman" panose="02020603050405020304" pitchFamily="18" charset="0"/>
                </a:rPr>
                <a:t>2</a:t>
              </a:r>
            </a:p>
          </p:txBody>
        </p:sp>
        <p:sp>
          <p:nvSpPr>
            <p:cNvPr id="35876" name="Rectangle 42"/>
            <p:cNvSpPr>
              <a:spLocks noChangeArrowheads="1"/>
            </p:cNvSpPr>
            <p:nvPr/>
          </p:nvSpPr>
          <p:spPr bwMode="auto">
            <a:xfrm>
              <a:off x="4270" y="2170"/>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2211</a:t>
              </a:r>
            </a:p>
          </p:txBody>
        </p:sp>
        <p:sp>
          <p:nvSpPr>
            <p:cNvPr id="35877" name="Rectangle 43"/>
            <p:cNvSpPr>
              <a:spLocks noChangeArrowheads="1"/>
            </p:cNvSpPr>
            <p:nvPr/>
          </p:nvSpPr>
          <p:spPr bwMode="auto">
            <a:xfrm>
              <a:off x="4270" y="2487"/>
              <a:ext cx="766"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2212</a:t>
              </a:r>
            </a:p>
          </p:txBody>
        </p:sp>
        <p:sp>
          <p:nvSpPr>
            <p:cNvPr id="35878" name="Rectangle 44"/>
            <p:cNvSpPr>
              <a:spLocks noChangeArrowheads="1"/>
            </p:cNvSpPr>
            <p:nvPr/>
          </p:nvSpPr>
          <p:spPr bwMode="auto">
            <a:xfrm>
              <a:off x="1111" y="3793"/>
              <a:ext cx="726" cy="258"/>
            </a:xfrm>
            <a:prstGeom prst="rect">
              <a:avLst/>
            </a:prstGeom>
            <a:solidFill>
              <a:srgbClr val="00B0F0"/>
            </a:solidFill>
            <a:ln w="12700" cap="sq">
              <a:solidFill>
                <a:schemeClr val="tx1"/>
              </a:solidFill>
              <a:miter lim="800000"/>
              <a:headEnd/>
              <a:tailEnd/>
            </a:ln>
          </p:spPr>
          <p:txBody>
            <a:bodyPr wrap="none" anchor="ct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1</a:t>
              </a:r>
            </a:p>
          </p:txBody>
        </p:sp>
        <p:sp>
          <p:nvSpPr>
            <p:cNvPr id="35879" name="Line 46"/>
            <p:cNvSpPr>
              <a:spLocks noChangeShapeType="1"/>
            </p:cNvSpPr>
            <p:nvPr/>
          </p:nvSpPr>
          <p:spPr bwMode="auto">
            <a:xfrm>
              <a:off x="4195" y="2296"/>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0" name="Line 47"/>
            <p:cNvSpPr>
              <a:spLocks noChangeShapeType="1"/>
            </p:cNvSpPr>
            <p:nvPr/>
          </p:nvSpPr>
          <p:spPr bwMode="auto">
            <a:xfrm>
              <a:off x="4195" y="2296"/>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1" name="Line 48"/>
            <p:cNvSpPr>
              <a:spLocks noChangeShapeType="1"/>
            </p:cNvSpPr>
            <p:nvPr/>
          </p:nvSpPr>
          <p:spPr bwMode="auto">
            <a:xfrm>
              <a:off x="4195" y="2614"/>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2" name="Line 49"/>
            <p:cNvSpPr>
              <a:spLocks noChangeShapeType="1"/>
            </p:cNvSpPr>
            <p:nvPr/>
          </p:nvSpPr>
          <p:spPr bwMode="auto">
            <a:xfrm>
              <a:off x="4105" y="2432"/>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3" name="Line 50"/>
            <p:cNvSpPr>
              <a:spLocks noChangeShapeType="1"/>
            </p:cNvSpPr>
            <p:nvPr/>
          </p:nvSpPr>
          <p:spPr bwMode="auto">
            <a:xfrm>
              <a:off x="1020" y="3929"/>
              <a:ext cx="91"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4" name="Rectangle 51"/>
            <p:cNvSpPr>
              <a:spLocks noChangeArrowheads="1"/>
            </p:cNvSpPr>
            <p:nvPr/>
          </p:nvSpPr>
          <p:spPr bwMode="auto">
            <a:xfrm>
              <a:off x="3107" y="3204"/>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n11</a:t>
              </a:r>
            </a:p>
          </p:txBody>
        </p:sp>
        <p:sp>
          <p:nvSpPr>
            <p:cNvPr id="35885" name="Rectangle 52"/>
            <p:cNvSpPr>
              <a:spLocks noChangeArrowheads="1"/>
            </p:cNvSpPr>
            <p:nvPr/>
          </p:nvSpPr>
          <p:spPr bwMode="auto">
            <a:xfrm>
              <a:off x="3107" y="3521"/>
              <a:ext cx="695" cy="258"/>
            </a:xfrm>
            <a:prstGeom prst="rect">
              <a:avLst/>
            </a:prstGeom>
            <a:solidFill>
              <a:srgbClr val="00B0F0"/>
            </a:solidFill>
            <a:ln w="12700" cap="sq">
              <a:solidFill>
                <a:schemeClr val="tx1"/>
              </a:solidFill>
              <a:miter lim="800000"/>
              <a:headEnd/>
              <a:tailEnd/>
            </a:ln>
          </p:spPr>
          <p:txBody>
            <a:bodyPr wrap="none" anchor="ct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SzTx/>
                <a:buFontTx/>
                <a:buNone/>
              </a:pPr>
              <a:r>
                <a:rPr lang="zh-CN" altLang="en-US" sz="2000">
                  <a:solidFill>
                    <a:schemeClr val="tx1"/>
                  </a:solidFill>
                  <a:latin typeface="Times New Roman" panose="02020603050405020304" pitchFamily="18" charset="0"/>
                </a:rPr>
                <a:t>文件</a:t>
              </a:r>
              <a:r>
                <a:rPr lang="en-US" altLang="zh-CN" sz="2000">
                  <a:solidFill>
                    <a:schemeClr val="tx1"/>
                  </a:solidFill>
                  <a:latin typeface="Times New Roman" panose="02020603050405020304" pitchFamily="18" charset="0"/>
                </a:rPr>
                <a:t>n12</a:t>
              </a:r>
            </a:p>
          </p:txBody>
        </p:sp>
        <p:sp>
          <p:nvSpPr>
            <p:cNvPr id="35886" name="Line 53"/>
            <p:cNvSpPr>
              <a:spLocks noChangeShapeType="1"/>
            </p:cNvSpPr>
            <p:nvPr/>
          </p:nvSpPr>
          <p:spPr bwMode="auto">
            <a:xfrm>
              <a:off x="3032" y="3330"/>
              <a:ext cx="0" cy="318"/>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7" name="Line 54"/>
            <p:cNvSpPr>
              <a:spLocks noChangeShapeType="1"/>
            </p:cNvSpPr>
            <p:nvPr/>
          </p:nvSpPr>
          <p:spPr bwMode="auto">
            <a:xfrm>
              <a:off x="3032" y="3330"/>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8" name="Line 55"/>
            <p:cNvSpPr>
              <a:spLocks noChangeShapeType="1"/>
            </p:cNvSpPr>
            <p:nvPr/>
          </p:nvSpPr>
          <p:spPr bwMode="auto">
            <a:xfrm>
              <a:off x="3032" y="3648"/>
              <a:ext cx="46"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5889" name="Line 56"/>
            <p:cNvSpPr>
              <a:spLocks noChangeShapeType="1"/>
            </p:cNvSpPr>
            <p:nvPr/>
          </p:nvSpPr>
          <p:spPr bwMode="auto">
            <a:xfrm>
              <a:off x="2942" y="3466"/>
              <a:ext cx="9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grpSp>
      <p:sp>
        <p:nvSpPr>
          <p:cNvPr id="93" name="矩形 92"/>
          <p:cNvSpPr>
            <a:spLocks noChangeArrowheads="1"/>
          </p:cNvSpPr>
          <p:nvPr/>
        </p:nvSpPr>
        <p:spPr bwMode="auto">
          <a:xfrm>
            <a:off x="1152525" y="1763713"/>
            <a:ext cx="6705600"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3200">
                <a:latin typeface="Times New Roman" panose="02020603050405020304" pitchFamily="18" charset="0"/>
              </a:rPr>
              <a:t>定义计算机文件系统中的</a:t>
            </a:r>
            <a:r>
              <a:rPr lang="zh-CN" altLang="en-US" sz="3200">
                <a:solidFill>
                  <a:srgbClr val="00FF00"/>
                </a:solidFill>
                <a:latin typeface="Times New Roman" panose="02020603050405020304" pitchFamily="18" charset="0"/>
              </a:rPr>
              <a:t>操作</a:t>
            </a:r>
          </a:p>
          <a:p>
            <a:pPr lvl="1" eaLnBrk="1" hangingPunct="1">
              <a:spcBef>
                <a:spcPct val="0"/>
              </a:spcBef>
              <a:buSzPct val="80000"/>
              <a:buFont typeface="Wingdings" panose="05000000000000000000" pitchFamily="2" charset="2"/>
              <a:buChar char="l"/>
            </a:pPr>
            <a:r>
              <a:rPr lang="zh-CN" altLang="en-US" sz="2800">
                <a:latin typeface="Times New Roman" panose="02020603050405020304" pitchFamily="18" charset="0"/>
              </a:rPr>
              <a:t> 查找、新建、删除文件夹</a:t>
            </a:r>
          </a:p>
          <a:p>
            <a:pPr lvl="1" eaLnBrk="1" hangingPunct="1">
              <a:spcBef>
                <a:spcPct val="0"/>
              </a:spcBef>
              <a:buSzPct val="80000"/>
              <a:buFont typeface="Wingdings" panose="05000000000000000000" pitchFamily="2" charset="2"/>
              <a:buChar char="l"/>
            </a:pPr>
            <a:r>
              <a:rPr lang="zh-CN" altLang="en-US" sz="2800">
                <a:latin typeface="Times New Roman" panose="02020603050405020304" pitchFamily="18" charset="0"/>
              </a:rPr>
              <a:t> 查找、新建、删除文件</a:t>
            </a:r>
          </a:p>
        </p:txBody>
      </p:sp>
    </p:spTree>
    <p:extLst>
      <p:ext uri="{BB962C8B-B14F-4D97-AF65-F5344CB8AC3E}">
        <p14:creationId xmlns:p14="http://schemas.microsoft.com/office/powerpoint/2010/main" val="16083283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37890" name="Picture 10" descr="http://bjdt.8684.cn/img/beijin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63" y="542925"/>
            <a:ext cx="8439150" cy="631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1"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04AA9422-B88A-4CE8-8D76-DE78268E079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39</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37892"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37893" name="Rectangle 3"/>
          <p:cNvSpPr>
            <a:spLocks noGrp="1" noChangeArrowheads="1"/>
          </p:cNvSpPr>
          <p:nvPr>
            <p:ph type="body" sz="half" idx="1"/>
          </p:nvPr>
        </p:nvSpPr>
        <p:spPr>
          <a:xfrm>
            <a:off x="228600" y="773113"/>
            <a:ext cx="8709025" cy="585787"/>
          </a:xfrm>
          <a:solidFill>
            <a:schemeClr val="tx1"/>
          </a:solidFill>
        </p:spPr>
        <p:txBody>
          <a:bodyPr/>
          <a:lstStyle/>
          <a:p>
            <a:pPr marL="266700" indent="-266700" eaLnBrk="1" hangingPunct="1">
              <a:spcBef>
                <a:spcPct val="0"/>
              </a:spcBef>
              <a:buClr>
                <a:srgbClr val="0070C0"/>
              </a:buClr>
            </a:pPr>
            <a:r>
              <a:rPr lang="zh-CN" altLang="en-US" sz="3200" smtClean="0">
                <a:solidFill>
                  <a:schemeClr val="bg1"/>
                </a:solidFill>
                <a:latin typeface="宋体" panose="02010600030101010101" pitchFamily="2" charset="-122"/>
              </a:rPr>
              <a:t>图形结构：</a:t>
            </a:r>
            <a:r>
              <a:rPr lang="zh-CN" altLang="en-US" sz="3200" smtClean="0">
                <a:solidFill>
                  <a:schemeClr val="bg1"/>
                </a:solidFill>
              </a:rPr>
              <a:t>地铁线路图</a:t>
            </a:r>
            <a:r>
              <a:rPr lang="zh-CN" altLang="en-US" sz="3200" smtClean="0">
                <a:solidFill>
                  <a:schemeClr val="bg1"/>
                </a:solidFill>
                <a:latin typeface="宋体" panose="02010600030101010101" pitchFamily="2" charset="-122"/>
              </a:rPr>
              <a:t>。</a:t>
            </a:r>
          </a:p>
        </p:txBody>
      </p:sp>
      <p:sp>
        <p:nvSpPr>
          <p:cNvPr id="26" name="Rectangle 5"/>
          <p:cNvSpPr>
            <a:spLocks noChangeArrowheads="1"/>
          </p:cNvSpPr>
          <p:nvPr/>
        </p:nvSpPr>
        <p:spPr bwMode="auto">
          <a:xfrm>
            <a:off x="206375" y="5768975"/>
            <a:ext cx="8640763" cy="504825"/>
          </a:xfrm>
          <a:prstGeom prst="rect">
            <a:avLst/>
          </a:prstGeom>
          <a:solidFill>
            <a:schemeClr val="bg1"/>
          </a:solidFill>
          <a:ln w="12700" cap="sq">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2800" smtClean="0">
                <a:solidFill>
                  <a:srgbClr val="FFFFFF"/>
                </a:solidFill>
                <a:latin typeface="Times New Roman" panose="02020603050405020304" pitchFamily="18" charset="0"/>
              </a:rPr>
              <a:t>地铁站之间的连接关系是一种</a:t>
            </a:r>
            <a:r>
              <a:rPr lang="zh-CN" altLang="en-US" sz="2800" smtClean="0">
                <a:latin typeface="Times New Roman" panose="02020603050405020304" pitchFamily="18" charset="0"/>
              </a:rPr>
              <a:t>图型结构</a:t>
            </a:r>
            <a:r>
              <a:rPr lang="zh-CN" altLang="en-US" sz="2800" smtClean="0">
                <a:solidFill>
                  <a:srgbClr val="FFFFFF"/>
                </a:solidFill>
                <a:latin typeface="Times New Roman" panose="02020603050405020304" pitchFamily="18" charset="0"/>
              </a:rPr>
              <a:t>关系</a:t>
            </a:r>
          </a:p>
        </p:txBody>
      </p:sp>
      <p:sp>
        <p:nvSpPr>
          <p:cNvPr id="27" name="Rectangle 6"/>
          <p:cNvSpPr>
            <a:spLocks noChangeArrowheads="1"/>
          </p:cNvSpPr>
          <p:nvPr/>
        </p:nvSpPr>
        <p:spPr bwMode="auto">
          <a:xfrm>
            <a:off x="206375" y="6281738"/>
            <a:ext cx="8640763" cy="433387"/>
          </a:xfrm>
          <a:prstGeom prst="rect">
            <a:avLst/>
          </a:prstGeom>
          <a:solidFill>
            <a:schemeClr val="bg1"/>
          </a:solidFill>
          <a:ln w="12700" cap="sq">
            <a:solidFill>
              <a:schemeClr val="tx1"/>
            </a:solidFill>
            <a:miter lim="800000"/>
            <a:headEnd/>
            <a:tailEnd/>
          </a:ln>
        </p:spPr>
        <p:txBody>
          <a:bodyPr wrap="none"/>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ClrTx/>
              <a:buSzTx/>
              <a:buFontTx/>
              <a:buNone/>
            </a:pPr>
            <a:r>
              <a:rPr lang="zh-CN" altLang="en-US" sz="2600" smtClean="0">
                <a:solidFill>
                  <a:srgbClr val="00FF00"/>
                </a:solidFill>
                <a:latin typeface="Times New Roman" panose="02020603050405020304" pitchFamily="18" charset="0"/>
              </a:rPr>
              <a:t>图型结构</a:t>
            </a:r>
            <a:r>
              <a:rPr lang="zh-CN" altLang="en-US" sz="2600" smtClean="0">
                <a:solidFill>
                  <a:srgbClr val="FFFFFF"/>
                </a:solidFill>
                <a:latin typeface="Times New Roman" panose="02020603050405020304" pitchFamily="18" charset="0"/>
              </a:rPr>
              <a:t>关系是对地铁站之间的连接关系的一种抽象表示</a:t>
            </a:r>
          </a:p>
        </p:txBody>
      </p:sp>
      <p:sp>
        <p:nvSpPr>
          <p:cNvPr id="8" name="矩形 7"/>
          <p:cNvSpPr>
            <a:spLocks noChangeArrowheads="1"/>
          </p:cNvSpPr>
          <p:nvPr/>
        </p:nvSpPr>
        <p:spPr bwMode="auto">
          <a:xfrm>
            <a:off x="2016125" y="1943100"/>
            <a:ext cx="5256213" cy="2555875"/>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ts val="600"/>
              </a:spcBef>
              <a:buClrTx/>
              <a:buSzTx/>
              <a:buFontTx/>
              <a:buNone/>
            </a:pPr>
            <a:r>
              <a:rPr lang="zh-CN" altLang="en-US" sz="2800" smtClean="0">
                <a:latin typeface="Times New Roman" panose="02020603050405020304" pitchFamily="18" charset="0"/>
              </a:rPr>
              <a:t>定义地铁图中的操作：</a:t>
            </a:r>
          </a:p>
          <a:p>
            <a:pPr lvl="1" algn="l" eaLnBrk="1" hangingPunct="1">
              <a:spcBef>
                <a:spcPts val="600"/>
              </a:spcBef>
              <a:buClrTx/>
              <a:buSzPct val="85000"/>
              <a:buFont typeface="Wingdings" panose="05000000000000000000" pitchFamily="2" charset="2"/>
              <a:buChar char="l"/>
            </a:pPr>
            <a:r>
              <a:rPr lang="zh-CN" altLang="en-US" sz="2800" smtClean="0">
                <a:solidFill>
                  <a:srgbClr val="FFFF00"/>
                </a:solidFill>
                <a:latin typeface="Times New Roman" panose="02020603050405020304" pitchFamily="18" charset="0"/>
              </a:rPr>
              <a:t> 查询地铁站</a:t>
            </a:r>
          </a:p>
          <a:p>
            <a:pPr lvl="1" algn="l" eaLnBrk="1" hangingPunct="1">
              <a:spcBef>
                <a:spcPts val="600"/>
              </a:spcBef>
              <a:buClrTx/>
              <a:buSzPct val="85000"/>
              <a:buFont typeface="Wingdings" panose="05000000000000000000" pitchFamily="2" charset="2"/>
              <a:buChar char="l"/>
            </a:pPr>
            <a:r>
              <a:rPr lang="zh-CN" altLang="en-US" sz="2800" smtClean="0">
                <a:solidFill>
                  <a:srgbClr val="FFFF00"/>
                </a:solidFill>
                <a:latin typeface="Times New Roman" panose="02020603050405020304" pitchFamily="18" charset="0"/>
              </a:rPr>
              <a:t> </a:t>
            </a:r>
            <a:r>
              <a:rPr lang="zh-CN" altLang="en-US" sz="2800" u="sng" smtClean="0">
                <a:solidFill>
                  <a:srgbClr val="FFFF00"/>
                </a:solidFill>
                <a:latin typeface="Times New Roman" panose="02020603050405020304" pitchFamily="18" charset="0"/>
              </a:rPr>
              <a:t>规划乘车路线</a:t>
            </a:r>
          </a:p>
          <a:p>
            <a:pPr lvl="1" algn="l" eaLnBrk="1" hangingPunct="1">
              <a:spcBef>
                <a:spcPts val="600"/>
              </a:spcBef>
              <a:buClrTx/>
              <a:buSzPct val="85000"/>
              <a:buFont typeface="Wingdings" panose="05000000000000000000" pitchFamily="2" charset="2"/>
              <a:buChar char="l"/>
            </a:pPr>
            <a:r>
              <a:rPr lang="zh-CN" altLang="en-US" sz="2800" smtClean="0">
                <a:solidFill>
                  <a:srgbClr val="FFFF00"/>
                </a:solidFill>
                <a:latin typeface="Times New Roman" panose="02020603050405020304" pitchFamily="18" charset="0"/>
              </a:rPr>
              <a:t> 增加地铁站</a:t>
            </a:r>
          </a:p>
          <a:p>
            <a:pPr lvl="1" algn="l" eaLnBrk="1" hangingPunct="1">
              <a:spcBef>
                <a:spcPts val="600"/>
              </a:spcBef>
              <a:buClrTx/>
              <a:buSzPct val="85000"/>
              <a:buFont typeface="Wingdings" panose="05000000000000000000" pitchFamily="2" charset="2"/>
              <a:buChar char="l"/>
            </a:pPr>
            <a:r>
              <a:rPr lang="zh-CN" altLang="en-US" sz="2800" smtClean="0">
                <a:solidFill>
                  <a:srgbClr val="FFFF00"/>
                </a:solidFill>
                <a:latin typeface="Times New Roman" panose="02020603050405020304" pitchFamily="18" charset="0"/>
              </a:rPr>
              <a:t> 关闭地铁站</a:t>
            </a:r>
            <a:r>
              <a:rPr lang="en-US" altLang="zh-CN" sz="2800" smtClean="0">
                <a:solidFill>
                  <a:srgbClr val="FFFF00"/>
                </a:solidFill>
                <a:latin typeface="Times New Roman" panose="02020603050405020304" pitchFamily="18" charset="0"/>
              </a:rPr>
              <a:t>…</a:t>
            </a:r>
          </a:p>
        </p:txBody>
      </p:sp>
    </p:spTree>
    <p:extLst>
      <p:ext uri="{BB962C8B-B14F-4D97-AF65-F5344CB8AC3E}">
        <p14:creationId xmlns:p14="http://schemas.microsoft.com/office/powerpoint/2010/main" val="4059288883"/>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anim calcmode="lin" valueType="num">
                                      <p:cBhvr additive="base">
                                        <p:cTn id="13" dur="500" fill="hold"/>
                                        <p:tgtEl>
                                          <p:spTgt spid="27"/>
                                        </p:tgtEl>
                                        <p:attrNameLst>
                                          <p:attrName>ppt_x</p:attrName>
                                        </p:attrNameLst>
                                      </p:cBhvr>
                                      <p:tavLst>
                                        <p:tav tm="0">
                                          <p:val>
                                            <p:strVal val="#ppt_x"/>
                                          </p:val>
                                        </p:tav>
                                        <p:tav tm="100000">
                                          <p:val>
                                            <p:strVal val="#ppt_x"/>
                                          </p:val>
                                        </p:tav>
                                      </p:tavLst>
                                    </p:anim>
                                    <p:anim calcmode="lin" valueType="num">
                                      <p:cBhvr additive="base">
                                        <p:cTn id="1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autoUpdateAnimBg="0"/>
      <p:bldP spid="27" grpId="0" animBg="1" autoUpdateAnimBg="0"/>
      <p:bldP spid="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pPr>
              <a:defRPr/>
            </a:pPr>
            <a:fld id="{31FC8B3C-3754-422D-8F44-E4D39A61F630}" type="slidenum">
              <a:rPr lang="en-US" altLang="zh-CN" smtClean="0">
                <a:solidFill>
                  <a:srgbClr val="000000"/>
                </a:solidFill>
              </a:rPr>
              <a:pPr>
                <a:defRPr/>
              </a:pPr>
              <a:t>4</a:t>
            </a:fld>
            <a:endParaRPr lang="en-US" altLang="zh-CN">
              <a:solidFill>
                <a:srgbClr val="000000"/>
              </a:solidFill>
            </a:endParaRPr>
          </a:p>
        </p:txBody>
      </p:sp>
      <p:sp>
        <p:nvSpPr>
          <p:cNvPr id="6" name="标题 1"/>
          <p:cNvSpPr>
            <a:spLocks noGrp="1"/>
          </p:cNvSpPr>
          <p:nvPr>
            <p:ph type="title"/>
          </p:nvPr>
        </p:nvSpPr>
        <p:spPr/>
        <p:txBody>
          <a:bodyPr/>
          <a:lstStyle/>
          <a:p>
            <a:r>
              <a:rPr lang="zh-CN" altLang="en-US" dirty="0" smtClean="0"/>
              <a:t>大数据时代：</a:t>
            </a:r>
            <a:r>
              <a:rPr lang="en-US" altLang="zh-CN" dirty="0" smtClean="0"/>
              <a:t/>
            </a:r>
            <a:br>
              <a:rPr lang="en-US" altLang="zh-CN" dirty="0" smtClean="0"/>
            </a:br>
            <a:r>
              <a:rPr lang="en-US" altLang="zh-CN" dirty="0" smtClean="0">
                <a:latin typeface="黑体" pitchFamily="49" charset="-122"/>
                <a:ea typeface="黑体" pitchFamily="49" charset="-122"/>
              </a:rPr>
              <a:t>---</a:t>
            </a:r>
            <a:r>
              <a:rPr lang="zh-CN" altLang="en-US" dirty="0"/>
              <a:t>数据为王</a:t>
            </a:r>
          </a:p>
        </p:txBody>
      </p:sp>
      <p:graphicFrame>
        <p:nvGraphicFramePr>
          <p:cNvPr id="8" name="对象 7"/>
          <p:cNvGraphicFramePr>
            <a:graphicFrameLocks noGrp="1" noChangeAspect="1"/>
          </p:cNvGraphicFramePr>
          <p:nvPr>
            <p:extLst>
              <p:ext uri="{D42A27DB-BD31-4B8C-83A1-F6EECF244321}">
                <p14:modId xmlns:p14="http://schemas.microsoft.com/office/powerpoint/2010/main" val="2169978732"/>
              </p:ext>
            </p:extLst>
          </p:nvPr>
        </p:nvGraphicFramePr>
        <p:xfrm>
          <a:off x="539552" y="1660348"/>
          <a:ext cx="8208912" cy="5153028"/>
        </p:xfrm>
        <a:graphic>
          <a:graphicData uri="http://schemas.openxmlformats.org/presentationml/2006/ole">
            <mc:AlternateContent xmlns:mc="http://schemas.openxmlformats.org/markup-compatibility/2006">
              <mc:Choice xmlns:v="urn:schemas-microsoft-com:vml" Requires="v">
                <p:oleObj spid="_x0000_s1090" name="BMP 图像" r:id="rId4" imgW="9314286" imgH="5847619" progId="Paint.Picture">
                  <p:embed/>
                </p:oleObj>
              </mc:Choice>
              <mc:Fallback>
                <p:oleObj name="BMP 图像" r:id="rId4" imgW="9314286" imgH="5847619" progId="Paint.Picture">
                  <p:embed/>
                  <p:pic>
                    <p:nvPicPr>
                      <p:cNvPr id="0" name=""/>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552" y="1660348"/>
                        <a:ext cx="8208912" cy="5153028"/>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11033283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1"/>
          </p:nvPr>
        </p:nvSpPr>
        <p:spPr/>
        <p:txBody>
          <a:bodyPr/>
          <a:lstStyle/>
          <a:p>
            <a:pPr>
              <a:defRPr/>
            </a:pPr>
            <a:r>
              <a:rPr lang="zh-CN" altLang="en-US"/>
              <a:t>第 </a:t>
            </a:r>
            <a:fld id="{6C58C11B-E26D-4FBE-A0DD-73C9A143C9F4}" type="slidenum">
              <a:rPr lang="zh-CN" altLang="en-US" b="1">
                <a:solidFill>
                  <a:srgbClr val="66CCFF"/>
                </a:solidFill>
              </a:rPr>
              <a:pPr>
                <a:defRPr/>
              </a:pPr>
              <a:t>40</a:t>
            </a:fld>
            <a:r>
              <a:rPr lang="en-US" altLang="zh-CN" b="1"/>
              <a:t> </a:t>
            </a:r>
            <a:r>
              <a:rPr lang="zh-CN" altLang="en-US"/>
              <a:t>页</a:t>
            </a:r>
            <a:endParaRPr lang="zh-CN" altLang="en-US" sz="1800">
              <a:latin typeface="Arial" charset="0"/>
            </a:endParaRPr>
          </a:p>
        </p:txBody>
      </p:sp>
      <p:sp>
        <p:nvSpPr>
          <p:cNvPr id="22531"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22532" name="Rectangle 3"/>
          <p:cNvSpPr>
            <a:spLocks noGrp="1" noChangeArrowheads="1"/>
          </p:cNvSpPr>
          <p:nvPr>
            <p:ph type="body" sz="half" idx="1"/>
          </p:nvPr>
        </p:nvSpPr>
        <p:spPr>
          <a:xfrm>
            <a:off x="228600" y="773113"/>
            <a:ext cx="8709025" cy="1576387"/>
          </a:xfrm>
        </p:spPr>
        <p:txBody>
          <a:bodyPr/>
          <a:lstStyle/>
          <a:p>
            <a:pPr marL="266700" indent="-266700" eaLnBrk="1" hangingPunct="1">
              <a:spcBef>
                <a:spcPct val="0"/>
              </a:spcBef>
            </a:pPr>
            <a:r>
              <a:rPr lang="zh-CN" altLang="en-US" sz="3200" smtClean="0">
                <a:latin typeface="宋体" pitchFamily="2" charset="-122"/>
              </a:rPr>
              <a:t>图形结构</a:t>
            </a:r>
          </a:p>
          <a:p>
            <a:pPr marL="266700" indent="-266700">
              <a:buClr>
                <a:srgbClr val="CC99FF"/>
              </a:buClr>
              <a:buSzTx/>
              <a:buFont typeface="Monotype Sorts" pitchFamily="2" charset="2"/>
              <a:buNone/>
            </a:pPr>
            <a:r>
              <a:rPr lang="zh-CN" altLang="en-US" sz="3200" smtClean="0">
                <a:solidFill>
                  <a:schemeClr val="tx1"/>
                </a:solidFill>
                <a:latin typeface="宋体" pitchFamily="2" charset="-122"/>
              </a:rPr>
              <a:t>	  工程进度图。</a:t>
            </a:r>
          </a:p>
        </p:txBody>
      </p:sp>
      <p:sp>
        <p:nvSpPr>
          <p:cNvPr id="1052717" name="Rectangle 45"/>
          <p:cNvSpPr>
            <a:spLocks noChangeArrowheads="1"/>
          </p:cNvSpPr>
          <p:nvPr/>
        </p:nvSpPr>
        <p:spPr bwMode="auto">
          <a:xfrm>
            <a:off x="1074738" y="5319713"/>
            <a:ext cx="7097712" cy="1106487"/>
          </a:xfrm>
          <a:prstGeom prst="rect">
            <a:avLst/>
          </a:prstGeom>
          <a:noFill/>
          <a:ln w="9525">
            <a:noFill/>
            <a:miter lim="800000"/>
            <a:headEnd/>
            <a:tailEnd/>
          </a:ln>
        </p:spPr>
        <p:txBody>
          <a:bodyPr/>
          <a:lstStyle/>
          <a:p>
            <a:pPr algn="l" eaLnBrk="1" hangingPunct="1">
              <a:lnSpc>
                <a:spcPct val="110000"/>
              </a:lnSpc>
              <a:spcBef>
                <a:spcPct val="0"/>
              </a:spcBef>
              <a:buClr>
                <a:srgbClr val="FFFF00"/>
              </a:buClr>
              <a:buSzPct val="70000"/>
              <a:buFont typeface="Wingdings" pitchFamily="2" charset="2"/>
              <a:buNone/>
            </a:pPr>
            <a:r>
              <a:rPr lang="zh-CN" altLang="en-US" b="1" dirty="0">
                <a:solidFill>
                  <a:srgbClr val="FFFF00"/>
                </a:solidFill>
                <a:latin typeface="Arial" charset="0"/>
              </a:rPr>
              <a:t>图形结构：</a:t>
            </a:r>
            <a:r>
              <a:rPr lang="zh-CN" altLang="en-US" b="1" dirty="0">
                <a:latin typeface="Arial" charset="0"/>
              </a:rPr>
              <a:t>每一个元素可以有</a:t>
            </a:r>
            <a:r>
              <a:rPr lang="en-US" altLang="zh-CN" b="1" dirty="0">
                <a:solidFill>
                  <a:srgbClr val="00FFFF"/>
                </a:solidFill>
                <a:latin typeface="Arial" charset="0"/>
              </a:rPr>
              <a:t>0</a:t>
            </a:r>
            <a:r>
              <a:rPr lang="zh-CN" altLang="en-US" b="1" dirty="0">
                <a:solidFill>
                  <a:srgbClr val="00FFFF"/>
                </a:solidFill>
                <a:latin typeface="Arial" charset="0"/>
              </a:rPr>
              <a:t>个</a:t>
            </a:r>
            <a:r>
              <a:rPr lang="zh-CN" altLang="en-US" b="1" dirty="0">
                <a:latin typeface="Arial" charset="0"/>
              </a:rPr>
              <a:t>或</a:t>
            </a:r>
            <a:r>
              <a:rPr lang="zh-CN" altLang="en-US" b="1" dirty="0">
                <a:solidFill>
                  <a:srgbClr val="00FFFF"/>
                </a:solidFill>
                <a:latin typeface="Arial" charset="0"/>
              </a:rPr>
              <a:t>多个</a:t>
            </a:r>
            <a:r>
              <a:rPr lang="zh-CN" altLang="en-US" b="1" dirty="0">
                <a:latin typeface="Arial" charset="0"/>
              </a:rPr>
              <a:t>直接前趋，有</a:t>
            </a:r>
            <a:r>
              <a:rPr lang="en-US" altLang="zh-CN" b="1" dirty="0">
                <a:solidFill>
                  <a:srgbClr val="00FFFF"/>
                </a:solidFill>
                <a:latin typeface="Arial" charset="0"/>
              </a:rPr>
              <a:t>0</a:t>
            </a:r>
            <a:r>
              <a:rPr lang="zh-CN" altLang="en-US" b="1" dirty="0">
                <a:solidFill>
                  <a:srgbClr val="00FFFF"/>
                </a:solidFill>
                <a:latin typeface="Arial" charset="0"/>
              </a:rPr>
              <a:t>个</a:t>
            </a:r>
            <a:r>
              <a:rPr lang="zh-CN" altLang="en-US" b="1" dirty="0">
                <a:latin typeface="Arial" charset="0"/>
              </a:rPr>
              <a:t>或</a:t>
            </a:r>
            <a:r>
              <a:rPr lang="zh-CN" altLang="en-US" b="1" dirty="0">
                <a:solidFill>
                  <a:srgbClr val="00FFFF"/>
                </a:solidFill>
                <a:latin typeface="Arial" charset="0"/>
              </a:rPr>
              <a:t>多个</a:t>
            </a:r>
            <a:r>
              <a:rPr lang="zh-CN" altLang="en-US" b="1" dirty="0">
                <a:latin typeface="Arial" charset="0"/>
              </a:rPr>
              <a:t>直接后继。</a:t>
            </a:r>
          </a:p>
        </p:txBody>
      </p:sp>
      <p:grpSp>
        <p:nvGrpSpPr>
          <p:cNvPr id="2" name="Group 46"/>
          <p:cNvGrpSpPr>
            <a:grpSpLocks/>
          </p:cNvGrpSpPr>
          <p:nvPr/>
        </p:nvGrpSpPr>
        <p:grpSpPr bwMode="auto">
          <a:xfrm>
            <a:off x="2268538" y="2259013"/>
            <a:ext cx="3959225" cy="2463800"/>
            <a:chOff x="1440" y="1104"/>
            <a:chExt cx="2784" cy="1732"/>
          </a:xfrm>
        </p:grpSpPr>
        <p:grpSp>
          <p:nvGrpSpPr>
            <p:cNvPr id="22535" name="Group 47"/>
            <p:cNvGrpSpPr>
              <a:grpSpLocks/>
            </p:cNvGrpSpPr>
            <p:nvPr/>
          </p:nvGrpSpPr>
          <p:grpSpPr bwMode="auto">
            <a:xfrm>
              <a:off x="1980" y="1351"/>
              <a:ext cx="1756" cy="1316"/>
              <a:chOff x="1980" y="1351"/>
              <a:chExt cx="1756" cy="1316"/>
            </a:xfrm>
          </p:grpSpPr>
          <p:sp>
            <p:nvSpPr>
              <p:cNvPr id="22557" name="Line 48"/>
              <p:cNvSpPr>
                <a:spLocks noChangeShapeType="1"/>
              </p:cNvSpPr>
              <p:nvPr/>
            </p:nvSpPr>
            <p:spPr bwMode="auto">
              <a:xfrm flipV="1">
                <a:off x="1980" y="1351"/>
                <a:ext cx="679" cy="400"/>
              </a:xfrm>
              <a:prstGeom prst="line">
                <a:avLst/>
              </a:prstGeom>
              <a:noFill/>
              <a:ln w="28575" cap="rnd">
                <a:solidFill>
                  <a:srgbClr val="FFFF00"/>
                </a:solidFill>
                <a:round/>
                <a:headEnd/>
                <a:tailEnd type="triangle" w="med" len="med"/>
              </a:ln>
            </p:spPr>
            <p:txBody>
              <a:bodyPr/>
              <a:lstStyle/>
              <a:p>
                <a:endParaRPr lang="zh-CN" altLang="en-US"/>
              </a:p>
            </p:txBody>
          </p:sp>
          <p:sp>
            <p:nvSpPr>
              <p:cNvPr id="22558" name="Line 49"/>
              <p:cNvSpPr>
                <a:spLocks noChangeShapeType="1"/>
              </p:cNvSpPr>
              <p:nvPr/>
            </p:nvSpPr>
            <p:spPr bwMode="auto">
              <a:xfrm>
                <a:off x="2037" y="1866"/>
                <a:ext cx="622" cy="0"/>
              </a:xfrm>
              <a:prstGeom prst="line">
                <a:avLst/>
              </a:prstGeom>
              <a:noFill/>
              <a:ln w="28575" cap="rnd">
                <a:solidFill>
                  <a:srgbClr val="FFFF00"/>
                </a:solidFill>
                <a:round/>
                <a:headEnd/>
                <a:tailEnd type="triangle" w="med" len="med"/>
              </a:ln>
            </p:spPr>
            <p:txBody>
              <a:bodyPr/>
              <a:lstStyle/>
              <a:p>
                <a:endParaRPr lang="zh-CN" altLang="en-US"/>
              </a:p>
            </p:txBody>
          </p:sp>
          <p:sp>
            <p:nvSpPr>
              <p:cNvPr id="22559" name="Line 50"/>
              <p:cNvSpPr>
                <a:spLocks noChangeShapeType="1"/>
              </p:cNvSpPr>
              <p:nvPr/>
            </p:nvSpPr>
            <p:spPr bwMode="auto">
              <a:xfrm>
                <a:off x="3056" y="1866"/>
                <a:ext cx="623" cy="0"/>
              </a:xfrm>
              <a:prstGeom prst="line">
                <a:avLst/>
              </a:prstGeom>
              <a:noFill/>
              <a:ln w="28575" cap="rnd">
                <a:solidFill>
                  <a:srgbClr val="FFFF00"/>
                </a:solidFill>
                <a:round/>
                <a:headEnd/>
                <a:tailEnd type="triangle" w="med" len="med"/>
              </a:ln>
            </p:spPr>
            <p:txBody>
              <a:bodyPr/>
              <a:lstStyle/>
              <a:p>
                <a:endParaRPr lang="zh-CN" altLang="en-US"/>
              </a:p>
            </p:txBody>
          </p:sp>
          <p:sp>
            <p:nvSpPr>
              <p:cNvPr id="22560" name="Line 51"/>
              <p:cNvSpPr>
                <a:spLocks noChangeShapeType="1"/>
              </p:cNvSpPr>
              <p:nvPr/>
            </p:nvSpPr>
            <p:spPr bwMode="auto">
              <a:xfrm>
                <a:off x="3056" y="2667"/>
                <a:ext cx="623" cy="0"/>
              </a:xfrm>
              <a:prstGeom prst="line">
                <a:avLst/>
              </a:prstGeom>
              <a:noFill/>
              <a:ln w="28575" cap="rnd">
                <a:solidFill>
                  <a:srgbClr val="FFFF00"/>
                </a:solidFill>
                <a:round/>
                <a:headEnd/>
                <a:tailEnd type="triangle" w="med" len="med"/>
              </a:ln>
            </p:spPr>
            <p:txBody>
              <a:bodyPr/>
              <a:lstStyle/>
              <a:p>
                <a:endParaRPr lang="zh-CN" altLang="en-US"/>
              </a:p>
            </p:txBody>
          </p:sp>
          <p:sp>
            <p:nvSpPr>
              <p:cNvPr id="22561" name="Line 52"/>
              <p:cNvSpPr>
                <a:spLocks noChangeShapeType="1"/>
              </p:cNvSpPr>
              <p:nvPr/>
            </p:nvSpPr>
            <p:spPr bwMode="auto">
              <a:xfrm>
                <a:off x="2037" y="2667"/>
                <a:ext cx="622" cy="0"/>
              </a:xfrm>
              <a:prstGeom prst="line">
                <a:avLst/>
              </a:prstGeom>
              <a:noFill/>
              <a:ln w="28575" cap="rnd">
                <a:solidFill>
                  <a:srgbClr val="FFFF00"/>
                </a:solidFill>
                <a:round/>
                <a:headEnd/>
                <a:tailEnd type="triangle" w="med" len="med"/>
              </a:ln>
            </p:spPr>
            <p:txBody>
              <a:bodyPr/>
              <a:lstStyle/>
              <a:p>
                <a:endParaRPr lang="zh-CN" altLang="en-US"/>
              </a:p>
            </p:txBody>
          </p:sp>
          <p:sp>
            <p:nvSpPr>
              <p:cNvPr id="22562" name="Line 53"/>
              <p:cNvSpPr>
                <a:spLocks noChangeShapeType="1"/>
              </p:cNvSpPr>
              <p:nvPr/>
            </p:nvSpPr>
            <p:spPr bwMode="auto">
              <a:xfrm>
                <a:off x="1980" y="2037"/>
                <a:ext cx="736" cy="515"/>
              </a:xfrm>
              <a:prstGeom prst="line">
                <a:avLst/>
              </a:prstGeom>
              <a:noFill/>
              <a:ln w="28575" cap="rnd">
                <a:solidFill>
                  <a:srgbClr val="FFFF00"/>
                </a:solidFill>
                <a:round/>
                <a:headEnd/>
                <a:tailEnd type="triangle" w="med" len="med"/>
              </a:ln>
            </p:spPr>
            <p:txBody>
              <a:bodyPr/>
              <a:lstStyle/>
              <a:p>
                <a:endParaRPr lang="zh-CN" altLang="en-US"/>
              </a:p>
            </p:txBody>
          </p:sp>
          <p:sp>
            <p:nvSpPr>
              <p:cNvPr id="22563" name="Line 54"/>
              <p:cNvSpPr>
                <a:spLocks noChangeShapeType="1"/>
              </p:cNvSpPr>
              <p:nvPr/>
            </p:nvSpPr>
            <p:spPr bwMode="auto">
              <a:xfrm flipV="1">
                <a:off x="1980" y="1981"/>
                <a:ext cx="679" cy="629"/>
              </a:xfrm>
              <a:prstGeom prst="line">
                <a:avLst/>
              </a:prstGeom>
              <a:noFill/>
              <a:ln w="28575" cap="rnd">
                <a:solidFill>
                  <a:srgbClr val="FFFF00"/>
                </a:solidFill>
                <a:round/>
                <a:headEnd/>
                <a:tailEnd type="triangle" w="med" len="med"/>
              </a:ln>
            </p:spPr>
            <p:txBody>
              <a:bodyPr/>
              <a:lstStyle/>
              <a:p>
                <a:endParaRPr lang="zh-CN" altLang="en-US"/>
              </a:p>
            </p:txBody>
          </p:sp>
          <p:sp>
            <p:nvSpPr>
              <p:cNvPr id="22564" name="Line 55"/>
              <p:cNvSpPr>
                <a:spLocks noChangeShapeType="1"/>
              </p:cNvSpPr>
              <p:nvPr/>
            </p:nvSpPr>
            <p:spPr bwMode="auto">
              <a:xfrm flipV="1">
                <a:off x="3000" y="1981"/>
                <a:ext cx="736" cy="571"/>
              </a:xfrm>
              <a:prstGeom prst="line">
                <a:avLst/>
              </a:prstGeom>
              <a:noFill/>
              <a:ln w="28575" cap="rnd">
                <a:solidFill>
                  <a:srgbClr val="FFFF00"/>
                </a:solidFill>
                <a:round/>
                <a:headEnd/>
                <a:tailEnd type="triangle" w="med" len="med"/>
              </a:ln>
            </p:spPr>
            <p:txBody>
              <a:bodyPr/>
              <a:lstStyle/>
              <a:p>
                <a:endParaRPr lang="zh-CN" altLang="en-US"/>
              </a:p>
            </p:txBody>
          </p:sp>
          <p:sp>
            <p:nvSpPr>
              <p:cNvPr id="22565" name="Line 56"/>
              <p:cNvSpPr>
                <a:spLocks noChangeShapeType="1"/>
              </p:cNvSpPr>
              <p:nvPr/>
            </p:nvSpPr>
            <p:spPr bwMode="auto">
              <a:xfrm>
                <a:off x="3000" y="2037"/>
                <a:ext cx="696" cy="459"/>
              </a:xfrm>
              <a:prstGeom prst="line">
                <a:avLst/>
              </a:prstGeom>
              <a:noFill/>
              <a:ln w="28575" cap="rnd">
                <a:solidFill>
                  <a:srgbClr val="FFFF00"/>
                </a:solidFill>
                <a:round/>
                <a:headEnd/>
                <a:tailEnd type="triangle" w="med" len="med"/>
              </a:ln>
            </p:spPr>
            <p:txBody>
              <a:bodyPr/>
              <a:lstStyle/>
              <a:p>
                <a:endParaRPr lang="zh-CN" altLang="en-US"/>
              </a:p>
            </p:txBody>
          </p:sp>
          <p:sp>
            <p:nvSpPr>
              <p:cNvPr id="22566" name="Line 57"/>
              <p:cNvSpPr>
                <a:spLocks noChangeShapeType="1"/>
              </p:cNvSpPr>
              <p:nvPr/>
            </p:nvSpPr>
            <p:spPr bwMode="auto">
              <a:xfrm>
                <a:off x="3000" y="1351"/>
                <a:ext cx="679" cy="400"/>
              </a:xfrm>
              <a:prstGeom prst="line">
                <a:avLst/>
              </a:prstGeom>
              <a:noFill/>
              <a:ln w="28575" cap="rnd">
                <a:solidFill>
                  <a:srgbClr val="FFFF00"/>
                </a:solidFill>
                <a:round/>
                <a:headEnd/>
                <a:tailEnd type="triangle" w="med" len="med"/>
              </a:ln>
            </p:spPr>
            <p:txBody>
              <a:bodyPr/>
              <a:lstStyle/>
              <a:p>
                <a:endParaRPr lang="zh-CN" altLang="en-US"/>
              </a:p>
            </p:txBody>
          </p:sp>
        </p:grpSp>
        <p:grpSp>
          <p:nvGrpSpPr>
            <p:cNvPr id="22536" name="Group 58"/>
            <p:cNvGrpSpPr>
              <a:grpSpLocks/>
            </p:cNvGrpSpPr>
            <p:nvPr/>
          </p:nvGrpSpPr>
          <p:grpSpPr bwMode="auto">
            <a:xfrm>
              <a:off x="1464" y="2448"/>
              <a:ext cx="720" cy="388"/>
              <a:chOff x="1464" y="2448"/>
              <a:chExt cx="720" cy="388"/>
            </a:xfrm>
          </p:grpSpPr>
          <p:sp>
            <p:nvSpPr>
              <p:cNvPr id="22555" name="Oval 59"/>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6" name="Text Box 60"/>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V1</a:t>
                </a:r>
              </a:p>
            </p:txBody>
          </p:sp>
        </p:grpSp>
        <p:grpSp>
          <p:nvGrpSpPr>
            <p:cNvPr id="22537" name="Group 61"/>
            <p:cNvGrpSpPr>
              <a:grpSpLocks/>
            </p:cNvGrpSpPr>
            <p:nvPr/>
          </p:nvGrpSpPr>
          <p:grpSpPr bwMode="auto">
            <a:xfrm>
              <a:off x="1440" y="1680"/>
              <a:ext cx="720" cy="388"/>
              <a:chOff x="1464" y="2448"/>
              <a:chExt cx="720" cy="388"/>
            </a:xfrm>
          </p:grpSpPr>
          <p:sp>
            <p:nvSpPr>
              <p:cNvPr id="22553" name="Oval 62"/>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4" name="Text Box 63"/>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V0</a:t>
                </a:r>
              </a:p>
            </p:txBody>
          </p:sp>
        </p:grpSp>
        <p:grpSp>
          <p:nvGrpSpPr>
            <p:cNvPr id="22538" name="Group 64"/>
            <p:cNvGrpSpPr>
              <a:grpSpLocks/>
            </p:cNvGrpSpPr>
            <p:nvPr/>
          </p:nvGrpSpPr>
          <p:grpSpPr bwMode="auto">
            <a:xfrm>
              <a:off x="2496" y="1104"/>
              <a:ext cx="720" cy="388"/>
              <a:chOff x="1464" y="2448"/>
              <a:chExt cx="720" cy="388"/>
            </a:xfrm>
          </p:grpSpPr>
          <p:sp>
            <p:nvSpPr>
              <p:cNvPr id="22551" name="Oval 65"/>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2" name="Text Box 66"/>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9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V2</a:t>
                </a:r>
              </a:p>
            </p:txBody>
          </p:sp>
        </p:grpSp>
        <p:grpSp>
          <p:nvGrpSpPr>
            <p:cNvPr id="22539" name="Group 67"/>
            <p:cNvGrpSpPr>
              <a:grpSpLocks/>
            </p:cNvGrpSpPr>
            <p:nvPr/>
          </p:nvGrpSpPr>
          <p:grpSpPr bwMode="auto">
            <a:xfrm>
              <a:off x="2496" y="1728"/>
              <a:ext cx="720" cy="388"/>
              <a:chOff x="1464" y="2448"/>
              <a:chExt cx="720" cy="388"/>
            </a:xfrm>
          </p:grpSpPr>
          <p:sp>
            <p:nvSpPr>
              <p:cNvPr id="22549" name="Oval 68"/>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50" name="Text Box 69"/>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V3</a:t>
                </a:r>
              </a:p>
            </p:txBody>
          </p:sp>
        </p:grpSp>
        <p:grpSp>
          <p:nvGrpSpPr>
            <p:cNvPr id="22540" name="Group 70"/>
            <p:cNvGrpSpPr>
              <a:grpSpLocks/>
            </p:cNvGrpSpPr>
            <p:nvPr/>
          </p:nvGrpSpPr>
          <p:grpSpPr bwMode="auto">
            <a:xfrm>
              <a:off x="2496" y="2448"/>
              <a:ext cx="720" cy="388"/>
              <a:chOff x="1464" y="2448"/>
              <a:chExt cx="720" cy="388"/>
            </a:xfrm>
          </p:grpSpPr>
          <p:sp>
            <p:nvSpPr>
              <p:cNvPr id="22547" name="Oval 71"/>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8" name="Text Box 72"/>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V4</a:t>
                </a:r>
              </a:p>
            </p:txBody>
          </p:sp>
        </p:grpSp>
        <p:grpSp>
          <p:nvGrpSpPr>
            <p:cNvPr id="22541" name="Group 73"/>
            <p:cNvGrpSpPr>
              <a:grpSpLocks/>
            </p:cNvGrpSpPr>
            <p:nvPr/>
          </p:nvGrpSpPr>
          <p:grpSpPr bwMode="auto">
            <a:xfrm>
              <a:off x="3504" y="1632"/>
              <a:ext cx="720" cy="388"/>
              <a:chOff x="1464" y="2448"/>
              <a:chExt cx="720" cy="388"/>
            </a:xfrm>
          </p:grpSpPr>
          <p:sp>
            <p:nvSpPr>
              <p:cNvPr id="22545" name="Oval 74"/>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6" name="Text Box 75"/>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V5</a:t>
                </a:r>
              </a:p>
            </p:txBody>
          </p:sp>
        </p:grpSp>
        <p:grpSp>
          <p:nvGrpSpPr>
            <p:cNvPr id="22542" name="Group 76"/>
            <p:cNvGrpSpPr>
              <a:grpSpLocks/>
            </p:cNvGrpSpPr>
            <p:nvPr/>
          </p:nvGrpSpPr>
          <p:grpSpPr bwMode="auto">
            <a:xfrm>
              <a:off x="3504" y="2448"/>
              <a:ext cx="720" cy="388"/>
              <a:chOff x="1464" y="2448"/>
              <a:chExt cx="720" cy="388"/>
            </a:xfrm>
          </p:grpSpPr>
          <p:sp>
            <p:nvSpPr>
              <p:cNvPr id="22543" name="Oval 77"/>
              <p:cNvSpPr>
                <a:spLocks noChangeArrowheads="1"/>
              </p:cNvSpPr>
              <p:nvPr/>
            </p:nvSpPr>
            <p:spPr bwMode="auto">
              <a:xfrm>
                <a:off x="1625" y="2448"/>
                <a:ext cx="396" cy="378"/>
              </a:xfrm>
              <a:prstGeom prst="ellipse">
                <a:avLst/>
              </a:prstGeom>
              <a:solidFill>
                <a:srgbClr val="FFFFCC"/>
              </a:solidFill>
              <a:ln w="19050" cap="rnd">
                <a:solidFill>
                  <a:schemeClr val="tx1"/>
                </a:solidFill>
                <a:round/>
                <a:headEnd/>
                <a:tailEnd/>
              </a:ln>
            </p:spPr>
            <p:txBody>
              <a:bodyPr wrap="none" anchor="ctr"/>
              <a:lstStyle/>
              <a:p>
                <a:endParaRPr lang="zh-CN" altLang="en-US"/>
              </a:p>
            </p:txBody>
          </p:sp>
          <p:sp>
            <p:nvSpPr>
              <p:cNvPr id="22544" name="Text Box 78"/>
              <p:cNvSpPr txBox="1">
                <a:spLocks noChangeArrowheads="1"/>
              </p:cNvSpPr>
              <p:nvPr/>
            </p:nvSpPr>
            <p:spPr bwMode="auto">
              <a:xfrm>
                <a:off x="1464" y="2471"/>
                <a:ext cx="720" cy="365"/>
              </a:xfrm>
              <a:prstGeom prst="rect">
                <a:avLst/>
              </a:prstGeom>
              <a:noFill/>
              <a:ln w="12700" cap="rnd">
                <a:noFill/>
                <a:miter lim="800000"/>
                <a:headEnd/>
                <a:tailEnd/>
              </a:ln>
            </p:spPr>
            <p:txBody>
              <a:bodyPr>
                <a:spAutoFit/>
              </a:bodyPr>
              <a:lstStyle/>
              <a:p>
                <a:pPr>
                  <a:spcBef>
                    <a:spcPct val="0"/>
                  </a:spcBef>
                  <a:buClrTx/>
                  <a:buFontTx/>
                  <a:buNone/>
                </a:pPr>
                <a:r>
                  <a:rPr kumimoji="0" lang="zh-CN" altLang="en-US" sz="1000" b="1">
                    <a:solidFill>
                      <a:schemeClr val="bg2"/>
                    </a:solidFill>
                    <a:latin typeface="黑体" pitchFamily="2" charset="-122"/>
                    <a:ea typeface="黑体" pitchFamily="2" charset="-122"/>
                  </a:rPr>
                  <a:t> </a:t>
                </a:r>
                <a:r>
                  <a:rPr kumimoji="0" lang="en-US" altLang="zh-CN" b="1">
                    <a:solidFill>
                      <a:schemeClr val="bg2"/>
                    </a:solidFill>
                    <a:latin typeface="黑体" pitchFamily="2" charset="-122"/>
                    <a:ea typeface="黑体" pitchFamily="2" charset="-122"/>
                  </a:rPr>
                  <a:t>V6</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2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2717"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3BA5D103-96F3-4D31-9CEA-36F70760696A}"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41</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39939"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39940" name="Rectangle 3"/>
          <p:cNvSpPr>
            <a:spLocks noGrp="1" noChangeArrowheads="1"/>
          </p:cNvSpPr>
          <p:nvPr>
            <p:ph type="body" sz="half" idx="1"/>
          </p:nvPr>
        </p:nvSpPr>
        <p:spPr>
          <a:xfrm>
            <a:off x="319088" y="773113"/>
            <a:ext cx="8574087" cy="5356225"/>
          </a:xfrm>
        </p:spPr>
        <p:txBody>
          <a:bodyPr/>
          <a:lstStyle/>
          <a:p>
            <a:pPr marL="266700" indent="-266700" eaLnBrk="1" hangingPunct="1">
              <a:lnSpc>
                <a:spcPct val="120000"/>
              </a:lnSpc>
              <a:spcBef>
                <a:spcPts val="600"/>
              </a:spcBef>
              <a:buClrTx/>
              <a:buSzTx/>
            </a:pPr>
            <a:r>
              <a:rPr lang="zh-CN" altLang="en-US" sz="3200" smtClean="0">
                <a:solidFill>
                  <a:srgbClr val="FFFF66"/>
                </a:solidFill>
                <a:latin typeface="宋体" panose="02010600030101010101" pitchFamily="2" charset="-122"/>
              </a:rPr>
              <a:t>小结</a:t>
            </a:r>
          </a:p>
          <a:p>
            <a:pPr marL="266700" indent="-266700" eaLnBrk="1" hangingPunct="1">
              <a:lnSpc>
                <a:spcPct val="120000"/>
              </a:lnSpc>
              <a:spcBef>
                <a:spcPts val="600"/>
              </a:spcBef>
              <a:buClrTx/>
              <a:buSzTx/>
              <a:buFont typeface="Wingdings" panose="05000000000000000000" pitchFamily="2" charset="2"/>
              <a:buNone/>
            </a:pPr>
            <a:r>
              <a:rPr lang="en-US" altLang="zh-CN" sz="3200" smtClean="0"/>
              <a:t>	</a:t>
            </a:r>
            <a:r>
              <a:rPr lang="zh-CN" altLang="en-US" sz="3200" smtClean="0">
                <a:solidFill>
                  <a:schemeClr val="tx1"/>
                </a:solidFill>
              </a:rPr>
              <a:t>不同的“</a:t>
            </a:r>
            <a:r>
              <a:rPr lang="zh-CN" altLang="en-US" sz="3200" smtClean="0">
                <a:solidFill>
                  <a:srgbClr val="00FFFF"/>
                </a:solidFill>
              </a:rPr>
              <a:t>关系</a:t>
            </a:r>
            <a:r>
              <a:rPr lang="zh-CN" altLang="en-US" sz="3200" smtClean="0">
                <a:solidFill>
                  <a:schemeClr val="tx1"/>
                </a:solidFill>
              </a:rPr>
              <a:t>”构成不同的“</a:t>
            </a:r>
            <a:r>
              <a:rPr lang="zh-CN" altLang="en-US" sz="3200" smtClean="0">
                <a:solidFill>
                  <a:srgbClr val="00FFFF"/>
                </a:solidFill>
              </a:rPr>
              <a:t>数据结构</a:t>
            </a:r>
            <a:r>
              <a:rPr lang="zh-CN" altLang="en-US" sz="3200" smtClean="0">
                <a:solidFill>
                  <a:schemeClr val="tx1"/>
                </a:solidFill>
              </a:rPr>
              <a:t>”。</a:t>
            </a:r>
            <a:endParaRPr lang="en-US" altLang="zh-CN" sz="3200" smtClean="0">
              <a:solidFill>
                <a:schemeClr val="tx1"/>
              </a:solidFill>
            </a:endParaRPr>
          </a:p>
          <a:p>
            <a:pPr marL="266700" indent="-266700" eaLnBrk="1" hangingPunct="1">
              <a:lnSpc>
                <a:spcPct val="120000"/>
              </a:lnSpc>
              <a:spcBef>
                <a:spcPts val="600"/>
              </a:spcBef>
              <a:buClrTx/>
              <a:buSzTx/>
              <a:buFont typeface="Wingdings" panose="05000000000000000000" pitchFamily="2" charset="2"/>
              <a:buNone/>
            </a:pPr>
            <a:r>
              <a:rPr lang="en-US" altLang="zh-CN" sz="3200" smtClean="0"/>
              <a:t>	</a:t>
            </a:r>
            <a:r>
              <a:rPr lang="zh-CN" altLang="en-US" sz="3200" smtClean="0"/>
              <a:t>这些</a:t>
            </a:r>
            <a:r>
              <a:rPr lang="zh-CN" altLang="en-US" sz="3200" smtClean="0">
                <a:solidFill>
                  <a:srgbClr val="00FFFF"/>
                </a:solidFill>
              </a:rPr>
              <a:t>关系</a:t>
            </a:r>
            <a:r>
              <a:rPr lang="zh-CN" altLang="en-US" sz="3200" smtClean="0"/>
              <a:t>称为</a:t>
            </a:r>
            <a:r>
              <a:rPr lang="zh-CN" altLang="en-US" sz="3200" smtClean="0">
                <a:solidFill>
                  <a:schemeClr val="tx1"/>
                </a:solidFill>
              </a:rPr>
              <a:t>数据的逻辑结构。</a:t>
            </a:r>
          </a:p>
        </p:txBody>
      </p:sp>
    </p:spTree>
    <p:extLst>
      <p:ext uri="{BB962C8B-B14F-4D97-AF65-F5344CB8AC3E}">
        <p14:creationId xmlns:p14="http://schemas.microsoft.com/office/powerpoint/2010/main" val="2210842381"/>
      </p:ext>
    </p:extLst>
  </p:cSld>
  <p:clrMapOvr>
    <a:masterClrMapping/>
  </p:clrMapOvr>
  <p:transition>
    <p:rand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060BB3E5-94A4-4BFA-A727-DD367D6ABFC1}" type="slidenum">
              <a:rPr lang="zh-CN" altLang="en-US" b="1">
                <a:solidFill>
                  <a:srgbClr val="66CCFF"/>
                </a:solidFill>
              </a:rPr>
              <a:pPr>
                <a:defRPr/>
              </a:pPr>
              <a:t>42</a:t>
            </a:fld>
            <a:r>
              <a:rPr lang="en-US" altLang="zh-CN" b="1"/>
              <a:t> </a:t>
            </a:r>
            <a:r>
              <a:rPr lang="zh-CN" altLang="en-US"/>
              <a:t>页</a:t>
            </a:r>
            <a:endParaRPr lang="zh-CN" altLang="en-US" sz="1800">
              <a:latin typeface="Arial" charset="0"/>
            </a:endParaRPr>
          </a:p>
        </p:txBody>
      </p:sp>
      <p:sp>
        <p:nvSpPr>
          <p:cNvPr id="23555"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1054723" name="Rectangle 3"/>
          <p:cNvSpPr>
            <a:spLocks noGrp="1" noChangeArrowheads="1"/>
          </p:cNvSpPr>
          <p:nvPr>
            <p:ph type="body" sz="half" idx="1"/>
          </p:nvPr>
        </p:nvSpPr>
        <p:spPr>
          <a:xfrm>
            <a:off x="228600" y="773113"/>
            <a:ext cx="8709025" cy="5356225"/>
          </a:xfrm>
        </p:spPr>
        <p:txBody>
          <a:bodyPr/>
          <a:lstStyle/>
          <a:p>
            <a:pPr marL="266700" indent="-266700" eaLnBrk="1" hangingPunct="1">
              <a:lnSpc>
                <a:spcPct val="120000"/>
              </a:lnSpc>
              <a:spcBef>
                <a:spcPct val="0"/>
              </a:spcBef>
              <a:buClrTx/>
              <a:buSzTx/>
              <a:buFontTx/>
              <a:buNone/>
            </a:pPr>
            <a:r>
              <a:rPr lang="zh-CN" altLang="en-US" sz="3200" dirty="0" smtClean="0">
                <a:solidFill>
                  <a:srgbClr val="FFFF66"/>
                </a:solidFill>
                <a:latin typeface="宋体" pitchFamily="2" charset="-122"/>
              </a:rPr>
              <a:t>逻辑结构的表示</a:t>
            </a:r>
          </a:p>
          <a:p>
            <a:pPr marL="266700" indent="-266700" eaLnBrk="1" hangingPunct="1">
              <a:lnSpc>
                <a:spcPct val="120000"/>
              </a:lnSpc>
              <a:spcBef>
                <a:spcPct val="0"/>
              </a:spcBef>
              <a:buClrTx/>
              <a:buSzTx/>
              <a:buFontTx/>
              <a:buChar char="•"/>
            </a:pPr>
            <a:r>
              <a:rPr lang="zh-CN" altLang="en-US" sz="3200" dirty="0" smtClean="0">
                <a:solidFill>
                  <a:srgbClr val="00FFFF"/>
                </a:solidFill>
                <a:latin typeface="宋体" pitchFamily="2" charset="-122"/>
              </a:rPr>
              <a:t>图示表示</a:t>
            </a:r>
          </a:p>
          <a:p>
            <a:pPr marL="266700" indent="-266700" eaLnBrk="1" hangingPunct="1">
              <a:lnSpc>
                <a:spcPct val="120000"/>
              </a:lnSpc>
              <a:spcBef>
                <a:spcPct val="0"/>
              </a:spcBef>
              <a:buClrTx/>
              <a:buSzTx/>
              <a:buFontTx/>
              <a:buNone/>
            </a:pPr>
            <a:r>
              <a:rPr lang="zh-CN" altLang="en-US" sz="3200" dirty="0" smtClean="0">
                <a:solidFill>
                  <a:schemeClr val="tx1"/>
                </a:solidFill>
                <a:latin typeface="宋体" pitchFamily="2" charset="-122"/>
              </a:rPr>
              <a:t>	    图示表示是由顶点和边构成的图，其中顶点表示数据，边表示数据之间的结构关系。</a:t>
            </a:r>
          </a:p>
          <a:p>
            <a:pPr marL="266700" indent="-266700" eaLnBrk="1" hangingPunct="1">
              <a:lnSpc>
                <a:spcPct val="120000"/>
              </a:lnSpc>
              <a:spcBef>
                <a:spcPct val="0"/>
              </a:spcBef>
              <a:buClrTx/>
              <a:buSzTx/>
              <a:buFontTx/>
              <a:buChar char="•"/>
            </a:pPr>
            <a:r>
              <a:rPr lang="zh-CN" altLang="en-US" sz="3200" dirty="0" smtClean="0">
                <a:solidFill>
                  <a:srgbClr val="00FFFF"/>
                </a:solidFill>
                <a:latin typeface="宋体" pitchFamily="2" charset="-122"/>
              </a:rPr>
              <a:t>二元组表示</a:t>
            </a:r>
          </a:p>
          <a:p>
            <a:pPr marL="266700" indent="-266700" eaLnBrk="1" hangingPunct="1">
              <a:lnSpc>
                <a:spcPct val="120000"/>
              </a:lnSpc>
              <a:spcBef>
                <a:spcPct val="0"/>
              </a:spcBef>
              <a:buClrTx/>
              <a:buSzTx/>
              <a:buFontTx/>
              <a:buNone/>
            </a:pPr>
            <a:r>
              <a:rPr lang="zh-CN" altLang="en-US" sz="3200" dirty="0" smtClean="0">
                <a:solidFill>
                  <a:schemeClr val="tx1"/>
                </a:solidFill>
                <a:latin typeface="宋体" pitchFamily="2" charset="-122"/>
              </a:rPr>
              <a:t>	    二元组表示是用一个二元组（</a:t>
            </a:r>
            <a:r>
              <a:rPr lang="en-US" altLang="zh-CN" sz="3200" dirty="0" smtClean="0">
                <a:latin typeface="宋体" pitchFamily="2" charset="-122"/>
              </a:rPr>
              <a:t>D</a:t>
            </a:r>
            <a:r>
              <a:rPr lang="zh-CN" altLang="en-US" sz="3200" dirty="0" smtClean="0">
                <a:solidFill>
                  <a:schemeClr val="tx1"/>
                </a:solidFill>
                <a:latin typeface="宋体" pitchFamily="2" charset="-122"/>
              </a:rPr>
              <a:t>，</a:t>
            </a:r>
            <a:r>
              <a:rPr lang="en-US" altLang="zh-CN" sz="3200" dirty="0" smtClean="0">
                <a:solidFill>
                  <a:srgbClr val="00FF00"/>
                </a:solidFill>
                <a:latin typeface="宋体" pitchFamily="2" charset="-122"/>
              </a:rPr>
              <a:t>S</a:t>
            </a:r>
            <a:r>
              <a:rPr lang="zh-CN" altLang="en-US" sz="3200" dirty="0" smtClean="0">
                <a:solidFill>
                  <a:schemeClr val="tx1"/>
                </a:solidFill>
                <a:latin typeface="宋体" pitchFamily="2" charset="-122"/>
              </a:rPr>
              <a:t>）表示数据结构，其中 </a:t>
            </a:r>
            <a:r>
              <a:rPr lang="en-US" altLang="zh-CN" sz="3200" dirty="0" smtClean="0">
                <a:latin typeface="宋体" pitchFamily="2" charset="-122"/>
              </a:rPr>
              <a:t>D </a:t>
            </a:r>
            <a:r>
              <a:rPr lang="zh-CN" altLang="en-US" sz="3200" dirty="0" smtClean="0">
                <a:solidFill>
                  <a:schemeClr val="tx1"/>
                </a:solidFill>
                <a:latin typeface="宋体" pitchFamily="2" charset="-122"/>
              </a:rPr>
              <a:t>是数据元素集合，</a:t>
            </a:r>
            <a:r>
              <a:rPr lang="en-US" altLang="zh-CN" sz="3200" dirty="0" smtClean="0">
                <a:solidFill>
                  <a:srgbClr val="00FF00"/>
                </a:solidFill>
                <a:latin typeface="宋体" pitchFamily="2" charset="-122"/>
              </a:rPr>
              <a:t>S </a:t>
            </a:r>
            <a:r>
              <a:rPr lang="zh-CN" altLang="en-US" sz="3200" dirty="0" smtClean="0">
                <a:solidFill>
                  <a:schemeClr val="tx1"/>
                </a:solidFill>
                <a:latin typeface="宋体" pitchFamily="2" charset="-122"/>
              </a:rPr>
              <a:t>是 </a:t>
            </a:r>
            <a:r>
              <a:rPr lang="en-US" altLang="zh-CN" sz="3200" dirty="0" smtClean="0">
                <a:latin typeface="宋体" pitchFamily="2" charset="-122"/>
              </a:rPr>
              <a:t>D </a:t>
            </a:r>
            <a:r>
              <a:rPr lang="zh-CN" altLang="en-US" sz="3200" dirty="0" smtClean="0">
                <a:solidFill>
                  <a:schemeClr val="tx1"/>
                </a:solidFill>
                <a:latin typeface="宋体" pitchFamily="2" charset="-122"/>
              </a:rPr>
              <a:t>上关系的集合。</a:t>
            </a:r>
            <a:endParaRPr lang="zh-CN" altLang="en-US" sz="3200" dirty="0" smtClean="0">
              <a:solidFill>
                <a:schemeClr val="accent1"/>
              </a:solidFill>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4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4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4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4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47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2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灯片编号占位符 5"/>
          <p:cNvSpPr>
            <a:spLocks noGrp="1"/>
          </p:cNvSpPr>
          <p:nvPr>
            <p:ph type="sldNum" sz="quarter" idx="11"/>
          </p:nvPr>
        </p:nvSpPr>
        <p:spPr/>
        <p:txBody>
          <a:bodyPr/>
          <a:lstStyle/>
          <a:p>
            <a:pPr>
              <a:defRPr/>
            </a:pPr>
            <a:r>
              <a:rPr lang="zh-CN" altLang="en-US"/>
              <a:t>第 </a:t>
            </a:r>
            <a:fld id="{6FA63619-6DD2-4ECF-B164-980766F277C9}" type="slidenum">
              <a:rPr lang="zh-CN" altLang="en-US" b="1">
                <a:solidFill>
                  <a:srgbClr val="66CCFF"/>
                </a:solidFill>
              </a:rPr>
              <a:pPr>
                <a:defRPr/>
              </a:pPr>
              <a:t>43</a:t>
            </a:fld>
            <a:r>
              <a:rPr lang="en-US" altLang="zh-CN" b="1"/>
              <a:t> </a:t>
            </a:r>
            <a:r>
              <a:rPr lang="zh-CN" altLang="en-US"/>
              <a:t>页</a:t>
            </a:r>
            <a:endParaRPr lang="zh-CN" altLang="en-US" sz="1800">
              <a:latin typeface="Arial" charset="0"/>
            </a:endParaRPr>
          </a:p>
        </p:txBody>
      </p:sp>
      <p:sp>
        <p:nvSpPr>
          <p:cNvPr id="24579"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24580" name="Rectangle 3"/>
          <p:cNvSpPr>
            <a:spLocks noGrp="1" noChangeArrowheads="1"/>
          </p:cNvSpPr>
          <p:nvPr>
            <p:ph type="body" sz="half" idx="1"/>
          </p:nvPr>
        </p:nvSpPr>
        <p:spPr>
          <a:xfrm>
            <a:off x="228600" y="863600"/>
            <a:ext cx="8709025" cy="720725"/>
          </a:xfrm>
        </p:spPr>
        <p:txBody>
          <a:bodyPr/>
          <a:lstStyle/>
          <a:p>
            <a:pPr marL="266700" indent="-266700" eaLnBrk="1" hangingPunct="1">
              <a:spcBef>
                <a:spcPct val="0"/>
              </a:spcBef>
              <a:buClrTx/>
              <a:buSzTx/>
              <a:buFontTx/>
              <a:buNone/>
            </a:pPr>
            <a:r>
              <a:rPr lang="zh-CN" altLang="en-US" sz="2800" smtClean="0"/>
              <a:t>例：学生基本情况表的二元组表示（</a:t>
            </a:r>
            <a:r>
              <a:rPr lang="en-US" altLang="zh-CN" sz="2800" smtClean="0"/>
              <a:t>D</a:t>
            </a:r>
            <a:r>
              <a:rPr lang="zh-CN" altLang="en-US" sz="2800" smtClean="0"/>
              <a:t>，</a:t>
            </a:r>
            <a:r>
              <a:rPr lang="en-US" altLang="zh-CN" sz="2800" smtClean="0"/>
              <a:t>S</a:t>
            </a:r>
            <a:r>
              <a:rPr lang="zh-CN" altLang="en-US" sz="2800" smtClean="0"/>
              <a:t>）</a:t>
            </a:r>
          </a:p>
        </p:txBody>
      </p:sp>
      <p:grpSp>
        <p:nvGrpSpPr>
          <p:cNvPr id="24581" name="Group 4"/>
          <p:cNvGrpSpPr>
            <a:grpSpLocks/>
          </p:cNvGrpSpPr>
          <p:nvPr/>
        </p:nvGrpSpPr>
        <p:grpSpPr bwMode="auto">
          <a:xfrm>
            <a:off x="611188" y="1620838"/>
            <a:ext cx="7902575" cy="547687"/>
            <a:chOff x="499" y="3719"/>
            <a:chExt cx="4978" cy="345"/>
          </a:xfrm>
        </p:grpSpPr>
        <p:sp>
          <p:nvSpPr>
            <p:cNvPr id="24583" name="Text Box 5"/>
            <p:cNvSpPr txBox="1">
              <a:spLocks noChangeArrowheads="1"/>
            </p:cNvSpPr>
            <p:nvPr/>
          </p:nvSpPr>
          <p:spPr bwMode="auto">
            <a:xfrm>
              <a:off x="879" y="3719"/>
              <a:ext cx="699" cy="288"/>
            </a:xfrm>
            <a:prstGeom prst="rect">
              <a:avLst/>
            </a:prstGeom>
            <a:noFill/>
            <a:ln w="12700" cap="rnd">
              <a:noFill/>
              <a:miter lim="800000"/>
              <a:headEnd/>
              <a:tailEnd/>
            </a:ln>
          </p:spPr>
          <p:txBody>
            <a:bodyPr>
              <a:spAutoFit/>
            </a:bodyPr>
            <a:lstStyle/>
            <a:p>
              <a:pPr algn="l">
                <a:spcBef>
                  <a:spcPct val="50000"/>
                </a:spcBef>
                <a:buClrTx/>
                <a:buFontTx/>
                <a:buNone/>
              </a:pPr>
              <a:r>
                <a:rPr lang="zh-CN" altLang="en-US" sz="2400" b="1">
                  <a:latin typeface="隶书" pitchFamily="49" charset="-122"/>
                  <a:ea typeface="隶书" pitchFamily="49" charset="-122"/>
                </a:rPr>
                <a:t> </a:t>
              </a:r>
            </a:p>
          </p:txBody>
        </p:sp>
        <p:sp>
          <p:nvSpPr>
            <p:cNvPr id="24584" name="Line 6"/>
            <p:cNvSpPr>
              <a:spLocks noChangeShapeType="1"/>
            </p:cNvSpPr>
            <p:nvPr/>
          </p:nvSpPr>
          <p:spPr bwMode="auto">
            <a:xfrm>
              <a:off x="924"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grpSp>
          <p:nvGrpSpPr>
            <p:cNvPr id="24585" name="Group 7"/>
            <p:cNvGrpSpPr>
              <a:grpSpLocks/>
            </p:cNvGrpSpPr>
            <p:nvPr/>
          </p:nvGrpSpPr>
          <p:grpSpPr bwMode="auto">
            <a:xfrm>
              <a:off x="499" y="3767"/>
              <a:ext cx="651" cy="288"/>
              <a:chOff x="2527" y="2256"/>
              <a:chExt cx="497" cy="317"/>
            </a:xfrm>
          </p:grpSpPr>
          <p:sp>
            <p:nvSpPr>
              <p:cNvPr id="24613" name="Oval 8"/>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14" name="Text Box 9"/>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001</a:t>
                </a:r>
              </a:p>
            </p:txBody>
          </p:sp>
        </p:grpSp>
        <p:grpSp>
          <p:nvGrpSpPr>
            <p:cNvPr id="24586" name="Group 10"/>
            <p:cNvGrpSpPr>
              <a:grpSpLocks/>
            </p:cNvGrpSpPr>
            <p:nvPr/>
          </p:nvGrpSpPr>
          <p:grpSpPr bwMode="auto">
            <a:xfrm>
              <a:off x="1803" y="3767"/>
              <a:ext cx="572" cy="296"/>
              <a:chOff x="1564" y="2112"/>
              <a:chExt cx="480" cy="326"/>
            </a:xfrm>
          </p:grpSpPr>
          <p:sp>
            <p:nvSpPr>
              <p:cNvPr id="24611" name="Oval 11"/>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12" name="Text Box 12"/>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003</a:t>
                </a:r>
              </a:p>
            </p:txBody>
          </p:sp>
        </p:grpSp>
        <p:grpSp>
          <p:nvGrpSpPr>
            <p:cNvPr id="24587" name="Group 13"/>
            <p:cNvGrpSpPr>
              <a:grpSpLocks/>
            </p:cNvGrpSpPr>
            <p:nvPr/>
          </p:nvGrpSpPr>
          <p:grpSpPr bwMode="auto">
            <a:xfrm>
              <a:off x="1179" y="3776"/>
              <a:ext cx="617" cy="288"/>
              <a:chOff x="2527" y="2256"/>
              <a:chExt cx="497" cy="317"/>
            </a:xfrm>
          </p:grpSpPr>
          <p:sp>
            <p:nvSpPr>
              <p:cNvPr id="24609" name="Oval 14"/>
              <p:cNvSpPr>
                <a:spLocks noChangeArrowheads="1"/>
              </p:cNvSpPr>
              <p:nvPr/>
            </p:nvSpPr>
            <p:spPr bwMode="auto">
              <a:xfrm>
                <a:off x="2527" y="2256"/>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10" name="Text Box 15"/>
              <p:cNvSpPr txBox="1">
                <a:spLocks noChangeArrowheads="1"/>
              </p:cNvSpPr>
              <p:nvPr/>
            </p:nvSpPr>
            <p:spPr bwMode="auto">
              <a:xfrm>
                <a:off x="2544" y="2256"/>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002</a:t>
                </a:r>
              </a:p>
            </p:txBody>
          </p:sp>
        </p:grpSp>
        <p:sp>
          <p:nvSpPr>
            <p:cNvPr id="24588" name="Line 16"/>
            <p:cNvSpPr>
              <a:spLocks noChangeShapeType="1"/>
            </p:cNvSpPr>
            <p:nvPr/>
          </p:nvSpPr>
          <p:spPr bwMode="auto">
            <a:xfrm>
              <a:off x="1576"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4589" name="Line 17"/>
            <p:cNvSpPr>
              <a:spLocks noChangeShapeType="1"/>
            </p:cNvSpPr>
            <p:nvPr/>
          </p:nvSpPr>
          <p:spPr bwMode="auto">
            <a:xfrm>
              <a:off x="2207"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4590" name="Line 18"/>
            <p:cNvSpPr>
              <a:spLocks noChangeShapeType="1"/>
            </p:cNvSpPr>
            <p:nvPr/>
          </p:nvSpPr>
          <p:spPr bwMode="auto">
            <a:xfrm>
              <a:off x="2800" y="3911"/>
              <a:ext cx="270" cy="1"/>
            </a:xfrm>
            <a:prstGeom prst="line">
              <a:avLst/>
            </a:prstGeom>
            <a:noFill/>
            <a:ln w="19050" cap="rnd">
              <a:solidFill>
                <a:srgbClr val="00FF00"/>
              </a:solidFill>
              <a:round/>
              <a:headEnd/>
              <a:tailEnd type="triangle" w="med" len="med"/>
            </a:ln>
          </p:spPr>
          <p:txBody>
            <a:bodyPr wrap="none" anchor="ctr"/>
            <a:lstStyle/>
            <a:p>
              <a:endParaRPr lang="zh-CN" altLang="en-US"/>
            </a:p>
          </p:txBody>
        </p:sp>
        <p:sp>
          <p:nvSpPr>
            <p:cNvPr id="24591" name="Line 19"/>
            <p:cNvSpPr>
              <a:spLocks noChangeShapeType="1"/>
            </p:cNvSpPr>
            <p:nvPr/>
          </p:nvSpPr>
          <p:spPr bwMode="auto">
            <a:xfrm>
              <a:off x="3415" y="3911"/>
              <a:ext cx="270"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4592" name="Line 20"/>
            <p:cNvSpPr>
              <a:spLocks noChangeShapeType="1"/>
            </p:cNvSpPr>
            <p:nvPr/>
          </p:nvSpPr>
          <p:spPr bwMode="auto">
            <a:xfrm>
              <a:off x="4042"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sp>
          <p:nvSpPr>
            <p:cNvPr id="24593" name="Line 21"/>
            <p:cNvSpPr>
              <a:spLocks noChangeShapeType="1"/>
            </p:cNvSpPr>
            <p:nvPr/>
          </p:nvSpPr>
          <p:spPr bwMode="auto">
            <a:xfrm>
              <a:off x="4690" y="3911"/>
              <a:ext cx="271" cy="1"/>
            </a:xfrm>
            <a:prstGeom prst="line">
              <a:avLst/>
            </a:prstGeom>
            <a:noFill/>
            <a:ln w="28575" cap="rnd">
              <a:solidFill>
                <a:srgbClr val="00FF00"/>
              </a:solidFill>
              <a:round/>
              <a:headEnd/>
              <a:tailEnd type="triangle" w="med" len="med"/>
            </a:ln>
          </p:spPr>
          <p:txBody>
            <a:bodyPr wrap="none" anchor="ctr"/>
            <a:lstStyle/>
            <a:p>
              <a:endParaRPr lang="zh-CN" altLang="en-US"/>
            </a:p>
          </p:txBody>
        </p:sp>
        <p:grpSp>
          <p:nvGrpSpPr>
            <p:cNvPr id="24594" name="Group 22"/>
            <p:cNvGrpSpPr>
              <a:grpSpLocks/>
            </p:cNvGrpSpPr>
            <p:nvPr/>
          </p:nvGrpSpPr>
          <p:grpSpPr bwMode="auto">
            <a:xfrm>
              <a:off x="2432" y="3767"/>
              <a:ext cx="562" cy="295"/>
              <a:chOff x="1564" y="2112"/>
              <a:chExt cx="480" cy="357"/>
            </a:xfrm>
          </p:grpSpPr>
          <p:sp>
            <p:nvSpPr>
              <p:cNvPr id="24607" name="Oval 23"/>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08" name="Text Box 24"/>
              <p:cNvSpPr txBox="1">
                <a:spLocks noChangeArrowheads="1"/>
              </p:cNvSpPr>
              <p:nvPr/>
            </p:nvSpPr>
            <p:spPr bwMode="auto">
              <a:xfrm>
                <a:off x="1564" y="2120"/>
                <a:ext cx="480" cy="349"/>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004</a:t>
                </a:r>
              </a:p>
            </p:txBody>
          </p:sp>
        </p:grpSp>
        <p:grpSp>
          <p:nvGrpSpPr>
            <p:cNvPr id="24595" name="Group 25"/>
            <p:cNvGrpSpPr>
              <a:grpSpLocks/>
            </p:cNvGrpSpPr>
            <p:nvPr/>
          </p:nvGrpSpPr>
          <p:grpSpPr bwMode="auto">
            <a:xfrm>
              <a:off x="3648" y="3767"/>
              <a:ext cx="541" cy="296"/>
              <a:chOff x="1564" y="2112"/>
              <a:chExt cx="480" cy="326"/>
            </a:xfrm>
          </p:grpSpPr>
          <p:sp>
            <p:nvSpPr>
              <p:cNvPr id="24605" name="Oval 26"/>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06" name="Text Box 27"/>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006</a:t>
                </a:r>
              </a:p>
            </p:txBody>
          </p:sp>
        </p:grpSp>
        <p:grpSp>
          <p:nvGrpSpPr>
            <p:cNvPr id="24596" name="Group 28"/>
            <p:cNvGrpSpPr>
              <a:grpSpLocks/>
            </p:cNvGrpSpPr>
            <p:nvPr/>
          </p:nvGrpSpPr>
          <p:grpSpPr bwMode="auto">
            <a:xfrm>
              <a:off x="3029" y="3767"/>
              <a:ext cx="541" cy="296"/>
              <a:chOff x="1564" y="2112"/>
              <a:chExt cx="480" cy="326"/>
            </a:xfrm>
          </p:grpSpPr>
          <p:sp>
            <p:nvSpPr>
              <p:cNvPr id="24603" name="Oval 29"/>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04" name="Text Box 30"/>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005</a:t>
                </a:r>
              </a:p>
            </p:txBody>
          </p:sp>
        </p:grpSp>
        <p:grpSp>
          <p:nvGrpSpPr>
            <p:cNvPr id="24597" name="Group 31"/>
            <p:cNvGrpSpPr>
              <a:grpSpLocks/>
            </p:cNvGrpSpPr>
            <p:nvPr/>
          </p:nvGrpSpPr>
          <p:grpSpPr bwMode="auto">
            <a:xfrm>
              <a:off x="4936" y="3767"/>
              <a:ext cx="541" cy="296"/>
              <a:chOff x="1564" y="2112"/>
              <a:chExt cx="480" cy="326"/>
            </a:xfrm>
          </p:grpSpPr>
          <p:sp>
            <p:nvSpPr>
              <p:cNvPr id="24601" name="Oval 32"/>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02" name="Text Box 33"/>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008</a:t>
                </a:r>
              </a:p>
            </p:txBody>
          </p:sp>
        </p:grpSp>
        <p:grpSp>
          <p:nvGrpSpPr>
            <p:cNvPr id="24598" name="Group 34"/>
            <p:cNvGrpSpPr>
              <a:grpSpLocks/>
            </p:cNvGrpSpPr>
            <p:nvPr/>
          </p:nvGrpSpPr>
          <p:grpSpPr bwMode="auto">
            <a:xfrm>
              <a:off x="4297" y="3767"/>
              <a:ext cx="541" cy="296"/>
              <a:chOff x="1564" y="2112"/>
              <a:chExt cx="480" cy="326"/>
            </a:xfrm>
          </p:grpSpPr>
          <p:sp>
            <p:nvSpPr>
              <p:cNvPr id="24599" name="Oval 35"/>
              <p:cNvSpPr>
                <a:spLocks noChangeArrowheads="1"/>
              </p:cNvSpPr>
              <p:nvPr/>
            </p:nvSpPr>
            <p:spPr bwMode="auto">
              <a:xfrm>
                <a:off x="1584" y="2112"/>
                <a:ext cx="317" cy="317"/>
              </a:xfrm>
              <a:prstGeom prst="ellipse">
                <a:avLst/>
              </a:prstGeom>
              <a:solidFill>
                <a:srgbClr val="DBE0B4"/>
              </a:solidFill>
              <a:ln w="12700" cap="rnd">
                <a:solidFill>
                  <a:srgbClr val="000000"/>
                </a:solidFill>
                <a:round/>
                <a:headEnd/>
                <a:tailEnd/>
              </a:ln>
            </p:spPr>
            <p:txBody>
              <a:bodyPr wrap="none" anchor="ctr"/>
              <a:lstStyle/>
              <a:p>
                <a:pPr>
                  <a:spcBef>
                    <a:spcPct val="0"/>
                  </a:spcBef>
                  <a:buClrTx/>
                  <a:buFontTx/>
                  <a:buNone/>
                </a:pPr>
                <a:endParaRPr lang="zh-CN" altLang="en-US" sz="2400" b="1">
                  <a:latin typeface="隶书" pitchFamily="49" charset="-122"/>
                  <a:ea typeface="隶书" pitchFamily="49" charset="-122"/>
                </a:endParaRPr>
              </a:p>
            </p:txBody>
          </p:sp>
          <p:sp>
            <p:nvSpPr>
              <p:cNvPr id="24600" name="Text Box 36"/>
              <p:cNvSpPr txBox="1">
                <a:spLocks noChangeArrowheads="1"/>
              </p:cNvSpPr>
              <p:nvPr/>
            </p:nvSpPr>
            <p:spPr bwMode="auto">
              <a:xfrm>
                <a:off x="1564" y="2121"/>
                <a:ext cx="480" cy="317"/>
              </a:xfrm>
              <a:prstGeom prst="rect">
                <a:avLst/>
              </a:prstGeom>
              <a:noFill/>
              <a:ln w="12700" cap="rnd">
                <a:noFill/>
                <a:miter lim="800000"/>
                <a:headEnd/>
                <a:tailEnd/>
              </a:ln>
            </p:spPr>
            <p:txBody>
              <a:bodyPr>
                <a:spAutoFit/>
              </a:bodyPr>
              <a:lstStyle/>
              <a:p>
                <a:pPr algn="l">
                  <a:spcBef>
                    <a:spcPct val="50000"/>
                  </a:spcBef>
                  <a:buClrTx/>
                  <a:buFontTx/>
                  <a:buNone/>
                </a:pPr>
                <a:r>
                  <a:rPr lang="zh-CN" altLang="zh-CN" sz="2400" b="1">
                    <a:solidFill>
                      <a:srgbClr val="000000"/>
                    </a:solidFill>
                    <a:latin typeface="隶书" pitchFamily="49" charset="-122"/>
                    <a:ea typeface="隶书" pitchFamily="49" charset="-122"/>
                  </a:rPr>
                  <a:t>007</a:t>
                </a:r>
              </a:p>
            </p:txBody>
          </p:sp>
        </p:grpSp>
      </p:grpSp>
      <p:sp>
        <p:nvSpPr>
          <p:cNvPr id="1055781" name="Text Box 37"/>
          <p:cNvSpPr txBox="1">
            <a:spLocks noChangeArrowheads="1"/>
          </p:cNvSpPr>
          <p:nvPr/>
        </p:nvSpPr>
        <p:spPr bwMode="auto">
          <a:xfrm>
            <a:off x="476250" y="2528888"/>
            <a:ext cx="8505825" cy="2143125"/>
          </a:xfrm>
          <a:prstGeom prst="rect">
            <a:avLst/>
          </a:prstGeom>
          <a:noFill/>
          <a:ln w="12700" cap="rnd">
            <a:noFill/>
            <a:miter lim="800000"/>
            <a:headEnd/>
            <a:tailEnd/>
          </a:ln>
        </p:spPr>
        <p:txBody>
          <a:bodyPr>
            <a:spAutoFit/>
          </a:bodyPr>
          <a:lstStyle/>
          <a:p>
            <a:pPr algn="l">
              <a:lnSpc>
                <a:spcPct val="120000"/>
              </a:lnSpc>
              <a:spcBef>
                <a:spcPct val="0"/>
              </a:spcBef>
              <a:buClrTx/>
              <a:buFontTx/>
              <a:buNone/>
            </a:pPr>
            <a:r>
              <a:rPr lang="en-US" altLang="zh-CN" b="1">
                <a:latin typeface="宋体" pitchFamily="2" charset="-122"/>
              </a:rPr>
              <a:t>D = { 001</a:t>
            </a:r>
            <a:r>
              <a:rPr lang="zh-CN" altLang="en-US" b="1">
                <a:latin typeface="宋体" pitchFamily="2" charset="-122"/>
              </a:rPr>
              <a:t>，</a:t>
            </a:r>
            <a:r>
              <a:rPr lang="en-US" altLang="zh-CN" b="1">
                <a:latin typeface="宋体" pitchFamily="2" charset="-122"/>
              </a:rPr>
              <a:t>002</a:t>
            </a:r>
            <a:r>
              <a:rPr lang="zh-CN" altLang="en-US" b="1">
                <a:latin typeface="宋体" pitchFamily="2" charset="-122"/>
              </a:rPr>
              <a:t>，</a:t>
            </a:r>
            <a:r>
              <a:rPr lang="en-US" altLang="zh-CN" b="1">
                <a:latin typeface="宋体" pitchFamily="2" charset="-122"/>
              </a:rPr>
              <a:t>003</a:t>
            </a:r>
            <a:r>
              <a:rPr lang="zh-CN" altLang="en-US" b="1">
                <a:latin typeface="宋体" pitchFamily="2" charset="-122"/>
              </a:rPr>
              <a:t>，</a:t>
            </a:r>
            <a:r>
              <a:rPr lang="en-US" altLang="zh-CN" b="1">
                <a:latin typeface="宋体" pitchFamily="2" charset="-122"/>
              </a:rPr>
              <a:t>004</a:t>
            </a:r>
            <a:r>
              <a:rPr lang="zh-CN" altLang="en-US" b="1">
                <a:latin typeface="宋体" pitchFamily="2" charset="-122"/>
              </a:rPr>
              <a:t>，</a:t>
            </a:r>
            <a:r>
              <a:rPr lang="en-US" altLang="zh-CN" b="1">
                <a:latin typeface="宋体" pitchFamily="2" charset="-122"/>
              </a:rPr>
              <a:t>005</a:t>
            </a:r>
            <a:r>
              <a:rPr lang="zh-CN" altLang="en-US" b="1">
                <a:latin typeface="宋体" pitchFamily="2" charset="-122"/>
              </a:rPr>
              <a:t>，</a:t>
            </a:r>
            <a:r>
              <a:rPr lang="en-US" altLang="zh-CN" b="1">
                <a:latin typeface="宋体" pitchFamily="2" charset="-122"/>
              </a:rPr>
              <a:t>006</a:t>
            </a:r>
            <a:r>
              <a:rPr lang="zh-CN" altLang="en-US" b="1">
                <a:latin typeface="宋体" pitchFamily="2" charset="-122"/>
              </a:rPr>
              <a:t>，</a:t>
            </a:r>
            <a:r>
              <a:rPr lang="en-US" altLang="zh-CN" b="1">
                <a:latin typeface="宋体" pitchFamily="2" charset="-122"/>
              </a:rPr>
              <a:t>007</a:t>
            </a:r>
            <a:r>
              <a:rPr lang="zh-CN" altLang="en-US" b="1">
                <a:latin typeface="宋体" pitchFamily="2" charset="-122"/>
              </a:rPr>
              <a:t>，</a:t>
            </a:r>
            <a:r>
              <a:rPr lang="en-US" altLang="zh-CN" b="1">
                <a:latin typeface="宋体" pitchFamily="2" charset="-122"/>
              </a:rPr>
              <a:t>008 }</a:t>
            </a:r>
          </a:p>
          <a:p>
            <a:pPr algn="l">
              <a:lnSpc>
                <a:spcPct val="120000"/>
              </a:lnSpc>
              <a:spcBef>
                <a:spcPct val="0"/>
              </a:spcBef>
              <a:buClrTx/>
              <a:buFontTx/>
              <a:buNone/>
            </a:pPr>
            <a:r>
              <a:rPr lang="en-US" altLang="zh-CN" b="1">
                <a:latin typeface="宋体" pitchFamily="2" charset="-122"/>
              </a:rPr>
              <a:t>S = { R }</a:t>
            </a:r>
          </a:p>
          <a:p>
            <a:pPr algn="l">
              <a:lnSpc>
                <a:spcPct val="120000"/>
              </a:lnSpc>
              <a:spcBef>
                <a:spcPct val="0"/>
              </a:spcBef>
              <a:buClrTx/>
              <a:buFontTx/>
              <a:buNone/>
            </a:pPr>
            <a:r>
              <a:rPr lang="en-US" altLang="zh-CN" b="1">
                <a:latin typeface="宋体" pitchFamily="2" charset="-122"/>
              </a:rPr>
              <a:t>R = { &lt;001,002&gt;, &lt;002,003&gt;, &lt;003,004&gt;, &lt;004,005&gt;, &lt;005,006&gt;, &lt;006,007&gt;, &lt;007,008&gt; }</a:t>
            </a:r>
            <a:endParaRPr lang="en-US" altLang="zh-CN" b="1">
              <a:latin typeface="隶书" pitchFamily="49" charset="-122"/>
              <a:ea typeface="隶书" pitchFamily="49"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55781">
                                            <p:txEl>
                                              <p:pRg st="0" end="0"/>
                                            </p:txEl>
                                          </p:spTgt>
                                        </p:tgtEl>
                                        <p:attrNameLst>
                                          <p:attrName>style.visibility</p:attrName>
                                        </p:attrNameLst>
                                      </p:cBhvr>
                                      <p:to>
                                        <p:strVal val="visible"/>
                                      </p:to>
                                    </p:set>
                                    <p:animEffect transition="in" filter="wipe(left)">
                                      <p:cBhvr>
                                        <p:cTn id="7" dur="500"/>
                                        <p:tgtEl>
                                          <p:spTgt spid="10557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55781">
                                            <p:txEl>
                                              <p:pRg st="1" end="1"/>
                                            </p:txEl>
                                          </p:spTgt>
                                        </p:tgtEl>
                                        <p:attrNameLst>
                                          <p:attrName>style.visibility</p:attrName>
                                        </p:attrNameLst>
                                      </p:cBhvr>
                                      <p:to>
                                        <p:strVal val="visible"/>
                                      </p:to>
                                    </p:set>
                                    <p:animEffect transition="in" filter="wipe(left)">
                                      <p:cBhvr>
                                        <p:cTn id="12" dur="500"/>
                                        <p:tgtEl>
                                          <p:spTgt spid="105578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55781">
                                            <p:txEl>
                                              <p:pRg st="2" end="2"/>
                                            </p:txEl>
                                          </p:spTgt>
                                        </p:tgtEl>
                                        <p:attrNameLst>
                                          <p:attrName>style.visibility</p:attrName>
                                        </p:attrNameLst>
                                      </p:cBhvr>
                                      <p:to>
                                        <p:strVal val="visible"/>
                                      </p:to>
                                    </p:set>
                                    <p:animEffect transition="in" filter="wipe(left)">
                                      <p:cBhvr>
                                        <p:cTn id="17" dur="500"/>
                                        <p:tgtEl>
                                          <p:spTgt spid="105578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781"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灯片编号占位符 5"/>
          <p:cNvSpPr>
            <a:spLocks noGrp="1"/>
          </p:cNvSpPr>
          <p:nvPr>
            <p:ph type="sldNum" sz="quarter" idx="11"/>
          </p:nvPr>
        </p:nvSpPr>
        <p:spPr/>
        <p:txBody>
          <a:bodyPr/>
          <a:lstStyle/>
          <a:p>
            <a:pPr>
              <a:defRPr/>
            </a:pPr>
            <a:r>
              <a:rPr lang="zh-CN" altLang="en-US"/>
              <a:t>第 </a:t>
            </a:r>
            <a:fld id="{9292D2AC-DAE7-415A-B0C8-1022F54A370A}" type="slidenum">
              <a:rPr lang="zh-CN" altLang="en-US" b="1">
                <a:solidFill>
                  <a:srgbClr val="66CCFF"/>
                </a:solidFill>
              </a:rPr>
              <a:pPr>
                <a:defRPr/>
              </a:pPr>
              <a:t>44</a:t>
            </a:fld>
            <a:r>
              <a:rPr lang="en-US" altLang="zh-CN" b="1"/>
              <a:t> </a:t>
            </a:r>
            <a:r>
              <a:rPr lang="zh-CN" altLang="en-US"/>
              <a:t>页</a:t>
            </a:r>
            <a:endParaRPr lang="zh-CN" altLang="en-US" sz="1800">
              <a:latin typeface="Arial" charset="0"/>
            </a:endParaRPr>
          </a:p>
        </p:txBody>
      </p:sp>
      <p:sp>
        <p:nvSpPr>
          <p:cNvPr id="25603"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：数据的逻辑结构</a:t>
            </a:r>
          </a:p>
        </p:txBody>
      </p:sp>
      <p:sp>
        <p:nvSpPr>
          <p:cNvPr id="25604" name="Rectangle 3"/>
          <p:cNvSpPr>
            <a:spLocks noGrp="1" noChangeArrowheads="1"/>
          </p:cNvSpPr>
          <p:nvPr>
            <p:ph type="body" sz="half" idx="1"/>
          </p:nvPr>
        </p:nvSpPr>
        <p:spPr>
          <a:xfrm>
            <a:off x="228600" y="863600"/>
            <a:ext cx="8709025" cy="720725"/>
          </a:xfrm>
        </p:spPr>
        <p:txBody>
          <a:bodyPr/>
          <a:lstStyle/>
          <a:p>
            <a:pPr marL="266700" indent="-266700" eaLnBrk="1" hangingPunct="1">
              <a:spcBef>
                <a:spcPct val="0"/>
              </a:spcBef>
              <a:buClrTx/>
              <a:buSzTx/>
              <a:buFontTx/>
              <a:buNone/>
            </a:pPr>
            <a:r>
              <a:rPr lang="zh-CN" altLang="en-US" sz="3200" smtClean="0"/>
              <a:t>例：家族树的二元组表示（</a:t>
            </a:r>
            <a:r>
              <a:rPr lang="en-US" altLang="zh-CN" sz="3200" smtClean="0"/>
              <a:t>D</a:t>
            </a:r>
            <a:r>
              <a:rPr lang="zh-CN" altLang="en-US" sz="3200" smtClean="0"/>
              <a:t>，</a:t>
            </a:r>
            <a:r>
              <a:rPr lang="en-US" altLang="zh-CN" sz="3200" smtClean="0"/>
              <a:t>S</a:t>
            </a:r>
            <a:r>
              <a:rPr lang="zh-CN" altLang="en-US" sz="3200" smtClean="0"/>
              <a:t>）</a:t>
            </a:r>
          </a:p>
        </p:txBody>
      </p:sp>
      <p:sp>
        <p:nvSpPr>
          <p:cNvPr id="1056805" name="Text Box 37"/>
          <p:cNvSpPr txBox="1">
            <a:spLocks noChangeArrowheads="1"/>
          </p:cNvSpPr>
          <p:nvPr/>
        </p:nvSpPr>
        <p:spPr bwMode="auto">
          <a:xfrm>
            <a:off x="385763" y="3990975"/>
            <a:ext cx="8505825" cy="2228850"/>
          </a:xfrm>
          <a:prstGeom prst="rect">
            <a:avLst/>
          </a:prstGeom>
          <a:noFill/>
          <a:ln w="12700" cap="rnd">
            <a:noFill/>
            <a:miter lim="800000"/>
            <a:headEnd/>
            <a:tailEnd/>
          </a:ln>
        </p:spPr>
        <p:txBody>
          <a:bodyPr>
            <a:spAutoFit/>
          </a:bodyPr>
          <a:lstStyle/>
          <a:p>
            <a:pPr algn="l">
              <a:spcBef>
                <a:spcPct val="50000"/>
              </a:spcBef>
              <a:buClrTx/>
              <a:buFontTx/>
              <a:buNone/>
            </a:pPr>
            <a:r>
              <a:rPr lang="zh-CN" altLang="zh-CN"/>
              <a:t> </a:t>
            </a:r>
            <a:r>
              <a:rPr lang="en-US" altLang="zh-CN" b="1"/>
              <a:t>D = { A</a:t>
            </a:r>
            <a:r>
              <a:rPr lang="zh-CN" altLang="en-US" b="1"/>
              <a:t>，</a:t>
            </a:r>
            <a:r>
              <a:rPr lang="en-US" altLang="zh-CN" b="1"/>
              <a:t>B</a:t>
            </a:r>
            <a:r>
              <a:rPr lang="zh-CN" altLang="en-US" b="1"/>
              <a:t>，</a:t>
            </a:r>
            <a:r>
              <a:rPr lang="en-US" altLang="zh-CN" b="1"/>
              <a:t>C</a:t>
            </a:r>
            <a:r>
              <a:rPr lang="zh-CN" altLang="en-US" b="1"/>
              <a:t>，</a:t>
            </a:r>
            <a:r>
              <a:rPr lang="en-US" altLang="zh-CN" b="1"/>
              <a:t>D</a:t>
            </a:r>
            <a:r>
              <a:rPr lang="zh-CN" altLang="en-US" b="1"/>
              <a:t>，</a:t>
            </a:r>
            <a:r>
              <a:rPr lang="en-US" altLang="zh-CN" b="1"/>
              <a:t>E</a:t>
            </a:r>
            <a:r>
              <a:rPr lang="zh-CN" altLang="en-US" b="1"/>
              <a:t>，</a:t>
            </a:r>
            <a:r>
              <a:rPr lang="en-US" altLang="zh-CN" b="1"/>
              <a:t>F</a:t>
            </a:r>
            <a:r>
              <a:rPr lang="zh-CN" altLang="en-US" b="1"/>
              <a:t>，</a:t>
            </a:r>
            <a:r>
              <a:rPr lang="en-US" altLang="zh-CN" b="1"/>
              <a:t>G</a:t>
            </a:r>
            <a:r>
              <a:rPr lang="zh-CN" altLang="en-US" b="1"/>
              <a:t>，</a:t>
            </a:r>
            <a:r>
              <a:rPr lang="en-US" altLang="zh-CN" b="1"/>
              <a:t>H</a:t>
            </a:r>
            <a:r>
              <a:rPr lang="zh-CN" altLang="en-US" b="1"/>
              <a:t>，</a:t>
            </a:r>
            <a:r>
              <a:rPr lang="en-US" altLang="zh-CN" b="1"/>
              <a:t>I</a:t>
            </a:r>
            <a:r>
              <a:rPr lang="zh-CN" altLang="en-US" b="1"/>
              <a:t>，</a:t>
            </a:r>
            <a:r>
              <a:rPr lang="en-US" altLang="zh-CN" b="1"/>
              <a:t>J }</a:t>
            </a:r>
          </a:p>
          <a:p>
            <a:pPr algn="l">
              <a:spcBef>
                <a:spcPct val="50000"/>
              </a:spcBef>
              <a:buClrTx/>
              <a:buFontTx/>
              <a:buNone/>
            </a:pPr>
            <a:r>
              <a:rPr lang="en-US" altLang="zh-CN" b="1"/>
              <a:t> S = { R }</a:t>
            </a:r>
          </a:p>
          <a:p>
            <a:pPr algn="l">
              <a:spcBef>
                <a:spcPct val="50000"/>
              </a:spcBef>
              <a:buClrTx/>
              <a:buFontTx/>
              <a:buNone/>
            </a:pPr>
            <a:r>
              <a:rPr lang="en-US" altLang="zh-CN" b="1"/>
              <a:t> R = { &lt;A,B&gt;,  &lt;A,C&gt;,  &lt;A,D&gt;, &lt;B,E&gt;,  &lt;B,F&gt;,  &lt;C,G&gt;, &lt;D,H&gt;,  &lt;D,I&gt;,  &lt;D,J&gt; }</a:t>
            </a:r>
            <a:endParaRPr lang="en-US" altLang="zh-CN" b="1">
              <a:latin typeface="隶书" pitchFamily="49" charset="-122"/>
              <a:ea typeface="隶书" pitchFamily="49" charset="-122"/>
            </a:endParaRPr>
          </a:p>
        </p:txBody>
      </p:sp>
      <p:grpSp>
        <p:nvGrpSpPr>
          <p:cNvPr id="2" name="Group 79"/>
          <p:cNvGrpSpPr>
            <a:grpSpLocks/>
          </p:cNvGrpSpPr>
          <p:nvPr/>
        </p:nvGrpSpPr>
        <p:grpSpPr bwMode="auto">
          <a:xfrm>
            <a:off x="2243138" y="1531938"/>
            <a:ext cx="5029200" cy="2211387"/>
            <a:chOff x="1356" y="1593"/>
            <a:chExt cx="3168" cy="1393"/>
          </a:xfrm>
        </p:grpSpPr>
        <p:sp>
          <p:nvSpPr>
            <p:cNvPr id="25607" name="Line 80"/>
            <p:cNvSpPr>
              <a:spLocks noChangeShapeType="1"/>
            </p:cNvSpPr>
            <p:nvPr/>
          </p:nvSpPr>
          <p:spPr bwMode="auto">
            <a:xfrm>
              <a:off x="2826" y="1948"/>
              <a:ext cx="0" cy="141"/>
            </a:xfrm>
            <a:prstGeom prst="line">
              <a:avLst/>
            </a:prstGeom>
            <a:noFill/>
            <a:ln w="28575" cap="rnd">
              <a:solidFill>
                <a:srgbClr val="FFFF00"/>
              </a:solidFill>
              <a:round/>
              <a:headEnd/>
              <a:tailEnd/>
            </a:ln>
          </p:spPr>
          <p:txBody>
            <a:bodyPr wrap="none" anchor="ctr"/>
            <a:lstStyle/>
            <a:p>
              <a:endParaRPr lang="zh-CN" altLang="en-US"/>
            </a:p>
          </p:txBody>
        </p:sp>
        <p:sp>
          <p:nvSpPr>
            <p:cNvPr id="25608" name="Line 81"/>
            <p:cNvSpPr>
              <a:spLocks noChangeShapeType="1"/>
            </p:cNvSpPr>
            <p:nvPr/>
          </p:nvSpPr>
          <p:spPr bwMode="auto">
            <a:xfrm flipH="1">
              <a:off x="2063" y="1806"/>
              <a:ext cx="573" cy="354"/>
            </a:xfrm>
            <a:prstGeom prst="line">
              <a:avLst/>
            </a:prstGeom>
            <a:noFill/>
            <a:ln w="28575" cap="rnd">
              <a:solidFill>
                <a:srgbClr val="FFFF00"/>
              </a:solidFill>
              <a:round/>
              <a:headEnd/>
              <a:tailEnd/>
            </a:ln>
          </p:spPr>
          <p:txBody>
            <a:bodyPr wrap="none" anchor="ctr"/>
            <a:lstStyle/>
            <a:p>
              <a:endParaRPr lang="zh-CN" altLang="en-US"/>
            </a:p>
          </p:txBody>
        </p:sp>
        <p:sp>
          <p:nvSpPr>
            <p:cNvPr id="25609" name="Line 82"/>
            <p:cNvSpPr>
              <a:spLocks noChangeShapeType="1"/>
            </p:cNvSpPr>
            <p:nvPr/>
          </p:nvSpPr>
          <p:spPr bwMode="auto">
            <a:xfrm>
              <a:off x="2826"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5610" name="Line 83"/>
            <p:cNvSpPr>
              <a:spLocks noChangeShapeType="1"/>
            </p:cNvSpPr>
            <p:nvPr/>
          </p:nvSpPr>
          <p:spPr bwMode="auto">
            <a:xfrm>
              <a:off x="2953" y="1806"/>
              <a:ext cx="700" cy="425"/>
            </a:xfrm>
            <a:prstGeom prst="line">
              <a:avLst/>
            </a:prstGeom>
            <a:noFill/>
            <a:ln w="28575" cap="rnd">
              <a:solidFill>
                <a:srgbClr val="FFFF00"/>
              </a:solidFill>
              <a:round/>
              <a:headEnd/>
              <a:tailEnd/>
            </a:ln>
          </p:spPr>
          <p:txBody>
            <a:bodyPr wrap="none" anchor="ctr"/>
            <a:lstStyle/>
            <a:p>
              <a:endParaRPr lang="zh-CN" altLang="en-US"/>
            </a:p>
          </p:txBody>
        </p:sp>
        <p:sp>
          <p:nvSpPr>
            <p:cNvPr id="25611" name="Line 84"/>
            <p:cNvSpPr>
              <a:spLocks noChangeShapeType="1"/>
            </p:cNvSpPr>
            <p:nvPr/>
          </p:nvSpPr>
          <p:spPr bwMode="auto">
            <a:xfrm flipH="1">
              <a:off x="3462"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5612" name="Line 85"/>
            <p:cNvSpPr>
              <a:spLocks noChangeShapeType="1"/>
            </p:cNvSpPr>
            <p:nvPr/>
          </p:nvSpPr>
          <p:spPr bwMode="auto">
            <a:xfrm>
              <a:off x="3844" y="2444"/>
              <a:ext cx="0" cy="213"/>
            </a:xfrm>
            <a:prstGeom prst="line">
              <a:avLst/>
            </a:prstGeom>
            <a:noFill/>
            <a:ln w="28575" cap="rnd">
              <a:solidFill>
                <a:srgbClr val="FFFF00"/>
              </a:solidFill>
              <a:round/>
              <a:headEnd/>
              <a:tailEnd/>
            </a:ln>
          </p:spPr>
          <p:txBody>
            <a:bodyPr wrap="none" anchor="ctr"/>
            <a:lstStyle/>
            <a:p>
              <a:endParaRPr lang="zh-CN" altLang="en-US"/>
            </a:p>
          </p:txBody>
        </p:sp>
        <p:sp>
          <p:nvSpPr>
            <p:cNvPr id="25613" name="Line 86"/>
            <p:cNvSpPr>
              <a:spLocks noChangeShapeType="1"/>
            </p:cNvSpPr>
            <p:nvPr/>
          </p:nvSpPr>
          <p:spPr bwMode="auto">
            <a:xfrm>
              <a:off x="3971" y="2373"/>
              <a:ext cx="254" cy="284"/>
            </a:xfrm>
            <a:prstGeom prst="line">
              <a:avLst/>
            </a:prstGeom>
            <a:noFill/>
            <a:ln w="28575" cap="rnd">
              <a:solidFill>
                <a:srgbClr val="FFFF00"/>
              </a:solidFill>
              <a:round/>
              <a:headEnd/>
              <a:tailEnd/>
            </a:ln>
          </p:spPr>
          <p:txBody>
            <a:bodyPr wrap="none" anchor="ctr"/>
            <a:lstStyle/>
            <a:p>
              <a:endParaRPr lang="zh-CN" altLang="en-US"/>
            </a:p>
          </p:txBody>
        </p:sp>
        <p:sp>
          <p:nvSpPr>
            <p:cNvPr id="25614" name="Line 87"/>
            <p:cNvSpPr>
              <a:spLocks noChangeShapeType="1"/>
            </p:cNvSpPr>
            <p:nvPr/>
          </p:nvSpPr>
          <p:spPr bwMode="auto">
            <a:xfrm>
              <a:off x="2000" y="2373"/>
              <a:ext cx="190" cy="284"/>
            </a:xfrm>
            <a:prstGeom prst="line">
              <a:avLst/>
            </a:prstGeom>
            <a:noFill/>
            <a:ln w="28575" cap="rnd">
              <a:solidFill>
                <a:srgbClr val="FFFF00"/>
              </a:solidFill>
              <a:round/>
              <a:headEnd/>
              <a:tailEnd/>
            </a:ln>
          </p:spPr>
          <p:txBody>
            <a:bodyPr wrap="none" anchor="ctr"/>
            <a:lstStyle/>
            <a:p>
              <a:endParaRPr lang="zh-CN" altLang="en-US"/>
            </a:p>
          </p:txBody>
        </p:sp>
        <p:sp>
          <p:nvSpPr>
            <p:cNvPr id="25615" name="Line 88"/>
            <p:cNvSpPr>
              <a:spLocks noChangeShapeType="1"/>
            </p:cNvSpPr>
            <p:nvPr/>
          </p:nvSpPr>
          <p:spPr bwMode="auto">
            <a:xfrm flipH="1">
              <a:off x="1618" y="2373"/>
              <a:ext cx="191" cy="284"/>
            </a:xfrm>
            <a:prstGeom prst="line">
              <a:avLst/>
            </a:prstGeom>
            <a:noFill/>
            <a:ln w="28575" cap="rnd">
              <a:solidFill>
                <a:srgbClr val="FFFF00"/>
              </a:solidFill>
              <a:round/>
              <a:headEnd/>
              <a:tailEnd/>
            </a:ln>
          </p:spPr>
          <p:txBody>
            <a:bodyPr wrap="none" anchor="ctr"/>
            <a:lstStyle/>
            <a:p>
              <a:endParaRPr lang="zh-CN" altLang="en-US"/>
            </a:p>
          </p:txBody>
        </p:sp>
        <p:grpSp>
          <p:nvGrpSpPr>
            <p:cNvPr id="25616" name="Group 89"/>
            <p:cNvGrpSpPr>
              <a:grpSpLocks/>
            </p:cNvGrpSpPr>
            <p:nvPr/>
          </p:nvGrpSpPr>
          <p:grpSpPr bwMode="auto">
            <a:xfrm>
              <a:off x="4100" y="2620"/>
              <a:ext cx="424" cy="362"/>
              <a:chOff x="2880" y="1104"/>
              <a:chExt cx="367" cy="336"/>
            </a:xfrm>
          </p:grpSpPr>
          <p:sp>
            <p:nvSpPr>
              <p:cNvPr id="25644" name="Oval 90"/>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45" name="Text Box 91"/>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J</a:t>
                </a:r>
              </a:p>
            </p:txBody>
          </p:sp>
        </p:grpSp>
        <p:grpSp>
          <p:nvGrpSpPr>
            <p:cNvPr id="25617" name="Group 92"/>
            <p:cNvGrpSpPr>
              <a:grpSpLocks/>
            </p:cNvGrpSpPr>
            <p:nvPr/>
          </p:nvGrpSpPr>
          <p:grpSpPr bwMode="auto">
            <a:xfrm>
              <a:off x="3653" y="2624"/>
              <a:ext cx="424" cy="362"/>
              <a:chOff x="2880" y="1104"/>
              <a:chExt cx="367" cy="336"/>
            </a:xfrm>
          </p:grpSpPr>
          <p:sp>
            <p:nvSpPr>
              <p:cNvPr id="25642" name="Oval 93"/>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43" name="Text Box 94"/>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I</a:t>
                </a:r>
              </a:p>
            </p:txBody>
          </p:sp>
        </p:grpSp>
        <p:grpSp>
          <p:nvGrpSpPr>
            <p:cNvPr id="25618" name="Group 95"/>
            <p:cNvGrpSpPr>
              <a:grpSpLocks/>
            </p:cNvGrpSpPr>
            <p:nvPr/>
          </p:nvGrpSpPr>
          <p:grpSpPr bwMode="auto">
            <a:xfrm>
              <a:off x="2636" y="1593"/>
              <a:ext cx="423" cy="362"/>
              <a:chOff x="2880" y="1104"/>
              <a:chExt cx="367" cy="336"/>
            </a:xfrm>
          </p:grpSpPr>
          <p:sp>
            <p:nvSpPr>
              <p:cNvPr id="25640" name="Oval 96"/>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41" name="Text Box 97"/>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A</a:t>
                </a:r>
              </a:p>
            </p:txBody>
          </p:sp>
        </p:grpSp>
        <p:grpSp>
          <p:nvGrpSpPr>
            <p:cNvPr id="25619" name="Group 98"/>
            <p:cNvGrpSpPr>
              <a:grpSpLocks/>
            </p:cNvGrpSpPr>
            <p:nvPr/>
          </p:nvGrpSpPr>
          <p:grpSpPr bwMode="auto">
            <a:xfrm>
              <a:off x="2636" y="2091"/>
              <a:ext cx="423" cy="362"/>
              <a:chOff x="2880" y="1104"/>
              <a:chExt cx="367" cy="336"/>
            </a:xfrm>
          </p:grpSpPr>
          <p:sp>
            <p:nvSpPr>
              <p:cNvPr id="25638" name="Oval 99"/>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39" name="Text Box 100"/>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C</a:t>
                </a:r>
              </a:p>
            </p:txBody>
          </p:sp>
        </p:grpSp>
        <p:grpSp>
          <p:nvGrpSpPr>
            <p:cNvPr id="25620" name="Group 101"/>
            <p:cNvGrpSpPr>
              <a:grpSpLocks/>
            </p:cNvGrpSpPr>
            <p:nvPr/>
          </p:nvGrpSpPr>
          <p:grpSpPr bwMode="auto">
            <a:xfrm>
              <a:off x="1737" y="2091"/>
              <a:ext cx="424" cy="362"/>
              <a:chOff x="2880" y="1104"/>
              <a:chExt cx="367" cy="336"/>
            </a:xfrm>
          </p:grpSpPr>
          <p:sp>
            <p:nvSpPr>
              <p:cNvPr id="25636" name="Oval 102"/>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37" name="Text Box 103"/>
              <p:cNvSpPr txBox="1">
                <a:spLocks noChangeArrowheads="1"/>
              </p:cNvSpPr>
              <p:nvPr/>
            </p:nvSpPr>
            <p:spPr bwMode="auto">
              <a:xfrm>
                <a:off x="2927" y="1104"/>
                <a:ext cx="320"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B</a:t>
                </a:r>
              </a:p>
            </p:txBody>
          </p:sp>
        </p:grpSp>
        <p:grpSp>
          <p:nvGrpSpPr>
            <p:cNvPr id="25621" name="Group 104"/>
            <p:cNvGrpSpPr>
              <a:grpSpLocks/>
            </p:cNvGrpSpPr>
            <p:nvPr/>
          </p:nvGrpSpPr>
          <p:grpSpPr bwMode="auto">
            <a:xfrm>
              <a:off x="3645" y="2091"/>
              <a:ext cx="424" cy="362"/>
              <a:chOff x="2880" y="1104"/>
              <a:chExt cx="367" cy="336"/>
            </a:xfrm>
          </p:grpSpPr>
          <p:sp>
            <p:nvSpPr>
              <p:cNvPr id="25634" name="Oval 105"/>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35" name="Text Box 106"/>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D</a:t>
                </a:r>
              </a:p>
            </p:txBody>
          </p:sp>
        </p:grpSp>
        <p:grpSp>
          <p:nvGrpSpPr>
            <p:cNvPr id="25622" name="Group 107"/>
            <p:cNvGrpSpPr>
              <a:grpSpLocks/>
            </p:cNvGrpSpPr>
            <p:nvPr/>
          </p:nvGrpSpPr>
          <p:grpSpPr bwMode="auto">
            <a:xfrm>
              <a:off x="3200" y="2624"/>
              <a:ext cx="424" cy="362"/>
              <a:chOff x="2880" y="1104"/>
              <a:chExt cx="367" cy="336"/>
            </a:xfrm>
          </p:grpSpPr>
          <p:sp>
            <p:nvSpPr>
              <p:cNvPr id="25632" name="Oval 108"/>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33" name="Text Box 109"/>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H</a:t>
                </a:r>
              </a:p>
            </p:txBody>
          </p:sp>
        </p:grpSp>
        <p:grpSp>
          <p:nvGrpSpPr>
            <p:cNvPr id="25623" name="Group 110"/>
            <p:cNvGrpSpPr>
              <a:grpSpLocks/>
            </p:cNvGrpSpPr>
            <p:nvPr/>
          </p:nvGrpSpPr>
          <p:grpSpPr bwMode="auto">
            <a:xfrm>
              <a:off x="2636" y="2624"/>
              <a:ext cx="423" cy="362"/>
              <a:chOff x="2880" y="1104"/>
              <a:chExt cx="367" cy="336"/>
            </a:xfrm>
          </p:grpSpPr>
          <p:sp>
            <p:nvSpPr>
              <p:cNvPr id="25630" name="Oval 111"/>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31" name="Text Box 112"/>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G</a:t>
                </a:r>
              </a:p>
            </p:txBody>
          </p:sp>
        </p:grpSp>
        <p:grpSp>
          <p:nvGrpSpPr>
            <p:cNvPr id="25624" name="Group 113"/>
            <p:cNvGrpSpPr>
              <a:grpSpLocks/>
            </p:cNvGrpSpPr>
            <p:nvPr/>
          </p:nvGrpSpPr>
          <p:grpSpPr bwMode="auto">
            <a:xfrm>
              <a:off x="2000" y="2624"/>
              <a:ext cx="424" cy="362"/>
              <a:chOff x="2880" y="1104"/>
              <a:chExt cx="367" cy="336"/>
            </a:xfrm>
          </p:grpSpPr>
          <p:sp>
            <p:nvSpPr>
              <p:cNvPr id="25628" name="Oval 114"/>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29" name="Text Box 115"/>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F</a:t>
                </a:r>
              </a:p>
            </p:txBody>
          </p:sp>
        </p:grpSp>
        <p:grpSp>
          <p:nvGrpSpPr>
            <p:cNvPr id="25625" name="Group 116"/>
            <p:cNvGrpSpPr>
              <a:grpSpLocks/>
            </p:cNvGrpSpPr>
            <p:nvPr/>
          </p:nvGrpSpPr>
          <p:grpSpPr bwMode="auto">
            <a:xfrm>
              <a:off x="1356" y="2624"/>
              <a:ext cx="424" cy="362"/>
              <a:chOff x="2880" y="1104"/>
              <a:chExt cx="367" cy="336"/>
            </a:xfrm>
          </p:grpSpPr>
          <p:sp>
            <p:nvSpPr>
              <p:cNvPr id="25626" name="Oval 117"/>
              <p:cNvSpPr>
                <a:spLocks noChangeArrowheads="1"/>
              </p:cNvSpPr>
              <p:nvPr/>
            </p:nvSpPr>
            <p:spPr bwMode="auto">
              <a:xfrm>
                <a:off x="2880" y="1104"/>
                <a:ext cx="317" cy="336"/>
              </a:xfrm>
              <a:prstGeom prst="ellipse">
                <a:avLst/>
              </a:prstGeom>
              <a:solidFill>
                <a:srgbClr val="DBE0B4"/>
              </a:solidFill>
              <a:ln w="28575" cap="rnd">
                <a:solidFill>
                  <a:srgbClr val="000000"/>
                </a:solidFill>
                <a:round/>
                <a:headEnd/>
                <a:tailEnd/>
              </a:ln>
            </p:spPr>
            <p:txBody>
              <a:bodyPr wrap="none" anchor="ctr"/>
              <a:lstStyle/>
              <a:p>
                <a:pPr>
                  <a:spcBef>
                    <a:spcPct val="0"/>
                  </a:spcBef>
                  <a:buClrTx/>
                  <a:buFontTx/>
                  <a:buNone/>
                </a:pPr>
                <a:endParaRPr lang="zh-CN" altLang="en-US" sz="2000" b="1">
                  <a:latin typeface="隶书" pitchFamily="49" charset="-122"/>
                  <a:ea typeface="隶书" pitchFamily="49" charset="-122"/>
                </a:endParaRPr>
              </a:p>
            </p:txBody>
          </p:sp>
          <p:sp>
            <p:nvSpPr>
              <p:cNvPr id="25627" name="Text Box 118"/>
              <p:cNvSpPr txBox="1">
                <a:spLocks noChangeArrowheads="1"/>
              </p:cNvSpPr>
              <p:nvPr/>
            </p:nvSpPr>
            <p:spPr bwMode="auto">
              <a:xfrm>
                <a:off x="2928" y="1104"/>
                <a:ext cx="319" cy="304"/>
              </a:xfrm>
              <a:prstGeom prst="rect">
                <a:avLst/>
              </a:prstGeom>
              <a:noFill/>
              <a:ln w="28575" cap="rnd">
                <a:noFill/>
                <a:miter lim="800000"/>
                <a:headEnd/>
                <a:tailEnd/>
              </a:ln>
            </p:spPr>
            <p:txBody>
              <a:bodyPr>
                <a:spAutoFit/>
              </a:bodyPr>
              <a:lstStyle/>
              <a:p>
                <a:pPr algn="l">
                  <a:spcBef>
                    <a:spcPct val="50000"/>
                  </a:spcBef>
                  <a:buClrTx/>
                  <a:buFontTx/>
                  <a:buNone/>
                </a:pPr>
                <a:r>
                  <a:rPr lang="en-US" altLang="zh-CN" b="1">
                    <a:solidFill>
                      <a:srgbClr val="000000"/>
                    </a:solidFill>
                    <a:latin typeface="黑体" pitchFamily="2" charset="-122"/>
                    <a:ea typeface="黑体" pitchFamily="2" charset="-122"/>
                  </a:rPr>
                  <a:t>E</a:t>
                </a:r>
              </a:p>
            </p:txBody>
          </p:sp>
        </p:gr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1056805">
                                            <p:txEl>
                                              <p:pRg st="0" end="0"/>
                                            </p:txEl>
                                          </p:spTgt>
                                        </p:tgtEl>
                                        <p:attrNameLst>
                                          <p:attrName>style.visibility</p:attrName>
                                        </p:attrNameLst>
                                      </p:cBhvr>
                                      <p:to>
                                        <p:strVal val="visible"/>
                                      </p:to>
                                    </p:set>
                                    <p:animEffect transition="in" filter="wipe(left)">
                                      <p:cBhvr>
                                        <p:cTn id="11" dur="500"/>
                                        <p:tgtEl>
                                          <p:spTgt spid="105680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56805">
                                            <p:txEl>
                                              <p:pRg st="1" end="1"/>
                                            </p:txEl>
                                          </p:spTgt>
                                        </p:tgtEl>
                                        <p:attrNameLst>
                                          <p:attrName>style.visibility</p:attrName>
                                        </p:attrNameLst>
                                      </p:cBhvr>
                                      <p:to>
                                        <p:strVal val="visible"/>
                                      </p:to>
                                    </p:set>
                                    <p:animEffect transition="in" filter="wipe(left)">
                                      <p:cBhvr>
                                        <p:cTn id="16" dur="500"/>
                                        <p:tgtEl>
                                          <p:spTgt spid="105680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056805">
                                            <p:txEl>
                                              <p:pRg st="2" end="2"/>
                                            </p:txEl>
                                          </p:spTgt>
                                        </p:tgtEl>
                                        <p:attrNameLst>
                                          <p:attrName>style.visibility</p:attrName>
                                        </p:attrNameLst>
                                      </p:cBhvr>
                                      <p:to>
                                        <p:strVal val="visible"/>
                                      </p:to>
                                    </p:set>
                                    <p:animEffect transition="in" filter="wipe(left)">
                                      <p:cBhvr>
                                        <p:cTn id="21" dur="500"/>
                                        <p:tgtEl>
                                          <p:spTgt spid="105680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680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D3621E99-C163-4A92-9916-57A78A8A1ADA}" type="slidenum">
              <a:rPr lang="zh-CN" altLang="en-US" b="1">
                <a:solidFill>
                  <a:srgbClr val="66CCFF"/>
                </a:solidFill>
              </a:rPr>
              <a:pPr>
                <a:defRPr/>
              </a:pPr>
              <a:t>45</a:t>
            </a:fld>
            <a:r>
              <a:rPr lang="en-US" altLang="zh-CN" b="1"/>
              <a:t> </a:t>
            </a:r>
            <a:r>
              <a:rPr lang="zh-CN" altLang="en-US"/>
              <a:t>页</a:t>
            </a:r>
            <a:endParaRPr lang="zh-CN" altLang="en-US" sz="1800">
              <a:latin typeface="Arial" charset="0"/>
            </a:endParaRPr>
          </a:p>
        </p:txBody>
      </p:sp>
      <p:sp>
        <p:nvSpPr>
          <p:cNvPr id="26627"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91587" name="Rectangle 3"/>
          <p:cNvSpPr>
            <a:spLocks noGrp="1" noChangeArrowheads="1"/>
          </p:cNvSpPr>
          <p:nvPr>
            <p:ph type="body" sz="half" idx="1"/>
          </p:nvPr>
        </p:nvSpPr>
        <p:spPr>
          <a:xfrm>
            <a:off x="228600" y="644525"/>
            <a:ext cx="8664575" cy="5940425"/>
          </a:xfrm>
        </p:spPr>
        <p:txBody>
          <a:bodyPr/>
          <a:lstStyle/>
          <a:p>
            <a:pPr marL="266700" indent="-266700" eaLnBrk="1" hangingPunct="1">
              <a:spcBef>
                <a:spcPct val="10000"/>
              </a:spcBef>
              <a:defRPr/>
            </a:pPr>
            <a:r>
              <a:rPr lang="zh-CN" altLang="en-US" sz="3200" dirty="0" smtClean="0">
                <a:latin typeface="宋体" pitchFamily="2" charset="-122"/>
              </a:rPr>
              <a:t>数据的存储结构</a:t>
            </a:r>
          </a:p>
          <a:p>
            <a:pPr marL="266700" indent="-266700" eaLnBrk="1" hangingPunct="1">
              <a:spcBef>
                <a:spcPct val="10000"/>
              </a:spcBef>
              <a:buNone/>
              <a:defRPr/>
            </a:pPr>
            <a:r>
              <a:rPr lang="zh-CN" altLang="en-US" sz="3200" dirty="0" smtClean="0">
                <a:solidFill>
                  <a:schemeClr val="tx1"/>
                </a:solidFill>
                <a:latin typeface="宋体" pitchFamily="2" charset="-122"/>
              </a:rPr>
              <a:t>	</a:t>
            </a:r>
            <a:r>
              <a:rPr lang="zh-CN" altLang="en-US" sz="3200" dirty="0" smtClean="0">
                <a:solidFill>
                  <a:srgbClr val="00FFFF"/>
                </a:solidFill>
                <a:latin typeface="宋体" pitchFamily="2" charset="-122"/>
              </a:rPr>
              <a:t>逻辑结构</a:t>
            </a:r>
            <a:r>
              <a:rPr lang="zh-CN" altLang="en-US" sz="3200" dirty="0" smtClean="0">
                <a:solidFill>
                  <a:schemeClr val="tx1"/>
                </a:solidFill>
                <a:latin typeface="宋体" pitchFamily="2" charset="-122"/>
              </a:rPr>
              <a:t>：从问题抽象出来的数学模型</a:t>
            </a:r>
            <a:r>
              <a:rPr lang="zh-CN" altLang="en-US" sz="3200" dirty="0">
                <a:solidFill>
                  <a:schemeClr val="tx1"/>
                </a:solidFill>
                <a:latin typeface="宋体" pitchFamily="2" charset="-122"/>
              </a:rPr>
              <a:t>。数据的</a:t>
            </a:r>
            <a:r>
              <a:rPr lang="zh-CN" altLang="en-US" sz="3200" dirty="0">
                <a:solidFill>
                  <a:srgbClr val="00FFFF"/>
                </a:solidFill>
                <a:latin typeface="宋体" pitchFamily="2" charset="-122"/>
              </a:rPr>
              <a:t>逻辑结构</a:t>
            </a:r>
            <a:r>
              <a:rPr lang="zh-CN" altLang="en-US" sz="3200" dirty="0">
                <a:solidFill>
                  <a:schemeClr val="tx1"/>
                </a:solidFill>
                <a:latin typeface="宋体" pitchFamily="2" charset="-122"/>
              </a:rPr>
              <a:t>，是</a:t>
            </a:r>
            <a:r>
              <a:rPr lang="zh-CN" altLang="en-US" sz="3200" dirty="0">
                <a:solidFill>
                  <a:srgbClr val="00FFFF"/>
                </a:solidFill>
                <a:latin typeface="宋体" pitchFamily="2" charset="-122"/>
              </a:rPr>
              <a:t>面向问题</a:t>
            </a:r>
            <a:r>
              <a:rPr lang="zh-CN" altLang="en-US" sz="3200" dirty="0">
                <a:solidFill>
                  <a:schemeClr val="tx1"/>
                </a:solidFill>
                <a:latin typeface="宋体" pitchFamily="2" charset="-122"/>
              </a:rPr>
              <a:t>的，反映了数据内部的逻辑关联关系，属于</a:t>
            </a:r>
            <a:r>
              <a:rPr lang="zh-CN" altLang="en-US" sz="3200" dirty="0">
                <a:solidFill>
                  <a:srgbClr val="00FFFF"/>
                </a:solidFill>
                <a:latin typeface="宋体" pitchFamily="2" charset="-122"/>
              </a:rPr>
              <a:t>用户视图</a:t>
            </a:r>
            <a:r>
              <a:rPr lang="zh-CN" altLang="en-US" sz="3200" dirty="0">
                <a:solidFill>
                  <a:schemeClr val="tx1"/>
                </a:solidFill>
                <a:latin typeface="宋体" pitchFamily="2" charset="-122"/>
              </a:rPr>
              <a:t>；</a:t>
            </a:r>
            <a:endParaRPr lang="zh-CN" altLang="en-US" sz="3200" dirty="0" smtClean="0">
              <a:solidFill>
                <a:schemeClr val="tx1"/>
              </a:solidFill>
              <a:latin typeface="宋体" pitchFamily="2" charset="-122"/>
            </a:endParaRPr>
          </a:p>
          <a:p>
            <a:pPr marL="266700" lvl="1" indent="-266700" eaLnBrk="1" hangingPunct="1">
              <a:spcBef>
                <a:spcPct val="10000"/>
              </a:spcBef>
              <a:buClr>
                <a:srgbClr val="FFFF00"/>
              </a:buClr>
              <a:buSzPct val="70000"/>
              <a:buFont typeface="宋体" pitchFamily="2" charset="-122"/>
              <a:buNone/>
              <a:defRPr/>
            </a:pPr>
            <a:r>
              <a:rPr lang="zh-CN" altLang="en-US" dirty="0" smtClean="0">
                <a:latin typeface="宋体" pitchFamily="2" charset="-122"/>
              </a:rPr>
              <a:t>	</a:t>
            </a:r>
            <a:r>
              <a:rPr lang="zh-CN" altLang="en-US" dirty="0" smtClean="0">
                <a:solidFill>
                  <a:srgbClr val="00FF00"/>
                </a:solidFill>
                <a:latin typeface="宋体" pitchFamily="2" charset="-122"/>
              </a:rPr>
              <a:t>存储结构</a:t>
            </a:r>
            <a:r>
              <a:rPr lang="zh-CN" altLang="en-US" dirty="0" smtClean="0">
                <a:latin typeface="宋体" pitchFamily="2" charset="-122"/>
              </a:rPr>
              <a:t>：逻辑结构在计算机中的表示</a:t>
            </a:r>
            <a:r>
              <a:rPr lang="en-US" altLang="zh-CN" dirty="0" smtClean="0">
                <a:latin typeface="宋体" pitchFamily="2" charset="-122"/>
              </a:rPr>
              <a:t>,</a:t>
            </a:r>
            <a:r>
              <a:rPr lang="zh-CN" altLang="en-US" dirty="0" smtClean="0">
                <a:latin typeface="宋体" pitchFamily="2" charset="-122"/>
              </a:rPr>
              <a:t>包含 </a:t>
            </a:r>
            <a:r>
              <a:rPr lang="zh-CN" altLang="en-US" dirty="0" smtClean="0">
                <a:latin typeface="宋体" pitchFamily="2" charset="-122"/>
                <a:cs typeface="+mn-cs"/>
              </a:rPr>
              <a:t>“数据元素”的映象和“关系”的映象。</a:t>
            </a:r>
            <a:r>
              <a:rPr lang="zh-CN" altLang="en-US" dirty="0" smtClean="0">
                <a:latin typeface="宋体" pitchFamily="2" charset="-122"/>
              </a:rPr>
              <a:t>实质是内存分配，具体实现依赖于计算机语言。</a:t>
            </a:r>
            <a:r>
              <a:rPr lang="zh-CN" altLang="en-US" sz="3200" dirty="0" smtClean="0">
                <a:solidFill>
                  <a:schemeClr val="tx1"/>
                </a:solidFill>
                <a:latin typeface="宋体" pitchFamily="2" charset="-122"/>
              </a:rPr>
              <a:t>数据的</a:t>
            </a:r>
            <a:r>
              <a:rPr lang="zh-CN" altLang="en-US" sz="3200" dirty="0" smtClean="0">
                <a:solidFill>
                  <a:srgbClr val="00FF00"/>
                </a:solidFill>
                <a:latin typeface="宋体" pitchFamily="2" charset="-122"/>
              </a:rPr>
              <a:t>存储结构</a:t>
            </a:r>
            <a:r>
              <a:rPr lang="zh-CN" altLang="en-US" sz="3200" dirty="0" smtClean="0">
                <a:solidFill>
                  <a:schemeClr val="tx1"/>
                </a:solidFill>
                <a:latin typeface="宋体" pitchFamily="2" charset="-122"/>
              </a:rPr>
              <a:t>是</a:t>
            </a:r>
            <a:r>
              <a:rPr lang="zh-CN" altLang="en-US" sz="3200" dirty="0" smtClean="0">
                <a:solidFill>
                  <a:srgbClr val="00FF00"/>
                </a:solidFill>
                <a:latin typeface="宋体" pitchFamily="2" charset="-122"/>
              </a:rPr>
              <a:t>面向计算机</a:t>
            </a:r>
            <a:r>
              <a:rPr lang="zh-CN" altLang="en-US" sz="3200" dirty="0">
                <a:solidFill>
                  <a:schemeClr val="tx1"/>
                </a:solidFill>
                <a:latin typeface="宋体" pitchFamily="2" charset="-122"/>
              </a:rPr>
              <a:t>的，属于具体实现的视图。</a:t>
            </a:r>
            <a:endParaRPr lang="zh-CN" altLang="en-US" sz="3200" dirty="0" smtClean="0">
              <a:solidFill>
                <a:schemeClr val="tx1"/>
              </a:solidFill>
              <a:latin typeface="宋体" pitchFamily="2" charset="-122"/>
            </a:endParaRPr>
          </a:p>
          <a:p>
            <a:pPr marL="266700" indent="-266700" eaLnBrk="1" hangingPunct="1">
              <a:spcBef>
                <a:spcPct val="10000"/>
              </a:spcBef>
              <a:buClr>
                <a:schemeClr val="tx1"/>
              </a:buClr>
              <a:buFont typeface="Wingdings" pitchFamily="2" charset="2"/>
              <a:buChar char="Ø"/>
              <a:defRPr/>
            </a:pPr>
            <a:r>
              <a:rPr lang="zh-CN" altLang="en-US" sz="3200" dirty="0" smtClean="0">
                <a:solidFill>
                  <a:schemeClr val="tx1"/>
                </a:solidFill>
                <a:latin typeface="宋体" pitchFamily="2" charset="-122"/>
              </a:rPr>
              <a:t>一种</a:t>
            </a:r>
            <a:r>
              <a:rPr lang="zh-CN" altLang="en-US" sz="3200" dirty="0" smtClean="0">
                <a:solidFill>
                  <a:srgbClr val="00FFFF"/>
                </a:solidFill>
                <a:latin typeface="宋体" pitchFamily="2" charset="-122"/>
              </a:rPr>
              <a:t>逻辑结构</a:t>
            </a:r>
            <a:r>
              <a:rPr lang="zh-CN" altLang="en-US" sz="3200" dirty="0" smtClean="0">
                <a:solidFill>
                  <a:schemeClr val="tx1"/>
                </a:solidFill>
                <a:latin typeface="宋体" pitchFamily="2" charset="-122"/>
              </a:rPr>
              <a:t>可以用多种</a:t>
            </a:r>
            <a:r>
              <a:rPr lang="zh-CN" altLang="en-US" sz="3200" dirty="0" smtClean="0">
                <a:solidFill>
                  <a:srgbClr val="00FF00"/>
                </a:solidFill>
                <a:latin typeface="宋体" pitchFamily="2" charset="-122"/>
              </a:rPr>
              <a:t>存储结构</a:t>
            </a:r>
            <a:r>
              <a:rPr lang="zh-CN" altLang="en-US" sz="3200" dirty="0" smtClean="0">
                <a:solidFill>
                  <a:schemeClr val="tx1"/>
                </a:solidFill>
                <a:latin typeface="宋体" pitchFamily="2" charset="-122"/>
              </a:rPr>
              <a:t>来存储；而采用不同的存储结构，其数据处理的效率往往是不同的。</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15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15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915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15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bldLvl="2"/>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8E57646D-B7AE-4C35-85BD-8B205D406A9F}"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46</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46083"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46084" name="Rectangle 3"/>
          <p:cNvSpPr>
            <a:spLocks noGrp="1" noChangeArrowheads="1"/>
          </p:cNvSpPr>
          <p:nvPr>
            <p:ph type="body" sz="half" idx="1"/>
          </p:nvPr>
        </p:nvSpPr>
        <p:spPr>
          <a:xfrm>
            <a:off x="228600" y="863600"/>
            <a:ext cx="8664575" cy="765175"/>
          </a:xfrm>
        </p:spPr>
        <p:txBody>
          <a:bodyPr/>
          <a:lstStyle/>
          <a:p>
            <a:pPr eaLnBrk="1" hangingPunct="1"/>
            <a:r>
              <a:rPr lang="zh-CN" altLang="en-US" sz="3200" smtClean="0"/>
              <a:t>存储结构：“</a:t>
            </a:r>
            <a:r>
              <a:rPr lang="zh-CN" altLang="en-US" sz="3200" smtClean="0">
                <a:solidFill>
                  <a:schemeClr val="tx1"/>
                </a:solidFill>
              </a:rPr>
              <a:t>数据元素</a:t>
            </a:r>
            <a:r>
              <a:rPr lang="zh-CN" altLang="en-US" sz="3200" smtClean="0"/>
              <a:t>”的映象</a:t>
            </a:r>
          </a:p>
        </p:txBody>
      </p:sp>
      <p:sp>
        <p:nvSpPr>
          <p:cNvPr id="5" name="矩形 4"/>
          <p:cNvSpPr>
            <a:spLocks noChangeArrowheads="1"/>
          </p:cNvSpPr>
          <p:nvPr/>
        </p:nvSpPr>
        <p:spPr bwMode="auto">
          <a:xfrm>
            <a:off x="701675" y="1874838"/>
            <a:ext cx="7561263" cy="3431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eaLnBrk="1" hangingPunct="1">
              <a:spcBef>
                <a:spcPts val="600"/>
              </a:spcBef>
              <a:buClrTx/>
              <a:buSzTx/>
              <a:buFontTx/>
              <a:buNone/>
            </a:pPr>
            <a:r>
              <a:rPr lang="zh-CN" altLang="en-US" sz="3200" dirty="0">
                <a:solidFill>
                  <a:schemeClr val="tx1"/>
                </a:solidFill>
                <a:latin typeface="Times New Roman" panose="02020603050405020304" pitchFamily="18" charset="0"/>
              </a:rPr>
              <a:t>用二进制位</a:t>
            </a:r>
            <a:r>
              <a:rPr lang="en-US" altLang="zh-CN" sz="3200" dirty="0">
                <a:solidFill>
                  <a:schemeClr val="tx1"/>
                </a:solidFill>
                <a:latin typeface="Times New Roman" panose="02020603050405020304" pitchFamily="18" charset="0"/>
              </a:rPr>
              <a:t>(bit)</a:t>
            </a:r>
            <a:r>
              <a:rPr lang="zh-CN" altLang="en-US" sz="3200" dirty="0">
                <a:solidFill>
                  <a:schemeClr val="tx1"/>
                </a:solidFill>
                <a:latin typeface="Times New Roman" panose="02020603050405020304" pitchFamily="18" charset="0"/>
              </a:rPr>
              <a:t>的位串表示数据元素</a:t>
            </a:r>
          </a:p>
          <a:p>
            <a:pPr lvl="1" algn="l" eaLnBrk="1" hangingPunct="1">
              <a:spcBef>
                <a:spcPts val="600"/>
              </a:spcBef>
              <a:buClr>
                <a:srgbClr val="00FFFF"/>
              </a:buClr>
              <a:buSzPct val="85000"/>
              <a:buFont typeface="Wingdings" panose="05000000000000000000" pitchFamily="2" charset="2"/>
              <a:buChar char="Ø"/>
            </a:pPr>
            <a:r>
              <a:rPr lang="en-US" altLang="zh-CN" dirty="0">
                <a:latin typeface="Times New Roman" panose="02020603050405020304" pitchFamily="18" charset="0"/>
              </a:rPr>
              <a:t> (321)</a:t>
            </a:r>
            <a:r>
              <a:rPr lang="en-US" altLang="zh-CN" baseline="-25000" dirty="0">
                <a:latin typeface="Times New Roman" panose="02020603050405020304" pitchFamily="18" charset="0"/>
              </a:rPr>
              <a:t>10</a:t>
            </a:r>
            <a:r>
              <a:rPr lang="en-US" altLang="zh-CN" dirty="0">
                <a:latin typeface="Times New Roman" panose="02020603050405020304" pitchFamily="18" charset="0"/>
              </a:rPr>
              <a:t>  =  (</a:t>
            </a:r>
            <a:r>
              <a:rPr lang="en-US" altLang="zh-CN" dirty="0" smtClean="0">
                <a:latin typeface="Times New Roman" panose="02020603050405020304" pitchFamily="18" charset="0"/>
              </a:rPr>
              <a:t>101000001)</a:t>
            </a:r>
            <a:r>
              <a:rPr lang="en-US" altLang="zh-CN" baseline="-25000" dirty="0" smtClean="0">
                <a:latin typeface="Times New Roman" panose="02020603050405020304" pitchFamily="18" charset="0"/>
              </a:rPr>
              <a:t>2</a:t>
            </a:r>
          </a:p>
          <a:p>
            <a:pPr lvl="1" algn="l" eaLnBrk="1" hangingPunct="1">
              <a:spcBef>
                <a:spcPts val="600"/>
              </a:spcBef>
              <a:buClr>
                <a:srgbClr val="00FFFF"/>
              </a:buClr>
              <a:buSzPct val="85000"/>
              <a:buFont typeface="Wingdings" panose="05000000000000000000" pitchFamily="2" charset="2"/>
              <a:buChar char="Ø"/>
            </a:pPr>
            <a:r>
              <a:rPr lang="en-US" altLang="zh-CN" baseline="-25000" dirty="0" smtClean="0">
                <a:latin typeface="Times New Roman" panose="02020603050405020304" pitchFamily="18" charset="0"/>
              </a:rPr>
              <a:t>  </a:t>
            </a:r>
            <a:r>
              <a:rPr lang="en-US" altLang="zh-CN" dirty="0">
                <a:latin typeface="Times New Roman" panose="02020603050405020304" pitchFamily="18" charset="0"/>
              </a:rPr>
              <a:t>A  = (</a:t>
            </a:r>
            <a:r>
              <a:rPr lang="en-US" altLang="zh-CN" dirty="0" smtClean="0">
                <a:latin typeface="Times New Roman" panose="02020603050405020304" pitchFamily="18" charset="0"/>
              </a:rPr>
              <a:t>001000001)</a:t>
            </a:r>
            <a:r>
              <a:rPr lang="en-US" altLang="zh-CN" baseline="-25000" dirty="0" smtClean="0">
                <a:latin typeface="Times New Roman" panose="02020603050405020304" pitchFamily="18" charset="0"/>
              </a:rPr>
              <a:t>2</a:t>
            </a:r>
          </a:p>
          <a:p>
            <a:pPr lvl="1" algn="l" eaLnBrk="1" hangingPunct="1">
              <a:spcBef>
                <a:spcPts val="600"/>
              </a:spcBef>
              <a:buClr>
                <a:srgbClr val="00FFFF"/>
              </a:buClr>
              <a:buSzPct val="85000"/>
              <a:buFont typeface="Wingdings" panose="05000000000000000000" pitchFamily="2" charset="2"/>
              <a:buChar char="Ø"/>
            </a:pPr>
            <a:r>
              <a:rPr lang="zh-CN" altLang="en-US" dirty="0" smtClean="0">
                <a:latin typeface="Times New Roman" panose="02020603050405020304" pitchFamily="18" charset="0"/>
              </a:rPr>
              <a:t> </a:t>
            </a:r>
            <a:r>
              <a:rPr lang="zh-CN" altLang="en-US" dirty="0">
                <a:latin typeface="Times New Roman" panose="02020603050405020304" pitchFamily="18" charset="0"/>
              </a:rPr>
              <a:t>图</a:t>
            </a:r>
            <a:r>
              <a:rPr lang="zh-CN" altLang="en-US" dirty="0" smtClean="0">
                <a:latin typeface="Times New Roman" panose="02020603050405020304" pitchFamily="18" charset="0"/>
              </a:rPr>
              <a:t>像</a:t>
            </a:r>
            <a:endParaRPr lang="en-US" altLang="zh-CN" dirty="0" smtClean="0">
              <a:latin typeface="Times New Roman" panose="02020603050405020304" pitchFamily="18" charset="0"/>
            </a:endParaRPr>
          </a:p>
          <a:p>
            <a:pPr lvl="1" algn="l" eaLnBrk="1" hangingPunct="1">
              <a:spcBef>
                <a:spcPts val="600"/>
              </a:spcBef>
              <a:buClr>
                <a:srgbClr val="00FFFF"/>
              </a:buClr>
              <a:buSzPct val="85000"/>
              <a:buFont typeface="Wingdings" panose="05000000000000000000" pitchFamily="2" charset="2"/>
              <a:buChar char="Ø"/>
            </a:pPr>
            <a:r>
              <a:rPr lang="zh-CN" altLang="en-US" dirty="0" smtClean="0">
                <a:latin typeface="Times New Roman" panose="02020603050405020304" pitchFamily="18" charset="0"/>
              </a:rPr>
              <a:t> </a:t>
            </a:r>
            <a:r>
              <a:rPr lang="zh-CN" altLang="en-US" dirty="0">
                <a:latin typeface="Times New Roman" panose="02020603050405020304" pitchFamily="18" charset="0"/>
              </a:rPr>
              <a:t>图</a:t>
            </a:r>
            <a:r>
              <a:rPr lang="zh-CN" altLang="en-US" dirty="0" smtClean="0">
                <a:latin typeface="Times New Roman" panose="02020603050405020304" pitchFamily="18" charset="0"/>
              </a:rPr>
              <a:t>形</a:t>
            </a:r>
            <a:endParaRPr lang="en-US" altLang="zh-CN" dirty="0" smtClean="0">
              <a:latin typeface="Times New Roman" panose="02020603050405020304" pitchFamily="18" charset="0"/>
            </a:endParaRPr>
          </a:p>
          <a:p>
            <a:pPr lvl="1" algn="l" eaLnBrk="1" hangingPunct="1">
              <a:spcBef>
                <a:spcPts val="600"/>
              </a:spcBef>
              <a:buClr>
                <a:srgbClr val="00FFFF"/>
              </a:buClr>
              <a:buSzPct val="85000"/>
              <a:buFont typeface="Wingdings" panose="05000000000000000000" pitchFamily="2" charset="2"/>
              <a:buChar char="Ø"/>
            </a:pPr>
            <a:r>
              <a:rPr lang="zh-CN" altLang="en-US" dirty="0" smtClean="0">
                <a:latin typeface="Times New Roman" panose="02020603050405020304" pitchFamily="18" charset="0"/>
              </a:rPr>
              <a:t> </a:t>
            </a:r>
            <a:r>
              <a:rPr lang="zh-CN" altLang="en-US" dirty="0">
                <a:latin typeface="Times New Roman" panose="02020603050405020304" pitchFamily="18" charset="0"/>
              </a:rPr>
              <a:t>声音</a:t>
            </a:r>
            <a:endParaRPr lang="en-US" altLang="zh-CN" dirty="0">
              <a:latin typeface="Times New Roman" panose="02020603050405020304" pitchFamily="18" charset="0"/>
            </a:endParaRPr>
          </a:p>
        </p:txBody>
      </p:sp>
    </p:spTree>
    <p:extLst>
      <p:ext uri="{BB962C8B-B14F-4D97-AF65-F5344CB8AC3E}">
        <p14:creationId xmlns:p14="http://schemas.microsoft.com/office/powerpoint/2010/main" val="244217846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5B60EA1-ED87-4CC9-B0A7-EDDEDE4D5375}" type="slidenum">
              <a:rPr lang="zh-CN" altLang="en-US" b="1">
                <a:solidFill>
                  <a:srgbClr val="66CCFF"/>
                </a:solidFill>
              </a:rPr>
              <a:pPr>
                <a:defRPr/>
              </a:pPr>
              <a:t>47</a:t>
            </a:fld>
            <a:r>
              <a:rPr lang="en-US" altLang="zh-CN" b="1"/>
              <a:t> </a:t>
            </a:r>
            <a:r>
              <a:rPr lang="zh-CN" altLang="en-US"/>
              <a:t>页</a:t>
            </a:r>
            <a:endParaRPr lang="zh-CN" altLang="en-US" sz="1800">
              <a:latin typeface="Arial" charset="0"/>
            </a:endParaRPr>
          </a:p>
        </p:txBody>
      </p:sp>
      <p:sp>
        <p:nvSpPr>
          <p:cNvPr id="27651"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57795" name="Rectangle 3"/>
          <p:cNvSpPr>
            <a:spLocks noGrp="1" noChangeArrowheads="1"/>
          </p:cNvSpPr>
          <p:nvPr>
            <p:ph type="body" sz="half" idx="1"/>
          </p:nvPr>
        </p:nvSpPr>
        <p:spPr>
          <a:xfrm>
            <a:off x="228600" y="728663"/>
            <a:ext cx="8709025" cy="5940425"/>
          </a:xfrm>
        </p:spPr>
        <p:txBody>
          <a:bodyPr/>
          <a:lstStyle/>
          <a:p>
            <a:pPr marL="266700" indent="-266700" eaLnBrk="1" hangingPunct="1">
              <a:lnSpc>
                <a:spcPct val="110000"/>
              </a:lnSpc>
              <a:spcBef>
                <a:spcPct val="0"/>
              </a:spcBef>
            </a:pPr>
            <a:r>
              <a:rPr lang="zh-CN" altLang="en-US" sz="4400" dirty="0" smtClean="0"/>
              <a:t>常见的存储结构</a:t>
            </a:r>
          </a:p>
          <a:p>
            <a:pPr lvl="1" eaLnBrk="1" hangingPunct="1">
              <a:lnSpc>
                <a:spcPct val="110000"/>
              </a:lnSpc>
              <a:spcBef>
                <a:spcPct val="0"/>
              </a:spcBef>
            </a:pPr>
            <a:r>
              <a:rPr lang="zh-CN" altLang="en-US" sz="4000" dirty="0" smtClean="0">
                <a:latin typeface="宋体" pitchFamily="2" charset="-122"/>
              </a:rPr>
              <a:t>顺序存储方式</a:t>
            </a:r>
          </a:p>
          <a:p>
            <a:pPr lvl="1" eaLnBrk="1" hangingPunct="1">
              <a:lnSpc>
                <a:spcPct val="110000"/>
              </a:lnSpc>
              <a:spcBef>
                <a:spcPct val="0"/>
              </a:spcBef>
            </a:pPr>
            <a:r>
              <a:rPr lang="zh-CN" altLang="en-US" sz="4000" dirty="0" smtClean="0">
                <a:latin typeface="宋体" pitchFamily="2" charset="-122"/>
              </a:rPr>
              <a:t>链式存储方式</a:t>
            </a:r>
          </a:p>
          <a:p>
            <a:pPr lvl="1" eaLnBrk="1" hangingPunct="1">
              <a:lnSpc>
                <a:spcPct val="110000"/>
              </a:lnSpc>
              <a:spcBef>
                <a:spcPct val="0"/>
              </a:spcBef>
            </a:pPr>
            <a:r>
              <a:rPr lang="zh-CN" altLang="en-US" sz="4000" dirty="0" smtClean="0">
                <a:solidFill>
                  <a:srgbClr val="00FF00"/>
                </a:solidFill>
                <a:latin typeface="宋体" pitchFamily="2" charset="-122"/>
              </a:rPr>
              <a:t>散列</a:t>
            </a:r>
            <a:r>
              <a:rPr lang="zh-CN" altLang="en-US" sz="4000" dirty="0" smtClean="0">
                <a:latin typeface="宋体" pitchFamily="2" charset="-122"/>
              </a:rPr>
              <a:t>方式</a:t>
            </a:r>
            <a:endParaRPr lang="zh-CN" altLang="en-US" sz="4000" dirty="0" smtClean="0">
              <a:solidFill>
                <a:srgbClr val="00FF00"/>
              </a:solidFill>
              <a:latin typeface="宋体" pitchFamily="2" charset="-122"/>
            </a:endParaRPr>
          </a:p>
          <a:p>
            <a:pPr lvl="1" eaLnBrk="1" hangingPunct="1">
              <a:lnSpc>
                <a:spcPct val="110000"/>
              </a:lnSpc>
              <a:spcBef>
                <a:spcPct val="0"/>
              </a:spcBef>
            </a:pPr>
            <a:r>
              <a:rPr lang="zh-CN" altLang="en-US" sz="4000" dirty="0" smtClean="0">
                <a:solidFill>
                  <a:srgbClr val="00FF00"/>
                </a:solidFill>
                <a:latin typeface="宋体" pitchFamily="2" charset="-122"/>
              </a:rPr>
              <a:t>索引</a:t>
            </a:r>
            <a:r>
              <a:rPr lang="zh-CN" altLang="en-US" sz="4000" dirty="0" smtClean="0">
                <a:latin typeface="宋体" pitchFamily="2" charset="-122"/>
              </a:rPr>
              <a:t>方式。</a:t>
            </a:r>
            <a:endParaRPr lang="zh-CN" altLang="en-US" sz="4000" dirty="0" smtClean="0"/>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7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AB43DA5B-5A32-42A6-AE48-8E04F50E6B65}"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48</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48131"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48132" name="Rectangle 3"/>
          <p:cNvSpPr>
            <a:spLocks noGrp="1" noChangeArrowheads="1"/>
          </p:cNvSpPr>
          <p:nvPr>
            <p:ph type="body" sz="half" idx="1"/>
          </p:nvPr>
        </p:nvSpPr>
        <p:spPr>
          <a:xfrm>
            <a:off x="228600" y="863600"/>
            <a:ext cx="8664575" cy="765175"/>
          </a:xfrm>
        </p:spPr>
        <p:txBody>
          <a:bodyPr/>
          <a:lstStyle/>
          <a:p>
            <a:pPr eaLnBrk="1" hangingPunct="1"/>
            <a:r>
              <a:rPr lang="zh-CN" altLang="en-US" sz="3200" smtClean="0"/>
              <a:t>存储结构：“</a:t>
            </a:r>
            <a:r>
              <a:rPr lang="zh-CN" altLang="en-US" sz="3200" smtClean="0">
                <a:solidFill>
                  <a:schemeClr val="tx1"/>
                </a:solidFill>
              </a:rPr>
              <a:t>关系</a:t>
            </a:r>
            <a:r>
              <a:rPr lang="zh-CN" altLang="en-US" sz="3200" smtClean="0"/>
              <a:t>”的映象</a:t>
            </a:r>
          </a:p>
        </p:txBody>
      </p:sp>
      <p:sp>
        <p:nvSpPr>
          <p:cNvPr id="5" name="矩形 4"/>
          <p:cNvSpPr>
            <a:spLocks noChangeArrowheads="1"/>
          </p:cNvSpPr>
          <p:nvPr/>
        </p:nvSpPr>
        <p:spPr bwMode="auto">
          <a:xfrm>
            <a:off x="522288" y="1539875"/>
            <a:ext cx="8370887"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lnSpc>
                <a:spcPts val="4200"/>
              </a:lnSpc>
              <a:spcBef>
                <a:spcPts val="600"/>
              </a:spcBef>
              <a:buClrTx/>
              <a:buSzTx/>
              <a:buFontTx/>
              <a:buNone/>
            </a:pPr>
            <a:r>
              <a:rPr lang="zh-CN" altLang="en-US" sz="3200" dirty="0" smtClean="0">
                <a:solidFill>
                  <a:srgbClr val="FFFFFF"/>
                </a:solidFill>
                <a:latin typeface="Times New Roman" panose="02020603050405020304" pitchFamily="18" charset="0"/>
              </a:rPr>
              <a:t>即如何表示两个元素之间的关系 </a:t>
            </a:r>
            <a:r>
              <a:rPr lang="en-US" altLang="zh-CN" sz="3200" dirty="0" smtClean="0">
                <a:solidFill>
                  <a:srgbClr val="FFFFFF"/>
                </a:solidFill>
                <a:latin typeface="Times New Roman" panose="02020603050405020304" pitchFamily="18" charset="0"/>
              </a:rPr>
              <a:t>&lt;x, y&gt;</a:t>
            </a:r>
          </a:p>
          <a:p>
            <a:pPr algn="l" eaLnBrk="1" hangingPunct="1">
              <a:lnSpc>
                <a:spcPts val="4200"/>
              </a:lnSpc>
              <a:spcBef>
                <a:spcPts val="600"/>
              </a:spcBef>
              <a:buClrTx/>
              <a:buSzTx/>
              <a:buFontTx/>
              <a:buNone/>
            </a:pPr>
            <a:r>
              <a:rPr lang="zh-CN" altLang="en-US" sz="3200" dirty="0" smtClean="0">
                <a:solidFill>
                  <a:srgbClr val="66FF33"/>
                </a:solidFill>
                <a:latin typeface="Times New Roman" panose="02020603050405020304" pitchFamily="18" charset="0"/>
              </a:rPr>
              <a:t>方法一：</a:t>
            </a:r>
            <a:r>
              <a:rPr lang="zh-CN" altLang="en-US" sz="3200" dirty="0" smtClean="0">
                <a:latin typeface="Times New Roman" panose="02020603050405020304" pitchFamily="18" charset="0"/>
              </a:rPr>
              <a:t>顺序映象（顺序存储结构）</a:t>
            </a:r>
          </a:p>
          <a:p>
            <a:pPr lvl="1" algn="l" eaLnBrk="1" hangingPunct="1">
              <a:lnSpc>
                <a:spcPts val="4200"/>
              </a:lnSpc>
              <a:spcBef>
                <a:spcPts val="600"/>
              </a:spcBef>
              <a:buClrTx/>
              <a:buSzTx/>
              <a:buFontTx/>
              <a:buNone/>
            </a:pPr>
            <a:r>
              <a:rPr lang="zh-CN" altLang="en-US" dirty="0" smtClean="0">
                <a:solidFill>
                  <a:srgbClr val="FFFFFF"/>
                </a:solidFill>
                <a:latin typeface="Times New Roman" panose="02020603050405020304" pitchFamily="18" charset="0"/>
              </a:rPr>
              <a:t>用数据元素在存储器中的</a:t>
            </a:r>
            <a:r>
              <a:rPr lang="zh-CN" altLang="en-US" dirty="0" smtClean="0">
                <a:solidFill>
                  <a:srgbClr val="FFFF00"/>
                </a:solidFill>
                <a:latin typeface="Times New Roman" panose="02020603050405020304" pitchFamily="18" charset="0"/>
              </a:rPr>
              <a:t>相对位置</a:t>
            </a:r>
            <a:r>
              <a:rPr lang="zh-CN" altLang="en-US" dirty="0" smtClean="0">
                <a:solidFill>
                  <a:srgbClr val="FFFFFF"/>
                </a:solidFill>
                <a:latin typeface="Times New Roman" panose="02020603050405020304" pitchFamily="18" charset="0"/>
              </a:rPr>
              <a:t>来表示数据元素之间的逻辑关系</a:t>
            </a:r>
          </a:p>
          <a:p>
            <a:pPr algn="l" eaLnBrk="1" hangingPunct="1">
              <a:lnSpc>
                <a:spcPts val="4200"/>
              </a:lnSpc>
              <a:spcBef>
                <a:spcPts val="600"/>
              </a:spcBef>
              <a:buClrTx/>
              <a:buSzTx/>
              <a:buFontTx/>
              <a:buNone/>
            </a:pPr>
            <a:r>
              <a:rPr lang="zh-CN" altLang="en-US" sz="3200" dirty="0" smtClean="0">
                <a:solidFill>
                  <a:srgbClr val="FFFFFF"/>
                </a:solidFill>
                <a:latin typeface="Times New Roman" panose="02020603050405020304" pitchFamily="18" charset="0"/>
              </a:rPr>
              <a:t>例如： </a:t>
            </a:r>
            <a:r>
              <a:rPr lang="en-US" altLang="zh-CN" sz="3200" dirty="0" smtClean="0">
                <a:solidFill>
                  <a:srgbClr val="66FF33"/>
                </a:solidFill>
                <a:latin typeface="Times New Roman" panose="02020603050405020304" pitchFamily="18" charset="0"/>
              </a:rPr>
              <a:t>y </a:t>
            </a:r>
            <a:r>
              <a:rPr lang="zh-CN" altLang="en-US" sz="3200" dirty="0" smtClean="0">
                <a:solidFill>
                  <a:srgbClr val="FFFFFF"/>
                </a:solidFill>
                <a:latin typeface="Times New Roman" panose="02020603050405020304" pitchFamily="18" charset="0"/>
              </a:rPr>
              <a:t>的存储位置</a:t>
            </a:r>
            <a:r>
              <a:rPr lang="zh-CN" altLang="en-US" sz="3200" dirty="0">
                <a:solidFill>
                  <a:srgbClr val="FFFFFF"/>
                </a:solidFill>
                <a:latin typeface="Times New Roman" panose="02020603050405020304" pitchFamily="18" charset="0"/>
              </a:rPr>
              <a:t>可</a:t>
            </a:r>
            <a:r>
              <a:rPr lang="zh-CN" altLang="en-US" sz="3200" dirty="0" smtClean="0">
                <a:solidFill>
                  <a:srgbClr val="FFFFFF"/>
                </a:solidFill>
                <a:latin typeface="Times New Roman" panose="02020603050405020304" pitchFamily="18" charset="0"/>
              </a:rPr>
              <a:t>以根据 </a:t>
            </a:r>
            <a:r>
              <a:rPr lang="en-US" altLang="zh-CN" sz="3200" dirty="0" smtClean="0">
                <a:solidFill>
                  <a:srgbClr val="66FF33"/>
                </a:solidFill>
                <a:latin typeface="Times New Roman" panose="02020603050405020304" pitchFamily="18" charset="0"/>
              </a:rPr>
              <a:t>x </a:t>
            </a:r>
            <a:r>
              <a:rPr lang="zh-CN" altLang="en-US" sz="3200" dirty="0" smtClean="0">
                <a:solidFill>
                  <a:srgbClr val="FFFFFF"/>
                </a:solidFill>
                <a:latin typeface="Times New Roman" panose="02020603050405020304" pitchFamily="18" charset="0"/>
              </a:rPr>
              <a:t>的存储位置，</a:t>
            </a:r>
            <a:r>
              <a:rPr lang="en-US" altLang="zh-CN" sz="3200" dirty="0" smtClean="0">
                <a:solidFill>
                  <a:srgbClr val="66FF33"/>
                </a:solidFill>
                <a:latin typeface="Times New Roman" panose="02020603050405020304" pitchFamily="18" charset="0"/>
              </a:rPr>
              <a:t> </a:t>
            </a:r>
            <a:r>
              <a:rPr lang="en-US" altLang="zh-CN" sz="3200" dirty="0">
                <a:solidFill>
                  <a:srgbClr val="66FF33"/>
                </a:solidFill>
                <a:latin typeface="Times New Roman" panose="02020603050405020304" pitchFamily="18" charset="0"/>
              </a:rPr>
              <a:t>y</a:t>
            </a:r>
            <a:r>
              <a:rPr lang="zh-CN" altLang="en-US" sz="3200" dirty="0" smtClean="0">
                <a:solidFill>
                  <a:srgbClr val="FFFFFF"/>
                </a:solidFill>
                <a:latin typeface="Times New Roman" panose="02020603050405020304" pitchFamily="18" charset="0"/>
              </a:rPr>
              <a:t>和</a:t>
            </a:r>
            <a:r>
              <a:rPr lang="en-US" altLang="zh-CN" sz="3200" dirty="0" smtClean="0">
                <a:solidFill>
                  <a:srgbClr val="66FF33"/>
                </a:solidFill>
                <a:latin typeface="Times New Roman" panose="02020603050405020304" pitchFamily="18" charset="0"/>
              </a:rPr>
              <a:t>x</a:t>
            </a:r>
            <a:r>
              <a:rPr lang="zh-CN" altLang="en-US" sz="3200" dirty="0" smtClean="0">
                <a:solidFill>
                  <a:srgbClr val="FFFFFF"/>
                </a:solidFill>
                <a:latin typeface="Times New Roman" panose="02020603050405020304" pitchFamily="18" charset="0"/>
              </a:rPr>
              <a:t>的关系，直接进行计算：</a:t>
            </a:r>
            <a:r>
              <a:rPr lang="en-US" altLang="zh-CN" sz="3200" dirty="0" err="1" smtClean="0">
                <a:solidFill>
                  <a:srgbClr val="FFFFFF"/>
                </a:solidFill>
                <a:latin typeface="Times New Roman" panose="02020603050405020304" pitchFamily="18" charset="0"/>
              </a:rPr>
              <a:t>Loc</a:t>
            </a:r>
            <a:r>
              <a:rPr lang="en-US" altLang="zh-CN" sz="3200" dirty="0" smtClean="0">
                <a:solidFill>
                  <a:srgbClr val="FFFFFF"/>
                </a:solidFill>
                <a:latin typeface="Times New Roman" panose="02020603050405020304" pitchFamily="18" charset="0"/>
              </a:rPr>
              <a:t>(</a:t>
            </a:r>
            <a:r>
              <a:rPr lang="en-US" altLang="zh-CN" sz="3200" dirty="0">
                <a:solidFill>
                  <a:srgbClr val="66FF33"/>
                </a:solidFill>
                <a:latin typeface="Times New Roman" panose="02020603050405020304" pitchFamily="18" charset="0"/>
              </a:rPr>
              <a:t>y</a:t>
            </a:r>
            <a:r>
              <a:rPr lang="en-US" altLang="zh-CN" sz="3200" dirty="0" smtClean="0">
                <a:solidFill>
                  <a:srgbClr val="FFFFFF"/>
                </a:solidFill>
                <a:latin typeface="Times New Roman" panose="02020603050405020304" pitchFamily="18" charset="0"/>
              </a:rPr>
              <a:t>) = </a:t>
            </a:r>
            <a:r>
              <a:rPr lang="en-US" altLang="zh-CN" sz="3200" dirty="0" err="1" smtClean="0">
                <a:solidFill>
                  <a:srgbClr val="FFFFFF"/>
                </a:solidFill>
                <a:latin typeface="Times New Roman" panose="02020603050405020304" pitchFamily="18" charset="0"/>
              </a:rPr>
              <a:t>Loc</a:t>
            </a:r>
            <a:r>
              <a:rPr lang="en-US" altLang="zh-CN" sz="3200" dirty="0" smtClean="0">
                <a:solidFill>
                  <a:srgbClr val="FFFFFF"/>
                </a:solidFill>
                <a:latin typeface="Times New Roman" panose="02020603050405020304" pitchFamily="18" charset="0"/>
              </a:rPr>
              <a:t>(</a:t>
            </a:r>
            <a:r>
              <a:rPr lang="en-US" altLang="zh-CN" sz="3200" dirty="0" smtClean="0">
                <a:solidFill>
                  <a:srgbClr val="66FF33"/>
                </a:solidFill>
                <a:latin typeface="Times New Roman" panose="02020603050405020304" pitchFamily="18" charset="0"/>
              </a:rPr>
              <a:t>x</a:t>
            </a:r>
            <a:r>
              <a:rPr lang="en-US" altLang="zh-CN" sz="3200" dirty="0" smtClean="0">
                <a:solidFill>
                  <a:srgbClr val="FFFFFF"/>
                </a:solidFill>
                <a:latin typeface="Times New Roman" panose="02020603050405020304" pitchFamily="18" charset="0"/>
              </a:rPr>
              <a:t>) +f(r(</a:t>
            </a:r>
            <a:r>
              <a:rPr lang="en-US" altLang="zh-CN" sz="3200" dirty="0" smtClean="0">
                <a:solidFill>
                  <a:srgbClr val="66FF33"/>
                </a:solidFill>
                <a:latin typeface="Times New Roman" panose="02020603050405020304" pitchFamily="18" charset="0"/>
              </a:rPr>
              <a:t>x</a:t>
            </a:r>
            <a:r>
              <a:rPr lang="zh-CN" altLang="en-US" sz="3200" dirty="0" smtClean="0">
                <a:solidFill>
                  <a:srgbClr val="66FF33"/>
                </a:solidFill>
                <a:latin typeface="Times New Roman" panose="02020603050405020304" pitchFamily="18" charset="0"/>
              </a:rPr>
              <a:t>，</a:t>
            </a:r>
            <a:r>
              <a:rPr lang="en-US" altLang="zh-CN" sz="3200" dirty="0" smtClean="0">
                <a:solidFill>
                  <a:srgbClr val="66FF33"/>
                </a:solidFill>
                <a:latin typeface="Times New Roman" panose="02020603050405020304" pitchFamily="18" charset="0"/>
              </a:rPr>
              <a:t>y)</a:t>
            </a:r>
            <a:r>
              <a:rPr lang="en-US" altLang="zh-CN" sz="3200" dirty="0" smtClean="0">
                <a:solidFill>
                  <a:srgbClr val="FFFFFF"/>
                </a:solidFill>
                <a:latin typeface="Times New Roman" panose="02020603050405020304" pitchFamily="18" charset="0"/>
              </a:rPr>
              <a:t>)</a:t>
            </a:r>
          </a:p>
        </p:txBody>
      </p:sp>
      <p:sp>
        <p:nvSpPr>
          <p:cNvPr id="6" name="Text Box 4"/>
          <p:cNvSpPr txBox="1">
            <a:spLocks noChangeArrowheads="1"/>
          </p:cNvSpPr>
          <p:nvPr/>
        </p:nvSpPr>
        <p:spPr bwMode="auto">
          <a:xfrm>
            <a:off x="3596442" y="5350247"/>
            <a:ext cx="2341562"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4800" b="0" dirty="0" smtClean="0">
                <a:solidFill>
                  <a:srgbClr val="FFFFFF"/>
                </a:solidFill>
                <a:latin typeface="楷体_GB2312" pitchFamily="49" charset="-122"/>
                <a:ea typeface="楷体_GB2312" pitchFamily="49" charset="-122"/>
              </a:rPr>
              <a:t> </a:t>
            </a:r>
            <a:r>
              <a:rPr lang="en-US" altLang="zh-CN" sz="4800" dirty="0" smtClean="0">
                <a:solidFill>
                  <a:srgbClr val="66FF33"/>
                </a:solidFill>
                <a:latin typeface="楷体_GB2312" pitchFamily="49" charset="-122"/>
                <a:ea typeface="楷体_GB2312" pitchFamily="49" charset="-122"/>
              </a:rPr>
              <a:t>x</a:t>
            </a:r>
            <a:r>
              <a:rPr lang="en-US" altLang="zh-CN" sz="4800" b="0" dirty="0" smtClean="0">
                <a:solidFill>
                  <a:srgbClr val="FFFFFF"/>
                </a:solidFill>
                <a:latin typeface="楷体_GB2312" pitchFamily="49" charset="-122"/>
                <a:ea typeface="楷体_GB2312" pitchFamily="49" charset="-122"/>
              </a:rPr>
              <a:t>    </a:t>
            </a:r>
            <a:r>
              <a:rPr lang="en-US" altLang="zh-CN" sz="4800" dirty="0" smtClean="0">
                <a:solidFill>
                  <a:srgbClr val="66FF33"/>
                </a:solidFill>
                <a:latin typeface="楷体_GB2312" pitchFamily="49" charset="-122"/>
                <a:ea typeface="楷体_GB2312" pitchFamily="49" charset="-122"/>
              </a:rPr>
              <a:t>y</a:t>
            </a:r>
            <a:endParaRPr lang="en-US" altLang="zh-CN" sz="2400" dirty="0" smtClean="0">
              <a:solidFill>
                <a:srgbClr val="66FF33"/>
              </a:solidFill>
              <a:latin typeface="楷体_GB2312" pitchFamily="49" charset="-122"/>
              <a:ea typeface="楷体_GB2312" pitchFamily="49" charset="-122"/>
            </a:endParaRPr>
          </a:p>
        </p:txBody>
      </p:sp>
      <p:grpSp>
        <p:nvGrpSpPr>
          <p:cNvPr id="2" name="Group 11"/>
          <p:cNvGrpSpPr>
            <a:grpSpLocks/>
          </p:cNvGrpSpPr>
          <p:nvPr/>
        </p:nvGrpSpPr>
        <p:grpSpPr bwMode="auto">
          <a:xfrm>
            <a:off x="3536950" y="5494709"/>
            <a:ext cx="2971800" cy="685800"/>
            <a:chOff x="1715" y="3109"/>
            <a:chExt cx="1872" cy="432"/>
          </a:xfrm>
        </p:grpSpPr>
        <p:sp>
          <p:nvSpPr>
            <p:cNvPr id="48136" name="Line 5"/>
            <p:cNvSpPr>
              <a:spLocks noChangeShapeType="1"/>
            </p:cNvSpPr>
            <p:nvPr/>
          </p:nvSpPr>
          <p:spPr bwMode="auto">
            <a:xfrm flipV="1">
              <a:off x="1715" y="3109"/>
              <a:ext cx="1872" cy="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48137" name="Line 6"/>
            <p:cNvSpPr>
              <a:spLocks noChangeShapeType="1"/>
            </p:cNvSpPr>
            <p:nvPr/>
          </p:nvSpPr>
          <p:spPr bwMode="auto">
            <a:xfrm>
              <a:off x="1763" y="3541"/>
              <a:ext cx="17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48138" name="Line 7"/>
            <p:cNvSpPr>
              <a:spLocks noChangeShapeType="1"/>
            </p:cNvSpPr>
            <p:nvPr/>
          </p:nvSpPr>
          <p:spPr bwMode="auto">
            <a:xfrm>
              <a:off x="1907"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48139" name="Line 8"/>
            <p:cNvSpPr>
              <a:spLocks noChangeShapeType="1"/>
            </p:cNvSpPr>
            <p:nvPr/>
          </p:nvSpPr>
          <p:spPr bwMode="auto">
            <a:xfrm>
              <a:off x="2867"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48140" name="Line 9"/>
            <p:cNvSpPr>
              <a:spLocks noChangeShapeType="1"/>
            </p:cNvSpPr>
            <p:nvPr/>
          </p:nvSpPr>
          <p:spPr bwMode="auto">
            <a:xfrm>
              <a:off x="3299" y="3114"/>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48141" name="Line 10"/>
            <p:cNvSpPr>
              <a:spLocks noChangeShapeType="1"/>
            </p:cNvSpPr>
            <p:nvPr/>
          </p:nvSpPr>
          <p:spPr bwMode="auto">
            <a:xfrm>
              <a:off x="2339" y="3109"/>
              <a:ext cx="0" cy="4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grpSp>
      <p:grpSp>
        <p:nvGrpSpPr>
          <p:cNvPr id="8" name="组合 7"/>
          <p:cNvGrpSpPr/>
          <p:nvPr/>
        </p:nvGrpSpPr>
        <p:grpSpPr>
          <a:xfrm>
            <a:off x="3802932" y="6180509"/>
            <a:ext cx="1624163" cy="775404"/>
            <a:chOff x="3802932" y="6180509"/>
            <a:chExt cx="1624163" cy="775404"/>
          </a:xfrm>
        </p:grpSpPr>
        <p:sp>
          <p:nvSpPr>
            <p:cNvPr id="3" name="矩形 2"/>
            <p:cNvSpPr/>
            <p:nvPr/>
          </p:nvSpPr>
          <p:spPr>
            <a:xfrm>
              <a:off x="3802932" y="6324971"/>
              <a:ext cx="1624163" cy="630942"/>
            </a:xfrm>
            <a:prstGeom prst="rect">
              <a:avLst/>
            </a:prstGeom>
          </p:spPr>
          <p:txBody>
            <a:bodyPr wrap="none">
              <a:spAutoFit/>
            </a:bodyPr>
            <a:lstStyle/>
            <a:p>
              <a:pPr algn="l" eaLnBrk="1" hangingPunct="1">
                <a:lnSpc>
                  <a:spcPts val="4200"/>
                </a:lnSpc>
                <a:spcBef>
                  <a:spcPts val="600"/>
                </a:spcBef>
                <a:buClrTx/>
                <a:buSzTx/>
                <a:buFontTx/>
                <a:buNone/>
              </a:pPr>
              <a:r>
                <a:rPr lang="en-US" altLang="zh-CN" dirty="0">
                  <a:solidFill>
                    <a:srgbClr val="FFFFFF"/>
                  </a:solidFill>
                </a:rPr>
                <a:t>f(r(</a:t>
              </a:r>
              <a:r>
                <a:rPr lang="en-US" altLang="zh-CN" dirty="0">
                  <a:solidFill>
                    <a:srgbClr val="66FF33"/>
                  </a:solidFill>
                </a:rPr>
                <a:t>x</a:t>
              </a:r>
              <a:r>
                <a:rPr lang="zh-CN" altLang="en-US" dirty="0">
                  <a:solidFill>
                    <a:srgbClr val="66FF33"/>
                  </a:solidFill>
                </a:rPr>
                <a:t>，</a:t>
              </a:r>
              <a:r>
                <a:rPr lang="en-US" altLang="zh-CN" dirty="0">
                  <a:solidFill>
                    <a:srgbClr val="66FF33"/>
                  </a:solidFill>
                </a:rPr>
                <a:t>y)</a:t>
              </a:r>
              <a:r>
                <a:rPr lang="en-US" altLang="zh-CN" dirty="0">
                  <a:solidFill>
                    <a:srgbClr val="FFFFFF"/>
                  </a:solidFill>
                </a:rPr>
                <a:t>)</a:t>
              </a:r>
            </a:p>
          </p:txBody>
        </p:sp>
        <p:cxnSp>
          <p:nvCxnSpPr>
            <p:cNvPr id="7" name="直接箭头连接符 6"/>
            <p:cNvCxnSpPr/>
            <p:nvPr/>
          </p:nvCxnSpPr>
          <p:spPr bwMode="auto">
            <a:xfrm flipV="1">
              <a:off x="3826760" y="6180509"/>
              <a:ext cx="0" cy="677491"/>
            </a:xfrm>
            <a:prstGeom prst="straightConnector1">
              <a:avLst/>
            </a:prstGeom>
            <a:noFill/>
            <a:ln w="9525" cap="flat" cmpd="sng" algn="ctr">
              <a:solidFill>
                <a:schemeClr val="tx1"/>
              </a:solidFill>
              <a:prstDash val="solid"/>
              <a:round/>
              <a:headEnd type="none" w="med" len="med"/>
              <a:tailEnd type="triangle"/>
            </a:ln>
            <a:effectLst/>
          </p:spPr>
        </p:cxnSp>
        <p:cxnSp>
          <p:nvCxnSpPr>
            <p:cNvPr id="17" name="直接箭头连接符 16"/>
            <p:cNvCxnSpPr/>
            <p:nvPr/>
          </p:nvCxnSpPr>
          <p:spPr bwMode="auto">
            <a:xfrm flipV="1">
              <a:off x="5367100" y="6219310"/>
              <a:ext cx="0" cy="677491"/>
            </a:xfrm>
            <a:prstGeom prst="straightConnector1">
              <a:avLst/>
            </a:prstGeom>
            <a:noFill/>
            <a:ln w="9525" cap="flat" cmpd="sng" algn="ctr">
              <a:solidFill>
                <a:schemeClr val="tx1"/>
              </a:solidFill>
              <a:prstDash val="solid"/>
              <a:round/>
              <a:headEnd type="none" w="med" len="med"/>
              <a:tailEnd type="triangle"/>
            </a:ln>
            <a:effectLst/>
          </p:spPr>
        </p:cxnSp>
      </p:grpSp>
    </p:spTree>
    <p:extLst>
      <p:ext uri="{BB962C8B-B14F-4D97-AF65-F5344CB8AC3E}">
        <p14:creationId xmlns:p14="http://schemas.microsoft.com/office/powerpoint/2010/main" val="31821939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8"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nodeType="afterGroup">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wipe(left)">
                                      <p:cBhvr>
                                        <p:cTn id="26" dur="500"/>
                                        <p:tgtEl>
                                          <p:spTgt spid="6"/>
                                        </p:tgtEl>
                                      </p:cBhvr>
                                    </p:animEffec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1"/>
          </p:nvPr>
        </p:nvSpPr>
        <p:spPr/>
        <p:txBody>
          <a:bodyPr/>
          <a:lstStyle/>
          <a:p>
            <a:pPr>
              <a:defRPr/>
            </a:pPr>
            <a:r>
              <a:rPr lang="zh-CN" altLang="en-US"/>
              <a:t>第 </a:t>
            </a:r>
            <a:fld id="{6B7BE93B-0D0A-4A59-96D6-5E67001915A7}" type="slidenum">
              <a:rPr lang="zh-CN" altLang="en-US" b="1">
                <a:solidFill>
                  <a:srgbClr val="66CCFF"/>
                </a:solidFill>
              </a:rPr>
              <a:pPr>
                <a:defRPr/>
              </a:pPr>
              <a:t>49</a:t>
            </a:fld>
            <a:r>
              <a:rPr lang="en-US" altLang="zh-CN" b="1"/>
              <a:t> </a:t>
            </a:r>
            <a:r>
              <a:rPr lang="zh-CN" altLang="en-US"/>
              <a:t>页</a:t>
            </a:r>
            <a:endParaRPr lang="zh-CN" altLang="en-US" sz="1800">
              <a:latin typeface="Arial" charset="0"/>
            </a:endParaRPr>
          </a:p>
        </p:txBody>
      </p:sp>
      <p:sp>
        <p:nvSpPr>
          <p:cNvPr id="28675" name="Rectangle 2"/>
          <p:cNvSpPr>
            <a:spLocks noGrp="1" noChangeArrowheads="1"/>
          </p:cNvSpPr>
          <p:nvPr>
            <p:ph type="title"/>
          </p:nvPr>
        </p:nvSpPr>
        <p:spPr/>
        <p:txBody>
          <a:bodyPr/>
          <a:lstStyle/>
          <a:p>
            <a:pPr eaLnBrk="1" hangingPunct="1"/>
            <a:r>
              <a:rPr lang="en-US" altLang="zh-CN" i="0" dirty="0" smtClean="0">
                <a:solidFill>
                  <a:srgbClr val="FFFF00"/>
                </a:solidFill>
              </a:rPr>
              <a:t>1.2 </a:t>
            </a:r>
            <a:r>
              <a:rPr lang="zh-CN" altLang="en-US" i="0" dirty="0" smtClean="0">
                <a:solidFill>
                  <a:srgbClr val="FFFF00"/>
                </a:solidFill>
              </a:rPr>
              <a:t>基本概念和术语</a:t>
            </a:r>
            <a:r>
              <a:rPr lang="zh-CN" altLang="en-US" i="0" dirty="0" smtClean="0">
                <a:solidFill>
                  <a:srgbClr val="00FFFF"/>
                </a:solidFill>
              </a:rPr>
              <a:t>：数据的存储结构</a:t>
            </a:r>
          </a:p>
        </p:txBody>
      </p:sp>
      <p:sp>
        <p:nvSpPr>
          <p:cNvPr id="28676" name="Rectangle 3"/>
          <p:cNvSpPr>
            <a:spLocks noGrp="1" noChangeArrowheads="1"/>
          </p:cNvSpPr>
          <p:nvPr>
            <p:ph type="body" sz="half" idx="1"/>
          </p:nvPr>
        </p:nvSpPr>
        <p:spPr>
          <a:xfrm>
            <a:off x="228600" y="819150"/>
            <a:ext cx="8709025" cy="630238"/>
          </a:xfrm>
        </p:spPr>
        <p:txBody>
          <a:bodyPr/>
          <a:lstStyle/>
          <a:p>
            <a:pPr marL="266700" indent="-266700" eaLnBrk="1" hangingPunct="1">
              <a:lnSpc>
                <a:spcPct val="105000"/>
              </a:lnSpc>
              <a:spcBef>
                <a:spcPct val="0"/>
              </a:spcBef>
            </a:pPr>
            <a:r>
              <a:rPr lang="zh-CN" altLang="en-US" sz="3200" smtClean="0">
                <a:solidFill>
                  <a:srgbClr val="00FFFF"/>
                </a:solidFill>
              </a:rPr>
              <a:t>顺序存储结构</a:t>
            </a:r>
          </a:p>
        </p:txBody>
      </p:sp>
      <p:sp>
        <p:nvSpPr>
          <p:cNvPr id="28677" name="Rectangle 4"/>
          <p:cNvSpPr>
            <a:spLocks noChangeArrowheads="1"/>
          </p:cNvSpPr>
          <p:nvPr/>
        </p:nvSpPr>
        <p:spPr bwMode="auto">
          <a:xfrm>
            <a:off x="4587875" y="5181600"/>
            <a:ext cx="1295400" cy="677863"/>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n</a:t>
            </a:r>
          </a:p>
        </p:txBody>
      </p:sp>
      <p:sp>
        <p:nvSpPr>
          <p:cNvPr id="28678" name="Rectangle 5"/>
          <p:cNvSpPr>
            <a:spLocks noChangeArrowheads="1"/>
          </p:cNvSpPr>
          <p:nvPr/>
        </p:nvSpPr>
        <p:spPr bwMode="auto">
          <a:xfrm>
            <a:off x="4587875" y="4505325"/>
            <a:ext cx="1295400" cy="676275"/>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en-US" altLang="zh-CN" b="1">
                <a:solidFill>
                  <a:schemeClr val="bg2"/>
                </a:solidFill>
                <a:latin typeface="Arial" charset="0"/>
              </a:rPr>
              <a:t>……..</a:t>
            </a:r>
          </a:p>
        </p:txBody>
      </p:sp>
      <p:sp>
        <p:nvSpPr>
          <p:cNvPr id="28679" name="Rectangle 6"/>
          <p:cNvSpPr>
            <a:spLocks noChangeArrowheads="1"/>
          </p:cNvSpPr>
          <p:nvPr/>
        </p:nvSpPr>
        <p:spPr bwMode="auto">
          <a:xfrm>
            <a:off x="4587875" y="3827463"/>
            <a:ext cx="1295400" cy="677862"/>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i</a:t>
            </a:r>
          </a:p>
        </p:txBody>
      </p:sp>
      <p:sp>
        <p:nvSpPr>
          <p:cNvPr id="28680" name="Rectangle 7"/>
          <p:cNvSpPr>
            <a:spLocks noChangeArrowheads="1"/>
          </p:cNvSpPr>
          <p:nvPr/>
        </p:nvSpPr>
        <p:spPr bwMode="auto">
          <a:xfrm>
            <a:off x="4587875" y="3149600"/>
            <a:ext cx="1295400" cy="677863"/>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en-US" altLang="zh-CN" b="1">
                <a:solidFill>
                  <a:schemeClr val="bg2"/>
                </a:solidFill>
                <a:latin typeface="Arial" charset="0"/>
              </a:rPr>
              <a:t>……..</a:t>
            </a:r>
          </a:p>
        </p:txBody>
      </p:sp>
      <p:sp>
        <p:nvSpPr>
          <p:cNvPr id="28681" name="Rectangle 8"/>
          <p:cNvSpPr>
            <a:spLocks noChangeArrowheads="1"/>
          </p:cNvSpPr>
          <p:nvPr/>
        </p:nvSpPr>
        <p:spPr bwMode="auto">
          <a:xfrm>
            <a:off x="4587875" y="2473325"/>
            <a:ext cx="1295400" cy="676275"/>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2</a:t>
            </a:r>
          </a:p>
        </p:txBody>
      </p:sp>
      <p:sp>
        <p:nvSpPr>
          <p:cNvPr id="28682" name="Rectangle 9"/>
          <p:cNvSpPr>
            <a:spLocks noChangeArrowheads="1"/>
          </p:cNvSpPr>
          <p:nvPr/>
        </p:nvSpPr>
        <p:spPr bwMode="auto">
          <a:xfrm>
            <a:off x="4587875" y="1795463"/>
            <a:ext cx="1295400" cy="677862"/>
          </a:xfrm>
          <a:prstGeom prst="rect">
            <a:avLst/>
          </a:prstGeom>
          <a:solidFill>
            <a:srgbClr val="00CC99"/>
          </a:solidFill>
          <a:ln w="9525">
            <a:noFill/>
            <a:miter lim="800000"/>
            <a:headEnd/>
            <a:tailEnd/>
          </a:ln>
        </p:spPr>
        <p:txBody>
          <a:bodyPr/>
          <a:lstStyle/>
          <a:p>
            <a:pPr eaLnBrk="1" hangingPunct="1">
              <a:spcBef>
                <a:spcPct val="50000"/>
              </a:spcBef>
              <a:buClr>
                <a:srgbClr val="FFFF00"/>
              </a:buClr>
              <a:buSzPct val="70000"/>
              <a:buFont typeface="Wingdings" pitchFamily="2" charset="2"/>
              <a:buNone/>
            </a:pPr>
            <a:r>
              <a:rPr lang="zh-CN" altLang="en-US" b="1">
                <a:solidFill>
                  <a:schemeClr val="bg2"/>
                </a:solidFill>
                <a:latin typeface="楷体_GB2312" pitchFamily="49" charset="-122"/>
                <a:ea typeface="楷体_GB2312" pitchFamily="49" charset="-122"/>
              </a:rPr>
              <a:t>元素</a:t>
            </a:r>
            <a:r>
              <a:rPr lang="en-US" altLang="zh-CN" b="1">
                <a:solidFill>
                  <a:schemeClr val="bg2"/>
                </a:solidFill>
                <a:latin typeface="楷体_GB2312" pitchFamily="49" charset="-122"/>
                <a:ea typeface="楷体_GB2312" pitchFamily="49" charset="-122"/>
              </a:rPr>
              <a:t>1</a:t>
            </a:r>
          </a:p>
        </p:txBody>
      </p:sp>
      <p:sp>
        <p:nvSpPr>
          <p:cNvPr id="28683" name="Line 10"/>
          <p:cNvSpPr>
            <a:spLocks noChangeShapeType="1"/>
          </p:cNvSpPr>
          <p:nvPr/>
        </p:nvSpPr>
        <p:spPr bwMode="auto">
          <a:xfrm>
            <a:off x="4587875" y="1795463"/>
            <a:ext cx="1295400" cy="0"/>
          </a:xfrm>
          <a:prstGeom prst="line">
            <a:avLst/>
          </a:prstGeom>
          <a:noFill/>
          <a:ln w="28575" cap="sq">
            <a:solidFill>
              <a:schemeClr val="tx1"/>
            </a:solidFill>
            <a:round/>
            <a:headEnd/>
            <a:tailEnd/>
          </a:ln>
        </p:spPr>
        <p:txBody>
          <a:bodyPr/>
          <a:lstStyle/>
          <a:p>
            <a:endParaRPr lang="zh-CN" altLang="en-US"/>
          </a:p>
        </p:txBody>
      </p:sp>
      <p:sp>
        <p:nvSpPr>
          <p:cNvPr id="28684" name="Line 11"/>
          <p:cNvSpPr>
            <a:spLocks noChangeShapeType="1"/>
          </p:cNvSpPr>
          <p:nvPr/>
        </p:nvSpPr>
        <p:spPr bwMode="auto">
          <a:xfrm>
            <a:off x="4587875" y="2473325"/>
            <a:ext cx="1295400" cy="0"/>
          </a:xfrm>
          <a:prstGeom prst="line">
            <a:avLst/>
          </a:prstGeom>
          <a:noFill/>
          <a:ln w="12700">
            <a:solidFill>
              <a:schemeClr val="tx1"/>
            </a:solidFill>
            <a:round/>
            <a:headEnd/>
            <a:tailEnd/>
          </a:ln>
        </p:spPr>
        <p:txBody>
          <a:bodyPr/>
          <a:lstStyle/>
          <a:p>
            <a:endParaRPr lang="zh-CN" altLang="en-US"/>
          </a:p>
        </p:txBody>
      </p:sp>
      <p:sp>
        <p:nvSpPr>
          <p:cNvPr id="28685" name="Line 12"/>
          <p:cNvSpPr>
            <a:spLocks noChangeShapeType="1"/>
          </p:cNvSpPr>
          <p:nvPr/>
        </p:nvSpPr>
        <p:spPr bwMode="auto">
          <a:xfrm>
            <a:off x="4587875" y="3149600"/>
            <a:ext cx="1295400" cy="0"/>
          </a:xfrm>
          <a:prstGeom prst="line">
            <a:avLst/>
          </a:prstGeom>
          <a:noFill/>
          <a:ln w="12700">
            <a:solidFill>
              <a:schemeClr val="tx1"/>
            </a:solidFill>
            <a:round/>
            <a:headEnd/>
            <a:tailEnd/>
          </a:ln>
        </p:spPr>
        <p:txBody>
          <a:bodyPr/>
          <a:lstStyle/>
          <a:p>
            <a:endParaRPr lang="zh-CN" altLang="en-US"/>
          </a:p>
        </p:txBody>
      </p:sp>
      <p:sp>
        <p:nvSpPr>
          <p:cNvPr id="28686" name="Line 13"/>
          <p:cNvSpPr>
            <a:spLocks noChangeShapeType="1"/>
          </p:cNvSpPr>
          <p:nvPr/>
        </p:nvSpPr>
        <p:spPr bwMode="auto">
          <a:xfrm>
            <a:off x="4587875" y="3827463"/>
            <a:ext cx="1295400" cy="0"/>
          </a:xfrm>
          <a:prstGeom prst="line">
            <a:avLst/>
          </a:prstGeom>
          <a:noFill/>
          <a:ln w="12700">
            <a:solidFill>
              <a:schemeClr val="tx1"/>
            </a:solidFill>
            <a:round/>
            <a:headEnd/>
            <a:tailEnd/>
          </a:ln>
        </p:spPr>
        <p:txBody>
          <a:bodyPr/>
          <a:lstStyle/>
          <a:p>
            <a:endParaRPr lang="zh-CN" altLang="en-US"/>
          </a:p>
        </p:txBody>
      </p:sp>
      <p:sp>
        <p:nvSpPr>
          <p:cNvPr id="28687" name="Line 14"/>
          <p:cNvSpPr>
            <a:spLocks noChangeShapeType="1"/>
          </p:cNvSpPr>
          <p:nvPr/>
        </p:nvSpPr>
        <p:spPr bwMode="auto">
          <a:xfrm>
            <a:off x="4587875" y="4505325"/>
            <a:ext cx="1295400" cy="0"/>
          </a:xfrm>
          <a:prstGeom prst="line">
            <a:avLst/>
          </a:prstGeom>
          <a:noFill/>
          <a:ln w="12700">
            <a:solidFill>
              <a:schemeClr val="tx1"/>
            </a:solidFill>
            <a:round/>
            <a:headEnd/>
            <a:tailEnd/>
          </a:ln>
        </p:spPr>
        <p:txBody>
          <a:bodyPr/>
          <a:lstStyle/>
          <a:p>
            <a:endParaRPr lang="zh-CN" altLang="en-US"/>
          </a:p>
        </p:txBody>
      </p:sp>
      <p:sp>
        <p:nvSpPr>
          <p:cNvPr id="28688" name="Line 15"/>
          <p:cNvSpPr>
            <a:spLocks noChangeShapeType="1"/>
          </p:cNvSpPr>
          <p:nvPr/>
        </p:nvSpPr>
        <p:spPr bwMode="auto">
          <a:xfrm>
            <a:off x="4587875" y="5181600"/>
            <a:ext cx="1295400" cy="0"/>
          </a:xfrm>
          <a:prstGeom prst="line">
            <a:avLst/>
          </a:prstGeom>
          <a:noFill/>
          <a:ln w="12700">
            <a:solidFill>
              <a:schemeClr val="tx1"/>
            </a:solidFill>
            <a:round/>
            <a:headEnd/>
            <a:tailEnd/>
          </a:ln>
        </p:spPr>
        <p:txBody>
          <a:bodyPr/>
          <a:lstStyle/>
          <a:p>
            <a:endParaRPr lang="zh-CN" altLang="en-US"/>
          </a:p>
        </p:txBody>
      </p:sp>
      <p:sp>
        <p:nvSpPr>
          <p:cNvPr id="28689" name="Line 16"/>
          <p:cNvSpPr>
            <a:spLocks noChangeShapeType="1"/>
          </p:cNvSpPr>
          <p:nvPr/>
        </p:nvSpPr>
        <p:spPr bwMode="auto">
          <a:xfrm>
            <a:off x="4587875" y="5859463"/>
            <a:ext cx="1295400" cy="0"/>
          </a:xfrm>
          <a:prstGeom prst="line">
            <a:avLst/>
          </a:prstGeom>
          <a:noFill/>
          <a:ln w="28575" cap="sq">
            <a:solidFill>
              <a:schemeClr val="tx1"/>
            </a:solidFill>
            <a:round/>
            <a:headEnd/>
            <a:tailEnd/>
          </a:ln>
        </p:spPr>
        <p:txBody>
          <a:bodyPr/>
          <a:lstStyle/>
          <a:p>
            <a:endParaRPr lang="zh-CN" altLang="en-US"/>
          </a:p>
        </p:txBody>
      </p:sp>
      <p:sp>
        <p:nvSpPr>
          <p:cNvPr id="28690" name="Line 17"/>
          <p:cNvSpPr>
            <a:spLocks noChangeShapeType="1"/>
          </p:cNvSpPr>
          <p:nvPr/>
        </p:nvSpPr>
        <p:spPr bwMode="auto">
          <a:xfrm>
            <a:off x="4587875" y="1795463"/>
            <a:ext cx="0" cy="4064000"/>
          </a:xfrm>
          <a:prstGeom prst="line">
            <a:avLst/>
          </a:prstGeom>
          <a:noFill/>
          <a:ln w="28575" cap="sq">
            <a:solidFill>
              <a:schemeClr val="tx1"/>
            </a:solidFill>
            <a:round/>
            <a:headEnd/>
            <a:tailEnd/>
          </a:ln>
        </p:spPr>
        <p:txBody>
          <a:bodyPr/>
          <a:lstStyle/>
          <a:p>
            <a:endParaRPr lang="zh-CN" altLang="en-US"/>
          </a:p>
        </p:txBody>
      </p:sp>
      <p:sp>
        <p:nvSpPr>
          <p:cNvPr id="28691" name="Line 18"/>
          <p:cNvSpPr>
            <a:spLocks noChangeShapeType="1"/>
          </p:cNvSpPr>
          <p:nvPr/>
        </p:nvSpPr>
        <p:spPr bwMode="auto">
          <a:xfrm>
            <a:off x="5883275" y="1795463"/>
            <a:ext cx="0" cy="4064000"/>
          </a:xfrm>
          <a:prstGeom prst="line">
            <a:avLst/>
          </a:prstGeom>
          <a:noFill/>
          <a:ln w="28575" cap="sq">
            <a:solidFill>
              <a:schemeClr val="tx1"/>
            </a:solidFill>
            <a:round/>
            <a:headEnd/>
            <a:tailEnd/>
          </a:ln>
        </p:spPr>
        <p:txBody>
          <a:bodyPr/>
          <a:lstStyle/>
          <a:p>
            <a:endParaRPr lang="zh-CN" altLang="en-US"/>
          </a:p>
        </p:txBody>
      </p:sp>
      <p:sp>
        <p:nvSpPr>
          <p:cNvPr id="28692" name="Text Box 19"/>
          <p:cNvSpPr txBox="1">
            <a:spLocks noChangeArrowheads="1"/>
          </p:cNvSpPr>
          <p:nvPr/>
        </p:nvSpPr>
        <p:spPr bwMode="auto">
          <a:xfrm>
            <a:off x="3629980" y="1763815"/>
            <a:ext cx="7620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2400" b="1" baseline="-25000" dirty="0"/>
              <a:t>0</a:t>
            </a:r>
            <a:endParaRPr lang="en-US" altLang="zh-CN" sz="2400" b="1" dirty="0"/>
          </a:p>
        </p:txBody>
      </p:sp>
      <p:sp>
        <p:nvSpPr>
          <p:cNvPr id="28693" name="Text Box 20"/>
          <p:cNvSpPr txBox="1">
            <a:spLocks noChangeArrowheads="1"/>
          </p:cNvSpPr>
          <p:nvPr/>
        </p:nvSpPr>
        <p:spPr bwMode="auto">
          <a:xfrm>
            <a:off x="3640215" y="2438890"/>
            <a:ext cx="10668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+m</a:t>
            </a:r>
          </a:p>
        </p:txBody>
      </p:sp>
      <p:sp>
        <p:nvSpPr>
          <p:cNvPr id="28694" name="Text Box 21"/>
          <p:cNvSpPr txBox="1">
            <a:spLocks noChangeArrowheads="1"/>
          </p:cNvSpPr>
          <p:nvPr/>
        </p:nvSpPr>
        <p:spPr bwMode="auto">
          <a:xfrm>
            <a:off x="2873375" y="3834045"/>
            <a:ext cx="19431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+(i-1)*m</a:t>
            </a:r>
          </a:p>
        </p:txBody>
      </p:sp>
      <p:sp>
        <p:nvSpPr>
          <p:cNvPr id="28695" name="Text Box 22"/>
          <p:cNvSpPr txBox="1">
            <a:spLocks noChangeArrowheads="1"/>
          </p:cNvSpPr>
          <p:nvPr/>
        </p:nvSpPr>
        <p:spPr bwMode="auto">
          <a:xfrm>
            <a:off x="2681288" y="5184195"/>
            <a:ext cx="19050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2400" b="1" dirty="0"/>
              <a:t>L</a:t>
            </a:r>
            <a:r>
              <a:rPr lang="en-US" altLang="zh-CN" sz="1600" b="1" dirty="0"/>
              <a:t>0</a:t>
            </a:r>
            <a:r>
              <a:rPr lang="en-US" altLang="zh-CN" sz="2400" b="1" dirty="0"/>
              <a:t>+</a:t>
            </a:r>
            <a:r>
              <a:rPr lang="zh-CN" altLang="en-US" sz="2400" b="1" dirty="0"/>
              <a:t>（</a:t>
            </a:r>
            <a:r>
              <a:rPr lang="en-US" altLang="zh-CN" sz="2400" b="1" dirty="0"/>
              <a:t>n-1)*m</a:t>
            </a:r>
          </a:p>
        </p:txBody>
      </p:sp>
      <p:sp>
        <p:nvSpPr>
          <p:cNvPr id="28696" name="Text Box 23"/>
          <p:cNvSpPr txBox="1">
            <a:spLocks noChangeArrowheads="1"/>
          </p:cNvSpPr>
          <p:nvPr/>
        </p:nvSpPr>
        <p:spPr bwMode="auto">
          <a:xfrm>
            <a:off x="2949575" y="1338263"/>
            <a:ext cx="15621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400" b="1"/>
              <a:t>存储地址</a:t>
            </a:r>
          </a:p>
        </p:txBody>
      </p:sp>
      <p:sp>
        <p:nvSpPr>
          <p:cNvPr id="28697" name="Text Box 24"/>
          <p:cNvSpPr txBox="1">
            <a:spLocks noChangeArrowheads="1"/>
          </p:cNvSpPr>
          <p:nvPr/>
        </p:nvSpPr>
        <p:spPr bwMode="auto">
          <a:xfrm>
            <a:off x="4473575" y="1338263"/>
            <a:ext cx="1447800" cy="457200"/>
          </a:xfrm>
          <a:prstGeom prst="rect">
            <a:avLst/>
          </a:prstGeom>
          <a:noFill/>
          <a:ln w="9525">
            <a:noFill/>
            <a:miter lim="800000"/>
            <a:headEnd/>
            <a:tailEnd/>
          </a:ln>
        </p:spPr>
        <p:txBody>
          <a:bodyPr>
            <a:spAutoFit/>
          </a:bodyPr>
          <a:lstStyle/>
          <a:p>
            <a:pPr algn="l" eaLnBrk="1" hangingPunct="1">
              <a:spcBef>
                <a:spcPct val="50000"/>
              </a:spcBef>
              <a:buClrTx/>
              <a:buFontTx/>
              <a:buNone/>
            </a:pPr>
            <a:r>
              <a:rPr lang="zh-CN" altLang="en-US" sz="2400" b="1"/>
              <a:t>存储内容</a:t>
            </a:r>
          </a:p>
        </p:txBody>
      </p:sp>
      <p:sp>
        <p:nvSpPr>
          <p:cNvPr id="28698" name="Line 25"/>
          <p:cNvSpPr>
            <a:spLocks noChangeShapeType="1"/>
          </p:cNvSpPr>
          <p:nvPr/>
        </p:nvSpPr>
        <p:spPr bwMode="auto">
          <a:xfrm flipH="1">
            <a:off x="2911475" y="1808820"/>
            <a:ext cx="1676400" cy="0"/>
          </a:xfrm>
          <a:prstGeom prst="line">
            <a:avLst/>
          </a:prstGeom>
          <a:noFill/>
          <a:ln w="28575">
            <a:solidFill>
              <a:schemeClr val="tx1"/>
            </a:solidFill>
            <a:prstDash val="sysDot"/>
            <a:round/>
            <a:headEnd/>
            <a:tailEnd/>
          </a:ln>
        </p:spPr>
        <p:txBody>
          <a:bodyPr/>
          <a:lstStyle/>
          <a:p>
            <a:endParaRPr lang="zh-CN" altLang="en-US"/>
          </a:p>
        </p:txBody>
      </p:sp>
      <p:sp>
        <p:nvSpPr>
          <p:cNvPr id="28699" name="Line 26"/>
          <p:cNvSpPr>
            <a:spLocks noChangeShapeType="1"/>
          </p:cNvSpPr>
          <p:nvPr/>
        </p:nvSpPr>
        <p:spPr bwMode="auto">
          <a:xfrm flipH="1">
            <a:off x="2911475" y="2483895"/>
            <a:ext cx="1676400" cy="0"/>
          </a:xfrm>
          <a:prstGeom prst="line">
            <a:avLst/>
          </a:prstGeom>
          <a:noFill/>
          <a:ln w="28575">
            <a:solidFill>
              <a:schemeClr val="tx1"/>
            </a:solidFill>
            <a:prstDash val="sysDot"/>
            <a:round/>
            <a:headEnd/>
            <a:tailEnd/>
          </a:ln>
        </p:spPr>
        <p:txBody>
          <a:bodyPr/>
          <a:lstStyle/>
          <a:p>
            <a:endParaRPr lang="zh-CN" altLang="en-US"/>
          </a:p>
        </p:txBody>
      </p:sp>
      <p:sp>
        <p:nvSpPr>
          <p:cNvPr id="28700" name="Line 27"/>
          <p:cNvSpPr>
            <a:spLocks noChangeShapeType="1"/>
          </p:cNvSpPr>
          <p:nvPr/>
        </p:nvSpPr>
        <p:spPr bwMode="auto">
          <a:xfrm flipH="1">
            <a:off x="2911475" y="3834045"/>
            <a:ext cx="1676400" cy="0"/>
          </a:xfrm>
          <a:prstGeom prst="line">
            <a:avLst/>
          </a:prstGeom>
          <a:noFill/>
          <a:ln w="28575">
            <a:solidFill>
              <a:schemeClr val="tx1"/>
            </a:solidFill>
            <a:prstDash val="sysDot"/>
            <a:round/>
            <a:headEnd/>
            <a:tailEnd/>
          </a:ln>
        </p:spPr>
        <p:txBody>
          <a:bodyPr/>
          <a:lstStyle/>
          <a:p>
            <a:endParaRPr lang="zh-CN" altLang="en-US"/>
          </a:p>
        </p:txBody>
      </p:sp>
      <p:sp>
        <p:nvSpPr>
          <p:cNvPr id="28701" name="Line 28"/>
          <p:cNvSpPr>
            <a:spLocks noChangeShapeType="1"/>
          </p:cNvSpPr>
          <p:nvPr/>
        </p:nvSpPr>
        <p:spPr bwMode="auto">
          <a:xfrm flipH="1">
            <a:off x="2906713" y="5184195"/>
            <a:ext cx="1676400" cy="0"/>
          </a:xfrm>
          <a:prstGeom prst="line">
            <a:avLst/>
          </a:prstGeom>
          <a:noFill/>
          <a:ln w="28575">
            <a:solidFill>
              <a:schemeClr val="tx1"/>
            </a:solidFill>
            <a:prstDash val="sysDot"/>
            <a:round/>
            <a:headEnd/>
            <a:tailEnd/>
          </a:ln>
        </p:spPr>
        <p:txBody>
          <a:bodyPr/>
          <a:lstStyle/>
          <a:p>
            <a:endParaRPr lang="zh-CN" altLang="en-US"/>
          </a:p>
        </p:txBody>
      </p:sp>
      <p:sp>
        <p:nvSpPr>
          <p:cNvPr id="1058845" name="Text Box 29"/>
          <p:cNvSpPr txBox="1">
            <a:spLocks noChangeArrowheads="1"/>
          </p:cNvSpPr>
          <p:nvPr/>
        </p:nvSpPr>
        <p:spPr bwMode="auto">
          <a:xfrm>
            <a:off x="1871663" y="5994400"/>
            <a:ext cx="6165850" cy="579438"/>
          </a:xfrm>
          <a:prstGeom prst="rect">
            <a:avLst/>
          </a:prstGeom>
          <a:noFill/>
          <a:ln w="9525">
            <a:noFill/>
            <a:miter lim="800000"/>
            <a:headEnd/>
            <a:tailEnd/>
          </a:ln>
        </p:spPr>
        <p:txBody>
          <a:bodyPr>
            <a:spAutoFit/>
          </a:bodyPr>
          <a:lstStyle/>
          <a:p>
            <a:pPr algn="l" eaLnBrk="1" hangingPunct="1">
              <a:spcBef>
                <a:spcPct val="50000"/>
              </a:spcBef>
              <a:buClrTx/>
              <a:buFontTx/>
              <a:buNone/>
            </a:pPr>
            <a:r>
              <a:rPr lang="en-US" altLang="zh-CN" sz="3200" b="1">
                <a:latin typeface="宋体" pitchFamily="2" charset="-122"/>
              </a:rPr>
              <a:t>Loc(</a:t>
            </a:r>
            <a:r>
              <a:rPr lang="zh-CN" altLang="zh-CN" sz="3200" b="1">
                <a:latin typeface="宋体" pitchFamily="2" charset="-122"/>
              </a:rPr>
              <a:t>元素</a:t>
            </a:r>
            <a:r>
              <a:rPr lang="en-US" altLang="zh-CN" sz="3200" b="1">
                <a:latin typeface="宋体" pitchFamily="2" charset="-122"/>
              </a:rPr>
              <a:t>i) = L</a:t>
            </a:r>
            <a:r>
              <a:rPr lang="en-US" altLang="zh-CN" sz="3200" b="1" baseline="-25000">
                <a:latin typeface="宋体" pitchFamily="2" charset="-122"/>
              </a:rPr>
              <a:t>0</a:t>
            </a:r>
            <a:r>
              <a:rPr lang="en-US" altLang="zh-CN" sz="3200" b="1">
                <a:latin typeface="宋体" pitchFamily="2" charset="-122"/>
              </a:rPr>
              <a:t> +</a:t>
            </a:r>
            <a:r>
              <a:rPr lang="zh-CN" altLang="en-US" sz="3200" b="1">
                <a:latin typeface="宋体" pitchFamily="2" charset="-122"/>
              </a:rPr>
              <a:t>（</a:t>
            </a:r>
            <a:r>
              <a:rPr lang="en-US" altLang="zh-CN" sz="3200" b="1">
                <a:latin typeface="宋体" pitchFamily="2" charset="-122"/>
              </a:rPr>
              <a:t>i-1) * m</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884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什么是数据结构</a:t>
            </a:r>
            <a:endParaRPr lang="zh-CN" altLang="en-US" dirty="0"/>
          </a:p>
        </p:txBody>
      </p:sp>
      <p:sp>
        <p:nvSpPr>
          <p:cNvPr id="3" name="内容占位符 2"/>
          <p:cNvSpPr>
            <a:spLocks noGrp="1"/>
          </p:cNvSpPr>
          <p:nvPr>
            <p:ph idx="1"/>
          </p:nvPr>
        </p:nvSpPr>
        <p:spPr/>
        <p:txBody>
          <a:bodyPr/>
          <a:lstStyle/>
          <a:p>
            <a:r>
              <a:rPr lang="zh-CN" altLang="en-US" dirty="0"/>
              <a:t>一个例子</a:t>
            </a:r>
          </a:p>
        </p:txBody>
      </p:sp>
      <p:sp>
        <p:nvSpPr>
          <p:cNvPr id="4" name="灯片编号占位符 3"/>
          <p:cNvSpPr>
            <a:spLocks noGrp="1"/>
          </p:cNvSpPr>
          <p:nvPr>
            <p:ph type="sldNum" sz="quarter" idx="11"/>
          </p:nvPr>
        </p:nvSpPr>
        <p:spPr/>
        <p:txBody>
          <a:bodyPr/>
          <a:lstStyle/>
          <a:p>
            <a:pPr>
              <a:defRPr/>
            </a:pPr>
            <a:r>
              <a:rPr lang="zh-CN" altLang="en-US" smtClean="0"/>
              <a:t>第 </a:t>
            </a:r>
            <a:fld id="{0853A661-976A-40DB-9924-3583959DD398}" type="slidenum">
              <a:rPr lang="zh-CN" altLang="en-US" b="1" smtClean="0">
                <a:solidFill>
                  <a:srgbClr val="66CCFF"/>
                </a:solidFill>
              </a:rPr>
              <a:pPr>
                <a:defRPr/>
              </a:pPr>
              <a:t>5</a:t>
            </a:fld>
            <a:r>
              <a:rPr lang="en-US" altLang="zh-CN" b="1" smtClean="0"/>
              <a:t> </a:t>
            </a:r>
            <a:r>
              <a:rPr lang="zh-CN" altLang="en-US" smtClean="0"/>
              <a:t>页</a:t>
            </a:r>
            <a:endParaRPr lang="zh-CN" altLang="en-US" sz="1800">
              <a:latin typeface="+mn-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37632"/>
            <a:ext cx="9144000" cy="53203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7037584"/>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B4FDD828-49B1-4D33-829B-678A8CD19F83}"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50</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58371"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57795" name="Rectangle 3"/>
          <p:cNvSpPr>
            <a:spLocks noGrp="1" noChangeArrowheads="1"/>
          </p:cNvSpPr>
          <p:nvPr>
            <p:ph type="body" sz="half" idx="1"/>
          </p:nvPr>
        </p:nvSpPr>
        <p:spPr>
          <a:xfrm>
            <a:off x="228600" y="728663"/>
            <a:ext cx="8709025" cy="5940425"/>
          </a:xfrm>
        </p:spPr>
        <p:txBody>
          <a:bodyPr/>
          <a:lstStyle/>
          <a:p>
            <a:pPr marL="266700" indent="-266700" eaLnBrk="1" hangingPunct="1">
              <a:lnSpc>
                <a:spcPct val="110000"/>
              </a:lnSpc>
              <a:spcBef>
                <a:spcPct val="0"/>
              </a:spcBef>
              <a:defRPr/>
            </a:pPr>
            <a:r>
              <a:rPr lang="zh-CN" altLang="en-US" dirty="0" smtClean="0">
                <a:solidFill>
                  <a:srgbClr val="FFFF66"/>
                </a:solidFill>
              </a:rPr>
              <a:t>顺序存储</a:t>
            </a:r>
            <a:r>
              <a:rPr lang="zh-CN" altLang="en-US" dirty="0" smtClean="0">
                <a:solidFill>
                  <a:srgbClr val="FFFF66"/>
                </a:solidFill>
                <a:latin typeface="宋体" pitchFamily="2" charset="-122"/>
              </a:rPr>
              <a:t>方式</a:t>
            </a:r>
            <a:endParaRPr lang="zh-CN" altLang="en-US" sz="3200" dirty="0" smtClean="0">
              <a:solidFill>
                <a:schemeClr val="tx1"/>
              </a:solidFill>
            </a:endParaRPr>
          </a:p>
          <a:p>
            <a:pPr marL="500063" indent="-442913">
              <a:lnSpc>
                <a:spcPct val="110000"/>
              </a:lnSpc>
              <a:buFont typeface="Wingdings" panose="05000000000000000000" pitchFamily="2" charset="2"/>
              <a:buNone/>
              <a:defRPr/>
            </a:pPr>
            <a:r>
              <a:rPr lang="en-US" altLang="zh-CN" sz="3200" dirty="0" smtClean="0">
                <a:solidFill>
                  <a:schemeClr val="tx1">
                    <a:lumMod val="95000"/>
                  </a:schemeClr>
                </a:solidFill>
              </a:rPr>
              <a:t>	</a:t>
            </a:r>
            <a:r>
              <a:rPr lang="zh-CN" altLang="en-US" sz="3200" dirty="0" smtClean="0">
                <a:solidFill>
                  <a:schemeClr val="tx1">
                    <a:lumMod val="95000"/>
                  </a:schemeClr>
                </a:solidFill>
              </a:rPr>
              <a:t>借助元素在存储器中的</a:t>
            </a:r>
            <a:r>
              <a:rPr lang="zh-CN" altLang="en-US" sz="3200" dirty="0" smtClean="0"/>
              <a:t>相对位置</a:t>
            </a:r>
            <a:r>
              <a:rPr lang="zh-CN" altLang="en-US" sz="3200" dirty="0" smtClean="0">
                <a:solidFill>
                  <a:schemeClr val="tx1">
                    <a:lumMod val="95000"/>
                  </a:schemeClr>
                </a:solidFill>
              </a:rPr>
              <a:t>表示数据元素之间的逻辑关系。</a:t>
            </a:r>
            <a:endParaRPr lang="en-US" altLang="zh-CN" sz="3200" dirty="0" smtClean="0">
              <a:solidFill>
                <a:schemeClr val="tx1">
                  <a:lumMod val="95000"/>
                </a:schemeClr>
              </a:solidFill>
            </a:endParaRPr>
          </a:p>
          <a:p>
            <a:pPr marL="900113" lvl="1" indent="-442913">
              <a:lnSpc>
                <a:spcPct val="110000"/>
              </a:lnSpc>
              <a:defRPr/>
            </a:pPr>
            <a:r>
              <a:rPr lang="zh-CN" altLang="en-US" dirty="0" smtClean="0"/>
              <a:t>需要用一块连续的存储区域保存数据。</a:t>
            </a:r>
            <a:endParaRPr lang="en-US" altLang="zh-CN" dirty="0" smtClean="0"/>
          </a:p>
          <a:p>
            <a:pPr marL="900113" lvl="1" indent="-442913">
              <a:lnSpc>
                <a:spcPct val="110000"/>
              </a:lnSpc>
              <a:defRPr/>
            </a:pPr>
            <a:r>
              <a:rPr lang="zh-CN" altLang="en-US" dirty="0" smtClean="0"/>
              <a:t>结点存储在地址相邻的连续存储单元里，</a:t>
            </a:r>
            <a:r>
              <a:rPr lang="zh-CN" altLang="en-US" dirty="0" smtClean="0">
                <a:solidFill>
                  <a:srgbClr val="FFFF00"/>
                </a:solidFill>
              </a:rPr>
              <a:t>后继关系</a:t>
            </a:r>
            <a:r>
              <a:rPr lang="zh-CN" altLang="en-US" dirty="0" smtClean="0"/>
              <a:t>用</a:t>
            </a:r>
            <a:r>
              <a:rPr lang="zh-CN" altLang="en-US" dirty="0" smtClean="0">
                <a:solidFill>
                  <a:srgbClr val="FFFF66"/>
                </a:solidFill>
              </a:rPr>
              <a:t>存储单元的自然顺序</a:t>
            </a:r>
            <a:r>
              <a:rPr lang="zh-CN" altLang="en-US" dirty="0" smtClean="0"/>
              <a:t>来表达。</a:t>
            </a:r>
            <a:endParaRPr lang="en-US" altLang="zh-CN" dirty="0" smtClean="0">
              <a:solidFill>
                <a:srgbClr val="FFFF66"/>
              </a:solidFill>
            </a:endParaRPr>
          </a:p>
          <a:p>
            <a:pPr marL="900113" lvl="1" indent="-442913">
              <a:lnSpc>
                <a:spcPct val="110000"/>
              </a:lnSpc>
              <a:defRPr/>
            </a:pPr>
            <a:r>
              <a:rPr lang="zh-CN" altLang="en-US" dirty="0" smtClean="0"/>
              <a:t>顺序存储为使用</a:t>
            </a:r>
            <a:r>
              <a:rPr lang="zh-CN" altLang="en-US" dirty="0" smtClean="0">
                <a:solidFill>
                  <a:srgbClr val="FFFF66"/>
                </a:solidFill>
              </a:rPr>
              <a:t>整数编码</a:t>
            </a:r>
            <a:r>
              <a:rPr lang="zh-CN" altLang="en-US" dirty="0" smtClean="0">
                <a:solidFill>
                  <a:srgbClr val="66FF33"/>
                </a:solidFill>
              </a:rPr>
              <a:t>（下标）</a:t>
            </a:r>
            <a:r>
              <a:rPr lang="zh-CN" altLang="en-US" dirty="0" smtClean="0"/>
              <a:t>访问数据结点提供了便利。</a:t>
            </a:r>
          </a:p>
        </p:txBody>
      </p:sp>
    </p:spTree>
    <p:extLst>
      <p:ext uri="{BB962C8B-B14F-4D97-AF65-F5344CB8AC3E}">
        <p14:creationId xmlns:p14="http://schemas.microsoft.com/office/powerpoint/2010/main" val="46010316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577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BE3149F9-DEBF-414D-A93A-75A54DF85D80}"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51</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51203"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51204" name="Rectangle 3"/>
          <p:cNvSpPr>
            <a:spLocks noGrp="1" noChangeArrowheads="1"/>
          </p:cNvSpPr>
          <p:nvPr>
            <p:ph type="body" sz="half" idx="1"/>
          </p:nvPr>
        </p:nvSpPr>
        <p:spPr>
          <a:xfrm>
            <a:off x="228600" y="863600"/>
            <a:ext cx="8664575" cy="765175"/>
          </a:xfrm>
        </p:spPr>
        <p:txBody>
          <a:bodyPr/>
          <a:lstStyle/>
          <a:p>
            <a:pPr eaLnBrk="1" hangingPunct="1"/>
            <a:r>
              <a:rPr lang="zh-CN" altLang="en-US" sz="3200" smtClean="0"/>
              <a:t>存储结构：“</a:t>
            </a:r>
            <a:r>
              <a:rPr lang="zh-CN" altLang="en-US" sz="3200" smtClean="0">
                <a:solidFill>
                  <a:schemeClr val="tx1"/>
                </a:solidFill>
              </a:rPr>
              <a:t>关系</a:t>
            </a:r>
            <a:r>
              <a:rPr lang="zh-CN" altLang="en-US" sz="3200" smtClean="0"/>
              <a:t>”的映象</a:t>
            </a:r>
          </a:p>
        </p:txBody>
      </p:sp>
      <p:sp>
        <p:nvSpPr>
          <p:cNvPr id="5" name="矩形 4"/>
          <p:cNvSpPr>
            <a:spLocks noChangeArrowheads="1"/>
          </p:cNvSpPr>
          <p:nvPr/>
        </p:nvSpPr>
        <p:spPr bwMode="auto">
          <a:xfrm>
            <a:off x="522288" y="1539875"/>
            <a:ext cx="8370887" cy="3016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lnSpc>
                <a:spcPts val="4200"/>
              </a:lnSpc>
              <a:spcBef>
                <a:spcPts val="600"/>
              </a:spcBef>
              <a:buClrTx/>
              <a:buSzTx/>
              <a:buFontTx/>
              <a:buNone/>
            </a:pPr>
            <a:r>
              <a:rPr lang="zh-CN" altLang="en-US" sz="3200" dirty="0" smtClean="0">
                <a:solidFill>
                  <a:srgbClr val="66FF33"/>
                </a:solidFill>
                <a:latin typeface="Times New Roman" panose="02020603050405020304" pitchFamily="18" charset="0"/>
              </a:rPr>
              <a:t>方法二：</a:t>
            </a:r>
            <a:r>
              <a:rPr lang="zh-CN" altLang="en-US" sz="3200" dirty="0" smtClean="0">
                <a:latin typeface="Times New Roman" panose="02020603050405020304" pitchFamily="18" charset="0"/>
              </a:rPr>
              <a:t>链式映象（链式存储结构）</a:t>
            </a:r>
          </a:p>
          <a:p>
            <a:pPr lvl="1" algn="l" eaLnBrk="1" hangingPunct="1">
              <a:lnSpc>
                <a:spcPts val="4200"/>
              </a:lnSpc>
              <a:spcBef>
                <a:spcPts val="600"/>
              </a:spcBef>
              <a:buClrTx/>
              <a:buSzTx/>
              <a:buFont typeface="Wingdings" panose="05000000000000000000" pitchFamily="2" charset="2"/>
              <a:buChar char="Ø"/>
            </a:pPr>
            <a:r>
              <a:rPr lang="zh-CN" altLang="en-US" dirty="0" smtClean="0">
                <a:solidFill>
                  <a:srgbClr val="FFFFFF"/>
                </a:solidFill>
                <a:latin typeface="Times New Roman" panose="02020603050405020304" pitchFamily="18" charset="0"/>
              </a:rPr>
              <a:t>以</a:t>
            </a:r>
            <a:r>
              <a:rPr lang="zh-CN" altLang="en-US" dirty="0" smtClean="0">
                <a:solidFill>
                  <a:srgbClr val="FFFF00"/>
                </a:solidFill>
                <a:latin typeface="Times New Roman" panose="02020603050405020304" pitchFamily="18" charset="0"/>
              </a:rPr>
              <a:t>指针</a:t>
            </a:r>
            <a:r>
              <a:rPr lang="en-US" altLang="zh-CN" dirty="0" smtClean="0">
                <a:solidFill>
                  <a:srgbClr val="FFFF00"/>
                </a:solidFill>
                <a:latin typeface="Times New Roman" panose="02020603050405020304" pitchFamily="18" charset="0"/>
              </a:rPr>
              <a:t>(</a:t>
            </a:r>
            <a:r>
              <a:rPr lang="zh-CN" altLang="en-US" dirty="0">
                <a:solidFill>
                  <a:srgbClr val="FFFF00"/>
                </a:solidFill>
                <a:latin typeface="Times New Roman" panose="02020603050405020304" pitchFamily="18" charset="0"/>
              </a:rPr>
              <a:t>附加信</a:t>
            </a:r>
            <a:r>
              <a:rPr lang="zh-CN" altLang="en-US" dirty="0" smtClean="0">
                <a:solidFill>
                  <a:srgbClr val="FFFF00"/>
                </a:solidFill>
                <a:latin typeface="Times New Roman" panose="02020603050405020304" pitchFamily="18" charset="0"/>
              </a:rPr>
              <a:t>息</a:t>
            </a:r>
            <a:r>
              <a:rPr lang="en-US" altLang="zh-CN" dirty="0" smtClean="0">
                <a:solidFill>
                  <a:srgbClr val="FFFF00"/>
                </a:solidFill>
                <a:latin typeface="Times New Roman" panose="02020603050405020304" pitchFamily="18" charset="0"/>
              </a:rPr>
              <a:t>)</a:t>
            </a:r>
            <a:r>
              <a:rPr lang="zh-CN" altLang="en-US" dirty="0" smtClean="0">
                <a:solidFill>
                  <a:srgbClr val="FFFFFF"/>
                </a:solidFill>
                <a:latin typeface="Times New Roman" panose="02020603050405020304" pitchFamily="18" charset="0"/>
              </a:rPr>
              <a:t>表示数据</a:t>
            </a:r>
            <a:r>
              <a:rPr lang="zh-CN" altLang="en-US" dirty="0">
                <a:solidFill>
                  <a:srgbClr val="FFFFFF"/>
                </a:solidFill>
                <a:latin typeface="Times New Roman" panose="02020603050405020304" pitchFamily="18" charset="0"/>
              </a:rPr>
              <a:t>元</a:t>
            </a:r>
            <a:r>
              <a:rPr lang="zh-CN" altLang="en-US" dirty="0" smtClean="0">
                <a:solidFill>
                  <a:srgbClr val="FFFFFF"/>
                </a:solidFill>
                <a:latin typeface="Times New Roman" panose="02020603050405020304" pitchFamily="18" charset="0"/>
              </a:rPr>
              <a:t>素之间关系</a:t>
            </a:r>
            <a:endParaRPr lang="en-US" altLang="zh-CN" dirty="0" smtClean="0">
              <a:solidFill>
                <a:srgbClr val="FFFFFF"/>
              </a:solidFill>
              <a:latin typeface="Times New Roman" panose="02020603050405020304" pitchFamily="18" charset="0"/>
            </a:endParaRPr>
          </a:p>
          <a:p>
            <a:pPr lvl="1" algn="l" eaLnBrk="1" hangingPunct="1">
              <a:lnSpc>
                <a:spcPts val="4200"/>
              </a:lnSpc>
              <a:spcBef>
                <a:spcPts val="600"/>
              </a:spcBef>
              <a:buClrTx/>
              <a:buSzTx/>
              <a:buFont typeface="Wingdings" panose="05000000000000000000" pitchFamily="2" charset="2"/>
              <a:buChar char="Ø"/>
            </a:pPr>
            <a:endParaRPr lang="en-US" altLang="zh-CN" sz="3200" dirty="0" smtClean="0">
              <a:solidFill>
                <a:srgbClr val="FFFFFF"/>
              </a:solidFill>
              <a:latin typeface="Times New Roman" panose="02020603050405020304" pitchFamily="18" charset="0"/>
            </a:endParaRPr>
          </a:p>
          <a:p>
            <a:pPr algn="l" eaLnBrk="1" hangingPunct="1">
              <a:lnSpc>
                <a:spcPts val="4200"/>
              </a:lnSpc>
              <a:spcBef>
                <a:spcPts val="600"/>
              </a:spcBef>
              <a:buClrTx/>
              <a:buSzTx/>
              <a:buFontTx/>
              <a:buNone/>
            </a:pPr>
            <a:r>
              <a:rPr lang="zh-CN" altLang="en-US" sz="3200" dirty="0" smtClean="0">
                <a:solidFill>
                  <a:srgbClr val="FFFFFF"/>
                </a:solidFill>
                <a:latin typeface="Times New Roman" panose="02020603050405020304" pitchFamily="18" charset="0"/>
              </a:rPr>
              <a:t>    需要用一个和 </a:t>
            </a:r>
            <a:r>
              <a:rPr lang="en-US" altLang="zh-CN" sz="3200" dirty="0" smtClean="0">
                <a:solidFill>
                  <a:srgbClr val="66FF33"/>
                </a:solidFill>
                <a:latin typeface="Times New Roman" panose="02020603050405020304" pitchFamily="18" charset="0"/>
              </a:rPr>
              <a:t>x</a:t>
            </a:r>
            <a:r>
              <a:rPr lang="en-US" altLang="zh-CN" sz="3200" dirty="0" smtClean="0">
                <a:solidFill>
                  <a:srgbClr val="FFFFFF"/>
                </a:solidFill>
                <a:latin typeface="Times New Roman" panose="02020603050405020304" pitchFamily="18" charset="0"/>
              </a:rPr>
              <a:t> </a:t>
            </a:r>
            <a:r>
              <a:rPr lang="zh-CN" altLang="en-US" sz="3200" dirty="0" smtClean="0">
                <a:solidFill>
                  <a:srgbClr val="FFFFFF"/>
                </a:solidFill>
                <a:latin typeface="Times New Roman" panose="02020603050405020304" pitchFamily="18" charset="0"/>
              </a:rPr>
              <a:t>在一起的</a:t>
            </a:r>
            <a:r>
              <a:rPr lang="zh-CN" altLang="en-US" sz="3200" dirty="0" smtClean="0">
                <a:latin typeface="Times New Roman" panose="02020603050405020304" pitchFamily="18" charset="0"/>
              </a:rPr>
              <a:t>附加信息</a:t>
            </a:r>
            <a:r>
              <a:rPr lang="zh-CN" altLang="en-US" sz="3200" dirty="0" smtClean="0">
                <a:solidFill>
                  <a:srgbClr val="FFFFFF"/>
                </a:solidFill>
                <a:latin typeface="Times New Roman" panose="02020603050405020304" pitchFamily="18" charset="0"/>
              </a:rPr>
              <a:t>指示</a:t>
            </a:r>
            <a:r>
              <a:rPr lang="zh-CN" altLang="en-US" sz="3200" dirty="0" smtClean="0">
                <a:solidFill>
                  <a:srgbClr val="66FF33"/>
                </a:solidFill>
                <a:latin typeface="Times New Roman" panose="02020603050405020304" pitchFamily="18" charset="0"/>
              </a:rPr>
              <a:t> </a:t>
            </a:r>
            <a:r>
              <a:rPr lang="en-US" altLang="zh-CN" sz="3200" dirty="0" smtClean="0">
                <a:solidFill>
                  <a:srgbClr val="66FF33"/>
                </a:solidFill>
                <a:latin typeface="Times New Roman" panose="02020603050405020304" pitchFamily="18" charset="0"/>
              </a:rPr>
              <a:t>y</a:t>
            </a:r>
            <a:r>
              <a:rPr lang="en-US" altLang="zh-CN" sz="3200" dirty="0" smtClean="0">
                <a:solidFill>
                  <a:srgbClr val="FFFFFF"/>
                </a:solidFill>
                <a:latin typeface="Times New Roman" panose="02020603050405020304" pitchFamily="18" charset="0"/>
              </a:rPr>
              <a:t> </a:t>
            </a:r>
            <a:r>
              <a:rPr lang="zh-CN" altLang="en-US" sz="3200" dirty="0" smtClean="0">
                <a:solidFill>
                  <a:srgbClr val="FFFFFF"/>
                </a:solidFill>
                <a:latin typeface="Times New Roman" panose="02020603050405020304" pitchFamily="18" charset="0"/>
              </a:rPr>
              <a:t>的存储位置</a:t>
            </a:r>
          </a:p>
        </p:txBody>
      </p:sp>
      <p:sp>
        <p:nvSpPr>
          <p:cNvPr id="14" name="Text Box 4"/>
          <p:cNvSpPr txBox="1">
            <a:spLocks noChangeArrowheads="1"/>
          </p:cNvSpPr>
          <p:nvPr/>
        </p:nvSpPr>
        <p:spPr bwMode="auto">
          <a:xfrm>
            <a:off x="3068638" y="4699000"/>
            <a:ext cx="263048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5400" smtClean="0">
                <a:solidFill>
                  <a:srgbClr val="66FF33"/>
                </a:solidFill>
                <a:latin typeface="楷体_GB2312" pitchFamily="49" charset="-122"/>
                <a:ea typeface="楷体_GB2312" pitchFamily="49" charset="-122"/>
              </a:rPr>
              <a:t>y     x</a:t>
            </a:r>
            <a:endParaRPr lang="en-US" altLang="zh-CN" sz="2400" smtClean="0">
              <a:solidFill>
                <a:srgbClr val="66FF33"/>
              </a:solidFill>
              <a:latin typeface="楷体_GB2312" pitchFamily="49" charset="-122"/>
              <a:ea typeface="楷体_GB2312" pitchFamily="49" charset="-122"/>
            </a:endParaRPr>
          </a:p>
        </p:txBody>
      </p:sp>
      <p:sp>
        <p:nvSpPr>
          <p:cNvPr id="15" name="Line 10"/>
          <p:cNvSpPr>
            <a:spLocks noChangeShapeType="1"/>
          </p:cNvSpPr>
          <p:nvPr/>
        </p:nvSpPr>
        <p:spPr bwMode="auto">
          <a:xfrm>
            <a:off x="5791200" y="5308600"/>
            <a:ext cx="0" cy="68580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16" name="Line 11"/>
          <p:cNvSpPr>
            <a:spLocks noChangeShapeType="1"/>
          </p:cNvSpPr>
          <p:nvPr/>
        </p:nvSpPr>
        <p:spPr bwMode="auto">
          <a:xfrm>
            <a:off x="3295650" y="5994400"/>
            <a:ext cx="2495550" cy="0"/>
          </a:xfrm>
          <a:prstGeom prst="line">
            <a:avLst/>
          </a:prstGeom>
          <a:noFill/>
          <a:ln w="38100">
            <a:solidFill>
              <a:srgbClr val="00FF00"/>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17" name="Line 12"/>
          <p:cNvSpPr>
            <a:spLocks noChangeShapeType="1"/>
          </p:cNvSpPr>
          <p:nvPr/>
        </p:nvSpPr>
        <p:spPr bwMode="auto">
          <a:xfrm>
            <a:off x="3295650" y="5697538"/>
            <a:ext cx="0" cy="296862"/>
          </a:xfrm>
          <a:prstGeom prst="line">
            <a:avLst/>
          </a:prstGeom>
          <a:noFill/>
          <a:ln w="38100">
            <a:solidFill>
              <a:srgbClr val="00FF00"/>
            </a:solidFill>
            <a:round/>
            <a:headEnd type="arrow" w="med" len="me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grpSp>
        <p:nvGrpSpPr>
          <p:cNvPr id="2" name="Group 14"/>
          <p:cNvGrpSpPr>
            <a:grpSpLocks/>
          </p:cNvGrpSpPr>
          <p:nvPr/>
        </p:nvGrpSpPr>
        <p:grpSpPr bwMode="auto">
          <a:xfrm>
            <a:off x="2590800" y="4851400"/>
            <a:ext cx="4114800" cy="838200"/>
            <a:chOff x="1632" y="2736"/>
            <a:chExt cx="2592" cy="528"/>
          </a:xfrm>
        </p:grpSpPr>
        <p:sp>
          <p:nvSpPr>
            <p:cNvPr id="51211" name="Line 5"/>
            <p:cNvSpPr>
              <a:spLocks noChangeShapeType="1"/>
            </p:cNvSpPr>
            <p:nvPr/>
          </p:nvSpPr>
          <p:spPr bwMode="auto">
            <a:xfrm>
              <a:off x="1680" y="2736"/>
              <a:ext cx="25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51212" name="Line 6"/>
            <p:cNvSpPr>
              <a:spLocks noChangeShapeType="1"/>
            </p:cNvSpPr>
            <p:nvPr/>
          </p:nvSpPr>
          <p:spPr bwMode="auto">
            <a:xfrm>
              <a:off x="1632" y="3264"/>
              <a:ext cx="24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51213" name="Line 7"/>
            <p:cNvSpPr>
              <a:spLocks noChangeShapeType="1"/>
            </p:cNvSpPr>
            <p:nvPr/>
          </p:nvSpPr>
          <p:spPr bwMode="auto">
            <a:xfrm>
              <a:off x="1872" y="2736"/>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51214" name="Line 8"/>
            <p:cNvSpPr>
              <a:spLocks noChangeShapeType="1"/>
            </p:cNvSpPr>
            <p:nvPr/>
          </p:nvSpPr>
          <p:spPr bwMode="auto">
            <a:xfrm>
              <a:off x="2544" y="2741"/>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51215" name="Line 9"/>
            <p:cNvSpPr>
              <a:spLocks noChangeShapeType="1"/>
            </p:cNvSpPr>
            <p:nvPr/>
          </p:nvSpPr>
          <p:spPr bwMode="auto">
            <a:xfrm>
              <a:off x="3168" y="2736"/>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sp>
          <p:nvSpPr>
            <p:cNvPr id="51216" name="Line 13"/>
            <p:cNvSpPr>
              <a:spLocks noChangeShapeType="1"/>
            </p:cNvSpPr>
            <p:nvPr/>
          </p:nvSpPr>
          <p:spPr bwMode="auto">
            <a:xfrm>
              <a:off x="3840" y="2741"/>
              <a:ext cx="0" cy="52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pPr algn="l">
                <a:spcBef>
                  <a:spcPct val="0"/>
                </a:spcBef>
                <a:buClrTx/>
                <a:buFontTx/>
                <a:buNone/>
              </a:pPr>
              <a:endParaRPr lang="zh-CN" altLang="en-US" smtClean="0">
                <a:solidFill>
                  <a:srgbClr val="FFFFFF"/>
                </a:solidFill>
              </a:endParaRPr>
            </a:p>
          </p:txBody>
        </p:sp>
      </p:grpSp>
    </p:spTree>
    <p:extLst>
      <p:ext uri="{BB962C8B-B14F-4D97-AF65-F5344CB8AC3E}">
        <p14:creationId xmlns:p14="http://schemas.microsoft.com/office/powerpoint/2010/main" val="3701434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wipe(left)">
                                      <p:cBhvr>
                                        <p:cTn id="24" dur="500"/>
                                        <p:tgtEl>
                                          <p:spTgt spid="14"/>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wipe(up)">
                                      <p:cBhvr>
                                        <p:cTn id="29" dur="500"/>
                                        <p:tgtEl>
                                          <p:spTgt spid="15"/>
                                        </p:tgtEl>
                                      </p:cBhvr>
                                    </p:animEffect>
                                  </p:childTnLst>
                                </p:cTn>
                              </p:par>
                            </p:childTnLst>
                          </p:cTn>
                        </p:par>
                        <p:par>
                          <p:cTn id="30" fill="hold" nodeType="afterGroup">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right)">
                                      <p:cBhvr>
                                        <p:cTn id="33" dur="500"/>
                                        <p:tgtEl>
                                          <p:spTgt spid="16"/>
                                        </p:tgtEl>
                                      </p:cBhvr>
                                    </p:animEffect>
                                  </p:childTnLst>
                                </p:cTn>
                              </p:par>
                            </p:childTnLst>
                          </p:cTn>
                        </p:par>
                        <p:par>
                          <p:cTn id="34" fill="hold" nodeType="afterGroup">
                            <p:stCondLst>
                              <p:cond delay="1000"/>
                            </p:stCondLst>
                            <p:childTnLst>
                              <p:par>
                                <p:cTn id="35" presetID="22" presetClass="entr" presetSubtype="4" fill="hold" grpId="0" nodeType="after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bldLvl="2"/>
      <p:bldP spid="14" grpId="0" autoUpdateAnimBg="0"/>
      <p:bldP spid="15" grpId="0" animBg="1"/>
      <p:bldP spid="16" grpId="0" animBg="1"/>
      <p:bldP spid="1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灯片编号占位符 5"/>
          <p:cNvSpPr>
            <a:spLocks noGrp="1"/>
          </p:cNvSpPr>
          <p:nvPr>
            <p:ph type="sldNum" sz="quarter" idx="11"/>
          </p:nvPr>
        </p:nvSpPr>
        <p:spPr/>
        <p:txBody>
          <a:bodyPr/>
          <a:lstStyle/>
          <a:p>
            <a:pPr>
              <a:defRPr/>
            </a:pPr>
            <a:r>
              <a:rPr lang="zh-CN" altLang="en-US"/>
              <a:t>第 </a:t>
            </a:r>
            <a:fld id="{6B23B1BE-6104-43F1-BFEB-85EF11173E7E}" type="slidenum">
              <a:rPr lang="zh-CN" altLang="en-US" b="1">
                <a:solidFill>
                  <a:srgbClr val="66CCFF"/>
                </a:solidFill>
              </a:rPr>
              <a:pPr>
                <a:defRPr/>
              </a:pPr>
              <a:t>52</a:t>
            </a:fld>
            <a:r>
              <a:rPr lang="en-US" altLang="zh-CN" b="1"/>
              <a:t> </a:t>
            </a:r>
            <a:r>
              <a:rPr lang="zh-CN" altLang="en-US"/>
              <a:t>页</a:t>
            </a:r>
            <a:endParaRPr lang="zh-CN" altLang="en-US" sz="1800">
              <a:latin typeface="Arial" charset="0"/>
            </a:endParaRPr>
          </a:p>
        </p:txBody>
      </p:sp>
      <p:sp>
        <p:nvSpPr>
          <p:cNvPr id="29699" name="Rectangle 2"/>
          <p:cNvSpPr>
            <a:spLocks noGrp="1" noChangeArrowheads="1"/>
          </p:cNvSpPr>
          <p:nvPr>
            <p:ph type="title"/>
          </p:nvPr>
        </p:nvSpPr>
        <p:spPr/>
        <p:txBody>
          <a:bodyPr/>
          <a:lstStyle/>
          <a:p>
            <a:pPr eaLnBrk="1" hangingPunct="1"/>
            <a:r>
              <a:rPr lang="en-US" altLang="zh-CN" i="0" dirty="0" smtClean="0">
                <a:solidFill>
                  <a:srgbClr val="FFFF00"/>
                </a:solidFill>
              </a:rPr>
              <a:t>1.2 </a:t>
            </a:r>
            <a:r>
              <a:rPr lang="zh-CN" altLang="en-US" i="0" dirty="0" smtClean="0">
                <a:solidFill>
                  <a:srgbClr val="FFFF00"/>
                </a:solidFill>
              </a:rPr>
              <a:t>基本概念和术语</a:t>
            </a:r>
            <a:r>
              <a:rPr lang="zh-CN" altLang="en-US" i="0" dirty="0" smtClean="0">
                <a:solidFill>
                  <a:srgbClr val="00FFFF"/>
                </a:solidFill>
              </a:rPr>
              <a:t>：数据的存储结构</a:t>
            </a:r>
          </a:p>
        </p:txBody>
      </p:sp>
      <p:sp>
        <p:nvSpPr>
          <p:cNvPr id="29700" name="Rectangle 3"/>
          <p:cNvSpPr>
            <a:spLocks noGrp="1" noChangeArrowheads="1"/>
          </p:cNvSpPr>
          <p:nvPr>
            <p:ph type="body" sz="half" idx="1"/>
          </p:nvPr>
        </p:nvSpPr>
        <p:spPr>
          <a:xfrm>
            <a:off x="206375" y="728663"/>
            <a:ext cx="8709025" cy="585787"/>
          </a:xfrm>
        </p:spPr>
        <p:txBody>
          <a:bodyPr/>
          <a:lstStyle/>
          <a:p>
            <a:pPr marL="266700" indent="-266700" eaLnBrk="1" hangingPunct="1">
              <a:lnSpc>
                <a:spcPct val="105000"/>
              </a:lnSpc>
              <a:spcBef>
                <a:spcPct val="0"/>
              </a:spcBef>
            </a:pPr>
            <a:r>
              <a:rPr lang="zh-CN" altLang="en-US" sz="3200" dirty="0" smtClean="0">
                <a:solidFill>
                  <a:srgbClr val="00FFFF"/>
                </a:solidFill>
              </a:rPr>
              <a:t>链式存储结构</a:t>
            </a:r>
            <a:endParaRPr lang="zh-CN" altLang="en-US" sz="3200" dirty="0" smtClean="0">
              <a:solidFill>
                <a:schemeClr val="tx1"/>
              </a:solidFill>
            </a:endParaRPr>
          </a:p>
        </p:txBody>
      </p:sp>
      <p:sp>
        <p:nvSpPr>
          <p:cNvPr id="29701" name="Rectangle 4"/>
          <p:cNvSpPr>
            <a:spLocks noChangeArrowheads="1"/>
          </p:cNvSpPr>
          <p:nvPr/>
        </p:nvSpPr>
        <p:spPr bwMode="auto">
          <a:xfrm>
            <a:off x="3657600" y="2427288"/>
            <a:ext cx="838200" cy="455612"/>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00FF00"/>
                </a:solidFill>
                <a:latin typeface="Arial" charset="0"/>
              </a:rPr>
              <a:t>1536</a:t>
            </a:r>
          </a:p>
        </p:txBody>
      </p:sp>
      <p:sp>
        <p:nvSpPr>
          <p:cNvPr id="29702" name="Rectangle 5"/>
          <p:cNvSpPr>
            <a:spLocks noChangeArrowheads="1"/>
          </p:cNvSpPr>
          <p:nvPr/>
        </p:nvSpPr>
        <p:spPr bwMode="auto">
          <a:xfrm>
            <a:off x="2667000" y="2427288"/>
            <a:ext cx="1004888"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2</a:t>
            </a:r>
          </a:p>
        </p:txBody>
      </p:sp>
      <p:sp>
        <p:nvSpPr>
          <p:cNvPr id="29703" name="Line 6"/>
          <p:cNvSpPr>
            <a:spLocks noChangeShapeType="1"/>
          </p:cNvSpPr>
          <p:nvPr/>
        </p:nvSpPr>
        <p:spPr bwMode="auto">
          <a:xfrm>
            <a:off x="2667000" y="2427288"/>
            <a:ext cx="1828800" cy="0"/>
          </a:xfrm>
          <a:prstGeom prst="line">
            <a:avLst/>
          </a:prstGeom>
          <a:noFill/>
          <a:ln w="28575" cap="sq">
            <a:solidFill>
              <a:schemeClr val="tx1"/>
            </a:solidFill>
            <a:round/>
            <a:headEnd/>
            <a:tailEnd/>
          </a:ln>
        </p:spPr>
        <p:txBody>
          <a:bodyPr wrap="none"/>
          <a:lstStyle/>
          <a:p>
            <a:endParaRPr lang="zh-CN" altLang="en-US"/>
          </a:p>
        </p:txBody>
      </p:sp>
      <p:sp>
        <p:nvSpPr>
          <p:cNvPr id="29704" name="Line 7"/>
          <p:cNvSpPr>
            <a:spLocks noChangeShapeType="1"/>
          </p:cNvSpPr>
          <p:nvPr/>
        </p:nvSpPr>
        <p:spPr bwMode="auto">
          <a:xfrm>
            <a:off x="2667000" y="2882900"/>
            <a:ext cx="1828800" cy="0"/>
          </a:xfrm>
          <a:prstGeom prst="line">
            <a:avLst/>
          </a:prstGeom>
          <a:noFill/>
          <a:ln w="28575" cap="sq">
            <a:solidFill>
              <a:schemeClr val="tx1"/>
            </a:solidFill>
            <a:round/>
            <a:headEnd/>
            <a:tailEnd/>
          </a:ln>
        </p:spPr>
        <p:txBody>
          <a:bodyPr wrap="none"/>
          <a:lstStyle/>
          <a:p>
            <a:endParaRPr lang="zh-CN" altLang="en-US"/>
          </a:p>
        </p:txBody>
      </p:sp>
      <p:sp>
        <p:nvSpPr>
          <p:cNvPr id="29705" name="Line 8"/>
          <p:cNvSpPr>
            <a:spLocks noChangeShapeType="1"/>
          </p:cNvSpPr>
          <p:nvPr/>
        </p:nvSpPr>
        <p:spPr bwMode="auto">
          <a:xfrm>
            <a:off x="26670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06" name="Line 10"/>
          <p:cNvSpPr>
            <a:spLocks noChangeShapeType="1"/>
          </p:cNvSpPr>
          <p:nvPr/>
        </p:nvSpPr>
        <p:spPr bwMode="auto">
          <a:xfrm>
            <a:off x="44958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07" name="Rectangle 11"/>
          <p:cNvSpPr>
            <a:spLocks noChangeArrowheads="1"/>
          </p:cNvSpPr>
          <p:nvPr/>
        </p:nvSpPr>
        <p:spPr bwMode="auto">
          <a:xfrm>
            <a:off x="1371600" y="2428875"/>
            <a:ext cx="838200" cy="455613"/>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latin typeface="Arial" charset="0"/>
              </a:rPr>
              <a:t>1400</a:t>
            </a:r>
          </a:p>
        </p:txBody>
      </p:sp>
      <p:sp>
        <p:nvSpPr>
          <p:cNvPr id="29708" name="Rectangle 12"/>
          <p:cNvSpPr>
            <a:spLocks noChangeArrowheads="1"/>
          </p:cNvSpPr>
          <p:nvPr/>
        </p:nvSpPr>
        <p:spPr bwMode="auto">
          <a:xfrm>
            <a:off x="381000" y="2428875"/>
            <a:ext cx="990600" cy="455613"/>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1</a:t>
            </a:r>
          </a:p>
        </p:txBody>
      </p:sp>
      <p:sp>
        <p:nvSpPr>
          <p:cNvPr id="29709" name="Line 13"/>
          <p:cNvSpPr>
            <a:spLocks noChangeShapeType="1"/>
          </p:cNvSpPr>
          <p:nvPr/>
        </p:nvSpPr>
        <p:spPr bwMode="auto">
          <a:xfrm>
            <a:off x="381000" y="2428875"/>
            <a:ext cx="1828800" cy="0"/>
          </a:xfrm>
          <a:prstGeom prst="line">
            <a:avLst/>
          </a:prstGeom>
          <a:noFill/>
          <a:ln w="28575" cap="sq">
            <a:solidFill>
              <a:schemeClr val="tx1"/>
            </a:solidFill>
            <a:round/>
            <a:headEnd/>
            <a:tailEnd/>
          </a:ln>
        </p:spPr>
        <p:txBody>
          <a:bodyPr wrap="none"/>
          <a:lstStyle/>
          <a:p>
            <a:endParaRPr lang="zh-CN" altLang="en-US"/>
          </a:p>
        </p:txBody>
      </p:sp>
      <p:sp>
        <p:nvSpPr>
          <p:cNvPr id="29710" name="Line 14"/>
          <p:cNvSpPr>
            <a:spLocks noChangeShapeType="1"/>
          </p:cNvSpPr>
          <p:nvPr/>
        </p:nvSpPr>
        <p:spPr bwMode="auto">
          <a:xfrm>
            <a:off x="381000" y="2884488"/>
            <a:ext cx="1828800" cy="0"/>
          </a:xfrm>
          <a:prstGeom prst="line">
            <a:avLst/>
          </a:prstGeom>
          <a:noFill/>
          <a:ln w="28575" cap="sq">
            <a:solidFill>
              <a:schemeClr val="tx1"/>
            </a:solidFill>
            <a:round/>
            <a:headEnd/>
            <a:tailEnd/>
          </a:ln>
        </p:spPr>
        <p:txBody>
          <a:bodyPr wrap="none"/>
          <a:lstStyle/>
          <a:p>
            <a:endParaRPr lang="zh-CN" altLang="en-US"/>
          </a:p>
        </p:txBody>
      </p:sp>
      <p:sp>
        <p:nvSpPr>
          <p:cNvPr id="29711" name="Line 15"/>
          <p:cNvSpPr>
            <a:spLocks noChangeShapeType="1"/>
          </p:cNvSpPr>
          <p:nvPr/>
        </p:nvSpPr>
        <p:spPr bwMode="auto">
          <a:xfrm>
            <a:off x="381000" y="2428875"/>
            <a:ext cx="0" cy="455613"/>
          </a:xfrm>
          <a:prstGeom prst="line">
            <a:avLst/>
          </a:prstGeom>
          <a:noFill/>
          <a:ln w="28575" cap="sq">
            <a:solidFill>
              <a:schemeClr val="tx1"/>
            </a:solidFill>
            <a:round/>
            <a:headEnd/>
            <a:tailEnd/>
          </a:ln>
        </p:spPr>
        <p:txBody>
          <a:bodyPr wrap="none"/>
          <a:lstStyle/>
          <a:p>
            <a:endParaRPr lang="zh-CN" altLang="en-US"/>
          </a:p>
        </p:txBody>
      </p:sp>
      <p:sp>
        <p:nvSpPr>
          <p:cNvPr id="29712" name="Line 16"/>
          <p:cNvSpPr>
            <a:spLocks noChangeShapeType="1"/>
          </p:cNvSpPr>
          <p:nvPr/>
        </p:nvSpPr>
        <p:spPr bwMode="auto">
          <a:xfrm>
            <a:off x="1371600" y="2428875"/>
            <a:ext cx="0" cy="455613"/>
          </a:xfrm>
          <a:prstGeom prst="line">
            <a:avLst/>
          </a:prstGeom>
          <a:noFill/>
          <a:ln w="12700">
            <a:solidFill>
              <a:schemeClr val="tx1"/>
            </a:solidFill>
            <a:round/>
            <a:headEnd/>
            <a:tailEnd/>
          </a:ln>
        </p:spPr>
        <p:txBody>
          <a:bodyPr wrap="none"/>
          <a:lstStyle/>
          <a:p>
            <a:endParaRPr lang="zh-CN" altLang="en-US"/>
          </a:p>
        </p:txBody>
      </p:sp>
      <p:sp>
        <p:nvSpPr>
          <p:cNvPr id="29713" name="Line 17"/>
          <p:cNvSpPr>
            <a:spLocks noChangeShapeType="1"/>
          </p:cNvSpPr>
          <p:nvPr/>
        </p:nvSpPr>
        <p:spPr bwMode="auto">
          <a:xfrm>
            <a:off x="2209800" y="2428875"/>
            <a:ext cx="0" cy="455613"/>
          </a:xfrm>
          <a:prstGeom prst="line">
            <a:avLst/>
          </a:prstGeom>
          <a:noFill/>
          <a:ln w="28575" cap="sq">
            <a:solidFill>
              <a:schemeClr val="tx1"/>
            </a:solidFill>
            <a:round/>
            <a:headEnd/>
            <a:tailEnd/>
          </a:ln>
        </p:spPr>
        <p:txBody>
          <a:bodyPr wrap="none"/>
          <a:lstStyle/>
          <a:p>
            <a:endParaRPr lang="zh-CN" altLang="en-US"/>
          </a:p>
        </p:txBody>
      </p:sp>
      <p:sp>
        <p:nvSpPr>
          <p:cNvPr id="29714" name="Rectangle 18"/>
          <p:cNvSpPr>
            <a:spLocks noChangeArrowheads="1"/>
          </p:cNvSpPr>
          <p:nvPr/>
        </p:nvSpPr>
        <p:spPr bwMode="auto">
          <a:xfrm>
            <a:off x="5867400" y="2427288"/>
            <a:ext cx="838200" cy="457200"/>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FFFF00"/>
                </a:solidFill>
                <a:latin typeface="Arial" charset="0"/>
              </a:rPr>
              <a:t>1386</a:t>
            </a:r>
          </a:p>
        </p:txBody>
      </p:sp>
      <p:sp>
        <p:nvSpPr>
          <p:cNvPr id="29715" name="Rectangle 19"/>
          <p:cNvSpPr>
            <a:spLocks noChangeArrowheads="1"/>
          </p:cNvSpPr>
          <p:nvPr/>
        </p:nvSpPr>
        <p:spPr bwMode="auto">
          <a:xfrm>
            <a:off x="4876800" y="2427288"/>
            <a:ext cx="1000125" cy="457200"/>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3</a:t>
            </a:r>
          </a:p>
        </p:txBody>
      </p:sp>
      <p:sp>
        <p:nvSpPr>
          <p:cNvPr id="29716" name="Line 20"/>
          <p:cNvSpPr>
            <a:spLocks noChangeShapeType="1"/>
          </p:cNvSpPr>
          <p:nvPr/>
        </p:nvSpPr>
        <p:spPr bwMode="auto">
          <a:xfrm>
            <a:off x="4876800" y="2427288"/>
            <a:ext cx="1828800" cy="0"/>
          </a:xfrm>
          <a:prstGeom prst="line">
            <a:avLst/>
          </a:prstGeom>
          <a:noFill/>
          <a:ln w="28575" cap="sq">
            <a:solidFill>
              <a:schemeClr val="tx1"/>
            </a:solidFill>
            <a:round/>
            <a:headEnd/>
            <a:tailEnd/>
          </a:ln>
        </p:spPr>
        <p:txBody>
          <a:bodyPr wrap="none"/>
          <a:lstStyle/>
          <a:p>
            <a:endParaRPr lang="zh-CN" altLang="en-US"/>
          </a:p>
        </p:txBody>
      </p:sp>
      <p:sp>
        <p:nvSpPr>
          <p:cNvPr id="29717" name="Line 21"/>
          <p:cNvSpPr>
            <a:spLocks noChangeShapeType="1"/>
          </p:cNvSpPr>
          <p:nvPr/>
        </p:nvSpPr>
        <p:spPr bwMode="auto">
          <a:xfrm>
            <a:off x="4876800" y="2884488"/>
            <a:ext cx="1828800" cy="0"/>
          </a:xfrm>
          <a:prstGeom prst="line">
            <a:avLst/>
          </a:prstGeom>
          <a:noFill/>
          <a:ln w="28575" cap="sq">
            <a:solidFill>
              <a:schemeClr val="tx1"/>
            </a:solidFill>
            <a:round/>
            <a:headEnd/>
            <a:tailEnd/>
          </a:ln>
        </p:spPr>
        <p:txBody>
          <a:bodyPr wrap="none"/>
          <a:lstStyle/>
          <a:p>
            <a:endParaRPr lang="zh-CN" altLang="en-US"/>
          </a:p>
        </p:txBody>
      </p:sp>
      <p:sp>
        <p:nvSpPr>
          <p:cNvPr id="29718" name="Line 22"/>
          <p:cNvSpPr>
            <a:spLocks noChangeShapeType="1"/>
          </p:cNvSpPr>
          <p:nvPr/>
        </p:nvSpPr>
        <p:spPr bwMode="auto">
          <a:xfrm>
            <a:off x="4876800" y="2427288"/>
            <a:ext cx="0" cy="457200"/>
          </a:xfrm>
          <a:prstGeom prst="line">
            <a:avLst/>
          </a:prstGeom>
          <a:noFill/>
          <a:ln w="28575" cap="sq">
            <a:solidFill>
              <a:schemeClr val="tx1"/>
            </a:solidFill>
            <a:round/>
            <a:headEnd/>
            <a:tailEnd/>
          </a:ln>
        </p:spPr>
        <p:txBody>
          <a:bodyPr wrap="none"/>
          <a:lstStyle/>
          <a:p>
            <a:endParaRPr lang="zh-CN" altLang="en-US"/>
          </a:p>
        </p:txBody>
      </p:sp>
      <p:sp>
        <p:nvSpPr>
          <p:cNvPr id="29719" name="Line 23"/>
          <p:cNvSpPr>
            <a:spLocks noChangeShapeType="1"/>
          </p:cNvSpPr>
          <p:nvPr/>
        </p:nvSpPr>
        <p:spPr bwMode="auto">
          <a:xfrm>
            <a:off x="5867400" y="2427288"/>
            <a:ext cx="0" cy="457200"/>
          </a:xfrm>
          <a:prstGeom prst="line">
            <a:avLst/>
          </a:prstGeom>
          <a:noFill/>
          <a:ln w="12700">
            <a:solidFill>
              <a:schemeClr val="tx1"/>
            </a:solidFill>
            <a:round/>
            <a:headEnd/>
            <a:tailEnd/>
          </a:ln>
        </p:spPr>
        <p:txBody>
          <a:bodyPr wrap="none"/>
          <a:lstStyle/>
          <a:p>
            <a:endParaRPr lang="zh-CN" altLang="en-US"/>
          </a:p>
        </p:txBody>
      </p:sp>
      <p:sp>
        <p:nvSpPr>
          <p:cNvPr id="29720" name="Line 24"/>
          <p:cNvSpPr>
            <a:spLocks noChangeShapeType="1"/>
          </p:cNvSpPr>
          <p:nvPr/>
        </p:nvSpPr>
        <p:spPr bwMode="auto">
          <a:xfrm>
            <a:off x="6705600" y="2427288"/>
            <a:ext cx="0" cy="457200"/>
          </a:xfrm>
          <a:prstGeom prst="line">
            <a:avLst/>
          </a:prstGeom>
          <a:noFill/>
          <a:ln w="28575" cap="sq">
            <a:solidFill>
              <a:schemeClr val="tx1"/>
            </a:solidFill>
            <a:round/>
            <a:headEnd/>
            <a:tailEnd/>
          </a:ln>
        </p:spPr>
        <p:txBody>
          <a:bodyPr wrap="none"/>
          <a:lstStyle/>
          <a:p>
            <a:endParaRPr lang="zh-CN" altLang="en-US"/>
          </a:p>
        </p:txBody>
      </p:sp>
      <p:sp>
        <p:nvSpPr>
          <p:cNvPr id="29721" name="Rectangle 25"/>
          <p:cNvSpPr>
            <a:spLocks noChangeArrowheads="1"/>
          </p:cNvSpPr>
          <p:nvPr/>
        </p:nvSpPr>
        <p:spPr bwMode="auto">
          <a:xfrm>
            <a:off x="8145463" y="2433638"/>
            <a:ext cx="747712" cy="455612"/>
          </a:xfrm>
          <a:prstGeom prst="rect">
            <a:avLst/>
          </a:prstGeom>
          <a:noFill/>
          <a:ln w="9525">
            <a:solidFill>
              <a:schemeClr val="tx1"/>
            </a:solidFill>
            <a:miter lim="800000"/>
            <a:headEnd/>
            <a:tailEnd/>
          </a:ln>
        </p:spPr>
        <p:txBody>
          <a:bodyPr wrap="none"/>
          <a:lstStyle/>
          <a:p>
            <a:pPr eaLnBrk="1" hangingPunct="1">
              <a:buClr>
                <a:srgbClr val="FFFF00"/>
              </a:buClr>
              <a:buSzPct val="70000"/>
              <a:buFont typeface="Wingdings" pitchFamily="2" charset="2"/>
              <a:buNone/>
            </a:pPr>
            <a:r>
              <a:rPr lang="en-US" altLang="zh-CN" sz="2400" b="1">
                <a:solidFill>
                  <a:srgbClr val="00FFFF"/>
                </a:solidFill>
                <a:latin typeface="楷体_GB2312" pitchFamily="49" charset="-122"/>
                <a:ea typeface="楷体_GB2312" pitchFamily="49" charset="-122"/>
              </a:rPr>
              <a:t>∧</a:t>
            </a:r>
            <a:endParaRPr lang="en-US" altLang="zh-CN" sz="2400" b="1">
              <a:solidFill>
                <a:srgbClr val="00FFFF"/>
              </a:solidFill>
              <a:latin typeface="Arial" charset="0"/>
            </a:endParaRPr>
          </a:p>
        </p:txBody>
      </p:sp>
      <p:sp>
        <p:nvSpPr>
          <p:cNvPr id="29722" name="Rectangle 26"/>
          <p:cNvSpPr>
            <a:spLocks noChangeArrowheads="1"/>
          </p:cNvSpPr>
          <p:nvPr/>
        </p:nvSpPr>
        <p:spPr bwMode="auto">
          <a:xfrm>
            <a:off x="7086600" y="2427288"/>
            <a:ext cx="1041400"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zh-CN" altLang="en-US" sz="2400" b="1">
                <a:solidFill>
                  <a:srgbClr val="FFFF00"/>
                </a:solidFill>
                <a:latin typeface="楷体_GB2312" pitchFamily="49" charset="-122"/>
                <a:ea typeface="楷体_GB2312" pitchFamily="49" charset="-122"/>
              </a:rPr>
              <a:t>元素</a:t>
            </a:r>
            <a:r>
              <a:rPr lang="en-US" altLang="zh-CN" sz="2400" b="1">
                <a:solidFill>
                  <a:srgbClr val="FFFF00"/>
                </a:solidFill>
                <a:latin typeface="楷体_GB2312" pitchFamily="49" charset="-122"/>
                <a:ea typeface="楷体_GB2312" pitchFamily="49" charset="-122"/>
              </a:rPr>
              <a:t>4</a:t>
            </a:r>
          </a:p>
        </p:txBody>
      </p:sp>
      <p:sp>
        <p:nvSpPr>
          <p:cNvPr id="29723" name="Line 29"/>
          <p:cNvSpPr>
            <a:spLocks noChangeShapeType="1"/>
          </p:cNvSpPr>
          <p:nvPr/>
        </p:nvSpPr>
        <p:spPr bwMode="auto">
          <a:xfrm>
            <a:off x="7086600" y="2427288"/>
            <a:ext cx="0" cy="455612"/>
          </a:xfrm>
          <a:prstGeom prst="line">
            <a:avLst/>
          </a:prstGeom>
          <a:noFill/>
          <a:ln w="28575" cap="sq">
            <a:solidFill>
              <a:schemeClr val="tx1"/>
            </a:solidFill>
            <a:round/>
            <a:headEnd/>
            <a:tailEnd/>
          </a:ln>
        </p:spPr>
        <p:txBody>
          <a:bodyPr wrap="none"/>
          <a:lstStyle/>
          <a:p>
            <a:endParaRPr lang="zh-CN" altLang="en-US"/>
          </a:p>
        </p:txBody>
      </p:sp>
      <p:sp>
        <p:nvSpPr>
          <p:cNvPr id="29724" name="Rectangle 32"/>
          <p:cNvSpPr>
            <a:spLocks noChangeArrowheads="1"/>
          </p:cNvSpPr>
          <p:nvPr/>
        </p:nvSpPr>
        <p:spPr bwMode="auto">
          <a:xfrm>
            <a:off x="476250" y="1624013"/>
            <a:ext cx="990600" cy="455612"/>
          </a:xfrm>
          <a:prstGeom prst="rect">
            <a:avLst/>
          </a:prstGeom>
          <a:noFill/>
          <a:ln w="9525">
            <a:solidFill>
              <a:schemeClr val="tx1"/>
            </a:solidFill>
            <a:miter lim="800000"/>
            <a:headEnd/>
            <a:tailEnd/>
          </a:ln>
        </p:spPr>
        <p:txBody>
          <a:bodyPr wrap="none"/>
          <a:lstStyle/>
          <a:p>
            <a:pPr algn="l" eaLnBrk="1" hangingPunct="1">
              <a:buClr>
                <a:srgbClr val="FFFF00"/>
              </a:buClr>
              <a:buSzPct val="70000"/>
              <a:buFont typeface="Wingdings" pitchFamily="2" charset="2"/>
              <a:buNone/>
            </a:pPr>
            <a:r>
              <a:rPr lang="en-US" altLang="zh-CN" sz="2400" b="1">
                <a:solidFill>
                  <a:srgbClr val="00FFFF"/>
                </a:solidFill>
                <a:latin typeface="Arial" charset="0"/>
              </a:rPr>
              <a:t>1345</a:t>
            </a:r>
          </a:p>
        </p:txBody>
      </p:sp>
      <p:sp>
        <p:nvSpPr>
          <p:cNvPr id="29725" name="Text Box 33" descr="蓝色砂纸"/>
          <p:cNvSpPr txBox="1">
            <a:spLocks noChangeArrowheads="1"/>
          </p:cNvSpPr>
          <p:nvPr/>
        </p:nvSpPr>
        <p:spPr bwMode="auto">
          <a:xfrm>
            <a:off x="1557338" y="1560513"/>
            <a:ext cx="361950" cy="519112"/>
          </a:xfrm>
          <a:prstGeom prst="rect">
            <a:avLst/>
          </a:prstGeom>
          <a:noFill/>
          <a:ln w="9525">
            <a:noFill/>
            <a:miter lim="800000"/>
            <a:headEnd/>
            <a:tailEnd/>
          </a:ln>
        </p:spPr>
        <p:txBody>
          <a:bodyPr wrap="none">
            <a:spAutoFit/>
          </a:bodyPr>
          <a:lstStyle/>
          <a:p>
            <a:pPr algn="l" eaLnBrk="1" hangingPunct="1">
              <a:spcBef>
                <a:spcPct val="50000"/>
              </a:spcBef>
              <a:buClrTx/>
              <a:buFontTx/>
              <a:buNone/>
            </a:pPr>
            <a:r>
              <a:rPr lang="en-US" altLang="zh-CN"/>
              <a:t>h</a:t>
            </a:r>
          </a:p>
        </p:txBody>
      </p:sp>
      <p:cxnSp>
        <p:nvCxnSpPr>
          <p:cNvPr id="29726" name="AutoShape 34"/>
          <p:cNvCxnSpPr>
            <a:cxnSpLocks noChangeShapeType="1"/>
          </p:cNvCxnSpPr>
          <p:nvPr/>
        </p:nvCxnSpPr>
        <p:spPr bwMode="auto">
          <a:xfrm flipV="1">
            <a:off x="2232025" y="2709863"/>
            <a:ext cx="457200" cy="1587"/>
          </a:xfrm>
          <a:prstGeom prst="straightConnector1">
            <a:avLst/>
          </a:prstGeom>
          <a:noFill/>
          <a:ln w="28575">
            <a:solidFill>
              <a:srgbClr val="FFFF00"/>
            </a:solidFill>
            <a:round/>
            <a:headEnd/>
            <a:tailEnd type="triangle" w="med" len="med"/>
          </a:ln>
        </p:spPr>
      </p:cxnSp>
      <p:cxnSp>
        <p:nvCxnSpPr>
          <p:cNvPr id="29727" name="AutoShape 35"/>
          <p:cNvCxnSpPr>
            <a:cxnSpLocks noChangeShapeType="1"/>
            <a:stCxn id="29701" idx="3"/>
            <a:endCxn id="29715" idx="1"/>
          </p:cNvCxnSpPr>
          <p:nvPr/>
        </p:nvCxnSpPr>
        <p:spPr bwMode="auto">
          <a:xfrm>
            <a:off x="4495800" y="2655888"/>
            <a:ext cx="381000" cy="0"/>
          </a:xfrm>
          <a:prstGeom prst="straightConnector1">
            <a:avLst/>
          </a:prstGeom>
          <a:noFill/>
          <a:ln w="28575">
            <a:solidFill>
              <a:srgbClr val="FFFF00"/>
            </a:solidFill>
            <a:round/>
            <a:headEnd/>
            <a:tailEnd type="triangle" w="med" len="med"/>
          </a:ln>
        </p:spPr>
      </p:cxnSp>
      <p:cxnSp>
        <p:nvCxnSpPr>
          <p:cNvPr id="29728" name="AutoShape 36"/>
          <p:cNvCxnSpPr>
            <a:cxnSpLocks noChangeShapeType="1"/>
            <a:stCxn id="29714" idx="3"/>
            <a:endCxn id="29722" idx="1"/>
          </p:cNvCxnSpPr>
          <p:nvPr/>
        </p:nvCxnSpPr>
        <p:spPr bwMode="auto">
          <a:xfrm>
            <a:off x="6705600" y="2655888"/>
            <a:ext cx="381000" cy="0"/>
          </a:xfrm>
          <a:prstGeom prst="straightConnector1">
            <a:avLst/>
          </a:prstGeom>
          <a:noFill/>
          <a:ln w="28575">
            <a:solidFill>
              <a:srgbClr val="FFFF00"/>
            </a:solidFill>
            <a:round/>
            <a:headEnd/>
            <a:tailEnd type="triangle" w="med" len="med"/>
          </a:ln>
        </p:spPr>
      </p:cxnSp>
      <p:graphicFrame>
        <p:nvGraphicFramePr>
          <p:cNvPr id="1059918" name="Group 78"/>
          <p:cNvGraphicFramePr>
            <a:graphicFrameLocks noGrp="1"/>
          </p:cNvGraphicFramePr>
          <p:nvPr/>
        </p:nvGraphicFramePr>
        <p:xfrm>
          <a:off x="1376363" y="3213100"/>
          <a:ext cx="6019800" cy="3213100"/>
        </p:xfrm>
        <a:graphic>
          <a:graphicData uri="http://schemas.openxmlformats.org/drawingml/2006/table">
            <a:tbl>
              <a:tblPr/>
              <a:tblGrid>
                <a:gridCol w="1955800">
                  <a:extLst>
                    <a:ext uri="{9D8B030D-6E8A-4147-A177-3AD203B41FA5}">
                      <a16:colId xmlns:a16="http://schemas.microsoft.com/office/drawing/2014/main" val="20000"/>
                    </a:ext>
                  </a:extLst>
                </a:gridCol>
                <a:gridCol w="23876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469900">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存储地址</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存储内容</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指针</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00FFFF"/>
                          </a:solidFill>
                          <a:effectLst/>
                          <a:latin typeface="楷体_GB2312" pitchFamily="49" charset="-122"/>
                          <a:ea typeface="楷体_GB2312" pitchFamily="49" charset="-122"/>
                        </a:rPr>
                        <a:t>1345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元素</a:t>
                      </a:r>
                      <a:r>
                        <a:rPr kumimoji="1" lang="en-US" altLang="zh-CN" sz="2400" b="1" i="0" u="none" strike="noStrike" cap="none" normalizeH="0" baseline="0" smtClean="0">
                          <a:ln>
                            <a:noFill/>
                          </a:ln>
                          <a:solidFill>
                            <a:srgbClr val="00FFFF"/>
                          </a:solidFill>
                          <a:effectLst/>
                          <a:latin typeface="楷体_GB2312" pitchFamily="49" charset="-122"/>
                          <a:ea typeface="楷体_GB2312" pitchFamily="49"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1386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元素</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00FFFF"/>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chemeClr val="tx1"/>
                          </a:solidFill>
                          <a:effectLst/>
                          <a:latin typeface="楷体_GB2312" pitchFamily="49" charset="-122"/>
                          <a:ea typeface="楷体_GB2312" pitchFamily="49" charset="-122"/>
                        </a:rPr>
                        <a:t>1400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元素</a:t>
                      </a:r>
                      <a:r>
                        <a:rPr kumimoji="1" lang="en-US" altLang="zh-CN" sz="2400" b="1" i="0" u="none" strike="noStrike" cap="none" normalizeH="0" baseline="0" smtClean="0">
                          <a:ln>
                            <a:noFill/>
                          </a:ln>
                          <a:solidFill>
                            <a:srgbClr val="00FFFF"/>
                          </a:solidFill>
                          <a:effectLst/>
                          <a:latin typeface="楷体_GB2312" pitchFamily="49" charset="-122"/>
                          <a:ea typeface="楷体_GB2312" pitchFamily="49" charset="-122"/>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00FFFF"/>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00FF00"/>
                          </a:solidFill>
                          <a:effectLst/>
                          <a:latin typeface="楷体_GB2312" pitchFamily="49" charset="-122"/>
                          <a:ea typeface="楷体_GB2312" pitchFamily="49" charset="-122"/>
                        </a:rPr>
                        <a:t>1536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Arial"/>
                          <a:ea typeface="楷体_GB2312" pitchFamily="49" charset="-122"/>
                        </a:rPr>
                        <a:t>……</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0213">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00FF00"/>
                          </a:solidFill>
                          <a:effectLst/>
                          <a:latin typeface="楷体_GB2312" pitchFamily="49" charset="-122"/>
                          <a:ea typeface="楷体_GB2312" pitchFamily="49" charset="-122"/>
                        </a:rPr>
                        <a:t>1536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元素</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
                          <a:srgbClr val="FFFF00"/>
                        </a:buClr>
                        <a:buSzPct val="70000"/>
                        <a:buFont typeface="Wingdings" pitchFamily="2" charset="2"/>
                        <a:buNone/>
                        <a:tabLst/>
                      </a:pPr>
                      <a:r>
                        <a:rPr kumimoji="1" lang="zh-CN" altLang="en-US" sz="2400" b="1" i="0" u="none" strike="noStrike" cap="none" normalizeH="0" baseline="0" smtClean="0">
                          <a:ln>
                            <a:noFill/>
                          </a:ln>
                          <a:solidFill>
                            <a:srgbClr val="FFFF00"/>
                          </a:solidFill>
                          <a:effectLst/>
                          <a:latin typeface="楷体_GB2312" pitchFamily="49" charset="-122"/>
                          <a:ea typeface="楷体_GB2312" pitchFamily="49" charset="-122"/>
                        </a:rPr>
                        <a:t>  </a:t>
                      </a:r>
                      <a:r>
                        <a:rPr kumimoji="1" lang="en-US" altLang="zh-CN" sz="2400" b="1" i="0" u="none" strike="noStrike" cap="none" normalizeH="0" baseline="0" smtClean="0">
                          <a:ln>
                            <a:noFill/>
                          </a:ln>
                          <a:solidFill>
                            <a:srgbClr val="FFFF00"/>
                          </a:solidFill>
                          <a:effectLst/>
                          <a:latin typeface="楷体_GB2312" pitchFamily="49" charset="-122"/>
                          <a:ea typeface="楷体_GB2312" pitchFamily="49" charset="-122"/>
                        </a:rPr>
                        <a:t>1386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9763" name="Line 73"/>
          <p:cNvSpPr>
            <a:spLocks noChangeShapeType="1"/>
          </p:cNvSpPr>
          <p:nvPr/>
        </p:nvSpPr>
        <p:spPr bwMode="auto">
          <a:xfrm>
            <a:off x="971550" y="2124075"/>
            <a:ext cx="0" cy="303213"/>
          </a:xfrm>
          <a:prstGeom prst="line">
            <a:avLst/>
          </a:prstGeom>
          <a:noFill/>
          <a:ln w="38100">
            <a:solidFill>
              <a:srgbClr val="FFFF00"/>
            </a:solidFill>
            <a:round/>
            <a:headEnd/>
            <a:tailEnd type="triangle" w="med" len="med"/>
          </a:ln>
        </p:spPr>
        <p:txBody>
          <a:bodyPr wrap="none" anchor="ctr"/>
          <a:lstStyle/>
          <a:p>
            <a:endParaRPr lang="zh-CN" altLang="en-US"/>
          </a:p>
        </p:txBody>
      </p:sp>
      <p:sp>
        <p:nvSpPr>
          <p:cNvPr id="29764" name="Line 80"/>
          <p:cNvSpPr>
            <a:spLocks noChangeShapeType="1"/>
          </p:cNvSpPr>
          <p:nvPr/>
        </p:nvSpPr>
        <p:spPr bwMode="auto">
          <a:xfrm>
            <a:off x="7064375" y="2438400"/>
            <a:ext cx="1828800" cy="0"/>
          </a:xfrm>
          <a:prstGeom prst="line">
            <a:avLst/>
          </a:prstGeom>
          <a:noFill/>
          <a:ln w="28575" cap="sq">
            <a:solidFill>
              <a:schemeClr val="tx1"/>
            </a:solidFill>
            <a:round/>
            <a:headEnd/>
            <a:tailEnd/>
          </a:ln>
        </p:spPr>
        <p:txBody>
          <a:bodyPr wrap="none"/>
          <a:lstStyle/>
          <a:p>
            <a:endParaRPr lang="zh-CN" altLang="en-US"/>
          </a:p>
        </p:txBody>
      </p:sp>
      <p:sp>
        <p:nvSpPr>
          <p:cNvPr id="29765" name="Line 81"/>
          <p:cNvSpPr>
            <a:spLocks noChangeShapeType="1"/>
          </p:cNvSpPr>
          <p:nvPr/>
        </p:nvSpPr>
        <p:spPr bwMode="auto">
          <a:xfrm>
            <a:off x="7064375" y="2889250"/>
            <a:ext cx="1828800" cy="0"/>
          </a:xfrm>
          <a:prstGeom prst="line">
            <a:avLst/>
          </a:prstGeom>
          <a:noFill/>
          <a:ln w="28575" cap="sq">
            <a:solidFill>
              <a:schemeClr val="tx1"/>
            </a:solidFill>
            <a:round/>
            <a:headEnd/>
            <a:tailEnd/>
          </a:ln>
        </p:spPr>
        <p:txBody>
          <a:bodyPr wrap="none"/>
          <a:lstStyle/>
          <a:p>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9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C66AB98C-78F7-47B4-93B5-D04E4D292E7D}"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53</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60419"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57795" name="Rectangle 3"/>
          <p:cNvSpPr>
            <a:spLocks noGrp="1" noChangeArrowheads="1"/>
          </p:cNvSpPr>
          <p:nvPr>
            <p:ph type="body" sz="half" idx="1"/>
          </p:nvPr>
        </p:nvSpPr>
        <p:spPr>
          <a:xfrm>
            <a:off x="228600" y="863600"/>
            <a:ext cx="8709025" cy="5761038"/>
          </a:xfrm>
        </p:spPr>
        <p:txBody>
          <a:bodyPr/>
          <a:lstStyle/>
          <a:p>
            <a:pPr marL="266700" indent="-266700" eaLnBrk="1" hangingPunct="1">
              <a:lnSpc>
                <a:spcPts val="4400"/>
              </a:lnSpc>
              <a:spcBef>
                <a:spcPts val="600"/>
              </a:spcBef>
            </a:pPr>
            <a:r>
              <a:rPr lang="zh-CN" altLang="en-US" dirty="0" smtClean="0">
                <a:solidFill>
                  <a:srgbClr val="FFFF66"/>
                </a:solidFill>
              </a:rPr>
              <a:t>链式存储</a:t>
            </a:r>
            <a:r>
              <a:rPr lang="zh-CN" altLang="en-US" dirty="0" smtClean="0">
                <a:solidFill>
                  <a:srgbClr val="FFFF66"/>
                </a:solidFill>
                <a:latin typeface="宋体" panose="02010600030101010101" pitchFamily="2" charset="-122"/>
              </a:rPr>
              <a:t>方式</a:t>
            </a:r>
            <a:endParaRPr lang="en-US" altLang="zh-CN" dirty="0" smtClean="0">
              <a:solidFill>
                <a:srgbClr val="FFFF66"/>
              </a:solidFill>
              <a:latin typeface="宋体" panose="02010600030101010101" pitchFamily="2" charset="-122"/>
            </a:endParaRPr>
          </a:p>
          <a:p>
            <a:pPr marL="266700" indent="-266700" eaLnBrk="1" hangingPunct="1">
              <a:lnSpc>
                <a:spcPts val="4400"/>
              </a:lnSpc>
              <a:spcBef>
                <a:spcPts val="600"/>
              </a:spcBef>
              <a:buFont typeface="Wingdings" panose="05000000000000000000" pitchFamily="2" charset="2"/>
              <a:buNone/>
            </a:pPr>
            <a:r>
              <a:rPr lang="en-US" altLang="zh-CN" sz="3200" dirty="0" smtClean="0">
                <a:solidFill>
                  <a:schemeClr val="tx1"/>
                </a:solidFill>
              </a:rPr>
              <a:t>	</a:t>
            </a:r>
            <a:r>
              <a:rPr lang="zh-CN" altLang="en-US" sz="3200" dirty="0" smtClean="0">
                <a:solidFill>
                  <a:schemeClr val="tx1"/>
                </a:solidFill>
              </a:rPr>
              <a:t>借助指示元素存储地址的</a:t>
            </a:r>
            <a:r>
              <a:rPr lang="zh-CN" altLang="en-US" sz="3200" dirty="0" smtClean="0"/>
              <a:t>指针</a:t>
            </a:r>
            <a:r>
              <a:rPr lang="zh-CN" altLang="en-US" sz="3200" dirty="0" smtClean="0">
                <a:solidFill>
                  <a:schemeClr val="tx1"/>
                </a:solidFill>
              </a:rPr>
              <a:t>来表示数据元素之间的逻辑关系。</a:t>
            </a:r>
            <a:endParaRPr lang="en-US" altLang="zh-CN" sz="3200" dirty="0" smtClean="0">
              <a:solidFill>
                <a:schemeClr val="tx1"/>
              </a:solidFill>
            </a:endParaRPr>
          </a:p>
          <a:p>
            <a:pPr marL="723900" lvl="1" indent="-347663">
              <a:lnSpc>
                <a:spcPts val="4400"/>
              </a:lnSpc>
              <a:spcBef>
                <a:spcPts val="600"/>
              </a:spcBef>
            </a:pPr>
            <a:r>
              <a:rPr lang="zh-CN" altLang="en-US" dirty="0" smtClean="0"/>
              <a:t>在结点的存储结构中附加指针字段，两个结点的逻辑后继关系</a:t>
            </a:r>
            <a:r>
              <a:rPr lang="zh-CN" altLang="en-US" dirty="0" smtClean="0">
                <a:solidFill>
                  <a:srgbClr val="FFFF66"/>
                </a:solidFill>
              </a:rPr>
              <a:t>用指针的指向</a:t>
            </a:r>
            <a:r>
              <a:rPr lang="zh-CN" altLang="en-US" dirty="0" smtClean="0"/>
              <a:t>来表达。</a:t>
            </a:r>
            <a:endParaRPr lang="en-US" altLang="zh-CN" dirty="0" smtClean="0"/>
          </a:p>
          <a:p>
            <a:pPr marL="723900" lvl="1" indent="-347663">
              <a:lnSpc>
                <a:spcPts val="4400"/>
              </a:lnSpc>
              <a:spcBef>
                <a:spcPts val="600"/>
              </a:spcBef>
            </a:pPr>
            <a:r>
              <a:rPr lang="zh-CN" altLang="en-US" dirty="0" smtClean="0"/>
              <a:t>任意的逻辑关系，均可使用这种指针地址来表达。一般将数据结点分为两部分：</a:t>
            </a:r>
            <a:endParaRPr lang="en-US" altLang="zh-CN" dirty="0" smtClean="0"/>
          </a:p>
          <a:p>
            <a:pPr lvl="2">
              <a:lnSpc>
                <a:spcPts val="4400"/>
              </a:lnSpc>
              <a:spcBef>
                <a:spcPts val="600"/>
              </a:spcBef>
            </a:pPr>
            <a:r>
              <a:rPr lang="zh-CN" altLang="en-US" sz="3200" dirty="0" smtClean="0"/>
              <a:t>存放数据，称为</a:t>
            </a:r>
            <a:r>
              <a:rPr lang="zh-CN" altLang="en-US" sz="3200" dirty="0" smtClean="0">
                <a:solidFill>
                  <a:srgbClr val="FFFF66"/>
                </a:solidFill>
              </a:rPr>
              <a:t>数据字段</a:t>
            </a:r>
          </a:p>
          <a:p>
            <a:pPr lvl="2">
              <a:lnSpc>
                <a:spcPts val="4400"/>
              </a:lnSpc>
              <a:spcBef>
                <a:spcPts val="600"/>
              </a:spcBef>
            </a:pPr>
            <a:r>
              <a:rPr lang="zh-CN" altLang="en-US" sz="3200" dirty="0" smtClean="0"/>
              <a:t>存放指针，称为</a:t>
            </a:r>
            <a:r>
              <a:rPr lang="zh-CN" altLang="en-US" sz="3200" dirty="0" smtClean="0">
                <a:solidFill>
                  <a:srgbClr val="FFFF66"/>
                </a:solidFill>
              </a:rPr>
              <a:t>指针字段</a:t>
            </a:r>
            <a:endParaRPr lang="zh-CN" altLang="en-US" sz="3200" dirty="0" smtClean="0">
              <a:solidFill>
                <a:srgbClr val="CC0000"/>
              </a:solidFill>
            </a:endParaRPr>
          </a:p>
        </p:txBody>
      </p:sp>
    </p:spTree>
    <p:extLst>
      <p:ext uri="{BB962C8B-B14F-4D97-AF65-F5344CB8AC3E}">
        <p14:creationId xmlns:p14="http://schemas.microsoft.com/office/powerpoint/2010/main" val="216484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5779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57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9E05265C-7E24-4EDB-9581-3B14475E9F4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54</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62467"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57795" name="Rectangle 3"/>
          <p:cNvSpPr>
            <a:spLocks noGrp="1" noChangeArrowheads="1"/>
          </p:cNvSpPr>
          <p:nvPr>
            <p:ph type="body" sz="half" idx="1"/>
          </p:nvPr>
        </p:nvSpPr>
        <p:spPr>
          <a:xfrm>
            <a:off x="228600" y="863600"/>
            <a:ext cx="8709025" cy="1800225"/>
          </a:xfrm>
        </p:spPr>
        <p:txBody>
          <a:bodyPr/>
          <a:lstStyle/>
          <a:p>
            <a:pPr marL="266700" indent="-266700" eaLnBrk="1" hangingPunct="1">
              <a:lnSpc>
                <a:spcPts val="4400"/>
              </a:lnSpc>
              <a:spcBef>
                <a:spcPts val="600"/>
              </a:spcBef>
              <a:defRPr/>
            </a:pPr>
            <a:r>
              <a:rPr lang="zh-CN" altLang="en-US" dirty="0" smtClean="0">
                <a:solidFill>
                  <a:srgbClr val="FFFF66"/>
                </a:solidFill>
              </a:rPr>
              <a:t>索引</a:t>
            </a:r>
            <a:r>
              <a:rPr lang="zh-CN" altLang="en-US" dirty="0" smtClean="0">
                <a:solidFill>
                  <a:srgbClr val="FFFF66"/>
                </a:solidFill>
                <a:latin typeface="宋体" pitchFamily="2" charset="-122"/>
              </a:rPr>
              <a:t>方式</a:t>
            </a:r>
            <a:endParaRPr lang="en-US" altLang="zh-CN" dirty="0" smtClean="0">
              <a:solidFill>
                <a:srgbClr val="FFFF66"/>
              </a:solidFill>
              <a:latin typeface="宋体" pitchFamily="2" charset="-122"/>
            </a:endParaRPr>
          </a:p>
          <a:p>
            <a:pPr>
              <a:lnSpc>
                <a:spcPct val="110000"/>
              </a:lnSpc>
              <a:buFont typeface="Wingdings" panose="05000000000000000000" pitchFamily="2" charset="2"/>
              <a:buNone/>
              <a:defRPr/>
            </a:pPr>
            <a:r>
              <a:rPr lang="en-US" altLang="zh-CN" sz="3200" dirty="0" smtClean="0">
                <a:solidFill>
                  <a:schemeClr val="tx1"/>
                </a:solidFill>
              </a:rPr>
              <a:t>	    </a:t>
            </a:r>
            <a:r>
              <a:rPr lang="zh-CN" altLang="en-US" sz="3200" dirty="0" smtClean="0"/>
              <a:t>索引法是顺序存储法的一种扩展，也是使用</a:t>
            </a:r>
            <a:r>
              <a:rPr lang="zh-CN" altLang="en-US" sz="3200" dirty="0" smtClean="0">
                <a:solidFill>
                  <a:schemeClr val="tx1"/>
                </a:solidFill>
              </a:rPr>
              <a:t>整数编码来访问数据结点位置。</a:t>
            </a:r>
          </a:p>
        </p:txBody>
      </p:sp>
      <p:graphicFrame>
        <p:nvGraphicFramePr>
          <p:cNvPr id="130" name="表格 129"/>
          <p:cNvGraphicFramePr>
            <a:graphicFrameLocks noGrp="1"/>
          </p:cNvGraphicFramePr>
          <p:nvPr/>
        </p:nvGraphicFramePr>
        <p:xfrm>
          <a:off x="1062038" y="3159125"/>
          <a:ext cx="5805487" cy="539750"/>
        </p:xfrm>
        <a:graphic>
          <a:graphicData uri="http://schemas.openxmlformats.org/drawingml/2006/table">
            <a:tbl>
              <a:tblPr firstRow="1" bandRow="1">
                <a:tableStyleId>{5C22544A-7EE6-4342-B048-85BDC9FD1C3A}</a:tableStyleId>
              </a:tblPr>
              <a:tblGrid>
                <a:gridCol w="674628">
                  <a:extLst>
                    <a:ext uri="{9D8B030D-6E8A-4147-A177-3AD203B41FA5}">
                      <a16:colId xmlns:a16="http://schemas.microsoft.com/office/drawing/2014/main" val="20000"/>
                    </a:ext>
                  </a:extLst>
                </a:gridCol>
                <a:gridCol w="486469">
                  <a:extLst>
                    <a:ext uri="{9D8B030D-6E8A-4147-A177-3AD203B41FA5}">
                      <a16:colId xmlns:a16="http://schemas.microsoft.com/office/drawing/2014/main" val="20001"/>
                    </a:ext>
                  </a:extLst>
                </a:gridCol>
                <a:gridCol w="638624">
                  <a:extLst>
                    <a:ext uri="{9D8B030D-6E8A-4147-A177-3AD203B41FA5}">
                      <a16:colId xmlns:a16="http://schemas.microsoft.com/office/drawing/2014/main" val="20002"/>
                    </a:ext>
                  </a:extLst>
                </a:gridCol>
                <a:gridCol w="522473">
                  <a:extLst>
                    <a:ext uri="{9D8B030D-6E8A-4147-A177-3AD203B41FA5}">
                      <a16:colId xmlns:a16="http://schemas.microsoft.com/office/drawing/2014/main" val="20003"/>
                    </a:ext>
                  </a:extLst>
                </a:gridCol>
                <a:gridCol w="647624">
                  <a:extLst>
                    <a:ext uri="{9D8B030D-6E8A-4147-A177-3AD203B41FA5}">
                      <a16:colId xmlns:a16="http://schemas.microsoft.com/office/drawing/2014/main" val="20004"/>
                    </a:ext>
                  </a:extLst>
                </a:gridCol>
                <a:gridCol w="513474">
                  <a:extLst>
                    <a:ext uri="{9D8B030D-6E8A-4147-A177-3AD203B41FA5}">
                      <a16:colId xmlns:a16="http://schemas.microsoft.com/office/drawing/2014/main" val="20005"/>
                    </a:ext>
                  </a:extLst>
                </a:gridCol>
                <a:gridCol w="656624">
                  <a:extLst>
                    <a:ext uri="{9D8B030D-6E8A-4147-A177-3AD203B41FA5}">
                      <a16:colId xmlns:a16="http://schemas.microsoft.com/office/drawing/2014/main" val="20006"/>
                    </a:ext>
                  </a:extLst>
                </a:gridCol>
                <a:gridCol w="504474">
                  <a:extLst>
                    <a:ext uri="{9D8B030D-6E8A-4147-A177-3AD203B41FA5}">
                      <a16:colId xmlns:a16="http://schemas.microsoft.com/office/drawing/2014/main" val="20007"/>
                    </a:ext>
                  </a:extLst>
                </a:gridCol>
                <a:gridCol w="665623">
                  <a:extLst>
                    <a:ext uri="{9D8B030D-6E8A-4147-A177-3AD203B41FA5}">
                      <a16:colId xmlns:a16="http://schemas.microsoft.com/office/drawing/2014/main" val="20008"/>
                    </a:ext>
                  </a:extLst>
                </a:gridCol>
                <a:gridCol w="495474">
                  <a:extLst>
                    <a:ext uri="{9D8B030D-6E8A-4147-A177-3AD203B41FA5}">
                      <a16:colId xmlns:a16="http://schemas.microsoft.com/office/drawing/2014/main" val="20009"/>
                    </a:ext>
                  </a:extLst>
                </a:gridCol>
              </a:tblGrid>
              <a:tr h="539750">
                <a:tc>
                  <a:txBody>
                    <a:bodyPr/>
                    <a:lstStyle/>
                    <a:p>
                      <a:pPr algn="ctr"/>
                      <a:r>
                        <a:rPr lang="en-US" altLang="zh-CN" sz="2800" smtClean="0"/>
                        <a:t>37</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smtClean="0"/>
                        <a:t>42</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smtClean="0"/>
                        <a:t>52</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smtClean="0"/>
                        <a:t>73</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tc>
                  <a:txBody>
                    <a:bodyPr/>
                    <a:lstStyle/>
                    <a:p>
                      <a:pPr algn="ctr"/>
                      <a:r>
                        <a:rPr lang="en-US" altLang="zh-CN" sz="2800" smtClean="0"/>
                        <a:t>98</a:t>
                      </a:r>
                      <a:endParaRPr lang="zh-CN" altLang="en-US" sz="2800"/>
                    </a:p>
                  </a:txBody>
                  <a:tcPr marL="91437" marR="91437" marT="45694" marB="45694">
                    <a:noFill/>
                  </a:tcPr>
                </a:tc>
                <a:tc>
                  <a:txBody>
                    <a:bodyPr/>
                    <a:lstStyle/>
                    <a:p>
                      <a:pPr algn="ctr"/>
                      <a:endParaRPr lang="zh-CN" altLang="en-US" sz="2800"/>
                    </a:p>
                  </a:txBody>
                  <a:tcPr marL="91437" marR="91437" marT="45694" marB="45694">
                    <a:noFill/>
                  </a:tcPr>
                </a:tc>
                <a:extLst>
                  <a:ext uri="{0D108BD9-81ED-4DB2-BD59-A6C34878D82A}">
                    <a16:rowId xmlns:a16="http://schemas.microsoft.com/office/drawing/2014/main" val="10000"/>
                  </a:ext>
                </a:extLst>
              </a:tr>
            </a:tbl>
          </a:graphicData>
        </a:graphic>
      </p:graphicFrame>
      <p:graphicFrame>
        <p:nvGraphicFramePr>
          <p:cNvPr id="131" name="表格 130"/>
          <p:cNvGraphicFramePr>
            <a:graphicFrameLocks noGrp="1"/>
          </p:cNvGraphicFramePr>
          <p:nvPr/>
        </p:nvGraphicFramePr>
        <p:xfrm>
          <a:off x="836613" y="4868863"/>
          <a:ext cx="7426325" cy="585787"/>
        </p:xfrm>
        <a:graphic>
          <a:graphicData uri="http://schemas.openxmlformats.org/drawingml/2006/table">
            <a:tbl>
              <a:tblPr firstRow="1" bandRow="1">
                <a:tableStyleId>{5C22544A-7EE6-4342-B048-85BDC9FD1C3A}</a:tableStyleId>
              </a:tblPr>
              <a:tblGrid>
                <a:gridCol w="1935346">
                  <a:extLst>
                    <a:ext uri="{9D8B030D-6E8A-4147-A177-3AD203B41FA5}">
                      <a16:colId xmlns:a16="http://schemas.microsoft.com/office/drawing/2014/main" val="20000"/>
                    </a:ext>
                  </a:extLst>
                </a:gridCol>
                <a:gridCol w="1035184">
                  <a:extLst>
                    <a:ext uri="{9D8B030D-6E8A-4147-A177-3AD203B41FA5}">
                      <a16:colId xmlns:a16="http://schemas.microsoft.com/office/drawing/2014/main" val="20001"/>
                    </a:ext>
                  </a:extLst>
                </a:gridCol>
                <a:gridCol w="1890338">
                  <a:extLst>
                    <a:ext uri="{9D8B030D-6E8A-4147-A177-3AD203B41FA5}">
                      <a16:colId xmlns:a16="http://schemas.microsoft.com/office/drawing/2014/main" val="20002"/>
                    </a:ext>
                  </a:extLst>
                </a:gridCol>
                <a:gridCol w="1665297">
                  <a:extLst>
                    <a:ext uri="{9D8B030D-6E8A-4147-A177-3AD203B41FA5}">
                      <a16:colId xmlns:a16="http://schemas.microsoft.com/office/drawing/2014/main" val="20003"/>
                    </a:ext>
                  </a:extLst>
                </a:gridCol>
                <a:gridCol w="900160">
                  <a:extLst>
                    <a:ext uri="{9D8B030D-6E8A-4147-A177-3AD203B41FA5}">
                      <a16:colId xmlns:a16="http://schemas.microsoft.com/office/drawing/2014/main" val="20004"/>
                    </a:ext>
                  </a:extLst>
                </a:gridCol>
              </a:tblGrid>
              <a:tr h="585787">
                <a:tc>
                  <a:txBody>
                    <a:bodyPr/>
                    <a:lstStyle/>
                    <a:p>
                      <a:r>
                        <a:rPr lang="en-US" altLang="zh-CN" sz="2800" smtClean="0"/>
                        <a:t>73</a:t>
                      </a:r>
                      <a:endParaRPr lang="zh-CN" altLang="en-US" sz="2800"/>
                    </a:p>
                  </a:txBody>
                  <a:tcPr marL="91446" marR="91446" marT="45776" marB="45776">
                    <a:noFill/>
                  </a:tcPr>
                </a:tc>
                <a:tc>
                  <a:txBody>
                    <a:bodyPr/>
                    <a:lstStyle/>
                    <a:p>
                      <a:r>
                        <a:rPr lang="en-US" altLang="zh-CN" sz="2800" smtClean="0"/>
                        <a:t>52</a:t>
                      </a:r>
                      <a:endParaRPr lang="zh-CN" altLang="en-US" sz="2800"/>
                    </a:p>
                  </a:txBody>
                  <a:tcPr marL="91446" marR="91446" marT="45776" marB="45776">
                    <a:noFill/>
                  </a:tcPr>
                </a:tc>
                <a:tc>
                  <a:txBody>
                    <a:bodyPr/>
                    <a:lstStyle/>
                    <a:p>
                      <a:r>
                        <a:rPr lang="en-US" altLang="zh-CN" sz="2800" smtClean="0"/>
                        <a:t>42</a:t>
                      </a:r>
                      <a:endParaRPr lang="zh-CN" altLang="en-US" sz="2800"/>
                    </a:p>
                  </a:txBody>
                  <a:tcPr marL="91446" marR="91446" marT="45776" marB="45776">
                    <a:noFill/>
                  </a:tcPr>
                </a:tc>
                <a:tc>
                  <a:txBody>
                    <a:bodyPr/>
                    <a:lstStyle/>
                    <a:p>
                      <a:r>
                        <a:rPr lang="en-US" altLang="zh-CN" sz="2800" smtClean="0"/>
                        <a:t>98</a:t>
                      </a:r>
                      <a:endParaRPr lang="zh-CN" altLang="en-US" sz="2800"/>
                    </a:p>
                  </a:txBody>
                  <a:tcPr marL="91446" marR="91446" marT="45776" marB="45776">
                    <a:noFill/>
                  </a:tcPr>
                </a:tc>
                <a:tc>
                  <a:txBody>
                    <a:bodyPr/>
                    <a:lstStyle/>
                    <a:p>
                      <a:r>
                        <a:rPr lang="en-US" altLang="zh-CN" sz="2800" smtClean="0"/>
                        <a:t>37</a:t>
                      </a:r>
                      <a:endParaRPr lang="zh-CN" altLang="en-US" sz="2800"/>
                    </a:p>
                  </a:txBody>
                  <a:tcPr marL="91446" marR="91446" marT="45776" marB="45776">
                    <a:noFill/>
                  </a:tcPr>
                </a:tc>
                <a:extLst>
                  <a:ext uri="{0D108BD9-81ED-4DB2-BD59-A6C34878D82A}">
                    <a16:rowId xmlns:a16="http://schemas.microsoft.com/office/drawing/2014/main" val="10000"/>
                  </a:ext>
                </a:extLst>
              </a:tr>
            </a:tbl>
          </a:graphicData>
        </a:graphic>
      </p:graphicFrame>
      <p:sp>
        <p:nvSpPr>
          <p:cNvPr id="132" name="TextBox 131"/>
          <p:cNvSpPr txBox="1">
            <a:spLocks noChangeArrowheads="1"/>
          </p:cNvSpPr>
          <p:nvPr/>
        </p:nvSpPr>
        <p:spPr bwMode="auto">
          <a:xfrm>
            <a:off x="6958013" y="3176588"/>
            <a:ext cx="16637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2800" smtClean="0">
                <a:latin typeface="Times New Roman" panose="02020603050405020304" pitchFamily="18" charset="0"/>
              </a:rPr>
              <a:t>线性索引</a:t>
            </a:r>
          </a:p>
        </p:txBody>
      </p:sp>
      <p:sp>
        <p:nvSpPr>
          <p:cNvPr id="133" name="TextBox 132"/>
          <p:cNvSpPr txBox="1">
            <a:spLocks noChangeArrowheads="1"/>
          </p:cNvSpPr>
          <p:nvPr/>
        </p:nvSpPr>
        <p:spPr bwMode="auto">
          <a:xfrm>
            <a:off x="2457450" y="5543550"/>
            <a:ext cx="4140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2800" smtClean="0">
                <a:latin typeface="Times New Roman" panose="02020603050405020304" pitchFamily="18" charset="0"/>
              </a:rPr>
              <a:t>存储区域的数据</a:t>
            </a:r>
          </a:p>
        </p:txBody>
      </p:sp>
      <p:cxnSp>
        <p:nvCxnSpPr>
          <p:cNvPr id="135" name="直接连接符 134"/>
          <p:cNvCxnSpPr>
            <a:cxnSpLocks noChangeShapeType="1"/>
          </p:cNvCxnSpPr>
          <p:nvPr/>
        </p:nvCxnSpPr>
        <p:spPr bwMode="auto">
          <a:xfrm rot="5400000">
            <a:off x="1423194" y="3879057"/>
            <a:ext cx="898525" cy="15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141" name="直接连接符 140"/>
          <p:cNvCxnSpPr>
            <a:cxnSpLocks noChangeShapeType="1"/>
          </p:cNvCxnSpPr>
          <p:nvPr/>
        </p:nvCxnSpPr>
        <p:spPr bwMode="auto">
          <a:xfrm>
            <a:off x="1871663" y="4329113"/>
            <a:ext cx="5715000" cy="1587"/>
          </a:xfrm>
          <a:prstGeom prst="line">
            <a:avLst/>
          </a:prstGeom>
          <a:noFill/>
          <a:ln w="28575" algn="ctr">
            <a:solidFill>
              <a:srgbClr val="FFFF00"/>
            </a:solidFill>
            <a:round/>
            <a:headEnd/>
            <a:tailEnd/>
          </a:ln>
          <a:extLst>
            <a:ext uri="{909E8E84-426E-40DD-AFC4-6F175D3DCCD1}">
              <a14:hiddenFill xmlns:a14="http://schemas.microsoft.com/office/drawing/2010/main">
                <a:noFill/>
              </a14:hiddenFill>
            </a:ext>
          </a:extLst>
        </p:spPr>
      </p:cxnSp>
      <p:cxnSp>
        <p:nvCxnSpPr>
          <p:cNvPr id="143" name="直接箭头连接符 142"/>
          <p:cNvCxnSpPr>
            <a:cxnSpLocks noChangeShapeType="1"/>
          </p:cNvCxnSpPr>
          <p:nvPr/>
        </p:nvCxnSpPr>
        <p:spPr bwMode="auto">
          <a:xfrm rot="5400000">
            <a:off x="7316788" y="4598988"/>
            <a:ext cx="539750" cy="0"/>
          </a:xfrm>
          <a:prstGeom prst="straightConnector1">
            <a:avLst/>
          </a:prstGeom>
          <a:noFill/>
          <a:ln w="28575" algn="ctr">
            <a:solidFill>
              <a:srgbClr val="FFFF00"/>
            </a:solidFill>
            <a:round/>
            <a:headEnd/>
            <a:tailEnd type="arrow" w="med" len="med"/>
          </a:ln>
          <a:extLst>
            <a:ext uri="{909E8E84-426E-40DD-AFC4-6F175D3DCCD1}">
              <a14:hiddenFill xmlns:a14="http://schemas.microsoft.com/office/drawing/2010/main">
                <a:noFill/>
              </a14:hiddenFill>
            </a:ext>
          </a:extLst>
        </p:spPr>
      </p:cxnSp>
      <p:cxnSp>
        <p:nvCxnSpPr>
          <p:cNvPr id="149" name="直接连接符 148"/>
          <p:cNvCxnSpPr>
            <a:cxnSpLocks noChangeShapeType="1"/>
          </p:cNvCxnSpPr>
          <p:nvPr/>
        </p:nvCxnSpPr>
        <p:spPr bwMode="auto">
          <a:xfrm rot="5400000">
            <a:off x="2547144" y="3923506"/>
            <a:ext cx="1079500"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1" name="直接连接符 150"/>
          <p:cNvCxnSpPr>
            <a:cxnSpLocks noChangeShapeType="1"/>
          </p:cNvCxnSpPr>
          <p:nvPr/>
        </p:nvCxnSpPr>
        <p:spPr bwMode="auto">
          <a:xfrm>
            <a:off x="3086100" y="4464050"/>
            <a:ext cx="1081088" cy="1588"/>
          </a:xfrm>
          <a:prstGeom prst="line">
            <a:avLst/>
          </a:prstGeom>
          <a:noFill/>
          <a:ln w="28575" algn="ctr">
            <a:solidFill>
              <a:schemeClr val="tx1"/>
            </a:solidFill>
            <a:round/>
            <a:headEnd/>
            <a:tailEnd/>
          </a:ln>
          <a:extLst>
            <a:ext uri="{909E8E84-426E-40DD-AFC4-6F175D3DCCD1}">
              <a14:hiddenFill xmlns:a14="http://schemas.microsoft.com/office/drawing/2010/main">
                <a:noFill/>
              </a14:hiddenFill>
            </a:ext>
          </a:extLst>
        </p:spPr>
      </p:cxnSp>
      <p:cxnSp>
        <p:nvCxnSpPr>
          <p:cNvPr id="154" name="直接箭头连接符 153"/>
          <p:cNvCxnSpPr>
            <a:cxnSpLocks noChangeShapeType="1"/>
          </p:cNvCxnSpPr>
          <p:nvPr/>
        </p:nvCxnSpPr>
        <p:spPr bwMode="auto">
          <a:xfrm rot="5400000">
            <a:off x="3964781" y="4666457"/>
            <a:ext cx="404813" cy="0"/>
          </a:xfrm>
          <a:prstGeom prst="straightConnector1">
            <a:avLst/>
          </a:prstGeom>
          <a:noFill/>
          <a:ln w="28575"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56" name="直接连接符 155"/>
          <p:cNvCxnSpPr>
            <a:cxnSpLocks noChangeShapeType="1"/>
          </p:cNvCxnSpPr>
          <p:nvPr/>
        </p:nvCxnSpPr>
        <p:spPr bwMode="auto">
          <a:xfrm rot="5400000">
            <a:off x="3918744" y="3766344"/>
            <a:ext cx="765175" cy="1587"/>
          </a:xfrm>
          <a:prstGeom prst="line">
            <a:avLst/>
          </a:prstGeom>
          <a:noFill/>
          <a:ln w="28575" algn="ctr">
            <a:solidFill>
              <a:srgbClr val="00FFFF"/>
            </a:solidFill>
            <a:round/>
            <a:headEnd/>
            <a:tailEnd/>
          </a:ln>
          <a:extLst>
            <a:ext uri="{909E8E84-426E-40DD-AFC4-6F175D3DCCD1}">
              <a14:hiddenFill xmlns:a14="http://schemas.microsoft.com/office/drawing/2010/main">
                <a:noFill/>
              </a14:hiddenFill>
            </a:ext>
          </a:extLst>
        </p:spPr>
      </p:cxnSp>
      <p:cxnSp>
        <p:nvCxnSpPr>
          <p:cNvPr id="158" name="直接连接符 157"/>
          <p:cNvCxnSpPr>
            <a:cxnSpLocks noChangeShapeType="1"/>
          </p:cNvCxnSpPr>
          <p:nvPr/>
        </p:nvCxnSpPr>
        <p:spPr bwMode="auto">
          <a:xfrm>
            <a:off x="2906713" y="4149725"/>
            <a:ext cx="1395412" cy="1588"/>
          </a:xfrm>
          <a:prstGeom prst="line">
            <a:avLst/>
          </a:prstGeom>
          <a:noFill/>
          <a:ln w="28575" algn="ctr">
            <a:solidFill>
              <a:srgbClr val="00FFFF"/>
            </a:solidFill>
            <a:round/>
            <a:headEnd/>
            <a:tailEnd/>
          </a:ln>
          <a:extLst>
            <a:ext uri="{909E8E84-426E-40DD-AFC4-6F175D3DCCD1}">
              <a14:hiddenFill xmlns:a14="http://schemas.microsoft.com/office/drawing/2010/main">
                <a:noFill/>
              </a14:hiddenFill>
            </a:ext>
          </a:extLst>
        </p:spPr>
      </p:cxnSp>
      <p:cxnSp>
        <p:nvCxnSpPr>
          <p:cNvPr id="160" name="直接箭头连接符 159"/>
          <p:cNvCxnSpPr>
            <a:cxnSpLocks noChangeShapeType="1"/>
          </p:cNvCxnSpPr>
          <p:nvPr/>
        </p:nvCxnSpPr>
        <p:spPr bwMode="auto">
          <a:xfrm rot="5400000">
            <a:off x="2547144" y="4509294"/>
            <a:ext cx="719138" cy="0"/>
          </a:xfrm>
          <a:prstGeom prst="straightConnector1">
            <a:avLst/>
          </a:prstGeom>
          <a:noFill/>
          <a:ln w="28575" algn="ctr">
            <a:solidFill>
              <a:srgbClr val="00FFFF"/>
            </a:solidFill>
            <a:round/>
            <a:headEnd/>
            <a:tailEnd type="arrow" w="med" len="med"/>
          </a:ln>
          <a:extLst>
            <a:ext uri="{909E8E84-426E-40DD-AFC4-6F175D3DCCD1}">
              <a14:hiddenFill xmlns:a14="http://schemas.microsoft.com/office/drawing/2010/main">
                <a:noFill/>
              </a14:hiddenFill>
            </a:ext>
          </a:extLst>
        </p:spPr>
      </p:cxnSp>
      <p:cxnSp>
        <p:nvCxnSpPr>
          <p:cNvPr id="164" name="直接箭头连接符 163"/>
          <p:cNvCxnSpPr>
            <a:cxnSpLocks noChangeShapeType="1"/>
          </p:cNvCxnSpPr>
          <p:nvPr/>
        </p:nvCxnSpPr>
        <p:spPr bwMode="auto">
          <a:xfrm rot="5400000">
            <a:off x="520700" y="4419600"/>
            <a:ext cx="901700" cy="0"/>
          </a:xfrm>
          <a:prstGeom prst="straightConnector1">
            <a:avLst/>
          </a:prstGeom>
          <a:noFill/>
          <a:ln w="28575" algn="ctr">
            <a:solidFill>
              <a:srgbClr val="00FF00"/>
            </a:solidFill>
            <a:round/>
            <a:headEnd/>
            <a:tailEnd type="arrow" w="med" len="med"/>
          </a:ln>
          <a:extLst>
            <a:ext uri="{909E8E84-426E-40DD-AFC4-6F175D3DCCD1}">
              <a14:hiddenFill xmlns:a14="http://schemas.microsoft.com/office/drawing/2010/main">
                <a:noFill/>
              </a14:hiddenFill>
            </a:ext>
          </a:extLst>
        </p:spPr>
      </p:cxnSp>
      <p:cxnSp>
        <p:nvCxnSpPr>
          <p:cNvPr id="166" name="直接连接符 165"/>
          <p:cNvCxnSpPr>
            <a:cxnSpLocks noChangeShapeType="1"/>
          </p:cNvCxnSpPr>
          <p:nvPr/>
        </p:nvCxnSpPr>
        <p:spPr bwMode="auto">
          <a:xfrm>
            <a:off x="971550" y="3968750"/>
            <a:ext cx="4456113" cy="1588"/>
          </a:xfrm>
          <a:prstGeom prst="line">
            <a:avLst/>
          </a:prstGeom>
          <a:noFill/>
          <a:ln w="28575" algn="ctr">
            <a:solidFill>
              <a:srgbClr val="00FF00"/>
            </a:solidFill>
            <a:round/>
            <a:headEnd/>
            <a:tailEnd/>
          </a:ln>
          <a:extLst>
            <a:ext uri="{909E8E84-426E-40DD-AFC4-6F175D3DCCD1}">
              <a14:hiddenFill xmlns:a14="http://schemas.microsoft.com/office/drawing/2010/main">
                <a:noFill/>
              </a14:hiddenFill>
            </a:ext>
          </a:extLst>
        </p:spPr>
      </p:cxnSp>
      <p:cxnSp>
        <p:nvCxnSpPr>
          <p:cNvPr id="168" name="直接连接符 167"/>
          <p:cNvCxnSpPr>
            <a:cxnSpLocks noChangeShapeType="1"/>
          </p:cNvCxnSpPr>
          <p:nvPr/>
        </p:nvCxnSpPr>
        <p:spPr bwMode="auto">
          <a:xfrm rot="5400000">
            <a:off x="5136357" y="3675856"/>
            <a:ext cx="584200" cy="1587"/>
          </a:xfrm>
          <a:prstGeom prst="line">
            <a:avLst/>
          </a:prstGeom>
          <a:noFill/>
          <a:ln w="28575" algn="ctr">
            <a:solidFill>
              <a:srgbClr val="00FF00"/>
            </a:solidFill>
            <a:round/>
            <a:headEnd/>
            <a:tailEnd/>
          </a:ln>
          <a:extLst>
            <a:ext uri="{909E8E84-426E-40DD-AFC4-6F175D3DCCD1}">
              <a14:hiddenFill xmlns:a14="http://schemas.microsoft.com/office/drawing/2010/main">
                <a:noFill/>
              </a14:hiddenFill>
            </a:ext>
          </a:extLst>
        </p:spPr>
      </p:cxnSp>
      <p:cxnSp>
        <p:nvCxnSpPr>
          <p:cNvPr id="171" name="直接连接符 170"/>
          <p:cNvCxnSpPr>
            <a:cxnSpLocks noChangeShapeType="1"/>
          </p:cNvCxnSpPr>
          <p:nvPr/>
        </p:nvCxnSpPr>
        <p:spPr bwMode="auto">
          <a:xfrm rot="5400000">
            <a:off x="6258719" y="3675856"/>
            <a:ext cx="584200"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72" name="直接连接符 171"/>
          <p:cNvCxnSpPr>
            <a:cxnSpLocks noChangeShapeType="1"/>
          </p:cNvCxnSpPr>
          <p:nvPr/>
        </p:nvCxnSpPr>
        <p:spPr bwMode="auto">
          <a:xfrm>
            <a:off x="5832475" y="3968750"/>
            <a:ext cx="719138" cy="1588"/>
          </a:xfrm>
          <a:prstGeom prst="line">
            <a:avLst/>
          </a:prstGeom>
          <a:noFill/>
          <a:ln w="28575" algn="ctr">
            <a:solidFill>
              <a:srgbClr val="FF0000"/>
            </a:solidFill>
            <a:round/>
            <a:headEnd/>
            <a:tailEnd/>
          </a:ln>
          <a:extLst>
            <a:ext uri="{909E8E84-426E-40DD-AFC4-6F175D3DCCD1}">
              <a14:hiddenFill xmlns:a14="http://schemas.microsoft.com/office/drawing/2010/main">
                <a:noFill/>
              </a14:hiddenFill>
            </a:ext>
          </a:extLst>
        </p:spPr>
      </p:cxnSp>
      <p:cxnSp>
        <p:nvCxnSpPr>
          <p:cNvPr id="177" name="直接箭头连接符 176"/>
          <p:cNvCxnSpPr>
            <a:cxnSpLocks noChangeShapeType="1"/>
          </p:cNvCxnSpPr>
          <p:nvPr/>
        </p:nvCxnSpPr>
        <p:spPr bwMode="auto">
          <a:xfrm rot="5400000">
            <a:off x="5381625" y="4419600"/>
            <a:ext cx="901700" cy="0"/>
          </a:xfrm>
          <a:prstGeom prst="straightConnector1">
            <a:avLst/>
          </a:prstGeom>
          <a:noFill/>
          <a:ln w="28575"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55521917"/>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1"/>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3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130"/>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3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8" presetClass="entr" presetSubtype="12" fill="hold" nodeType="clickEffect">
                                  <p:stCondLst>
                                    <p:cond delay="0"/>
                                  </p:stCondLst>
                                  <p:childTnLst>
                                    <p:set>
                                      <p:cBhvr>
                                        <p:cTn id="28" dur="1" fill="hold">
                                          <p:stCondLst>
                                            <p:cond delay="0"/>
                                          </p:stCondLst>
                                        </p:cTn>
                                        <p:tgtEl>
                                          <p:spTgt spid="135"/>
                                        </p:tgtEl>
                                        <p:attrNameLst>
                                          <p:attrName>style.visibility</p:attrName>
                                        </p:attrNameLst>
                                      </p:cBhvr>
                                      <p:to>
                                        <p:strVal val="visible"/>
                                      </p:to>
                                    </p:set>
                                    <p:animEffect transition="in" filter="strips(downLeft)">
                                      <p:cBhvr>
                                        <p:cTn id="29" dur="500"/>
                                        <p:tgtEl>
                                          <p:spTgt spid="135"/>
                                        </p:tgtEl>
                                      </p:cBhvr>
                                    </p:animEffect>
                                  </p:childTnLst>
                                </p:cTn>
                              </p:par>
                            </p:childTnLst>
                          </p:cTn>
                        </p:par>
                        <p:par>
                          <p:cTn id="30" fill="hold" nodeType="afterGroup">
                            <p:stCondLst>
                              <p:cond delay="500"/>
                            </p:stCondLst>
                            <p:childTnLst>
                              <p:par>
                                <p:cTn id="31" presetID="18" presetClass="entr" presetSubtype="3" fill="hold" nodeType="afterEffect">
                                  <p:stCondLst>
                                    <p:cond delay="0"/>
                                  </p:stCondLst>
                                  <p:childTnLst>
                                    <p:set>
                                      <p:cBhvr>
                                        <p:cTn id="32" dur="1" fill="hold">
                                          <p:stCondLst>
                                            <p:cond delay="0"/>
                                          </p:stCondLst>
                                        </p:cTn>
                                        <p:tgtEl>
                                          <p:spTgt spid="141"/>
                                        </p:tgtEl>
                                        <p:attrNameLst>
                                          <p:attrName>style.visibility</p:attrName>
                                        </p:attrNameLst>
                                      </p:cBhvr>
                                      <p:to>
                                        <p:strVal val="visible"/>
                                      </p:to>
                                    </p:set>
                                    <p:animEffect transition="in" filter="strips(upRight)">
                                      <p:cBhvr>
                                        <p:cTn id="33" dur="500"/>
                                        <p:tgtEl>
                                          <p:spTgt spid="141"/>
                                        </p:tgtEl>
                                      </p:cBhvr>
                                    </p:animEffect>
                                  </p:childTnLst>
                                </p:cTn>
                              </p:par>
                            </p:childTnLst>
                          </p:cTn>
                        </p:par>
                        <p:par>
                          <p:cTn id="34" fill="hold" nodeType="afterGroup">
                            <p:stCondLst>
                              <p:cond delay="1000"/>
                            </p:stCondLst>
                            <p:childTnLst>
                              <p:par>
                                <p:cTn id="35" presetID="18" presetClass="entr" presetSubtype="12" fill="hold" nodeType="afterEffect">
                                  <p:stCondLst>
                                    <p:cond delay="0"/>
                                  </p:stCondLst>
                                  <p:childTnLst>
                                    <p:set>
                                      <p:cBhvr>
                                        <p:cTn id="36" dur="1" fill="hold">
                                          <p:stCondLst>
                                            <p:cond delay="0"/>
                                          </p:stCondLst>
                                        </p:cTn>
                                        <p:tgtEl>
                                          <p:spTgt spid="143"/>
                                        </p:tgtEl>
                                        <p:attrNameLst>
                                          <p:attrName>style.visibility</p:attrName>
                                        </p:attrNameLst>
                                      </p:cBhvr>
                                      <p:to>
                                        <p:strVal val="visible"/>
                                      </p:to>
                                    </p:set>
                                    <p:animEffect transition="in" filter="strips(downLeft)">
                                      <p:cBhvr>
                                        <p:cTn id="37" dur="500"/>
                                        <p:tgtEl>
                                          <p:spTgt spid="14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12" fill="hold" nodeType="clickEffect">
                                  <p:stCondLst>
                                    <p:cond delay="0"/>
                                  </p:stCondLst>
                                  <p:childTnLst>
                                    <p:set>
                                      <p:cBhvr>
                                        <p:cTn id="41" dur="1" fill="hold">
                                          <p:stCondLst>
                                            <p:cond delay="0"/>
                                          </p:stCondLst>
                                        </p:cTn>
                                        <p:tgtEl>
                                          <p:spTgt spid="149"/>
                                        </p:tgtEl>
                                        <p:attrNameLst>
                                          <p:attrName>style.visibility</p:attrName>
                                        </p:attrNameLst>
                                      </p:cBhvr>
                                      <p:to>
                                        <p:strVal val="visible"/>
                                      </p:to>
                                    </p:set>
                                    <p:animEffect transition="in" filter="strips(downLeft)">
                                      <p:cBhvr>
                                        <p:cTn id="42" dur="500"/>
                                        <p:tgtEl>
                                          <p:spTgt spid="149"/>
                                        </p:tgtEl>
                                      </p:cBhvr>
                                    </p:animEffect>
                                  </p:childTnLst>
                                </p:cTn>
                              </p:par>
                            </p:childTnLst>
                          </p:cTn>
                        </p:par>
                        <p:par>
                          <p:cTn id="43" fill="hold" nodeType="afterGroup">
                            <p:stCondLst>
                              <p:cond delay="500"/>
                            </p:stCondLst>
                            <p:childTnLst>
                              <p:par>
                                <p:cTn id="44" presetID="18" presetClass="entr" presetSubtype="3" fill="hold" nodeType="afterEffect">
                                  <p:stCondLst>
                                    <p:cond delay="0"/>
                                  </p:stCondLst>
                                  <p:childTnLst>
                                    <p:set>
                                      <p:cBhvr>
                                        <p:cTn id="45" dur="1" fill="hold">
                                          <p:stCondLst>
                                            <p:cond delay="0"/>
                                          </p:stCondLst>
                                        </p:cTn>
                                        <p:tgtEl>
                                          <p:spTgt spid="151"/>
                                        </p:tgtEl>
                                        <p:attrNameLst>
                                          <p:attrName>style.visibility</p:attrName>
                                        </p:attrNameLst>
                                      </p:cBhvr>
                                      <p:to>
                                        <p:strVal val="visible"/>
                                      </p:to>
                                    </p:set>
                                    <p:animEffect transition="in" filter="strips(upRight)">
                                      <p:cBhvr>
                                        <p:cTn id="46" dur="500"/>
                                        <p:tgtEl>
                                          <p:spTgt spid="151"/>
                                        </p:tgtEl>
                                      </p:cBhvr>
                                    </p:animEffect>
                                  </p:childTnLst>
                                </p:cTn>
                              </p:par>
                            </p:childTnLst>
                          </p:cTn>
                        </p:par>
                        <p:par>
                          <p:cTn id="47" fill="hold" nodeType="afterGroup">
                            <p:stCondLst>
                              <p:cond delay="1000"/>
                            </p:stCondLst>
                            <p:childTnLst>
                              <p:par>
                                <p:cTn id="48" presetID="18" presetClass="entr" presetSubtype="12" fill="hold" nodeType="after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strips(downLeft)">
                                      <p:cBhvr>
                                        <p:cTn id="50" dur="500"/>
                                        <p:tgtEl>
                                          <p:spTgt spid="15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8" presetClass="entr" presetSubtype="12" fill="hold" nodeType="clickEffect">
                                  <p:stCondLst>
                                    <p:cond delay="0"/>
                                  </p:stCondLst>
                                  <p:childTnLst>
                                    <p:set>
                                      <p:cBhvr>
                                        <p:cTn id="54" dur="1" fill="hold">
                                          <p:stCondLst>
                                            <p:cond delay="0"/>
                                          </p:stCondLst>
                                        </p:cTn>
                                        <p:tgtEl>
                                          <p:spTgt spid="156"/>
                                        </p:tgtEl>
                                        <p:attrNameLst>
                                          <p:attrName>style.visibility</p:attrName>
                                        </p:attrNameLst>
                                      </p:cBhvr>
                                      <p:to>
                                        <p:strVal val="visible"/>
                                      </p:to>
                                    </p:set>
                                    <p:animEffect transition="in" filter="strips(downLeft)">
                                      <p:cBhvr>
                                        <p:cTn id="55" dur="500"/>
                                        <p:tgtEl>
                                          <p:spTgt spid="156"/>
                                        </p:tgtEl>
                                      </p:cBhvr>
                                    </p:animEffect>
                                  </p:childTnLst>
                                </p:cTn>
                              </p:par>
                            </p:childTnLst>
                          </p:cTn>
                        </p:par>
                        <p:par>
                          <p:cTn id="56" fill="hold" nodeType="afterGroup">
                            <p:stCondLst>
                              <p:cond delay="500"/>
                            </p:stCondLst>
                            <p:childTnLst>
                              <p:par>
                                <p:cTn id="57" presetID="18" presetClass="entr" presetSubtype="9" fill="hold" nodeType="afterEffect">
                                  <p:stCondLst>
                                    <p:cond delay="0"/>
                                  </p:stCondLst>
                                  <p:childTnLst>
                                    <p:set>
                                      <p:cBhvr>
                                        <p:cTn id="58" dur="1" fill="hold">
                                          <p:stCondLst>
                                            <p:cond delay="0"/>
                                          </p:stCondLst>
                                        </p:cTn>
                                        <p:tgtEl>
                                          <p:spTgt spid="158"/>
                                        </p:tgtEl>
                                        <p:attrNameLst>
                                          <p:attrName>style.visibility</p:attrName>
                                        </p:attrNameLst>
                                      </p:cBhvr>
                                      <p:to>
                                        <p:strVal val="visible"/>
                                      </p:to>
                                    </p:set>
                                    <p:animEffect transition="in" filter="strips(upLeft)">
                                      <p:cBhvr>
                                        <p:cTn id="59" dur="500"/>
                                        <p:tgtEl>
                                          <p:spTgt spid="158"/>
                                        </p:tgtEl>
                                      </p:cBhvr>
                                    </p:animEffect>
                                  </p:childTnLst>
                                </p:cTn>
                              </p:par>
                            </p:childTnLst>
                          </p:cTn>
                        </p:par>
                        <p:par>
                          <p:cTn id="60" fill="hold" nodeType="afterGroup">
                            <p:stCondLst>
                              <p:cond delay="1000"/>
                            </p:stCondLst>
                            <p:childTnLst>
                              <p:par>
                                <p:cTn id="61" presetID="18" presetClass="entr" presetSubtype="12" fill="hold" nodeType="afterEffect">
                                  <p:stCondLst>
                                    <p:cond delay="0"/>
                                  </p:stCondLst>
                                  <p:childTnLst>
                                    <p:set>
                                      <p:cBhvr>
                                        <p:cTn id="62" dur="1" fill="hold">
                                          <p:stCondLst>
                                            <p:cond delay="0"/>
                                          </p:stCondLst>
                                        </p:cTn>
                                        <p:tgtEl>
                                          <p:spTgt spid="160"/>
                                        </p:tgtEl>
                                        <p:attrNameLst>
                                          <p:attrName>style.visibility</p:attrName>
                                        </p:attrNameLst>
                                      </p:cBhvr>
                                      <p:to>
                                        <p:strVal val="visible"/>
                                      </p:to>
                                    </p:set>
                                    <p:animEffect transition="in" filter="strips(downLeft)">
                                      <p:cBhvr>
                                        <p:cTn id="63" dur="500"/>
                                        <p:tgtEl>
                                          <p:spTgt spid="160"/>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12" fill="hold" nodeType="clickEffect">
                                  <p:stCondLst>
                                    <p:cond delay="0"/>
                                  </p:stCondLst>
                                  <p:childTnLst>
                                    <p:set>
                                      <p:cBhvr>
                                        <p:cTn id="67" dur="1" fill="hold">
                                          <p:stCondLst>
                                            <p:cond delay="0"/>
                                          </p:stCondLst>
                                        </p:cTn>
                                        <p:tgtEl>
                                          <p:spTgt spid="168"/>
                                        </p:tgtEl>
                                        <p:attrNameLst>
                                          <p:attrName>style.visibility</p:attrName>
                                        </p:attrNameLst>
                                      </p:cBhvr>
                                      <p:to>
                                        <p:strVal val="visible"/>
                                      </p:to>
                                    </p:set>
                                    <p:animEffect transition="in" filter="strips(downLeft)">
                                      <p:cBhvr>
                                        <p:cTn id="68" dur="500"/>
                                        <p:tgtEl>
                                          <p:spTgt spid="168"/>
                                        </p:tgtEl>
                                      </p:cBhvr>
                                    </p:animEffect>
                                  </p:childTnLst>
                                </p:cTn>
                              </p:par>
                            </p:childTnLst>
                          </p:cTn>
                        </p:par>
                        <p:par>
                          <p:cTn id="69" fill="hold" nodeType="afterGroup">
                            <p:stCondLst>
                              <p:cond delay="500"/>
                            </p:stCondLst>
                            <p:childTnLst>
                              <p:par>
                                <p:cTn id="70" presetID="18" presetClass="entr" presetSubtype="9" fill="hold" nodeType="afterEffect">
                                  <p:stCondLst>
                                    <p:cond delay="0"/>
                                  </p:stCondLst>
                                  <p:childTnLst>
                                    <p:set>
                                      <p:cBhvr>
                                        <p:cTn id="71" dur="1" fill="hold">
                                          <p:stCondLst>
                                            <p:cond delay="0"/>
                                          </p:stCondLst>
                                        </p:cTn>
                                        <p:tgtEl>
                                          <p:spTgt spid="166"/>
                                        </p:tgtEl>
                                        <p:attrNameLst>
                                          <p:attrName>style.visibility</p:attrName>
                                        </p:attrNameLst>
                                      </p:cBhvr>
                                      <p:to>
                                        <p:strVal val="visible"/>
                                      </p:to>
                                    </p:set>
                                    <p:animEffect transition="in" filter="strips(upLeft)">
                                      <p:cBhvr>
                                        <p:cTn id="72" dur="500"/>
                                        <p:tgtEl>
                                          <p:spTgt spid="166"/>
                                        </p:tgtEl>
                                      </p:cBhvr>
                                    </p:animEffect>
                                  </p:childTnLst>
                                </p:cTn>
                              </p:par>
                            </p:childTnLst>
                          </p:cTn>
                        </p:par>
                        <p:par>
                          <p:cTn id="73" fill="hold" nodeType="afterGroup">
                            <p:stCondLst>
                              <p:cond delay="1000"/>
                            </p:stCondLst>
                            <p:childTnLst>
                              <p:par>
                                <p:cTn id="74" presetID="18" presetClass="entr" presetSubtype="12" fill="hold" nodeType="afterEffect">
                                  <p:stCondLst>
                                    <p:cond delay="0"/>
                                  </p:stCondLst>
                                  <p:childTnLst>
                                    <p:set>
                                      <p:cBhvr>
                                        <p:cTn id="75" dur="1" fill="hold">
                                          <p:stCondLst>
                                            <p:cond delay="0"/>
                                          </p:stCondLst>
                                        </p:cTn>
                                        <p:tgtEl>
                                          <p:spTgt spid="164"/>
                                        </p:tgtEl>
                                        <p:attrNameLst>
                                          <p:attrName>style.visibility</p:attrName>
                                        </p:attrNameLst>
                                      </p:cBhvr>
                                      <p:to>
                                        <p:strVal val="visible"/>
                                      </p:to>
                                    </p:set>
                                    <p:animEffect transition="in" filter="strips(downLeft)">
                                      <p:cBhvr>
                                        <p:cTn id="76" dur="500"/>
                                        <p:tgtEl>
                                          <p:spTgt spid="164"/>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18" presetClass="entr" presetSubtype="12" fill="hold" nodeType="clickEffect">
                                  <p:stCondLst>
                                    <p:cond delay="0"/>
                                  </p:stCondLst>
                                  <p:childTnLst>
                                    <p:set>
                                      <p:cBhvr>
                                        <p:cTn id="80" dur="1" fill="hold">
                                          <p:stCondLst>
                                            <p:cond delay="0"/>
                                          </p:stCondLst>
                                        </p:cTn>
                                        <p:tgtEl>
                                          <p:spTgt spid="171"/>
                                        </p:tgtEl>
                                        <p:attrNameLst>
                                          <p:attrName>style.visibility</p:attrName>
                                        </p:attrNameLst>
                                      </p:cBhvr>
                                      <p:to>
                                        <p:strVal val="visible"/>
                                      </p:to>
                                    </p:set>
                                    <p:animEffect transition="in" filter="strips(downLeft)">
                                      <p:cBhvr>
                                        <p:cTn id="81" dur="500"/>
                                        <p:tgtEl>
                                          <p:spTgt spid="171"/>
                                        </p:tgtEl>
                                      </p:cBhvr>
                                    </p:animEffect>
                                  </p:childTnLst>
                                </p:cTn>
                              </p:par>
                            </p:childTnLst>
                          </p:cTn>
                        </p:par>
                        <p:par>
                          <p:cTn id="82" fill="hold" nodeType="afterGroup">
                            <p:stCondLst>
                              <p:cond delay="500"/>
                            </p:stCondLst>
                            <p:childTnLst>
                              <p:par>
                                <p:cTn id="83" presetID="18" presetClass="entr" presetSubtype="9" fill="hold" nodeType="afterEffect">
                                  <p:stCondLst>
                                    <p:cond delay="0"/>
                                  </p:stCondLst>
                                  <p:childTnLst>
                                    <p:set>
                                      <p:cBhvr>
                                        <p:cTn id="84" dur="1" fill="hold">
                                          <p:stCondLst>
                                            <p:cond delay="0"/>
                                          </p:stCondLst>
                                        </p:cTn>
                                        <p:tgtEl>
                                          <p:spTgt spid="172"/>
                                        </p:tgtEl>
                                        <p:attrNameLst>
                                          <p:attrName>style.visibility</p:attrName>
                                        </p:attrNameLst>
                                      </p:cBhvr>
                                      <p:to>
                                        <p:strVal val="visible"/>
                                      </p:to>
                                    </p:set>
                                    <p:animEffect transition="in" filter="strips(upLeft)">
                                      <p:cBhvr>
                                        <p:cTn id="85" dur="500"/>
                                        <p:tgtEl>
                                          <p:spTgt spid="172"/>
                                        </p:tgtEl>
                                      </p:cBhvr>
                                    </p:animEffect>
                                  </p:childTnLst>
                                </p:cTn>
                              </p:par>
                            </p:childTnLst>
                          </p:cTn>
                        </p:par>
                        <p:par>
                          <p:cTn id="86" fill="hold" nodeType="afterGroup">
                            <p:stCondLst>
                              <p:cond delay="1000"/>
                            </p:stCondLst>
                            <p:childTnLst>
                              <p:par>
                                <p:cTn id="87" presetID="18" presetClass="entr" presetSubtype="12" fill="hold" nodeType="afterEffect">
                                  <p:stCondLst>
                                    <p:cond delay="0"/>
                                  </p:stCondLst>
                                  <p:childTnLst>
                                    <p:set>
                                      <p:cBhvr>
                                        <p:cTn id="88" dur="1" fill="hold">
                                          <p:stCondLst>
                                            <p:cond delay="0"/>
                                          </p:stCondLst>
                                        </p:cTn>
                                        <p:tgtEl>
                                          <p:spTgt spid="177"/>
                                        </p:tgtEl>
                                        <p:attrNameLst>
                                          <p:attrName>style.visibility</p:attrName>
                                        </p:attrNameLst>
                                      </p:cBhvr>
                                      <p:to>
                                        <p:strVal val="visible"/>
                                      </p:to>
                                    </p:set>
                                    <p:animEffect transition="in" filter="strips(downLeft)">
                                      <p:cBhvr>
                                        <p:cTn id="89" dur="500"/>
                                        <p:tgtEl>
                                          <p:spTgt spid="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P spid="132" grpId="0"/>
      <p:bldP spid="13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E8A10EB4-2AAA-47F1-8DC5-901E6136B67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55</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64515" name="Rectangle 2"/>
          <p:cNvSpPr>
            <a:spLocks noGrp="1" noChangeArrowheads="1"/>
          </p:cNvSpPr>
          <p:nvPr>
            <p:ph type="title"/>
          </p:nvPr>
        </p:nvSpPr>
        <p:spPr/>
        <p:txBody>
          <a:bodyPr/>
          <a:lstStyle/>
          <a:p>
            <a:pPr eaLnBrk="1" hangingPunct="1"/>
            <a:r>
              <a:rPr lang="en-US" altLang="zh-CN" i="0" smtClean="0">
                <a:solidFill>
                  <a:srgbClr val="FFFF00"/>
                </a:solidFill>
              </a:rPr>
              <a:t>1.2 </a:t>
            </a:r>
            <a:r>
              <a:rPr lang="zh-CN" altLang="en-US" i="0" smtClean="0">
                <a:solidFill>
                  <a:srgbClr val="FFFF00"/>
                </a:solidFill>
              </a:rPr>
              <a:t>基本概念和术语</a:t>
            </a:r>
            <a:r>
              <a:rPr lang="zh-CN" altLang="en-US" i="0" smtClean="0">
                <a:solidFill>
                  <a:srgbClr val="00FFFF"/>
                </a:solidFill>
              </a:rPr>
              <a:t>：数据的存储结构</a:t>
            </a:r>
          </a:p>
        </p:txBody>
      </p:sp>
      <p:sp>
        <p:nvSpPr>
          <p:cNvPr id="1057795" name="Rectangle 3"/>
          <p:cNvSpPr>
            <a:spLocks noGrp="1" noChangeArrowheads="1"/>
          </p:cNvSpPr>
          <p:nvPr>
            <p:ph type="body" sz="half" idx="1"/>
          </p:nvPr>
        </p:nvSpPr>
        <p:spPr>
          <a:xfrm>
            <a:off x="228600" y="863600"/>
            <a:ext cx="8618538" cy="5535613"/>
          </a:xfrm>
        </p:spPr>
        <p:txBody>
          <a:bodyPr/>
          <a:lstStyle/>
          <a:p>
            <a:pPr marL="266700" indent="-266700" eaLnBrk="1" hangingPunct="1">
              <a:lnSpc>
                <a:spcPts val="4400"/>
              </a:lnSpc>
              <a:spcBef>
                <a:spcPts val="600"/>
              </a:spcBef>
              <a:defRPr/>
            </a:pPr>
            <a:r>
              <a:rPr lang="zh-CN" altLang="en-US" dirty="0" smtClean="0">
                <a:solidFill>
                  <a:srgbClr val="FFFF66"/>
                </a:solidFill>
              </a:rPr>
              <a:t>散列</a:t>
            </a:r>
            <a:r>
              <a:rPr lang="zh-CN" altLang="en-US" dirty="0" smtClean="0">
                <a:solidFill>
                  <a:srgbClr val="FFFF66"/>
                </a:solidFill>
                <a:latin typeface="宋体" pitchFamily="2" charset="-122"/>
              </a:rPr>
              <a:t>方式</a:t>
            </a:r>
            <a:endParaRPr lang="en-US" altLang="zh-CN" dirty="0" smtClean="0">
              <a:solidFill>
                <a:srgbClr val="FFFF66"/>
              </a:solidFill>
              <a:latin typeface="宋体" pitchFamily="2" charset="-122"/>
            </a:endParaRPr>
          </a:p>
          <a:p>
            <a:pPr>
              <a:lnSpc>
                <a:spcPct val="120000"/>
              </a:lnSpc>
              <a:buFont typeface="Wingdings" panose="05000000000000000000" pitchFamily="2" charset="2"/>
              <a:buNone/>
              <a:defRPr/>
            </a:pPr>
            <a:r>
              <a:rPr lang="en-US" altLang="zh-CN" sz="3200" dirty="0" smtClean="0">
                <a:solidFill>
                  <a:schemeClr val="tx1"/>
                </a:solidFill>
              </a:rPr>
              <a:t>	    </a:t>
            </a:r>
            <a:r>
              <a:rPr lang="zh-CN" altLang="en-US" sz="3200" dirty="0" smtClean="0">
                <a:solidFill>
                  <a:schemeClr val="tx1"/>
                </a:solidFill>
              </a:rPr>
              <a:t>散列方法是索引方法的一种延伸和扩展。</a:t>
            </a:r>
          </a:p>
          <a:p>
            <a:pPr>
              <a:lnSpc>
                <a:spcPct val="120000"/>
              </a:lnSpc>
              <a:buFont typeface="Wingdings" panose="05000000000000000000" pitchFamily="2" charset="2"/>
              <a:buNone/>
              <a:defRPr/>
            </a:pPr>
            <a:r>
              <a:rPr lang="en-US" altLang="zh-CN" sz="3200" dirty="0" smtClean="0">
                <a:solidFill>
                  <a:schemeClr val="tx1"/>
                </a:solidFill>
              </a:rPr>
              <a:t>	    </a:t>
            </a:r>
            <a:r>
              <a:rPr lang="zh-CN" altLang="en-US" sz="3200" dirty="0" smtClean="0">
                <a:solidFill>
                  <a:schemeClr val="tx1"/>
                </a:solidFill>
              </a:rPr>
              <a:t>利用</a:t>
            </a:r>
            <a:r>
              <a:rPr lang="zh-CN" altLang="en-US" sz="3200" dirty="0" smtClean="0"/>
              <a:t>散列函数</a:t>
            </a:r>
            <a:r>
              <a:rPr lang="zh-CN" altLang="en-US" sz="3200" dirty="0" smtClean="0">
                <a:solidFill>
                  <a:schemeClr val="tx1"/>
                </a:solidFill>
              </a:rPr>
              <a:t>（</a:t>
            </a:r>
            <a:r>
              <a:rPr lang="en-US" altLang="zh-CN" sz="3200" dirty="0" smtClean="0">
                <a:solidFill>
                  <a:schemeClr val="tx1"/>
                </a:solidFill>
              </a:rPr>
              <a:t>hash functions</a:t>
            </a:r>
            <a:r>
              <a:rPr lang="zh-CN" altLang="en-US" sz="3200" dirty="0" smtClean="0">
                <a:solidFill>
                  <a:schemeClr val="tx1"/>
                </a:solidFill>
              </a:rPr>
              <a:t>）的机制来进行索引值的计算，然后通过索引表求出结点的指针地址。</a:t>
            </a:r>
          </a:p>
          <a:p>
            <a:pPr>
              <a:lnSpc>
                <a:spcPct val="120000"/>
              </a:lnSpc>
              <a:buFont typeface="Wingdings" panose="05000000000000000000" pitchFamily="2" charset="2"/>
              <a:buNone/>
              <a:defRPr/>
            </a:pPr>
            <a:r>
              <a:rPr lang="en-US" altLang="zh-CN" sz="3200" dirty="0" smtClean="0">
                <a:solidFill>
                  <a:schemeClr val="tx1"/>
                </a:solidFill>
              </a:rPr>
              <a:t>	    </a:t>
            </a:r>
            <a:r>
              <a:rPr lang="zh-CN" altLang="en-US" sz="3200" dirty="0" smtClean="0">
                <a:solidFill>
                  <a:schemeClr val="tx1"/>
                </a:solidFill>
              </a:rPr>
              <a:t>散列函数是将字符串 </a:t>
            </a:r>
            <a:r>
              <a:rPr lang="en-US" altLang="zh-CN" sz="3200" dirty="0" smtClean="0">
                <a:solidFill>
                  <a:schemeClr val="tx1"/>
                </a:solidFill>
              </a:rPr>
              <a:t>s </a:t>
            </a:r>
            <a:r>
              <a:rPr lang="zh-CN" altLang="en-US" sz="3200" dirty="0" smtClean="0">
                <a:solidFill>
                  <a:schemeClr val="tx1"/>
                </a:solidFill>
              </a:rPr>
              <a:t>映射到</a:t>
            </a:r>
            <a:r>
              <a:rPr lang="zh-CN" altLang="en-US" sz="3200" dirty="0" smtClean="0"/>
              <a:t>非负整数</a:t>
            </a:r>
            <a:r>
              <a:rPr lang="zh-CN" altLang="en-US" sz="3200" dirty="0" smtClean="0">
                <a:solidFill>
                  <a:schemeClr val="tx1"/>
                </a:solidFill>
              </a:rPr>
              <a:t>（作为</a:t>
            </a:r>
            <a:r>
              <a:rPr lang="zh-CN" altLang="en-US" sz="3200" dirty="0" smtClean="0"/>
              <a:t>存储地址</a:t>
            </a:r>
            <a:r>
              <a:rPr lang="en-US" altLang="zh-CN" sz="3200" dirty="0" smtClean="0">
                <a:solidFill>
                  <a:schemeClr val="tx1"/>
                </a:solidFill>
              </a:rPr>
              <a:t>/</a:t>
            </a:r>
            <a:r>
              <a:rPr lang="zh-CN" altLang="en-US" sz="3200" dirty="0" smtClean="0"/>
              <a:t>下标</a:t>
            </a:r>
            <a:r>
              <a:rPr lang="zh-CN" altLang="en-US" sz="3200" dirty="0" smtClean="0">
                <a:solidFill>
                  <a:schemeClr val="tx1"/>
                </a:solidFill>
              </a:rPr>
              <a:t>）。</a:t>
            </a:r>
          </a:p>
        </p:txBody>
      </p:sp>
    </p:spTree>
    <p:extLst>
      <p:ext uri="{BB962C8B-B14F-4D97-AF65-F5344CB8AC3E}">
        <p14:creationId xmlns:p14="http://schemas.microsoft.com/office/powerpoint/2010/main" val="402883672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77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577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5779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5779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7795" grpId="0" build="p" bldLvl="2"/>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500879-48AA-4ED0-BB9E-30194B1F1CD2}" type="slidenum">
              <a:rPr lang="zh-CN" altLang="en-US" b="1">
                <a:solidFill>
                  <a:srgbClr val="66CCFF"/>
                </a:solidFill>
              </a:rPr>
              <a:pPr>
                <a:defRPr/>
              </a:pPr>
              <a:t>56</a:t>
            </a:fld>
            <a:r>
              <a:rPr lang="en-US" altLang="zh-CN" b="1"/>
              <a:t> </a:t>
            </a:r>
            <a:r>
              <a:rPr lang="zh-CN" altLang="en-US"/>
              <a:t>页</a:t>
            </a:r>
            <a:endParaRPr lang="zh-CN" altLang="en-US" sz="1800">
              <a:latin typeface="Arial" charset="0"/>
            </a:endParaRPr>
          </a:p>
        </p:txBody>
      </p:sp>
      <p:sp>
        <p:nvSpPr>
          <p:cNvPr id="4099" name="Rectangle 2"/>
          <p:cNvSpPr>
            <a:spLocks noGrp="1" noChangeArrowheads="1"/>
          </p:cNvSpPr>
          <p:nvPr>
            <p:ph type="title"/>
          </p:nvPr>
        </p:nvSpPr>
        <p:spPr/>
        <p:txBody>
          <a:bodyPr/>
          <a:lstStyle/>
          <a:p>
            <a:pPr eaLnBrk="1" hangingPunct="1"/>
            <a:r>
              <a:rPr lang="zh-CN" altLang="en-US" i="0" smtClean="0">
                <a:solidFill>
                  <a:srgbClr val="FFFF00"/>
                </a:solidFill>
              </a:rPr>
              <a:t>第</a:t>
            </a:r>
            <a:r>
              <a:rPr lang="en-US" altLang="zh-CN" i="0" smtClean="0">
                <a:solidFill>
                  <a:srgbClr val="FFFF00"/>
                </a:solidFill>
              </a:rPr>
              <a:t>1</a:t>
            </a:r>
            <a:r>
              <a:rPr lang="zh-CN" altLang="en-US" i="0" smtClean="0">
                <a:solidFill>
                  <a:srgbClr val="FFFF00"/>
                </a:solidFill>
              </a:rPr>
              <a:t>章 绪论</a:t>
            </a:r>
          </a:p>
        </p:txBody>
      </p:sp>
      <p:sp>
        <p:nvSpPr>
          <p:cNvPr id="4100"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1.1 </a:t>
            </a:r>
            <a:r>
              <a:rPr lang="zh-CN" altLang="en-US" dirty="0" smtClean="0">
                <a:solidFill>
                  <a:schemeClr val="tx1"/>
                </a:solidFill>
                <a:latin typeface="宋体" pitchFamily="2" charset="-122"/>
              </a:rPr>
              <a:t>什么是数据结构</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1.2 </a:t>
            </a:r>
            <a:r>
              <a:rPr lang="zh-CN" altLang="en-US" dirty="0" smtClean="0">
                <a:solidFill>
                  <a:schemeClr val="tx1"/>
                </a:solidFill>
                <a:latin typeface="宋体" pitchFamily="2" charset="-122"/>
              </a:rPr>
              <a:t>基本概念和术语</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latin typeface="宋体" pitchFamily="2" charset="-122"/>
              </a:rPr>
              <a:t>1.3 </a:t>
            </a:r>
            <a:r>
              <a:rPr lang="zh-CN" altLang="en-US" dirty="0" smtClean="0">
                <a:latin typeface="宋体" pitchFamily="2" charset="-122"/>
              </a:rPr>
              <a:t>抽象数据类型</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1.4 </a:t>
            </a:r>
            <a:r>
              <a:rPr lang="zh-CN" altLang="en-US" dirty="0" smtClean="0">
                <a:solidFill>
                  <a:schemeClr val="tx1"/>
                </a:solidFill>
                <a:latin typeface="宋体" pitchFamily="2" charset="-122"/>
              </a:rPr>
              <a:t>算法和算法分析</a:t>
            </a:r>
          </a:p>
        </p:txBody>
      </p:sp>
    </p:spTree>
    <p:extLst>
      <p:ext uri="{BB962C8B-B14F-4D97-AF65-F5344CB8AC3E}">
        <p14:creationId xmlns:p14="http://schemas.microsoft.com/office/powerpoint/2010/main" val="741556512"/>
      </p:ext>
    </p:extLst>
  </p:cSld>
  <p:clrMapOvr>
    <a:masterClrMapping/>
  </p:clrMapOvr>
  <p:transition>
    <p:random/>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数据类型</a:t>
            </a:r>
            <a:endParaRPr lang="zh-CN" altLang="en-US" dirty="0"/>
          </a:p>
        </p:txBody>
      </p:sp>
      <p:sp>
        <p:nvSpPr>
          <p:cNvPr id="3" name="文本占位符 2"/>
          <p:cNvSpPr>
            <a:spLocks noGrp="1"/>
          </p:cNvSpPr>
          <p:nvPr>
            <p:ph type="body" sz="half" idx="1"/>
          </p:nvPr>
        </p:nvSpPr>
        <p:spPr>
          <a:xfrm>
            <a:off x="228600" y="914400"/>
            <a:ext cx="8477250" cy="5010150"/>
          </a:xfrm>
        </p:spPr>
        <p:txBody>
          <a:bodyPr/>
          <a:lstStyle/>
          <a:p>
            <a:r>
              <a:rPr lang="zh-CN" altLang="en-US" sz="2800" dirty="0" smtClean="0">
                <a:solidFill>
                  <a:schemeClr val="tx1"/>
                </a:solidFill>
              </a:rPr>
              <a:t>使用高级程序设计语言编程时，可以利用高级编程语言中提供的</a:t>
            </a:r>
            <a:r>
              <a:rPr lang="zh-CN" altLang="en-US" sz="2800" dirty="0" smtClean="0">
                <a:latin typeface="+mj-lt"/>
                <a:ea typeface="+mj-ea"/>
                <a:cs typeface="+mj-cs"/>
              </a:rPr>
              <a:t>数据类型</a:t>
            </a:r>
            <a:r>
              <a:rPr lang="zh-CN" altLang="en-US" sz="2800" dirty="0" smtClean="0">
                <a:solidFill>
                  <a:schemeClr val="tx1"/>
                </a:solidFill>
              </a:rPr>
              <a:t>描述</a:t>
            </a:r>
            <a:r>
              <a:rPr lang="zh-CN" altLang="en-US" sz="2800" dirty="0" smtClean="0">
                <a:solidFill>
                  <a:srgbClr val="00FFFF"/>
                </a:solidFill>
              </a:rPr>
              <a:t>数据结构</a:t>
            </a:r>
            <a:r>
              <a:rPr lang="zh-CN" altLang="en-US" sz="2800" dirty="0" smtClean="0">
                <a:solidFill>
                  <a:schemeClr val="tx1"/>
                </a:solidFill>
              </a:rPr>
              <a:t>。</a:t>
            </a:r>
            <a:endParaRPr lang="en-US" altLang="zh-CN" sz="2800" dirty="0" smtClean="0">
              <a:solidFill>
                <a:schemeClr val="tx1"/>
              </a:solidFill>
            </a:endParaRPr>
          </a:p>
          <a:p>
            <a:r>
              <a:rPr lang="zh-CN" altLang="en-US" sz="2400" dirty="0" smtClean="0"/>
              <a:t>例</a:t>
            </a:r>
            <a:r>
              <a:rPr lang="en-US" altLang="zh-CN" sz="2400" dirty="0" smtClean="0"/>
              <a:t>1</a:t>
            </a:r>
            <a:r>
              <a:rPr lang="zh-CN" altLang="en-US" sz="2400" dirty="0" smtClean="0"/>
              <a:t>： 在</a:t>
            </a:r>
            <a:r>
              <a:rPr lang="en-US" altLang="zh-CN" sz="2400" dirty="0" smtClean="0"/>
              <a:t>FORTRAN</a:t>
            </a:r>
            <a:r>
              <a:rPr lang="zh-CN" altLang="en-US" sz="2400" dirty="0" smtClean="0"/>
              <a:t>语言中</a:t>
            </a:r>
          </a:p>
          <a:p>
            <a:pPr lvl="1"/>
            <a:r>
              <a:rPr lang="zh-CN" altLang="en-US" sz="2400" dirty="0" smtClean="0"/>
              <a:t>数据类型有整型、实型和复数型 </a:t>
            </a:r>
          </a:p>
          <a:p>
            <a:r>
              <a:rPr lang="zh-CN" altLang="en-US" sz="2400" dirty="0" smtClean="0"/>
              <a:t>例</a:t>
            </a:r>
            <a:r>
              <a:rPr lang="en-US" altLang="zh-CN" sz="2400" dirty="0" smtClean="0"/>
              <a:t>2</a:t>
            </a:r>
            <a:r>
              <a:rPr lang="zh-CN" altLang="en-US" sz="2400" dirty="0" smtClean="0"/>
              <a:t>：在</a:t>
            </a:r>
            <a:r>
              <a:rPr lang="en-US" altLang="zh-CN" sz="2400" dirty="0" smtClean="0"/>
              <a:t>C</a:t>
            </a:r>
            <a:r>
              <a:rPr lang="zh-CN" altLang="en-US" sz="2400" dirty="0" smtClean="0"/>
              <a:t>语言中数据类型：基本类型和构造类型</a:t>
            </a:r>
          </a:p>
          <a:p>
            <a:pPr lvl="1"/>
            <a:r>
              <a:rPr lang="zh-CN" altLang="en-US" sz="2400" dirty="0" smtClean="0"/>
              <a:t>基本类型：整型、浮点型、双精度、逻辑型、字符型</a:t>
            </a:r>
          </a:p>
          <a:p>
            <a:pPr lvl="1"/>
            <a:r>
              <a:rPr lang="zh-CN" altLang="en-US" sz="2400" dirty="0" smtClean="0"/>
              <a:t>构造类型：数组、</a:t>
            </a:r>
            <a:r>
              <a:rPr lang="zh-CN" altLang="en-US" sz="2400" u="sng" dirty="0" smtClean="0">
                <a:solidFill>
                  <a:schemeClr val="hlink"/>
                </a:solidFill>
              </a:rPr>
              <a:t>结构</a:t>
            </a:r>
            <a:r>
              <a:rPr lang="zh-CN" altLang="en-US" sz="2400" dirty="0" smtClean="0"/>
              <a:t>、联合、</a:t>
            </a:r>
            <a:r>
              <a:rPr lang="zh-CN" altLang="en-US" sz="2400" u="sng" dirty="0" smtClean="0">
                <a:solidFill>
                  <a:schemeClr val="hlink"/>
                </a:solidFill>
              </a:rPr>
              <a:t>指针</a:t>
            </a:r>
            <a:r>
              <a:rPr lang="zh-CN" altLang="en-US" sz="2400" dirty="0" smtClean="0"/>
              <a:t>、枚举型、自定义</a:t>
            </a:r>
            <a:endParaRPr lang="en-US" altLang="zh-CN" sz="2400" dirty="0" smtClean="0"/>
          </a:p>
          <a:p>
            <a:endParaRPr lang="en-US" altLang="zh-CN" sz="2800" dirty="0" smtClean="0"/>
          </a:p>
          <a:p>
            <a:r>
              <a:rPr lang="zh-CN" altLang="en-US" sz="2800" dirty="0" smtClean="0"/>
              <a:t> </a:t>
            </a:r>
            <a:r>
              <a:rPr lang="zh-CN" altLang="en-US" sz="2800" dirty="0" smtClean="0">
                <a:solidFill>
                  <a:schemeClr val="tx1"/>
                </a:solidFill>
              </a:rPr>
              <a:t>例如，可利用 </a:t>
            </a:r>
            <a:r>
              <a:rPr lang="en-US" altLang="zh-CN" sz="2800" dirty="0" smtClean="0">
                <a:solidFill>
                  <a:schemeClr val="tx1"/>
                </a:solidFill>
              </a:rPr>
              <a:t>C </a:t>
            </a:r>
            <a:r>
              <a:rPr lang="zh-CN" altLang="en-US" sz="2800" dirty="0" smtClean="0">
                <a:solidFill>
                  <a:schemeClr val="tx1"/>
                </a:solidFill>
              </a:rPr>
              <a:t>语言的整数数组定义</a:t>
            </a:r>
            <a:r>
              <a:rPr lang="zh-CN" altLang="en-US" sz="2800" dirty="0" smtClean="0"/>
              <a:t>长整数类型（</a:t>
            </a:r>
            <a:r>
              <a:rPr lang="en-US" altLang="zh-CN" sz="2800" dirty="0" smtClean="0">
                <a:solidFill>
                  <a:schemeClr val="tx1"/>
                </a:solidFill>
              </a:rPr>
              <a:t> 96</a:t>
            </a:r>
            <a:r>
              <a:rPr lang="zh-CN" altLang="en-US" sz="2800" dirty="0" smtClean="0">
                <a:solidFill>
                  <a:schemeClr val="tx1"/>
                </a:solidFill>
              </a:rPr>
              <a:t>位</a:t>
            </a:r>
            <a:r>
              <a:rPr lang="zh-CN" altLang="en-US" sz="2800" dirty="0" smtClean="0"/>
              <a:t>）</a:t>
            </a:r>
            <a:r>
              <a:rPr lang="zh-CN" altLang="en-US" sz="2800" dirty="0" smtClean="0">
                <a:solidFill>
                  <a:schemeClr val="tx1"/>
                </a:solidFill>
              </a:rPr>
              <a:t>。</a:t>
            </a:r>
            <a:endParaRPr lang="en-US" altLang="zh-CN" sz="2800" dirty="0" smtClean="0">
              <a:solidFill>
                <a:schemeClr val="tx1"/>
              </a:solidFill>
            </a:endParaRPr>
          </a:p>
          <a:p>
            <a:pPr lvl="1">
              <a:buNone/>
            </a:pPr>
            <a:r>
              <a:rPr lang="en-US" altLang="zh-CN" dirty="0" smtClean="0">
                <a:solidFill>
                  <a:srgbClr val="00FFFF"/>
                </a:solidFill>
              </a:rPr>
              <a:t>			</a:t>
            </a:r>
            <a:r>
              <a:rPr lang="en-US" altLang="zh-CN" dirty="0" err="1" smtClean="0">
                <a:solidFill>
                  <a:srgbClr val="00FFFF"/>
                </a:solidFill>
              </a:rPr>
              <a:t>typedef</a:t>
            </a:r>
            <a:r>
              <a:rPr lang="en-US" altLang="zh-CN" dirty="0" smtClean="0">
                <a:solidFill>
                  <a:srgbClr val="00FFFF"/>
                </a:solidFill>
              </a:rPr>
              <a:t> </a:t>
            </a:r>
            <a:r>
              <a:rPr lang="en-US" altLang="zh-CN" dirty="0" err="1" smtClean="0">
                <a:solidFill>
                  <a:srgbClr val="00FFFF"/>
                </a:solidFill>
              </a:rPr>
              <a:t>int</a:t>
            </a:r>
            <a:r>
              <a:rPr lang="en-US" altLang="zh-CN" dirty="0" smtClean="0">
                <a:solidFill>
                  <a:srgbClr val="00FFFF"/>
                </a:solidFill>
              </a:rPr>
              <a:t> </a:t>
            </a:r>
            <a:r>
              <a:rPr lang="en-US" altLang="zh-CN" dirty="0" err="1" smtClean="0">
                <a:solidFill>
                  <a:srgbClr val="00FFFF"/>
                </a:solidFill>
              </a:rPr>
              <a:t>Long_int</a:t>
            </a:r>
            <a:r>
              <a:rPr lang="en-US" altLang="zh-CN" dirty="0" smtClean="0">
                <a:solidFill>
                  <a:srgbClr val="00FFFF"/>
                </a:solidFill>
              </a:rPr>
              <a:t> [3]</a:t>
            </a:r>
          </a:p>
          <a:p>
            <a:pPr lvl="1">
              <a:buNone/>
            </a:pPr>
            <a:endParaRPr lang="en-US" altLang="zh-CN" dirty="0" smtClean="0">
              <a:solidFill>
                <a:srgbClr val="00FFFF"/>
              </a:solidFill>
            </a:endParaRPr>
          </a:p>
          <a:p>
            <a:pPr lvl="1">
              <a:buNone/>
            </a:pPr>
            <a:endParaRPr lang="en-US" altLang="zh-CN" dirty="0" smtClean="0">
              <a:solidFill>
                <a:srgbClr val="00FFFF"/>
              </a:solidFill>
            </a:endParaRPr>
          </a:p>
          <a:p>
            <a:endParaRPr lang="zh-CN" altLang="en-US" dirty="0"/>
          </a:p>
        </p:txBody>
      </p:sp>
      <p:sp>
        <p:nvSpPr>
          <p:cNvPr id="5" name="灯片编号占位符 4"/>
          <p:cNvSpPr>
            <a:spLocks noGrp="1"/>
          </p:cNvSpPr>
          <p:nvPr>
            <p:ph type="sldNum" sz="quarter" idx="11"/>
          </p:nvPr>
        </p:nvSpPr>
        <p:spPr/>
        <p:txBody>
          <a:bodyPr/>
          <a:lstStyle/>
          <a:p>
            <a:pPr>
              <a:defRPr/>
            </a:pPr>
            <a:r>
              <a:rPr lang="zh-CN" altLang="en-US" smtClean="0"/>
              <a:t>第 </a:t>
            </a:r>
            <a:fld id="{EDFF6ED6-61AE-409D-9036-E5BDBD5A70A0}" type="slidenum">
              <a:rPr lang="zh-CN" altLang="en-US" b="1" smtClean="0">
                <a:solidFill>
                  <a:srgbClr val="66CCFF"/>
                </a:solidFill>
              </a:rPr>
              <a:pPr>
                <a:defRPr/>
              </a:pPr>
              <a:t>57</a:t>
            </a:fld>
            <a:r>
              <a:rPr lang="en-US" altLang="zh-CN" b="1" smtClean="0"/>
              <a:t> </a:t>
            </a:r>
            <a:r>
              <a:rPr lang="zh-CN" altLang="en-US" smtClean="0"/>
              <a:t>页</a:t>
            </a:r>
            <a:endParaRPr lang="zh-CN" altLang="en-US" sz="1800">
              <a:latin typeface="Arial"/>
            </a:endParaRPr>
          </a:p>
        </p:txBody>
      </p:sp>
      <p:grpSp>
        <p:nvGrpSpPr>
          <p:cNvPr id="10" name="组合 9"/>
          <p:cNvGrpSpPr/>
          <p:nvPr/>
        </p:nvGrpSpPr>
        <p:grpSpPr>
          <a:xfrm>
            <a:off x="3380184" y="2486944"/>
            <a:ext cx="2533650" cy="1866900"/>
            <a:chOff x="3380184" y="2486944"/>
            <a:chExt cx="2533650" cy="1866900"/>
          </a:xfrm>
        </p:grpSpPr>
        <p:sp>
          <p:nvSpPr>
            <p:cNvPr id="8" name="泪滴形 7"/>
            <p:cNvSpPr/>
            <p:nvPr/>
          </p:nvSpPr>
          <p:spPr bwMode="auto">
            <a:xfrm rot="9971761">
              <a:off x="3380184" y="2486944"/>
              <a:ext cx="2533650" cy="1866900"/>
            </a:xfrm>
            <a:prstGeom prst="teardrop">
              <a:avLst>
                <a:gd name="adj" fmla="val 156239"/>
              </a:avLst>
            </a:prstGeom>
            <a:solidFill>
              <a:schemeClr val="tx1"/>
            </a:solidFill>
            <a:ln w="9525" cap="flat" cmpd="sng" algn="ctr">
              <a:noFill/>
              <a:prstDash val="solid"/>
              <a:round/>
              <a:headEnd type="none" w="med" len="med"/>
              <a:tailEnd type="none" w="med" len="med"/>
            </a:ln>
            <a:effectLst/>
          </p:spPr>
          <p:txBody>
            <a:bodyPr vert="vert" wrap="square" lIns="91440" tIns="45720" rIns="91440" bIns="45720" numCol="1" rtlCol="0" anchor="ctr" anchorCtr="0" compatLnSpc="1">
              <a:prstTxWarp prst="textNoShape">
                <a:avLst/>
              </a:prstTxWarp>
            </a:bodyPr>
            <a:lstStyle/>
            <a:p>
              <a:endParaRPr lang="zh-CN" altLang="en-US" sz="4000" b="0" dirty="0" smtClean="0">
                <a:solidFill>
                  <a:srgbClr val="FF0000"/>
                </a:solidFill>
                <a:ea typeface="宋体" pitchFamily="2" charset="-122"/>
              </a:endParaRPr>
            </a:p>
          </p:txBody>
        </p:sp>
        <p:sp>
          <p:nvSpPr>
            <p:cNvPr id="9" name="TextBox 8"/>
            <p:cNvSpPr txBox="1"/>
            <p:nvPr/>
          </p:nvSpPr>
          <p:spPr>
            <a:xfrm>
              <a:off x="3416300" y="2762250"/>
              <a:ext cx="2400300" cy="769441"/>
            </a:xfrm>
            <a:prstGeom prst="rect">
              <a:avLst/>
            </a:prstGeom>
            <a:noFill/>
          </p:spPr>
          <p:txBody>
            <a:bodyPr wrap="square" rtlCol="0">
              <a:spAutoFit/>
            </a:bodyPr>
            <a:lstStyle/>
            <a:p>
              <a:r>
                <a:rPr lang="zh-CN" altLang="en-US" sz="4400" b="0" dirty="0" smtClean="0">
                  <a:solidFill>
                    <a:srgbClr val="FF0000"/>
                  </a:solidFill>
                  <a:latin typeface="华文琥珀" pitchFamily="2" charset="-122"/>
                  <a:ea typeface="华文琥珀" pitchFamily="2" charset="-122"/>
                </a:rPr>
                <a:t>问题？</a:t>
              </a:r>
              <a:endParaRPr lang="zh-CN" altLang="en-US" sz="4400" b="0" dirty="0">
                <a:solidFill>
                  <a:srgbClr val="FFFFFF"/>
                </a:solidFill>
                <a:latin typeface="华文琥珀" pitchFamily="2" charset="-122"/>
                <a:ea typeface="华文琥珀" pitchFamily="2" charset="-122"/>
              </a:endParaRPr>
            </a:p>
          </p:txBody>
        </p:sp>
      </p:grpSp>
    </p:spTree>
    <p:extLst>
      <p:ext uri="{BB962C8B-B14F-4D97-AF65-F5344CB8AC3E}">
        <p14:creationId xmlns:p14="http://schemas.microsoft.com/office/powerpoint/2010/main" val="39374254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blinds(horizontal)">
                                      <p:cBhvr>
                                        <p:cTn id="26" dur="500"/>
                                        <p:tgtEl>
                                          <p:spTgt spid="3">
                                            <p:txEl>
                                              <p:pRg st="7" end="7"/>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box(in)">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a:t>
            </a:r>
            <a:endParaRPr lang="zh-CN" altLang="en-US" dirty="0"/>
          </a:p>
        </p:txBody>
      </p:sp>
      <p:sp>
        <p:nvSpPr>
          <p:cNvPr id="3" name="文本占位符 2"/>
          <p:cNvSpPr>
            <a:spLocks noGrp="1"/>
          </p:cNvSpPr>
          <p:nvPr>
            <p:ph type="body" sz="half" idx="1"/>
          </p:nvPr>
        </p:nvSpPr>
        <p:spPr>
          <a:xfrm>
            <a:off x="215900" y="1841500"/>
            <a:ext cx="8521700" cy="5010150"/>
          </a:xfrm>
        </p:spPr>
        <p:txBody>
          <a:bodyPr/>
          <a:lstStyle/>
          <a:p>
            <a:r>
              <a:rPr lang="zh-CN" altLang="en-US" sz="3200" dirty="0" smtClean="0"/>
              <a:t>缺点</a:t>
            </a:r>
            <a:endParaRPr lang="en-US" altLang="zh-CN" sz="3200" dirty="0" smtClean="0">
              <a:solidFill>
                <a:schemeClr val="tx1"/>
              </a:solidFill>
            </a:endParaRPr>
          </a:p>
          <a:p>
            <a:pPr lvl="1"/>
            <a:r>
              <a:rPr lang="zh-CN" altLang="en-US" sz="2800" dirty="0" smtClean="0">
                <a:solidFill>
                  <a:srgbClr val="00FFFF"/>
                </a:solidFill>
              </a:rPr>
              <a:t>存储实现细节</a:t>
            </a:r>
            <a:r>
              <a:rPr lang="zh-CN" altLang="en-US" sz="2800" dirty="0" smtClean="0">
                <a:solidFill>
                  <a:schemeClr val="tx1"/>
                </a:solidFill>
              </a:rPr>
              <a:t>的暴露</a:t>
            </a:r>
            <a:endParaRPr lang="en-US" altLang="zh-CN" sz="2800" dirty="0" smtClean="0">
              <a:solidFill>
                <a:schemeClr val="tx1"/>
              </a:solidFill>
            </a:endParaRPr>
          </a:p>
          <a:p>
            <a:pPr>
              <a:buNone/>
            </a:pPr>
            <a:r>
              <a:rPr lang="en-US" altLang="zh-CN" sz="3200" dirty="0" smtClean="0">
                <a:solidFill>
                  <a:schemeClr val="tx1"/>
                </a:solidFill>
              </a:rPr>
              <a:t>		</a:t>
            </a:r>
            <a:r>
              <a:rPr lang="en-US" altLang="zh-CN" sz="2800" dirty="0" smtClean="0">
                <a:solidFill>
                  <a:schemeClr val="tx1"/>
                </a:solidFill>
              </a:rPr>
              <a:t>——</a:t>
            </a:r>
            <a:r>
              <a:rPr lang="zh-CN" altLang="en-US" sz="2800" dirty="0" smtClean="0"/>
              <a:t>封装性差，可维护性差，安全性弱</a:t>
            </a:r>
            <a:endParaRPr lang="en-US" altLang="zh-CN" sz="2800" dirty="0" smtClean="0"/>
          </a:p>
          <a:p>
            <a:pPr lvl="1"/>
            <a:r>
              <a:rPr lang="zh-CN" altLang="en-US" sz="2800" dirty="0" smtClean="0">
                <a:solidFill>
                  <a:schemeClr val="tx1"/>
                </a:solidFill>
              </a:rPr>
              <a:t>重复实现基于数组的</a:t>
            </a:r>
            <a:r>
              <a:rPr lang="zh-CN" altLang="en-US" sz="2800" dirty="0" smtClean="0">
                <a:solidFill>
                  <a:srgbClr val="00FFFF"/>
                </a:solidFill>
              </a:rPr>
              <a:t>长整数运算操作</a:t>
            </a:r>
            <a:endParaRPr lang="en-US" altLang="zh-CN" sz="2800" dirty="0" smtClean="0">
              <a:solidFill>
                <a:srgbClr val="00FFFF"/>
              </a:solidFill>
            </a:endParaRPr>
          </a:p>
          <a:p>
            <a:pPr>
              <a:buNone/>
            </a:pPr>
            <a:r>
              <a:rPr lang="en-US" altLang="zh-CN" sz="3200" dirty="0" smtClean="0"/>
              <a:t>		</a:t>
            </a:r>
            <a:r>
              <a:rPr lang="en-US" altLang="zh-CN" sz="2800" dirty="0" smtClean="0">
                <a:solidFill>
                  <a:schemeClr val="tx1"/>
                </a:solidFill>
              </a:rPr>
              <a:t>——</a:t>
            </a:r>
            <a:r>
              <a:rPr lang="zh-CN" altLang="en-US" sz="2800" dirty="0" smtClean="0"/>
              <a:t>可复用性差</a:t>
            </a:r>
            <a:r>
              <a:rPr lang="zh-CN" altLang="en-US" sz="2800" dirty="0" smtClean="0">
                <a:solidFill>
                  <a:schemeClr val="tx1"/>
                </a:solidFill>
              </a:rPr>
              <a:t>，系统构建复杂困难</a:t>
            </a:r>
            <a:endParaRPr lang="en-US" altLang="zh-CN" sz="2800" dirty="0" smtClean="0">
              <a:solidFill>
                <a:schemeClr val="tx1"/>
              </a:solidFill>
            </a:endParaRPr>
          </a:p>
          <a:p>
            <a:pPr>
              <a:buNone/>
            </a:pPr>
            <a:endParaRPr lang="en-US" altLang="zh-CN" sz="1800" dirty="0" smtClean="0"/>
          </a:p>
          <a:p>
            <a:pPr>
              <a:buNone/>
            </a:pPr>
            <a:r>
              <a:rPr lang="zh-CN" altLang="en-US" sz="3200" dirty="0" smtClean="0">
                <a:solidFill>
                  <a:schemeClr val="tx1"/>
                </a:solidFill>
              </a:rPr>
              <a:t>随着程序设计技术和软件工程技术的进步，提出了</a:t>
            </a:r>
            <a:r>
              <a:rPr lang="zh-CN" altLang="en-US" sz="3200" dirty="0" smtClean="0"/>
              <a:t>抽象数据类型（</a:t>
            </a:r>
            <a:r>
              <a:rPr lang="en-US" altLang="zh-CN" sz="3200" dirty="0" smtClean="0"/>
              <a:t>Abstract Data Type / ADT) </a:t>
            </a:r>
            <a:r>
              <a:rPr lang="zh-CN" altLang="en-US" sz="3200" dirty="0" smtClean="0">
                <a:solidFill>
                  <a:schemeClr val="tx1"/>
                </a:solidFill>
              </a:rPr>
              <a:t>概念</a:t>
            </a:r>
            <a:endParaRPr lang="en-US" altLang="zh-CN" sz="3200" dirty="0" smtClean="0">
              <a:solidFill>
                <a:schemeClr val="tx1"/>
              </a:solidFill>
            </a:endParaRPr>
          </a:p>
        </p:txBody>
      </p:sp>
      <p:sp>
        <p:nvSpPr>
          <p:cNvPr id="5" name="灯片编号占位符 4"/>
          <p:cNvSpPr>
            <a:spLocks noGrp="1"/>
          </p:cNvSpPr>
          <p:nvPr>
            <p:ph type="sldNum" sz="quarter" idx="11"/>
          </p:nvPr>
        </p:nvSpPr>
        <p:spPr/>
        <p:txBody>
          <a:bodyPr/>
          <a:lstStyle/>
          <a:p>
            <a:pPr>
              <a:defRPr/>
            </a:pPr>
            <a:r>
              <a:rPr lang="zh-CN" altLang="en-US" smtClean="0"/>
              <a:t>第 </a:t>
            </a:r>
            <a:fld id="{EDFF6ED6-61AE-409D-9036-E5BDBD5A70A0}" type="slidenum">
              <a:rPr lang="zh-CN" altLang="en-US" b="1" smtClean="0">
                <a:solidFill>
                  <a:srgbClr val="66CCFF"/>
                </a:solidFill>
              </a:rPr>
              <a:pPr>
                <a:defRPr/>
              </a:pPr>
              <a:t>58</a:t>
            </a:fld>
            <a:r>
              <a:rPr lang="en-US" altLang="zh-CN" b="1" smtClean="0"/>
              <a:t> </a:t>
            </a:r>
            <a:r>
              <a:rPr lang="zh-CN" altLang="en-US" smtClean="0"/>
              <a:t>页</a:t>
            </a:r>
            <a:endParaRPr lang="zh-CN" altLang="en-US" sz="1800">
              <a:latin typeface="Arial"/>
            </a:endParaRPr>
          </a:p>
        </p:txBody>
      </p:sp>
      <p:sp>
        <p:nvSpPr>
          <p:cNvPr id="7" name="矩形 6"/>
          <p:cNvSpPr/>
          <p:nvPr/>
        </p:nvSpPr>
        <p:spPr>
          <a:xfrm>
            <a:off x="171450" y="717550"/>
            <a:ext cx="8667750" cy="1175706"/>
          </a:xfrm>
          <a:prstGeom prst="rect">
            <a:avLst/>
          </a:prstGeom>
        </p:spPr>
        <p:txBody>
          <a:bodyPr wrap="square">
            <a:spAutoFit/>
          </a:bodyPr>
          <a:lstStyle/>
          <a:p>
            <a:pPr marL="342900" indent="-342900" algn="l">
              <a:buClr>
                <a:srgbClr val="FFFF00"/>
              </a:buClr>
              <a:buSzPct val="70000"/>
              <a:buFont typeface="Wingdings" pitchFamily="2" charset="2"/>
              <a:buChar char="l"/>
            </a:pPr>
            <a:r>
              <a:rPr lang="zh-CN" altLang="en-US" sz="3200" dirty="0" smtClean="0">
                <a:solidFill>
                  <a:srgbClr val="FFFFFF"/>
                </a:solidFill>
                <a:latin typeface="Arial"/>
                <a:ea typeface="宋体"/>
              </a:rPr>
              <a:t>利用整数数组定义长整数类型（</a:t>
            </a:r>
            <a:r>
              <a:rPr lang="en-US" altLang="zh-CN" sz="3200" dirty="0" smtClean="0">
                <a:solidFill>
                  <a:srgbClr val="FFFFFF"/>
                </a:solidFill>
                <a:latin typeface="Arial"/>
                <a:ea typeface="宋体"/>
              </a:rPr>
              <a:t> 96</a:t>
            </a:r>
            <a:r>
              <a:rPr lang="zh-CN" altLang="en-US" sz="3200" dirty="0" smtClean="0">
                <a:solidFill>
                  <a:srgbClr val="FFFFFF"/>
                </a:solidFill>
                <a:latin typeface="Arial"/>
                <a:ea typeface="宋体"/>
              </a:rPr>
              <a:t>位）</a:t>
            </a:r>
            <a:endParaRPr lang="en-US" altLang="zh-CN" sz="3200" dirty="0" smtClean="0">
              <a:solidFill>
                <a:srgbClr val="FFFFFF"/>
              </a:solidFill>
              <a:latin typeface="Arial"/>
              <a:ea typeface="宋体"/>
            </a:endParaRPr>
          </a:p>
          <a:p>
            <a:pPr algn="l"/>
            <a:r>
              <a:rPr lang="en-US" altLang="zh-CN" sz="3200" b="0" dirty="0" smtClean="0">
                <a:solidFill>
                  <a:srgbClr val="00FFFF"/>
                </a:solidFill>
                <a:ea typeface="宋体" pitchFamily="2" charset="-122"/>
              </a:rPr>
              <a:t>		</a:t>
            </a:r>
            <a:r>
              <a:rPr lang="en-US" altLang="zh-CN" sz="3200" b="0" dirty="0" err="1" smtClean="0">
                <a:solidFill>
                  <a:srgbClr val="00FFFF"/>
                </a:solidFill>
                <a:ea typeface="宋体" pitchFamily="2" charset="-122"/>
              </a:rPr>
              <a:t>typedef</a:t>
            </a:r>
            <a:r>
              <a:rPr lang="en-US" altLang="zh-CN" sz="3200" b="0" dirty="0" smtClean="0">
                <a:solidFill>
                  <a:srgbClr val="00FFFF"/>
                </a:solidFill>
                <a:ea typeface="宋体" pitchFamily="2" charset="-122"/>
              </a:rPr>
              <a:t> </a:t>
            </a:r>
            <a:r>
              <a:rPr lang="en-US" altLang="zh-CN" sz="3200" b="0" dirty="0" err="1" smtClean="0">
                <a:solidFill>
                  <a:srgbClr val="00FFFF"/>
                </a:solidFill>
                <a:ea typeface="宋体" pitchFamily="2" charset="-122"/>
              </a:rPr>
              <a:t>int</a:t>
            </a:r>
            <a:r>
              <a:rPr lang="en-US" altLang="zh-CN" sz="3200" b="0" dirty="0" smtClean="0">
                <a:solidFill>
                  <a:srgbClr val="00FFFF"/>
                </a:solidFill>
                <a:ea typeface="宋体" pitchFamily="2" charset="-122"/>
              </a:rPr>
              <a:t> </a:t>
            </a:r>
            <a:r>
              <a:rPr lang="en-US" altLang="zh-CN" sz="3200" b="0" dirty="0" err="1" smtClean="0">
                <a:solidFill>
                  <a:srgbClr val="00FFFF"/>
                </a:solidFill>
                <a:ea typeface="宋体" pitchFamily="2" charset="-122"/>
              </a:rPr>
              <a:t>Long_int</a:t>
            </a:r>
            <a:r>
              <a:rPr lang="en-US" altLang="zh-CN" sz="3200" b="0" dirty="0" smtClean="0">
                <a:solidFill>
                  <a:srgbClr val="00FFFF"/>
                </a:solidFill>
                <a:ea typeface="宋体" pitchFamily="2" charset="-122"/>
              </a:rPr>
              <a:t> [3]</a:t>
            </a:r>
          </a:p>
        </p:txBody>
      </p:sp>
    </p:spTree>
    <p:extLst>
      <p:ext uri="{BB962C8B-B14F-4D97-AF65-F5344CB8AC3E}">
        <p14:creationId xmlns:p14="http://schemas.microsoft.com/office/powerpoint/2010/main" val="154884454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blinds(horizontal)">
                                      <p:cBhvr>
                                        <p:cTn id="18" dur="500"/>
                                        <p:tgtEl>
                                          <p:spTgt spid="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linds(horizont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626A550B-6FD8-4857-9B44-9E326B263344}" type="slidenum">
              <a:rPr lang="zh-CN" altLang="en-US" b="1">
                <a:solidFill>
                  <a:srgbClr val="66CCFF"/>
                </a:solidFill>
              </a:rPr>
              <a:pPr>
                <a:defRPr/>
              </a:pPr>
              <a:t>59</a:t>
            </a:fld>
            <a:r>
              <a:rPr lang="en-US" altLang="zh-CN" b="1"/>
              <a:t> </a:t>
            </a:r>
            <a:r>
              <a:rPr lang="zh-CN" altLang="en-US"/>
              <a:t>页</a:t>
            </a:r>
            <a:endParaRPr lang="zh-CN" altLang="en-US" sz="1800">
              <a:latin typeface="Arial" charset="0"/>
            </a:endParaRPr>
          </a:p>
        </p:txBody>
      </p:sp>
      <p:sp>
        <p:nvSpPr>
          <p:cNvPr id="31747" name="Rectangle 2"/>
          <p:cNvSpPr>
            <a:spLocks noGrp="1" noChangeArrowheads="1"/>
          </p:cNvSpPr>
          <p:nvPr>
            <p:ph type="title"/>
          </p:nvPr>
        </p:nvSpPr>
        <p:spPr/>
        <p:txBody>
          <a:bodyPr/>
          <a:lstStyle/>
          <a:p>
            <a:pPr eaLnBrk="1" hangingPunct="1"/>
            <a:r>
              <a:rPr lang="en-US" altLang="zh-CN" i="0" dirty="0" smtClean="0">
                <a:solidFill>
                  <a:srgbClr val="FFFF00"/>
                </a:solidFill>
              </a:rPr>
              <a:t>1.3 </a:t>
            </a:r>
            <a:r>
              <a:rPr lang="zh-CN" altLang="en-US" i="0" dirty="0" smtClean="0">
                <a:solidFill>
                  <a:srgbClr val="FFFF00"/>
                </a:solidFill>
              </a:rPr>
              <a:t>抽象数据类型</a:t>
            </a:r>
          </a:p>
        </p:txBody>
      </p:sp>
      <p:sp>
        <p:nvSpPr>
          <p:cNvPr id="1111043" name="Rectangle 3"/>
          <p:cNvSpPr>
            <a:spLocks noGrp="1" noChangeArrowheads="1"/>
          </p:cNvSpPr>
          <p:nvPr>
            <p:ph type="body" sz="half" idx="1"/>
          </p:nvPr>
        </p:nvSpPr>
        <p:spPr>
          <a:xfrm>
            <a:off x="228600" y="908050"/>
            <a:ext cx="8709025" cy="5491163"/>
          </a:xfrm>
        </p:spPr>
        <p:txBody>
          <a:bodyPr/>
          <a:lstStyle/>
          <a:p>
            <a:pPr marL="363538" indent="-363538" eaLnBrk="1" hangingPunct="1"/>
            <a:r>
              <a:rPr lang="en-US" altLang="zh-CN" sz="2800" dirty="0" smtClean="0">
                <a:solidFill>
                  <a:schemeClr val="tx1"/>
                </a:solidFill>
                <a:latin typeface="+mn-ea"/>
              </a:rPr>
              <a:t>ADT</a:t>
            </a:r>
            <a:r>
              <a:rPr lang="zh-CN" altLang="en-US" sz="2800" dirty="0" smtClean="0">
                <a:solidFill>
                  <a:schemeClr val="tx1"/>
                </a:solidFill>
                <a:latin typeface="+mn-ea"/>
              </a:rPr>
              <a:t>是对数据结构的一种更准确的</a:t>
            </a:r>
            <a:r>
              <a:rPr lang="zh-CN" altLang="en-US" sz="2800" dirty="0" smtClean="0">
                <a:solidFill>
                  <a:srgbClr val="00FFFF"/>
                </a:solidFill>
                <a:latin typeface="+mn-ea"/>
              </a:rPr>
              <a:t>抽象描述</a:t>
            </a:r>
            <a:r>
              <a:rPr lang="zh-CN" altLang="en-US" sz="2800" dirty="0" smtClean="0">
                <a:solidFill>
                  <a:schemeClr val="tx1"/>
                </a:solidFill>
                <a:latin typeface="+mn-ea"/>
              </a:rPr>
              <a:t>，它忽略了数据结构的具体实现步骤，将更多的注意力放在</a:t>
            </a:r>
            <a:r>
              <a:rPr lang="zh-CN" altLang="en-US" sz="2800" dirty="0">
                <a:solidFill>
                  <a:srgbClr val="00FFFF"/>
                </a:solidFill>
                <a:latin typeface="+mn-ea"/>
              </a:rPr>
              <a:t>逻辑</a:t>
            </a:r>
            <a:r>
              <a:rPr lang="zh-CN" altLang="en-US" sz="2800" dirty="0" smtClean="0">
                <a:solidFill>
                  <a:srgbClr val="00FFFF"/>
                </a:solidFill>
                <a:latin typeface="+mn-ea"/>
              </a:rPr>
              <a:t>结构</a:t>
            </a:r>
            <a:r>
              <a:rPr lang="zh-CN" altLang="en-US" sz="2800" dirty="0" smtClean="0">
                <a:solidFill>
                  <a:schemeClr val="tx1"/>
                </a:solidFill>
                <a:latin typeface="+mn-ea"/>
              </a:rPr>
              <a:t>及</a:t>
            </a:r>
            <a:r>
              <a:rPr lang="zh-CN" altLang="en-US" sz="2800" dirty="0" smtClean="0">
                <a:solidFill>
                  <a:srgbClr val="00FFFF"/>
                </a:solidFill>
                <a:latin typeface="+mn-ea"/>
              </a:rPr>
              <a:t>基于逻辑结构</a:t>
            </a:r>
            <a:r>
              <a:rPr lang="zh-CN" altLang="en-US" sz="2800" dirty="0" smtClean="0">
                <a:solidFill>
                  <a:schemeClr val="tx1"/>
                </a:solidFill>
                <a:latin typeface="+mn-ea"/>
              </a:rPr>
              <a:t>的</a:t>
            </a:r>
            <a:r>
              <a:rPr lang="zh-CN" altLang="en-US" sz="2800" dirty="0" smtClean="0">
                <a:solidFill>
                  <a:srgbClr val="00FFFF"/>
                </a:solidFill>
                <a:latin typeface="+mn-ea"/>
              </a:rPr>
              <a:t>基本操作</a:t>
            </a:r>
            <a:r>
              <a:rPr lang="zh-CN" altLang="en-US" sz="2800" dirty="0" smtClean="0">
                <a:solidFill>
                  <a:schemeClr val="tx1"/>
                </a:solidFill>
                <a:latin typeface="+mn-ea"/>
              </a:rPr>
              <a:t>上，通过基本操作描述数据的</a:t>
            </a:r>
            <a:r>
              <a:rPr lang="zh-CN" altLang="en-US" sz="2800" dirty="0" smtClean="0">
                <a:solidFill>
                  <a:srgbClr val="00FFFF"/>
                </a:solidFill>
                <a:latin typeface="+mn-ea"/>
              </a:rPr>
              <a:t>逻辑关系</a:t>
            </a:r>
            <a:r>
              <a:rPr lang="zh-CN" altLang="en-US" sz="2800" dirty="0" smtClean="0">
                <a:solidFill>
                  <a:schemeClr val="tx1"/>
                </a:solidFill>
                <a:latin typeface="+mn-ea"/>
              </a:rPr>
              <a:t>。</a:t>
            </a:r>
            <a:r>
              <a:rPr lang="zh-CN" altLang="en-US" sz="2800" dirty="0" smtClean="0">
                <a:solidFill>
                  <a:srgbClr val="00FF00"/>
                </a:solidFill>
                <a:latin typeface="+mn-ea"/>
              </a:rPr>
              <a:t>不涉及到计算机具体实现方法，</a:t>
            </a:r>
            <a:r>
              <a:rPr lang="zh-CN" altLang="en-US" sz="2800" dirty="0" smtClean="0">
                <a:solidFill>
                  <a:schemeClr val="tx1"/>
                </a:solidFill>
                <a:latin typeface="+mn-ea"/>
              </a:rPr>
              <a:t>从而隐藏操作和存储结构的具体实现细节。</a:t>
            </a:r>
            <a:endParaRPr lang="en-US" altLang="zh-CN" sz="2800" dirty="0" smtClean="0">
              <a:solidFill>
                <a:schemeClr val="tx1"/>
              </a:solidFill>
              <a:latin typeface="+mn-ea"/>
            </a:endParaRPr>
          </a:p>
          <a:p>
            <a:pPr marL="363538" indent="-363538" eaLnBrk="1" hangingPunct="1"/>
            <a:endParaRPr lang="zh-CN" altLang="en-US" sz="1600" dirty="0" smtClean="0">
              <a:solidFill>
                <a:schemeClr val="tx1"/>
              </a:solidFill>
              <a:latin typeface="+mn-ea"/>
            </a:endParaRPr>
          </a:p>
          <a:p>
            <a:pPr marL="363538" indent="-363538" eaLnBrk="1" hangingPunct="1"/>
            <a:r>
              <a:rPr lang="zh-CN" altLang="en-US" sz="3200" dirty="0" smtClean="0">
                <a:solidFill>
                  <a:schemeClr val="tx1"/>
                </a:solidFill>
                <a:latin typeface="+mn-ea"/>
              </a:rPr>
              <a:t>抽象数据类型由</a:t>
            </a:r>
          </a:p>
          <a:p>
            <a:pPr marL="363538" indent="-363538" eaLnBrk="1" hangingPunct="1">
              <a:buFont typeface="Wingdings" pitchFamily="2" charset="2"/>
              <a:buNone/>
            </a:pPr>
            <a:r>
              <a:rPr lang="zh-CN" altLang="en-US" sz="3200" dirty="0" smtClean="0">
                <a:solidFill>
                  <a:schemeClr val="tx1"/>
                </a:solidFill>
                <a:latin typeface="+mn-ea"/>
              </a:rPr>
              <a:t>      </a:t>
            </a:r>
            <a:r>
              <a:rPr lang="en-US" altLang="zh-CN" sz="3200" dirty="0" smtClean="0">
                <a:solidFill>
                  <a:schemeClr val="tx1"/>
                </a:solidFill>
                <a:latin typeface="+mn-ea"/>
              </a:rPr>
              <a:t>&lt;</a:t>
            </a:r>
            <a:r>
              <a:rPr lang="zh-CN" altLang="en-US" sz="3200" dirty="0" smtClean="0">
                <a:latin typeface="+mn-ea"/>
              </a:rPr>
              <a:t>数据对象，数据关系，数据操作</a:t>
            </a:r>
            <a:r>
              <a:rPr lang="en-US" altLang="zh-CN" sz="3200" dirty="0" smtClean="0">
                <a:solidFill>
                  <a:schemeClr val="tx1"/>
                </a:solidFill>
                <a:latin typeface="+mn-ea"/>
              </a:rPr>
              <a:t>&gt;</a:t>
            </a:r>
          </a:p>
          <a:p>
            <a:pPr marL="363538" indent="-363538" eaLnBrk="1" hangingPunct="1">
              <a:buFont typeface="Wingdings" pitchFamily="2" charset="2"/>
              <a:buNone/>
            </a:pPr>
            <a:r>
              <a:rPr lang="en-US" altLang="zh-CN" sz="3200" dirty="0" smtClean="0">
                <a:solidFill>
                  <a:schemeClr val="tx1"/>
                </a:solidFill>
                <a:latin typeface="+mn-ea"/>
              </a:rPr>
              <a:t>	</a:t>
            </a:r>
            <a:r>
              <a:rPr lang="zh-CN" altLang="en-US" sz="3200" dirty="0" smtClean="0">
                <a:solidFill>
                  <a:schemeClr val="tx1"/>
                </a:solidFill>
                <a:latin typeface="+mn-ea"/>
              </a:rPr>
              <a:t>三个不可分割的部分组成的三元组：</a:t>
            </a:r>
          </a:p>
          <a:p>
            <a:pPr marL="898525" lvl="1" indent="-355600" eaLnBrk="1" hangingPunct="1"/>
            <a:r>
              <a:rPr lang="zh-CN" altLang="en-US" dirty="0" smtClean="0">
                <a:solidFill>
                  <a:srgbClr val="FFFF00"/>
                </a:solidFill>
                <a:latin typeface="+mn-ea"/>
              </a:rPr>
              <a:t>数据对象</a:t>
            </a:r>
            <a:r>
              <a:rPr lang="en-US" altLang="zh-CN" dirty="0" smtClean="0">
                <a:solidFill>
                  <a:srgbClr val="FFFF00"/>
                </a:solidFill>
                <a:latin typeface="+mn-ea"/>
              </a:rPr>
              <a:t>D</a:t>
            </a:r>
          </a:p>
          <a:p>
            <a:pPr marL="898525" lvl="1" indent="-355600" eaLnBrk="1" hangingPunct="1"/>
            <a:r>
              <a:rPr lang="zh-CN" altLang="en-US" dirty="0" smtClean="0">
                <a:solidFill>
                  <a:srgbClr val="FFFF00"/>
                </a:solidFill>
                <a:latin typeface="+mn-ea"/>
              </a:rPr>
              <a:t>数据关系</a:t>
            </a:r>
            <a:r>
              <a:rPr lang="en-US" altLang="zh-CN" dirty="0" smtClean="0">
                <a:solidFill>
                  <a:srgbClr val="FFFF00"/>
                </a:solidFill>
                <a:latin typeface="+mn-ea"/>
              </a:rPr>
              <a:t>S</a:t>
            </a:r>
          </a:p>
          <a:p>
            <a:pPr marL="898525" lvl="1" indent="-355600" eaLnBrk="1" hangingPunct="1"/>
            <a:r>
              <a:rPr lang="zh-CN" altLang="en-US" dirty="0" smtClean="0">
                <a:solidFill>
                  <a:srgbClr val="FFFF00"/>
                </a:solidFill>
                <a:latin typeface="+mn-ea"/>
              </a:rPr>
              <a:t>数据操作</a:t>
            </a:r>
            <a:r>
              <a:rPr lang="en-US" altLang="zh-CN" dirty="0" smtClean="0">
                <a:solidFill>
                  <a:srgbClr val="FFFF00"/>
                </a:solidFill>
                <a:latin typeface="+mn-ea"/>
              </a:rPr>
              <a:t>P</a:t>
            </a:r>
            <a:endParaRPr lang="zh-CN" altLang="en-US" dirty="0" smtClean="0">
              <a:solidFill>
                <a:srgbClr val="FFFF00"/>
              </a:solidFill>
              <a:latin typeface="+mn-ea"/>
            </a:endParaRPr>
          </a:p>
        </p:txBody>
      </p:sp>
    </p:spTree>
    <p:extLst>
      <p:ext uri="{BB962C8B-B14F-4D97-AF65-F5344CB8AC3E}">
        <p14:creationId xmlns:p14="http://schemas.microsoft.com/office/powerpoint/2010/main" val="309846865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10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10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10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10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10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1104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1104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104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a:solidFill>
                  <a:srgbClr val="FFFF00"/>
                </a:solidFill>
              </a:rPr>
              <a:t>1.1 </a:t>
            </a:r>
            <a:r>
              <a:rPr lang="zh-CN" altLang="en-US" i="0" dirty="0">
                <a:solidFill>
                  <a:srgbClr val="FFFF00"/>
                </a:solidFill>
              </a:rPr>
              <a:t>什么是数据结构</a:t>
            </a:r>
            <a:endParaRPr lang="zh-CN" altLang="en-US" dirty="0"/>
          </a:p>
        </p:txBody>
      </p:sp>
      <p:sp>
        <p:nvSpPr>
          <p:cNvPr id="3" name="内容占位符 2"/>
          <p:cNvSpPr>
            <a:spLocks noGrp="1"/>
          </p:cNvSpPr>
          <p:nvPr>
            <p:ph idx="1"/>
          </p:nvPr>
        </p:nvSpPr>
        <p:spPr>
          <a:xfrm>
            <a:off x="228599" y="1538791"/>
            <a:ext cx="8798896" cy="1710189"/>
          </a:xfrm>
          <a:solidFill>
            <a:schemeClr val="tx1"/>
          </a:solidFill>
        </p:spPr>
        <p:txBody>
          <a:bodyPr/>
          <a:lstStyle/>
          <a:p>
            <a:pPr marL="0" indent="0">
              <a:buNone/>
            </a:pPr>
            <a:r>
              <a:rPr lang="zh-CN" altLang="en-US" sz="2400" b="0" dirty="0" smtClean="0">
                <a:solidFill>
                  <a:schemeClr val="bg2"/>
                </a:solidFill>
              </a:rPr>
              <a:t>关东</a:t>
            </a:r>
            <a:r>
              <a:rPr lang="zh-CN" altLang="en-US" sz="2400" b="0" dirty="0">
                <a:solidFill>
                  <a:schemeClr val="bg2"/>
                </a:solidFill>
              </a:rPr>
              <a:t>军和不抵抗 一个完整的“</a:t>
            </a:r>
            <a:r>
              <a:rPr lang="en-US" altLang="zh-CN" sz="2400" b="0" dirty="0">
                <a:solidFill>
                  <a:schemeClr val="bg2"/>
                </a:solidFill>
              </a:rPr>
              <a:t>9.18</a:t>
            </a:r>
            <a:r>
              <a:rPr lang="zh-CN" altLang="en-US" sz="2400" b="0" dirty="0">
                <a:solidFill>
                  <a:schemeClr val="bg2"/>
                </a:solidFill>
              </a:rPr>
              <a:t>事变”</a:t>
            </a:r>
          </a:p>
          <a:p>
            <a:pPr marL="0" indent="0">
              <a:buNone/>
            </a:pPr>
            <a:r>
              <a:rPr lang="en-US" altLang="zh-CN" sz="2400" b="0" dirty="0">
                <a:solidFill>
                  <a:schemeClr val="bg2"/>
                </a:solidFill>
              </a:rPr>
              <a:t>2008</a:t>
            </a:r>
            <a:r>
              <a:rPr lang="zh-CN" altLang="en-US" sz="2400" b="0" dirty="0">
                <a:solidFill>
                  <a:schemeClr val="bg2"/>
                </a:solidFill>
              </a:rPr>
              <a:t>年</a:t>
            </a:r>
            <a:r>
              <a:rPr lang="en-US" altLang="zh-CN" sz="2400" b="0" dirty="0">
                <a:solidFill>
                  <a:schemeClr val="bg2"/>
                </a:solidFill>
              </a:rPr>
              <a:t>09</a:t>
            </a:r>
            <a:r>
              <a:rPr lang="zh-CN" altLang="en-US" sz="2400" b="0" dirty="0">
                <a:solidFill>
                  <a:schemeClr val="bg2"/>
                </a:solidFill>
              </a:rPr>
              <a:t>月</a:t>
            </a:r>
            <a:r>
              <a:rPr lang="en-US" altLang="zh-CN" sz="2400" b="0" dirty="0">
                <a:solidFill>
                  <a:schemeClr val="bg2"/>
                </a:solidFill>
              </a:rPr>
              <a:t>17</a:t>
            </a:r>
            <a:r>
              <a:rPr lang="zh-CN" altLang="en-US" sz="2400" b="0" dirty="0">
                <a:solidFill>
                  <a:schemeClr val="bg2"/>
                </a:solidFill>
              </a:rPr>
              <a:t>日 </a:t>
            </a:r>
            <a:r>
              <a:rPr lang="en-US" altLang="zh-CN" sz="2400" b="0" dirty="0">
                <a:solidFill>
                  <a:schemeClr val="bg2"/>
                </a:solidFill>
              </a:rPr>
              <a:t>17:17</a:t>
            </a:r>
            <a:r>
              <a:rPr lang="zh-CN" altLang="en-US" sz="2400" b="0" dirty="0">
                <a:solidFill>
                  <a:schemeClr val="bg2"/>
                </a:solidFill>
              </a:rPr>
              <a:t>凤凰历史</a:t>
            </a:r>
            <a:r>
              <a:rPr lang="zh-CN" altLang="en-US" sz="2400" b="0" dirty="0" smtClean="0">
                <a:solidFill>
                  <a:schemeClr val="bg2"/>
                </a:solidFill>
              </a:rPr>
              <a:t>综合</a:t>
            </a:r>
            <a:endParaRPr lang="en-US" altLang="zh-CN" sz="2400" b="0" dirty="0">
              <a:solidFill>
                <a:schemeClr val="bg2"/>
              </a:solidFill>
            </a:endParaRPr>
          </a:p>
          <a:p>
            <a:pPr marL="0" indent="0">
              <a:buNone/>
            </a:pPr>
            <a:r>
              <a:rPr lang="zh-CN" altLang="en-US" sz="2400" b="0" dirty="0">
                <a:solidFill>
                  <a:schemeClr val="bg2"/>
                </a:solidFill>
              </a:rPr>
              <a:t>我们必须全面地了解一下“</a:t>
            </a:r>
            <a:r>
              <a:rPr lang="en-US" altLang="zh-CN" sz="2400" b="0" dirty="0">
                <a:solidFill>
                  <a:schemeClr val="bg2"/>
                </a:solidFill>
              </a:rPr>
              <a:t>9.18</a:t>
            </a:r>
            <a:r>
              <a:rPr lang="zh-CN" altLang="en-US" sz="2400" b="0" dirty="0">
                <a:solidFill>
                  <a:schemeClr val="bg2"/>
                </a:solidFill>
              </a:rPr>
              <a:t>事变”的全过程。我们应当知道一个完整的”</a:t>
            </a:r>
            <a:r>
              <a:rPr lang="en-US" altLang="zh-CN" sz="2400" b="0" dirty="0">
                <a:solidFill>
                  <a:schemeClr val="bg2"/>
                </a:solidFill>
              </a:rPr>
              <a:t>9.18</a:t>
            </a:r>
            <a:r>
              <a:rPr lang="zh-CN" altLang="en-US" sz="2400" b="0" dirty="0">
                <a:solidFill>
                  <a:schemeClr val="bg2"/>
                </a:solidFill>
              </a:rPr>
              <a:t>事变”</a:t>
            </a:r>
            <a:r>
              <a:rPr lang="zh-CN" altLang="en-US" sz="2400" b="0" dirty="0" smtClean="0">
                <a:solidFill>
                  <a:schemeClr val="bg2"/>
                </a:solidFill>
              </a:rPr>
              <a:t>。</a:t>
            </a:r>
            <a:r>
              <a:rPr lang="en-US" altLang="zh-CN" sz="2400" b="0" dirty="0" smtClean="0">
                <a:solidFill>
                  <a:schemeClr val="bg2"/>
                </a:solidFill>
              </a:rPr>
              <a:t>…</a:t>
            </a:r>
            <a:endParaRPr lang="zh-CN" altLang="en-US" sz="2400" b="0" dirty="0">
              <a:solidFill>
                <a:schemeClr val="bg2"/>
              </a:solidFill>
            </a:endParaRPr>
          </a:p>
        </p:txBody>
      </p:sp>
      <p:sp>
        <p:nvSpPr>
          <p:cNvPr id="4" name="灯片编号占位符 3"/>
          <p:cNvSpPr>
            <a:spLocks noGrp="1"/>
          </p:cNvSpPr>
          <p:nvPr>
            <p:ph type="sldNum" sz="quarter" idx="11"/>
          </p:nvPr>
        </p:nvSpPr>
        <p:spPr/>
        <p:txBody>
          <a:bodyPr/>
          <a:lstStyle/>
          <a:p>
            <a:pPr>
              <a:defRPr/>
            </a:pPr>
            <a:r>
              <a:rPr lang="zh-CN" altLang="en-US" smtClean="0"/>
              <a:t>第 </a:t>
            </a:r>
            <a:fld id="{0853A661-976A-40DB-9924-3583959DD398}" type="slidenum">
              <a:rPr lang="zh-CN" altLang="en-US" b="1" smtClean="0">
                <a:solidFill>
                  <a:srgbClr val="66CCFF"/>
                </a:solidFill>
              </a:rPr>
              <a:pPr>
                <a:defRPr/>
              </a:pPr>
              <a:t>6</a:t>
            </a:fld>
            <a:r>
              <a:rPr lang="en-US" altLang="zh-CN" b="1" smtClean="0"/>
              <a:t> </a:t>
            </a:r>
            <a:r>
              <a:rPr lang="zh-CN" altLang="en-US" smtClean="0"/>
              <a:t>页</a:t>
            </a:r>
            <a:endParaRPr lang="zh-CN" altLang="en-US" sz="1800">
              <a:latin typeface="+mn-lt"/>
            </a:endParaRPr>
          </a:p>
        </p:txBody>
      </p:sp>
      <p:sp>
        <p:nvSpPr>
          <p:cNvPr id="5" name="内容占位符 2"/>
          <p:cNvSpPr txBox="1">
            <a:spLocks/>
          </p:cNvSpPr>
          <p:nvPr/>
        </p:nvSpPr>
        <p:spPr bwMode="auto">
          <a:xfrm>
            <a:off x="228600" y="914400"/>
            <a:ext cx="8648700" cy="7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r>
              <a:rPr lang="zh-CN" altLang="en-US" kern="0" dirty="0" smtClean="0"/>
              <a:t>一个例子：在线查询</a:t>
            </a:r>
            <a:endParaRPr lang="zh-CN" altLang="en-US" kern="0" dirty="0"/>
          </a:p>
        </p:txBody>
      </p:sp>
      <p:sp>
        <p:nvSpPr>
          <p:cNvPr id="6" name="矩形 5"/>
          <p:cNvSpPr/>
          <p:nvPr/>
        </p:nvSpPr>
        <p:spPr>
          <a:xfrm>
            <a:off x="228600" y="3293985"/>
            <a:ext cx="8648700" cy="307777"/>
          </a:xfrm>
          <a:prstGeom prst="rect">
            <a:avLst/>
          </a:prstGeom>
        </p:spPr>
        <p:txBody>
          <a:bodyPr wrap="square">
            <a:spAutoFit/>
          </a:bodyPr>
          <a:lstStyle/>
          <a:p>
            <a:pPr marL="0" indent="0" algn="l">
              <a:buNone/>
            </a:pPr>
            <a:r>
              <a:rPr lang="en-US" altLang="zh-CN" sz="1400" i="1" dirty="0">
                <a:solidFill>
                  <a:srgbClr val="FF0000"/>
                </a:solidFill>
              </a:rPr>
              <a:t>http://news.xinhuanet.com/ziliao/2003-09/09/content_1071557.htm</a:t>
            </a:r>
          </a:p>
        </p:txBody>
      </p:sp>
      <p:sp>
        <p:nvSpPr>
          <p:cNvPr id="7" name="内容占位符 2"/>
          <p:cNvSpPr txBox="1">
            <a:spLocks/>
          </p:cNvSpPr>
          <p:nvPr/>
        </p:nvSpPr>
        <p:spPr bwMode="auto">
          <a:xfrm>
            <a:off x="246138" y="3653621"/>
            <a:ext cx="8798896" cy="1710189"/>
          </a:xfrm>
          <a:prstGeom prst="rect">
            <a:avLst/>
          </a:prstGeom>
          <a:solidFill>
            <a:schemeClr val="tx1"/>
          </a:solid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lr>
                <a:srgbClr val="FFFF00"/>
              </a:buClr>
              <a:buSzPct val="70000"/>
              <a:buFont typeface="Wingdings" pitchFamily="2" charset="2"/>
              <a:buChar char="l"/>
              <a:defRPr kumimoji="1" sz="3600" b="1">
                <a:solidFill>
                  <a:srgbClr val="FFFF00"/>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宋体" pitchFamily="2" charset="-122"/>
              <a:buChar char="◆"/>
              <a:defRPr kumimoji="1" sz="3200" b="1">
                <a:solidFill>
                  <a:schemeClr val="tx1"/>
                </a:solidFill>
                <a:latin typeface="+mn-lt"/>
                <a:ea typeface="+mn-ea"/>
              </a:defRPr>
            </a:lvl2pPr>
            <a:lvl3pPr marL="1143000" indent="-228600" algn="l" rtl="0" eaLnBrk="0" fontAlgn="base" hangingPunct="0">
              <a:spcBef>
                <a:spcPct val="20000"/>
              </a:spcBef>
              <a:spcAft>
                <a:spcPct val="0"/>
              </a:spcAft>
              <a:buClr>
                <a:srgbClr val="66FF33"/>
              </a:buClr>
              <a:buSzPct val="75000"/>
              <a:buFont typeface="Wingdings" pitchFamily="2" charset="2"/>
              <a:buChar char="n"/>
              <a:defRPr kumimoji="1" sz="2800" b="1">
                <a:solidFill>
                  <a:srgbClr val="66FF33"/>
                </a:solidFill>
                <a:latin typeface="+mn-lt"/>
                <a:ea typeface="+mn-ea"/>
              </a:defRPr>
            </a:lvl3pPr>
            <a:lvl4pPr marL="1600200" indent="-228600" algn="l" rtl="0" eaLnBrk="0" fontAlgn="base" hangingPunct="0">
              <a:spcBef>
                <a:spcPct val="20000"/>
              </a:spcBef>
              <a:spcAft>
                <a:spcPct val="0"/>
              </a:spcAft>
              <a:buClr>
                <a:srgbClr val="00FFFF"/>
              </a:buClr>
              <a:buSzPct val="70000"/>
              <a:buFont typeface="宋体" pitchFamily="2" charset="-122"/>
              <a:buChar char="▲"/>
              <a:defRPr kumimoji="1" sz="2400" b="1">
                <a:solidFill>
                  <a:srgbClr val="00FFFF"/>
                </a:solidFill>
                <a:latin typeface="+mn-lt"/>
                <a:ea typeface="+mn-ea"/>
              </a:defRPr>
            </a:lvl4pPr>
            <a:lvl5pPr marL="2057400" indent="-228600" algn="l" rtl="0" eaLnBrk="0" fontAlgn="base" hangingPunct="0">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5pPr>
            <a:lvl6pPr marL="25146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6pPr>
            <a:lvl7pPr marL="29718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7pPr>
            <a:lvl8pPr marL="34290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8pPr>
            <a:lvl9pPr marL="3886200" indent="-228600" algn="l" rtl="0" fontAlgn="base">
              <a:spcBef>
                <a:spcPct val="20000"/>
              </a:spcBef>
              <a:spcAft>
                <a:spcPct val="0"/>
              </a:spcAft>
              <a:buClr>
                <a:schemeClr val="tx1"/>
              </a:buClr>
              <a:buSzPct val="70000"/>
              <a:buFont typeface="Wingdings" pitchFamily="2" charset="2"/>
              <a:buChar char="l"/>
              <a:defRPr kumimoji="1" sz="2200" b="1">
                <a:solidFill>
                  <a:schemeClr val="tx1"/>
                </a:solidFill>
                <a:latin typeface="+mn-lt"/>
                <a:ea typeface="+mn-ea"/>
              </a:defRPr>
            </a:lvl9pPr>
          </a:lstStyle>
          <a:p>
            <a:pPr marL="0" indent="0">
              <a:buNone/>
            </a:pPr>
            <a:r>
              <a:rPr lang="zh-CN" altLang="en-US" sz="2400" b="0" dirty="0" smtClean="0">
                <a:solidFill>
                  <a:schemeClr val="bg2"/>
                </a:solidFill>
              </a:rPr>
              <a:t>今天</a:t>
            </a:r>
            <a:r>
              <a:rPr lang="zh-CN" altLang="en-US" sz="2400" b="0" dirty="0">
                <a:solidFill>
                  <a:schemeClr val="bg2"/>
                </a:solidFill>
              </a:rPr>
              <a:t>是</a:t>
            </a:r>
            <a:r>
              <a:rPr lang="en-US" altLang="zh-CN" sz="2400" b="0" dirty="0">
                <a:solidFill>
                  <a:schemeClr val="bg2"/>
                </a:solidFill>
              </a:rPr>
              <a:t>9.18</a:t>
            </a:r>
            <a:r>
              <a:rPr lang="zh-CN" altLang="en-US" sz="2400" b="0" dirty="0">
                <a:solidFill>
                  <a:schemeClr val="bg2"/>
                </a:solidFill>
              </a:rPr>
              <a:t>事变纪念日，无意中看到几篇文章发现，原来</a:t>
            </a:r>
            <a:r>
              <a:rPr lang="en-US" altLang="zh-CN" sz="2400" b="0" dirty="0">
                <a:solidFill>
                  <a:schemeClr val="bg2"/>
                </a:solidFill>
              </a:rPr>
              <a:t>9.18</a:t>
            </a:r>
            <a:r>
              <a:rPr lang="zh-CN" altLang="en-US" sz="2400" b="0" dirty="0">
                <a:solidFill>
                  <a:schemeClr val="bg2"/>
                </a:solidFill>
              </a:rPr>
              <a:t>事变的罪魁祸首居然是被周恩来称之为民族英雄的张学良！正是因为他我国东北才被日寇占领</a:t>
            </a:r>
            <a:r>
              <a:rPr lang="en-US" altLang="zh-CN" sz="2400" b="0" dirty="0">
                <a:solidFill>
                  <a:schemeClr val="bg2"/>
                </a:solidFill>
              </a:rPr>
              <a:t>14</a:t>
            </a:r>
            <a:r>
              <a:rPr lang="zh-CN" altLang="en-US" sz="2400" b="0" dirty="0">
                <a:solidFill>
                  <a:schemeClr val="bg2"/>
                </a:solidFill>
              </a:rPr>
              <a:t>年之久，才有了后来的</a:t>
            </a:r>
            <a:r>
              <a:rPr lang="en-US" altLang="zh-CN" sz="2400" b="0" dirty="0">
                <a:solidFill>
                  <a:schemeClr val="bg2"/>
                </a:solidFill>
              </a:rPr>
              <a:t>8</a:t>
            </a:r>
            <a:r>
              <a:rPr lang="zh-CN" altLang="en-US" sz="2400" b="0" dirty="0">
                <a:solidFill>
                  <a:schemeClr val="bg2"/>
                </a:solidFill>
              </a:rPr>
              <a:t>年抗战</a:t>
            </a:r>
            <a:r>
              <a:rPr lang="zh-CN" altLang="en-US" sz="2400" b="0" dirty="0" smtClean="0">
                <a:solidFill>
                  <a:schemeClr val="bg2"/>
                </a:solidFill>
              </a:rPr>
              <a:t>！</a:t>
            </a:r>
            <a:r>
              <a:rPr lang="en-US" altLang="zh-CN" sz="2400" b="0" dirty="0" smtClean="0">
                <a:solidFill>
                  <a:schemeClr val="bg2"/>
                </a:solidFill>
              </a:rPr>
              <a:t>…</a:t>
            </a:r>
            <a:endParaRPr lang="zh-CN" altLang="en-US" sz="2400" b="0" dirty="0">
              <a:solidFill>
                <a:schemeClr val="bg2"/>
              </a:solidFill>
            </a:endParaRPr>
          </a:p>
        </p:txBody>
      </p:sp>
      <p:sp>
        <p:nvSpPr>
          <p:cNvPr id="8" name="矩形 7"/>
          <p:cNvSpPr/>
          <p:nvPr/>
        </p:nvSpPr>
        <p:spPr>
          <a:xfrm>
            <a:off x="251521" y="5416478"/>
            <a:ext cx="8648700" cy="307777"/>
          </a:xfrm>
          <a:prstGeom prst="rect">
            <a:avLst/>
          </a:prstGeom>
        </p:spPr>
        <p:txBody>
          <a:bodyPr wrap="square">
            <a:spAutoFit/>
          </a:bodyPr>
          <a:lstStyle/>
          <a:p>
            <a:pPr marL="0" indent="0" algn="l">
              <a:buNone/>
            </a:pPr>
            <a:r>
              <a:rPr lang="en-US" altLang="zh-CN" sz="1400" i="1" dirty="0" smtClean="0">
                <a:solidFill>
                  <a:srgbClr val="FF0000"/>
                </a:solidFill>
              </a:rPr>
              <a:t>http://</a:t>
            </a:r>
            <a:r>
              <a:rPr lang="en-US" altLang="zh-CN" sz="1400" i="1" dirty="0">
                <a:solidFill>
                  <a:srgbClr val="FF0000"/>
                </a:solidFill>
              </a:rPr>
              <a:t>bbs.tiexue.net/post2_5461932_1.html</a:t>
            </a:r>
          </a:p>
        </p:txBody>
      </p:sp>
      <p:sp>
        <p:nvSpPr>
          <p:cNvPr id="9" name="矩形 8"/>
          <p:cNvSpPr/>
          <p:nvPr/>
        </p:nvSpPr>
        <p:spPr>
          <a:xfrm>
            <a:off x="4280115" y="1516935"/>
            <a:ext cx="1338828" cy="461665"/>
          </a:xfrm>
          <a:prstGeom prst="rect">
            <a:avLst/>
          </a:prstGeom>
          <a:ln w="38100">
            <a:solidFill>
              <a:srgbClr val="FF0000"/>
            </a:solidFill>
            <a:prstDash val="sysDash"/>
          </a:ln>
        </p:spPr>
        <p:txBody>
          <a:bodyPr wrap="none">
            <a:spAutoFit/>
          </a:bodyPr>
          <a:lstStyle/>
          <a:p>
            <a:r>
              <a:rPr lang="en-US" altLang="zh-CN" sz="2400" dirty="0">
                <a:solidFill>
                  <a:srgbClr val="FF0000"/>
                </a:solidFill>
              </a:rPr>
              <a:t>9.18</a:t>
            </a:r>
            <a:r>
              <a:rPr lang="zh-CN" altLang="en-US" sz="2400" dirty="0">
                <a:solidFill>
                  <a:srgbClr val="FF0000"/>
                </a:solidFill>
              </a:rPr>
              <a:t>事变</a:t>
            </a:r>
          </a:p>
        </p:txBody>
      </p:sp>
      <p:grpSp>
        <p:nvGrpSpPr>
          <p:cNvPr id="15" name="组合 14"/>
          <p:cNvGrpSpPr/>
          <p:nvPr/>
        </p:nvGrpSpPr>
        <p:grpSpPr>
          <a:xfrm>
            <a:off x="251521" y="1527215"/>
            <a:ext cx="1339200" cy="956720"/>
            <a:chOff x="9252520" y="3687415"/>
            <a:chExt cx="1339200" cy="956720"/>
          </a:xfrm>
        </p:grpSpPr>
        <p:sp>
          <p:nvSpPr>
            <p:cNvPr id="10" name="矩形 9"/>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12" name="直接箭头连接符 11"/>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16" name="组合 15"/>
          <p:cNvGrpSpPr/>
          <p:nvPr/>
        </p:nvGrpSpPr>
        <p:grpSpPr>
          <a:xfrm>
            <a:off x="577505" y="1527175"/>
            <a:ext cx="1339200" cy="956720"/>
            <a:chOff x="9252520" y="3687415"/>
            <a:chExt cx="1339200" cy="956720"/>
          </a:xfrm>
        </p:grpSpPr>
        <p:sp>
          <p:nvSpPr>
            <p:cNvPr id="17" name="矩形 16"/>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18" name="直接箭头连接符 17"/>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19" name="组合 18"/>
          <p:cNvGrpSpPr/>
          <p:nvPr/>
        </p:nvGrpSpPr>
        <p:grpSpPr>
          <a:xfrm>
            <a:off x="892540" y="1527175"/>
            <a:ext cx="1339200" cy="956720"/>
            <a:chOff x="9252520" y="3687415"/>
            <a:chExt cx="1339200" cy="956720"/>
          </a:xfrm>
        </p:grpSpPr>
        <p:sp>
          <p:nvSpPr>
            <p:cNvPr id="20" name="矩形 19"/>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21" name="直接箭头连接符 20"/>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31" name="组合 30"/>
          <p:cNvGrpSpPr/>
          <p:nvPr/>
        </p:nvGrpSpPr>
        <p:grpSpPr>
          <a:xfrm>
            <a:off x="251520" y="3642410"/>
            <a:ext cx="1339200" cy="956720"/>
            <a:chOff x="9252520" y="3687415"/>
            <a:chExt cx="1339200" cy="956720"/>
          </a:xfrm>
        </p:grpSpPr>
        <p:sp>
          <p:nvSpPr>
            <p:cNvPr id="32" name="矩形 31"/>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33" name="直接箭头连接符 32"/>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grpSp>
        <p:nvGrpSpPr>
          <p:cNvPr id="34" name="组合 33"/>
          <p:cNvGrpSpPr/>
          <p:nvPr/>
        </p:nvGrpSpPr>
        <p:grpSpPr>
          <a:xfrm>
            <a:off x="622510" y="3654025"/>
            <a:ext cx="1339200" cy="956720"/>
            <a:chOff x="9252520" y="3687415"/>
            <a:chExt cx="1339200" cy="956720"/>
          </a:xfrm>
        </p:grpSpPr>
        <p:sp>
          <p:nvSpPr>
            <p:cNvPr id="35" name="矩形 34"/>
            <p:cNvSpPr/>
            <p:nvPr/>
          </p:nvSpPr>
          <p:spPr>
            <a:xfrm>
              <a:off x="9252520" y="3687415"/>
              <a:ext cx="1339200" cy="461665"/>
            </a:xfrm>
            <a:prstGeom prst="rect">
              <a:avLst/>
            </a:prstGeom>
            <a:ln w="38100">
              <a:solidFill>
                <a:srgbClr val="FF0000"/>
              </a:solidFill>
              <a:prstDash val="sysDash"/>
            </a:ln>
          </p:spPr>
          <p:txBody>
            <a:bodyPr wrap="square">
              <a:spAutoFit/>
            </a:bodyPr>
            <a:lstStyle/>
            <a:p>
              <a:endParaRPr lang="zh-CN" altLang="en-US" sz="2400" dirty="0">
                <a:solidFill>
                  <a:srgbClr val="FF0000"/>
                </a:solidFill>
              </a:endParaRPr>
            </a:p>
          </p:txBody>
        </p:sp>
        <p:cxnSp>
          <p:nvCxnSpPr>
            <p:cNvPr id="36" name="直接箭头连接符 35"/>
            <p:cNvCxnSpPr/>
            <p:nvPr/>
          </p:nvCxnSpPr>
          <p:spPr bwMode="auto">
            <a:xfrm flipV="1">
              <a:off x="9432539" y="4194086"/>
              <a:ext cx="0" cy="450049"/>
            </a:xfrm>
            <a:prstGeom prst="straightConnector1">
              <a:avLst/>
            </a:prstGeom>
            <a:noFill/>
            <a:ln w="57150" cap="flat" cmpd="sng" algn="ctr">
              <a:solidFill>
                <a:srgbClr val="FF0000"/>
              </a:solidFill>
              <a:prstDash val="solid"/>
              <a:round/>
              <a:headEnd type="none" w="med" len="med"/>
              <a:tailEnd type="arrow"/>
            </a:ln>
            <a:effectLst/>
          </p:spPr>
        </p:cxnSp>
      </p:grpSp>
      <p:sp>
        <p:nvSpPr>
          <p:cNvPr id="37" name="矩形 36"/>
          <p:cNvSpPr/>
          <p:nvPr/>
        </p:nvSpPr>
        <p:spPr>
          <a:xfrm>
            <a:off x="1223798" y="3642410"/>
            <a:ext cx="1217116" cy="461665"/>
          </a:xfrm>
          <a:prstGeom prst="rect">
            <a:avLst/>
          </a:prstGeom>
          <a:ln w="38100">
            <a:solidFill>
              <a:srgbClr val="FF0000"/>
            </a:solidFill>
            <a:prstDash val="sysDash"/>
          </a:ln>
        </p:spPr>
        <p:txBody>
          <a:bodyPr wrap="none">
            <a:spAutoFit/>
          </a:bodyPr>
          <a:lstStyle/>
          <a:p>
            <a:r>
              <a:rPr lang="en-US" altLang="zh-CN" sz="2400" dirty="0">
                <a:solidFill>
                  <a:srgbClr val="FF0000"/>
                </a:solidFill>
              </a:rPr>
              <a:t>9.18</a:t>
            </a:r>
            <a:r>
              <a:rPr lang="zh-CN" altLang="en-US" sz="2400" dirty="0">
                <a:solidFill>
                  <a:srgbClr val="FF0000"/>
                </a:solidFill>
              </a:rPr>
              <a:t>事变</a:t>
            </a:r>
          </a:p>
        </p:txBody>
      </p:sp>
      <p:sp>
        <p:nvSpPr>
          <p:cNvPr id="38" name="TextBox 37"/>
          <p:cNvSpPr txBox="1"/>
          <p:nvPr/>
        </p:nvSpPr>
        <p:spPr>
          <a:xfrm>
            <a:off x="802529" y="2280181"/>
            <a:ext cx="7459881" cy="2763834"/>
          </a:xfrm>
          <a:prstGeom prst="rect">
            <a:avLst/>
          </a:prstGeom>
          <a:solidFill>
            <a:srgbClr val="FF6600"/>
          </a:solidFill>
        </p:spPr>
        <p:txBody>
          <a:bodyPr wrap="square" rtlCol="0">
            <a:spAutoFit/>
          </a:bodyPr>
          <a:lstStyle/>
          <a:p>
            <a:pPr algn="l"/>
            <a:r>
              <a:rPr lang="zh-CN" altLang="en-US" sz="4400" b="1" dirty="0" smtClean="0">
                <a:solidFill>
                  <a:schemeClr val="bg2"/>
                </a:solidFill>
              </a:rPr>
              <a:t>缺陷：</a:t>
            </a:r>
            <a:endParaRPr lang="en-US" altLang="zh-CN" sz="4400" b="1" dirty="0" smtClean="0">
              <a:solidFill>
                <a:schemeClr val="bg2"/>
              </a:solidFill>
            </a:endParaRPr>
          </a:p>
          <a:p>
            <a:r>
              <a:rPr lang="zh-CN" altLang="en-US" sz="5400" dirty="0" smtClean="0"/>
              <a:t>不支持海量数据</a:t>
            </a:r>
            <a:endParaRPr lang="en-US" altLang="zh-CN" sz="5400" dirty="0" smtClean="0"/>
          </a:p>
          <a:p>
            <a:r>
              <a:rPr lang="zh-CN" altLang="en-US" sz="5400" dirty="0"/>
              <a:t>不支持多用户并发访</a:t>
            </a:r>
            <a:r>
              <a:rPr lang="zh-CN" altLang="en-US" sz="5400" dirty="0" smtClean="0"/>
              <a:t>问</a:t>
            </a:r>
            <a:endParaRPr lang="en-US" altLang="zh-CN" sz="5400" dirty="0" smtClean="0"/>
          </a:p>
        </p:txBody>
      </p:sp>
    </p:spTree>
    <p:extLst>
      <p:ext uri="{BB962C8B-B14F-4D97-AF65-F5344CB8AC3E}">
        <p14:creationId xmlns:p14="http://schemas.microsoft.com/office/powerpoint/2010/main" val="38729146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3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3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7" grpId="0" animBg="1"/>
      <p:bldP spid="3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抽象数据类型定义格式</a:t>
            </a:r>
            <a:endParaRPr lang="zh-CN" altLang="en-US" dirty="0"/>
          </a:p>
        </p:txBody>
      </p:sp>
      <p:sp>
        <p:nvSpPr>
          <p:cNvPr id="3" name="文本占位符 2"/>
          <p:cNvSpPr>
            <a:spLocks noGrp="1"/>
          </p:cNvSpPr>
          <p:nvPr>
            <p:ph type="body" sz="half" idx="1"/>
          </p:nvPr>
        </p:nvSpPr>
        <p:spPr>
          <a:xfrm>
            <a:off x="228600" y="914400"/>
            <a:ext cx="8388350" cy="5010150"/>
          </a:xfrm>
        </p:spPr>
        <p:txBody>
          <a:bodyPr/>
          <a:lstStyle/>
          <a:p>
            <a:pPr>
              <a:buNone/>
            </a:pPr>
            <a:r>
              <a:rPr lang="en-US" altLang="zh-CN" sz="3200" dirty="0" smtClean="0">
                <a:latin typeface="+mn-ea"/>
                <a:cs typeface="+mj-cs"/>
              </a:rPr>
              <a:t>ADT </a:t>
            </a:r>
            <a:r>
              <a:rPr lang="zh-CN" altLang="en-US" sz="3200" dirty="0" smtClean="0">
                <a:latin typeface="+mn-ea"/>
                <a:cs typeface="+mj-cs"/>
              </a:rPr>
              <a:t>抽象数据类型名 </a:t>
            </a:r>
            <a:r>
              <a:rPr lang="en-US" altLang="zh-CN" sz="3200" dirty="0" smtClean="0">
                <a:solidFill>
                  <a:schemeClr val="tx1"/>
                </a:solidFill>
                <a:latin typeface="+mn-ea"/>
              </a:rPr>
              <a:t>{</a:t>
            </a:r>
          </a:p>
          <a:p>
            <a:pPr>
              <a:buNone/>
            </a:pPr>
            <a:r>
              <a:rPr lang="en-US" altLang="zh-CN" sz="3200" dirty="0" smtClean="0">
                <a:solidFill>
                  <a:schemeClr val="tx1"/>
                </a:solidFill>
                <a:latin typeface="+mn-ea"/>
              </a:rPr>
              <a:t>   </a:t>
            </a:r>
            <a:r>
              <a:rPr lang="zh-CN" altLang="en-US" sz="3200" dirty="0" smtClean="0">
                <a:solidFill>
                  <a:srgbClr val="00FFFF"/>
                </a:solidFill>
                <a:latin typeface="+mn-ea"/>
              </a:rPr>
              <a:t>数据对象</a:t>
            </a:r>
            <a:r>
              <a:rPr lang="zh-CN" altLang="en-US" sz="3200" dirty="0" smtClean="0">
                <a:solidFill>
                  <a:schemeClr val="tx1"/>
                </a:solidFill>
                <a:latin typeface="+mn-ea"/>
              </a:rPr>
              <a:t>：</a:t>
            </a:r>
            <a:r>
              <a:rPr lang="en-US" altLang="zh-CN" sz="3200" dirty="0" smtClean="0">
                <a:solidFill>
                  <a:schemeClr val="tx1"/>
                </a:solidFill>
                <a:latin typeface="+mn-ea"/>
              </a:rPr>
              <a:t>〈</a:t>
            </a:r>
            <a:r>
              <a:rPr lang="zh-CN" altLang="en-US" sz="3200" dirty="0" smtClean="0">
                <a:solidFill>
                  <a:schemeClr val="tx1"/>
                </a:solidFill>
                <a:latin typeface="+mn-ea"/>
              </a:rPr>
              <a:t>数据对象的定义</a:t>
            </a:r>
            <a:r>
              <a:rPr lang="en-US" altLang="zh-CN" sz="3200" dirty="0" smtClean="0">
                <a:solidFill>
                  <a:schemeClr val="tx1"/>
                </a:solidFill>
                <a:latin typeface="+mn-ea"/>
              </a:rPr>
              <a:t>〉</a:t>
            </a:r>
          </a:p>
          <a:p>
            <a:pPr>
              <a:buNone/>
            </a:pPr>
            <a:r>
              <a:rPr lang="en-US" altLang="zh-CN" sz="3200" dirty="0" smtClean="0">
                <a:solidFill>
                  <a:schemeClr val="tx1"/>
                </a:solidFill>
                <a:latin typeface="+mn-ea"/>
              </a:rPr>
              <a:t>   </a:t>
            </a:r>
            <a:r>
              <a:rPr lang="zh-CN" altLang="en-US" sz="3200" dirty="0" smtClean="0">
                <a:solidFill>
                  <a:srgbClr val="00FFFF"/>
                </a:solidFill>
                <a:latin typeface="+mn-ea"/>
              </a:rPr>
              <a:t>数据关系</a:t>
            </a:r>
            <a:r>
              <a:rPr lang="zh-CN" altLang="en-US" sz="3200" dirty="0" smtClean="0">
                <a:solidFill>
                  <a:schemeClr val="tx1"/>
                </a:solidFill>
                <a:latin typeface="+mn-ea"/>
              </a:rPr>
              <a:t>：</a:t>
            </a:r>
            <a:r>
              <a:rPr lang="en-US" altLang="zh-CN" sz="3200" dirty="0" smtClean="0">
                <a:solidFill>
                  <a:schemeClr val="tx1"/>
                </a:solidFill>
                <a:latin typeface="+mn-ea"/>
              </a:rPr>
              <a:t>〈</a:t>
            </a:r>
            <a:r>
              <a:rPr lang="zh-CN" altLang="en-US" sz="3200" dirty="0" smtClean="0">
                <a:solidFill>
                  <a:schemeClr val="tx1"/>
                </a:solidFill>
                <a:latin typeface="+mn-ea"/>
              </a:rPr>
              <a:t>数据关系的定义</a:t>
            </a:r>
            <a:r>
              <a:rPr lang="en-US" altLang="zh-CN" sz="3200" dirty="0" smtClean="0">
                <a:solidFill>
                  <a:schemeClr val="tx1"/>
                </a:solidFill>
                <a:latin typeface="+mn-ea"/>
              </a:rPr>
              <a:t>〉</a:t>
            </a:r>
          </a:p>
          <a:p>
            <a:pPr>
              <a:buNone/>
            </a:pPr>
            <a:r>
              <a:rPr lang="en-US" altLang="zh-CN" sz="3200" dirty="0" smtClean="0">
                <a:solidFill>
                  <a:schemeClr val="tx1"/>
                </a:solidFill>
                <a:latin typeface="+mn-ea"/>
              </a:rPr>
              <a:t>   </a:t>
            </a:r>
            <a:r>
              <a:rPr lang="zh-CN" altLang="en-US" sz="3200" dirty="0" smtClean="0">
                <a:solidFill>
                  <a:srgbClr val="00FFFF"/>
                </a:solidFill>
                <a:latin typeface="+mn-ea"/>
              </a:rPr>
              <a:t>基本操作</a:t>
            </a:r>
            <a:r>
              <a:rPr lang="zh-CN" altLang="en-US" sz="3200" dirty="0" smtClean="0">
                <a:solidFill>
                  <a:schemeClr val="tx1"/>
                </a:solidFill>
                <a:latin typeface="+mn-ea"/>
              </a:rPr>
              <a:t>：</a:t>
            </a:r>
            <a:r>
              <a:rPr lang="en-US" altLang="zh-CN" sz="3200" dirty="0" smtClean="0">
                <a:solidFill>
                  <a:schemeClr val="tx1"/>
                </a:solidFill>
                <a:latin typeface="+mn-ea"/>
              </a:rPr>
              <a:t>〈</a:t>
            </a:r>
            <a:r>
              <a:rPr lang="zh-CN" altLang="en-US" sz="3200" dirty="0" smtClean="0">
                <a:solidFill>
                  <a:schemeClr val="tx1"/>
                </a:solidFill>
                <a:latin typeface="+mn-ea"/>
              </a:rPr>
              <a:t>基本操作的定义</a:t>
            </a:r>
            <a:r>
              <a:rPr lang="en-US" altLang="zh-CN" sz="3200" dirty="0" smtClean="0">
                <a:solidFill>
                  <a:schemeClr val="tx1"/>
                </a:solidFill>
                <a:latin typeface="+mn-ea"/>
              </a:rPr>
              <a:t>〉</a:t>
            </a:r>
          </a:p>
          <a:p>
            <a:pPr>
              <a:buNone/>
            </a:pPr>
            <a:r>
              <a:rPr lang="en-US" altLang="zh-CN" sz="3200" dirty="0" smtClean="0">
                <a:solidFill>
                  <a:schemeClr val="tx1"/>
                </a:solidFill>
                <a:latin typeface="+mn-ea"/>
              </a:rPr>
              <a:t>} ADT </a:t>
            </a:r>
            <a:r>
              <a:rPr lang="zh-CN" altLang="en-US" sz="3200" dirty="0" smtClean="0">
                <a:solidFill>
                  <a:schemeClr val="tx1"/>
                </a:solidFill>
                <a:latin typeface="+mn-ea"/>
              </a:rPr>
              <a:t>抽象数据类型名</a:t>
            </a:r>
          </a:p>
          <a:p>
            <a:pPr>
              <a:buNone/>
            </a:pPr>
            <a:endParaRPr lang="en-US" altLang="zh-CN" sz="3200" dirty="0" smtClean="0">
              <a:solidFill>
                <a:schemeClr val="hlink"/>
              </a:solidFill>
            </a:endParaRPr>
          </a:p>
          <a:p>
            <a:pPr>
              <a:buNone/>
            </a:pPr>
            <a:r>
              <a:rPr lang="zh-CN" altLang="en-US" sz="3200" dirty="0" smtClean="0">
                <a:latin typeface="+mn-ea"/>
                <a:cs typeface="+mj-cs"/>
              </a:rPr>
              <a:t>基本操作名（参数表）</a:t>
            </a:r>
          </a:p>
          <a:p>
            <a:pPr>
              <a:buNone/>
            </a:pPr>
            <a:r>
              <a:rPr lang="zh-CN" altLang="en-US" sz="3200" dirty="0" smtClean="0">
                <a:solidFill>
                  <a:schemeClr val="hlink"/>
                </a:solidFill>
              </a:rPr>
              <a:t>    初始条件：</a:t>
            </a:r>
            <a:r>
              <a:rPr lang="en-US" altLang="zh-CN" sz="3200" dirty="0" smtClean="0">
                <a:solidFill>
                  <a:schemeClr val="hlink"/>
                </a:solidFill>
              </a:rPr>
              <a:t>〈</a:t>
            </a:r>
            <a:r>
              <a:rPr lang="zh-CN" altLang="en-US" sz="3200" dirty="0" smtClean="0">
                <a:solidFill>
                  <a:schemeClr val="hlink"/>
                </a:solidFill>
              </a:rPr>
              <a:t>初始条件描述</a:t>
            </a:r>
            <a:r>
              <a:rPr lang="en-US" altLang="zh-CN" sz="3200" dirty="0" smtClean="0">
                <a:solidFill>
                  <a:schemeClr val="hlink"/>
                </a:solidFill>
              </a:rPr>
              <a:t>〉</a:t>
            </a:r>
          </a:p>
          <a:p>
            <a:pPr>
              <a:buNone/>
            </a:pPr>
            <a:r>
              <a:rPr lang="en-US" altLang="zh-CN" sz="3200" dirty="0" smtClean="0">
                <a:solidFill>
                  <a:schemeClr val="hlink"/>
                </a:solidFill>
              </a:rPr>
              <a:t>    </a:t>
            </a:r>
            <a:r>
              <a:rPr lang="zh-CN" altLang="en-US" sz="3200" dirty="0" smtClean="0">
                <a:solidFill>
                  <a:schemeClr val="hlink"/>
                </a:solidFill>
              </a:rPr>
              <a:t>操作结果：</a:t>
            </a:r>
            <a:r>
              <a:rPr lang="en-US" altLang="zh-CN" sz="3200" dirty="0" smtClean="0">
                <a:solidFill>
                  <a:schemeClr val="hlink"/>
                </a:solidFill>
              </a:rPr>
              <a:t>〈</a:t>
            </a:r>
            <a:r>
              <a:rPr lang="zh-CN" altLang="en-US" sz="3200" dirty="0" smtClean="0">
                <a:solidFill>
                  <a:schemeClr val="hlink"/>
                </a:solidFill>
              </a:rPr>
              <a:t>操作结果描述</a:t>
            </a:r>
            <a:r>
              <a:rPr lang="en-US" altLang="zh-CN" sz="3200" dirty="0" smtClean="0">
                <a:solidFill>
                  <a:schemeClr val="hlink"/>
                </a:solidFill>
              </a:rPr>
              <a:t>〉</a:t>
            </a:r>
            <a:endParaRPr lang="zh-CN" altLang="en-US" sz="3200" dirty="0"/>
          </a:p>
        </p:txBody>
      </p:sp>
      <p:sp>
        <p:nvSpPr>
          <p:cNvPr id="5" name="灯片编号占位符 4"/>
          <p:cNvSpPr>
            <a:spLocks noGrp="1"/>
          </p:cNvSpPr>
          <p:nvPr>
            <p:ph type="sldNum" sz="quarter" idx="11"/>
          </p:nvPr>
        </p:nvSpPr>
        <p:spPr/>
        <p:txBody>
          <a:bodyPr/>
          <a:lstStyle/>
          <a:p>
            <a:pPr>
              <a:defRPr/>
            </a:pPr>
            <a:r>
              <a:rPr lang="zh-CN" altLang="en-US" smtClean="0"/>
              <a:t>第 </a:t>
            </a:r>
            <a:fld id="{EDFF6ED6-61AE-409D-9036-E5BDBD5A70A0}" type="slidenum">
              <a:rPr lang="zh-CN" altLang="en-US" b="1" smtClean="0">
                <a:solidFill>
                  <a:srgbClr val="66CCFF"/>
                </a:solidFill>
              </a:rPr>
              <a:pPr>
                <a:defRPr/>
              </a:pPr>
              <a:t>60</a:t>
            </a:fld>
            <a:r>
              <a:rPr lang="en-US" altLang="zh-CN" b="1" smtClean="0"/>
              <a:t> </a:t>
            </a:r>
            <a:r>
              <a:rPr lang="zh-CN" altLang="en-US" smtClean="0"/>
              <a:t>页</a:t>
            </a:r>
            <a:endParaRPr lang="zh-CN" altLang="en-US" sz="1800">
              <a:latin typeface="Arial"/>
            </a:endParaRPr>
          </a:p>
        </p:txBody>
      </p:sp>
    </p:spTree>
    <p:extLst>
      <p:ext uri="{BB962C8B-B14F-4D97-AF65-F5344CB8AC3E}">
        <p14:creationId xmlns:p14="http://schemas.microsoft.com/office/powerpoint/2010/main" val="20355329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linds(horizontal)">
                                      <p:cBhvr>
                                        <p:cTn id="24" dur="500"/>
                                        <p:tgtEl>
                                          <p:spTgt spid="3">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a:t>
            </a:r>
            <a:endParaRPr lang="zh-CN" altLang="zh-CN" dirty="0"/>
          </a:p>
        </p:txBody>
      </p:sp>
      <p:sp>
        <p:nvSpPr>
          <p:cNvPr id="128003" name="Rectangle 3"/>
          <p:cNvSpPr>
            <a:spLocks noGrp="1" noChangeArrowheads="1"/>
          </p:cNvSpPr>
          <p:nvPr>
            <p:ph type="body" idx="1"/>
          </p:nvPr>
        </p:nvSpPr>
        <p:spPr>
          <a:xfrm>
            <a:off x="457200" y="2362200"/>
            <a:ext cx="8686800" cy="3040062"/>
          </a:xfrm>
        </p:spPr>
        <p:txBody>
          <a:bodyPr/>
          <a:lstStyle/>
          <a:p>
            <a:r>
              <a:rPr lang="zh-CN" altLang="en-US" sz="3200" dirty="0"/>
              <a:t>参数表</a:t>
            </a:r>
          </a:p>
          <a:p>
            <a:pPr lvl="1"/>
            <a:r>
              <a:rPr lang="zh-CN" altLang="en-US" sz="2400" dirty="0">
                <a:solidFill>
                  <a:srgbClr val="00FFFF"/>
                </a:solidFill>
              </a:rPr>
              <a:t>赋值参数 </a:t>
            </a:r>
            <a:r>
              <a:rPr lang="zh-CN" altLang="en-US" sz="2400" dirty="0"/>
              <a:t>只为操作提供输入值。</a:t>
            </a:r>
          </a:p>
          <a:p>
            <a:pPr lvl="1"/>
            <a:r>
              <a:rPr lang="zh-CN" altLang="en-US" sz="2400" dirty="0">
                <a:solidFill>
                  <a:srgbClr val="00FFFF"/>
                </a:solidFill>
              </a:rPr>
              <a:t>引用参数 </a:t>
            </a:r>
            <a:r>
              <a:rPr lang="zh-CN" altLang="en-US" sz="2400" dirty="0"/>
              <a:t>以</a:t>
            </a:r>
            <a:r>
              <a:rPr lang="en-US" altLang="zh-CN" sz="2400" dirty="0"/>
              <a:t>&amp;</a:t>
            </a:r>
            <a:r>
              <a:rPr lang="zh-CN" altLang="en-US" sz="2400" dirty="0"/>
              <a:t>打头，除可提供输入值，还将返回操作</a:t>
            </a:r>
            <a:r>
              <a:rPr lang="zh-CN" altLang="en-US" sz="2400" dirty="0" smtClean="0"/>
              <a:t>结果</a:t>
            </a:r>
            <a:endParaRPr lang="en-US" altLang="zh-CN" sz="2400" dirty="0" smtClean="0"/>
          </a:p>
          <a:p>
            <a:pPr lvl="1"/>
            <a:endParaRPr lang="zh-CN" altLang="en-US" sz="2400" dirty="0"/>
          </a:p>
          <a:p>
            <a:r>
              <a:rPr lang="zh-CN" altLang="en-US" sz="2800" dirty="0"/>
              <a:t>初始条件</a:t>
            </a:r>
            <a:r>
              <a:rPr lang="zh-CN" altLang="en-US" dirty="0">
                <a:solidFill>
                  <a:srgbClr val="006699"/>
                </a:solidFill>
              </a:rPr>
              <a:t> </a:t>
            </a:r>
            <a:r>
              <a:rPr lang="zh-CN" altLang="en-US" sz="2400" dirty="0">
                <a:solidFill>
                  <a:schemeClr val="tx1"/>
                </a:solidFill>
              </a:rPr>
              <a:t>描述了操作执行之前数据结构和参数应满足的条件，若不满足，则操作失败，并返回相应出错信息</a:t>
            </a:r>
            <a:r>
              <a:rPr lang="zh-CN" altLang="en-US" sz="2400" dirty="0" smtClean="0">
                <a:solidFill>
                  <a:schemeClr val="tx1"/>
                </a:solidFill>
              </a:rPr>
              <a:t>。</a:t>
            </a:r>
            <a:endParaRPr lang="en-US" altLang="zh-CN" sz="2400" dirty="0" smtClean="0">
              <a:solidFill>
                <a:schemeClr val="tx1"/>
              </a:solidFill>
            </a:endParaRPr>
          </a:p>
          <a:p>
            <a:endParaRPr lang="zh-CN" altLang="en-US" sz="2400" dirty="0">
              <a:solidFill>
                <a:schemeClr val="tx1"/>
              </a:solidFill>
            </a:endParaRPr>
          </a:p>
          <a:p>
            <a:r>
              <a:rPr lang="zh-CN" altLang="en-US" sz="2800" dirty="0"/>
              <a:t>操作结果 </a:t>
            </a:r>
            <a:r>
              <a:rPr lang="zh-CN" altLang="en-US" sz="2400" dirty="0">
                <a:solidFill>
                  <a:schemeClr val="tx1"/>
                </a:solidFill>
              </a:rPr>
              <a:t>说明了操作正常完成之后，数据结构的变化状况和应返回的结果。</a:t>
            </a:r>
          </a:p>
        </p:txBody>
      </p:sp>
      <p:sp>
        <p:nvSpPr>
          <p:cNvPr id="6" name="矩形 5"/>
          <p:cNvSpPr/>
          <p:nvPr/>
        </p:nvSpPr>
        <p:spPr>
          <a:xfrm>
            <a:off x="749300" y="673100"/>
            <a:ext cx="7378700" cy="1618905"/>
          </a:xfrm>
          <a:prstGeom prst="rect">
            <a:avLst/>
          </a:prstGeom>
        </p:spPr>
        <p:txBody>
          <a:bodyPr wrap="square">
            <a:spAutoFit/>
          </a:bodyPr>
          <a:lstStyle/>
          <a:p>
            <a:pPr marL="342900" indent="-342900" algn="l">
              <a:buClr>
                <a:srgbClr val="FFFF00"/>
              </a:buClr>
              <a:buSzPct val="70000"/>
            </a:pPr>
            <a:r>
              <a:rPr lang="zh-CN" altLang="en-US" sz="3200" dirty="0" smtClean="0">
                <a:solidFill>
                  <a:srgbClr val="FFFF00"/>
                </a:solidFill>
                <a:latin typeface="宋体"/>
                <a:ea typeface="宋体"/>
              </a:rPr>
              <a:t>基本操作名（参数表）</a:t>
            </a:r>
          </a:p>
          <a:p>
            <a:pPr algn="l"/>
            <a:r>
              <a:rPr lang="zh-CN" altLang="en-US" sz="2800" b="0" dirty="0" smtClean="0">
                <a:solidFill>
                  <a:srgbClr val="EAEAEA"/>
                </a:solidFill>
                <a:ea typeface="宋体" pitchFamily="2" charset="-122"/>
              </a:rPr>
              <a:t>    初始条件：</a:t>
            </a:r>
            <a:r>
              <a:rPr lang="en-US" altLang="zh-CN" sz="2800" b="0" dirty="0" smtClean="0">
                <a:solidFill>
                  <a:srgbClr val="EAEAEA"/>
                </a:solidFill>
                <a:ea typeface="宋体" pitchFamily="2" charset="-122"/>
              </a:rPr>
              <a:t>〈</a:t>
            </a:r>
            <a:r>
              <a:rPr lang="zh-CN" altLang="en-US" sz="2800" b="0" dirty="0" smtClean="0">
                <a:solidFill>
                  <a:srgbClr val="EAEAEA"/>
                </a:solidFill>
                <a:ea typeface="宋体" pitchFamily="2" charset="-122"/>
              </a:rPr>
              <a:t>初始条件描述</a:t>
            </a:r>
            <a:r>
              <a:rPr lang="en-US" altLang="zh-CN" sz="2800" b="0" dirty="0" smtClean="0">
                <a:solidFill>
                  <a:srgbClr val="EAEAEA"/>
                </a:solidFill>
                <a:ea typeface="宋体" pitchFamily="2" charset="-122"/>
              </a:rPr>
              <a:t>〉</a:t>
            </a:r>
          </a:p>
          <a:p>
            <a:pPr algn="l"/>
            <a:r>
              <a:rPr lang="en-US" altLang="zh-CN" sz="2800" b="0" dirty="0" smtClean="0">
                <a:solidFill>
                  <a:srgbClr val="EAEAEA"/>
                </a:solidFill>
                <a:ea typeface="宋体" pitchFamily="2" charset="-122"/>
              </a:rPr>
              <a:t>    </a:t>
            </a:r>
            <a:r>
              <a:rPr lang="zh-CN" altLang="en-US" sz="2800" b="0" dirty="0" smtClean="0">
                <a:solidFill>
                  <a:srgbClr val="EAEAEA"/>
                </a:solidFill>
                <a:ea typeface="宋体" pitchFamily="2" charset="-122"/>
              </a:rPr>
              <a:t>操作结果：</a:t>
            </a:r>
            <a:r>
              <a:rPr lang="en-US" altLang="zh-CN" sz="2800" b="0" dirty="0" smtClean="0">
                <a:solidFill>
                  <a:srgbClr val="EAEAEA"/>
                </a:solidFill>
                <a:ea typeface="宋体" pitchFamily="2" charset="-122"/>
              </a:rPr>
              <a:t>〈</a:t>
            </a:r>
            <a:r>
              <a:rPr lang="zh-CN" altLang="en-US" sz="2800" b="0" dirty="0" smtClean="0">
                <a:solidFill>
                  <a:srgbClr val="EAEAEA"/>
                </a:solidFill>
                <a:ea typeface="宋体" pitchFamily="2" charset="-122"/>
              </a:rPr>
              <a:t>操作结果描述</a:t>
            </a:r>
            <a:r>
              <a:rPr lang="en-US" altLang="zh-CN" sz="2800" b="0" dirty="0" smtClean="0">
                <a:solidFill>
                  <a:srgbClr val="EAEAEA"/>
                </a:solidFill>
                <a:ea typeface="宋体" pitchFamily="2" charset="-122"/>
              </a:rPr>
              <a:t>〉</a:t>
            </a:r>
            <a:endParaRPr lang="zh-CN" altLang="en-US" sz="2800" b="0" dirty="0">
              <a:solidFill>
                <a:srgbClr val="FFFFFF"/>
              </a:solidFill>
              <a:ea typeface="宋体" pitchFamily="2" charset="-122"/>
            </a:endParaRPr>
          </a:p>
        </p:txBody>
      </p:sp>
    </p:spTree>
    <p:extLst>
      <p:ext uri="{BB962C8B-B14F-4D97-AF65-F5344CB8AC3E}">
        <p14:creationId xmlns:p14="http://schemas.microsoft.com/office/powerpoint/2010/main" val="223675676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0" end="0"/>
                                            </p:txEl>
                                          </p:spTgt>
                                        </p:tgtEl>
                                        <p:attrNameLst>
                                          <p:attrName>style.visibility</p:attrName>
                                        </p:attrNameLst>
                                      </p:cBhvr>
                                      <p:to>
                                        <p:strVal val="visible"/>
                                      </p:to>
                                    </p:set>
                                    <p:animEffect transition="in" filter="blinds(horizontal)">
                                      <p:cBhvr>
                                        <p:cTn id="7" dur="500"/>
                                        <p:tgtEl>
                                          <p:spTgt spid="12800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10" dur="500"/>
                                        <p:tgtEl>
                                          <p:spTgt spid="12800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3" dur="500"/>
                                        <p:tgtEl>
                                          <p:spTgt spid="1280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18" dur="500"/>
                                        <p:tgtEl>
                                          <p:spTgt spid="12800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8003">
                                            <p:txEl>
                                              <p:pRg st="6" end="6"/>
                                            </p:txEl>
                                          </p:spTgt>
                                        </p:tgtEl>
                                        <p:attrNameLst>
                                          <p:attrName>style.visibility</p:attrName>
                                        </p:attrNameLst>
                                      </p:cBhvr>
                                      <p:to>
                                        <p:strVal val="visible"/>
                                      </p:to>
                                    </p:set>
                                    <p:animEffect transition="in" filter="blinds(horizontal)">
                                      <p:cBhvr>
                                        <p:cTn id="23" dur="500"/>
                                        <p:tgtEl>
                                          <p:spTgt spid="1280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抽象数据类型举例</a:t>
            </a:r>
            <a:endParaRPr lang="zh-CN" altLang="en-US" dirty="0"/>
          </a:p>
        </p:txBody>
      </p:sp>
      <p:sp>
        <p:nvSpPr>
          <p:cNvPr id="129027" name="Rectangle 3"/>
          <p:cNvSpPr>
            <a:spLocks noGrp="1" noChangeArrowheads="1"/>
          </p:cNvSpPr>
          <p:nvPr>
            <p:ph type="body" idx="1"/>
          </p:nvPr>
        </p:nvSpPr>
        <p:spPr>
          <a:xfrm>
            <a:off x="228600" y="683695"/>
            <a:ext cx="8648700" cy="5010150"/>
          </a:xfrm>
        </p:spPr>
        <p:txBody>
          <a:bodyPr/>
          <a:lstStyle/>
          <a:p>
            <a:pPr>
              <a:buNone/>
            </a:pPr>
            <a:r>
              <a:rPr lang="zh-CN" altLang="en-US" sz="3200" kern="1200" dirty="0" smtClean="0">
                <a:solidFill>
                  <a:schemeClr val="tx1"/>
                </a:solidFill>
                <a:latin typeface="+mn-ea"/>
                <a:cs typeface="+mj-cs"/>
              </a:rPr>
              <a:t>例如，抽象数据类型“</a:t>
            </a:r>
            <a:r>
              <a:rPr lang="zh-CN" altLang="en-US" sz="3200" kern="1200" dirty="0" smtClean="0">
                <a:latin typeface="+mn-ea"/>
                <a:cs typeface="+mj-cs"/>
              </a:rPr>
              <a:t>复数</a:t>
            </a:r>
            <a:r>
              <a:rPr lang="zh-CN" altLang="en-US" sz="3200" kern="1200" dirty="0" smtClean="0">
                <a:solidFill>
                  <a:schemeClr val="tx1"/>
                </a:solidFill>
                <a:latin typeface="+mn-ea"/>
                <a:cs typeface="+mj-cs"/>
              </a:rPr>
              <a:t>”的定义</a:t>
            </a:r>
            <a:r>
              <a:rPr lang="zh-CN" altLang="en-US" dirty="0">
                <a:solidFill>
                  <a:schemeClr val="tx1"/>
                </a:solidFill>
              </a:rPr>
              <a:t>：</a:t>
            </a:r>
          </a:p>
          <a:p>
            <a:endParaRPr lang="en-US" altLang="zh-CN" dirty="0"/>
          </a:p>
        </p:txBody>
      </p:sp>
      <p:sp>
        <p:nvSpPr>
          <p:cNvPr id="129028" name="Rectangle 4"/>
          <p:cNvSpPr>
            <a:spLocks noChangeArrowheads="1"/>
          </p:cNvSpPr>
          <p:nvPr/>
        </p:nvSpPr>
        <p:spPr bwMode="auto">
          <a:xfrm>
            <a:off x="539750" y="1464745"/>
            <a:ext cx="8243888" cy="5435334"/>
          </a:xfrm>
          <a:prstGeom prst="rect">
            <a:avLst/>
          </a:prstGeom>
          <a:noFill/>
          <a:ln w="12700" cap="sq">
            <a:noFill/>
            <a:miter lim="800000"/>
            <a:headEnd/>
            <a:tailEnd/>
          </a:ln>
          <a:effectLst/>
        </p:spPr>
        <p:txBody>
          <a:bodyPr>
            <a:spAutoFit/>
          </a:bodyPr>
          <a:lstStyle/>
          <a:p>
            <a:pPr algn="l">
              <a:spcBef>
                <a:spcPct val="0"/>
              </a:spcBef>
            </a:pPr>
            <a:r>
              <a:rPr lang="en-US" altLang="zh-CN" sz="2800" b="0" dirty="0">
                <a:solidFill>
                  <a:srgbClr val="FFFFFF"/>
                </a:solidFill>
                <a:latin typeface="Arial"/>
                <a:ea typeface="宋体" pitchFamily="2" charset="-122"/>
              </a:rPr>
              <a:t>ADT </a:t>
            </a:r>
            <a:r>
              <a:rPr lang="en-US" altLang="zh-CN" sz="2800" b="0" dirty="0">
                <a:solidFill>
                  <a:srgbClr val="FFFF00"/>
                </a:solidFill>
                <a:latin typeface="Arial"/>
                <a:ea typeface="宋体" pitchFamily="2" charset="-122"/>
              </a:rPr>
              <a:t>Complex</a:t>
            </a:r>
            <a:r>
              <a:rPr lang="en-US" altLang="zh-CN" sz="2800" b="0" dirty="0">
                <a:solidFill>
                  <a:srgbClr val="FFFFFF"/>
                </a:solidFill>
                <a:latin typeface="Arial"/>
                <a:ea typeface="宋体" pitchFamily="2" charset="-122"/>
              </a:rPr>
              <a:t> {</a:t>
            </a:r>
          </a:p>
          <a:p>
            <a:pPr algn="l">
              <a:spcBef>
                <a:spcPct val="0"/>
              </a:spcBef>
            </a:pPr>
            <a:r>
              <a:rPr lang="en-US" altLang="zh-CN" sz="2800" b="0" dirty="0">
                <a:solidFill>
                  <a:srgbClr val="FFFFFF"/>
                </a:solidFill>
                <a:latin typeface="Arial"/>
                <a:ea typeface="宋体" pitchFamily="2" charset="-122"/>
              </a:rPr>
              <a:t>    </a:t>
            </a:r>
            <a:r>
              <a:rPr lang="zh-CN" altLang="en-US" sz="2800" dirty="0">
                <a:solidFill>
                  <a:srgbClr val="00FFFF"/>
                </a:solidFill>
                <a:latin typeface="Arial"/>
                <a:ea typeface="宋体" pitchFamily="2" charset="-122"/>
              </a:rPr>
              <a:t>数据对象</a:t>
            </a:r>
            <a:r>
              <a:rPr lang="en-US" altLang="zh-CN" sz="2800" b="0" dirty="0">
                <a:solidFill>
                  <a:srgbClr val="FFFFFF"/>
                </a:solidFill>
                <a:latin typeface="Arial"/>
                <a:ea typeface="宋体" pitchFamily="2" charset="-122"/>
              </a:rPr>
              <a:t>: D</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{e1,e2</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e1,e2∈RealSet  }</a:t>
            </a:r>
          </a:p>
          <a:p>
            <a:pPr algn="l"/>
            <a:r>
              <a:rPr lang="en-US" altLang="zh-CN" sz="2800" b="0" dirty="0">
                <a:solidFill>
                  <a:srgbClr val="FFFFFF"/>
                </a:solidFill>
                <a:latin typeface="Arial"/>
                <a:ea typeface="宋体" pitchFamily="2" charset="-122"/>
              </a:rPr>
              <a:t>    </a:t>
            </a:r>
            <a:r>
              <a:rPr lang="en-US" altLang="en-US" sz="2800" dirty="0" err="1">
                <a:solidFill>
                  <a:srgbClr val="00FFFF"/>
                </a:solidFill>
                <a:latin typeface="Arial"/>
                <a:ea typeface="宋体" pitchFamily="2" charset="-122"/>
              </a:rPr>
              <a:t>数据关系</a:t>
            </a:r>
            <a:r>
              <a:rPr lang="en-US" altLang="zh-CN" sz="2800" b="0" dirty="0">
                <a:solidFill>
                  <a:srgbClr val="FFFFFF"/>
                </a:solidFill>
                <a:latin typeface="Arial"/>
                <a:ea typeface="宋体" pitchFamily="2" charset="-122"/>
              </a:rPr>
              <a:t>: R1</a:t>
            </a:r>
            <a:r>
              <a:rPr lang="zh-CN" altLang="en-US" sz="2800" b="0" dirty="0">
                <a:solidFill>
                  <a:srgbClr val="FFFFFF"/>
                </a:solidFill>
                <a:latin typeface="Arial"/>
                <a:ea typeface="宋体" pitchFamily="2" charset="-122"/>
              </a:rPr>
              <a:t>＝</a:t>
            </a:r>
            <a:r>
              <a:rPr lang="en-US" altLang="zh-CN" sz="2800" b="0" dirty="0">
                <a:solidFill>
                  <a:srgbClr val="FFFFFF"/>
                </a:solidFill>
                <a:latin typeface="Arial"/>
                <a:ea typeface="宋体" pitchFamily="2" charset="-122"/>
              </a:rPr>
              <a:t>{&lt;e1,e2&gt; | e1</a:t>
            </a:r>
            <a:r>
              <a:rPr lang="zh-CN" altLang="en-US" sz="2800" b="0" dirty="0">
                <a:solidFill>
                  <a:srgbClr val="FFFFFF"/>
                </a:solidFill>
                <a:latin typeface="Arial"/>
                <a:ea typeface="宋体" pitchFamily="2" charset="-122"/>
              </a:rPr>
              <a:t>是复数的实数</a:t>
            </a:r>
            <a:r>
              <a:rPr lang="zh-CN" altLang="en-US" sz="2800" b="0" dirty="0" smtClean="0">
                <a:solidFill>
                  <a:srgbClr val="FFFFFF"/>
                </a:solidFill>
                <a:latin typeface="Arial"/>
                <a:ea typeface="宋体" pitchFamily="2" charset="-122"/>
              </a:rPr>
              <a:t>部分 ，</a:t>
            </a:r>
            <a:r>
              <a:rPr lang="en-US" altLang="zh-CN" sz="2800" b="0" dirty="0" smtClean="0">
                <a:solidFill>
                  <a:srgbClr val="FFFFFF"/>
                </a:solidFill>
                <a:latin typeface="Arial"/>
                <a:ea typeface="宋体" pitchFamily="2" charset="-122"/>
              </a:rPr>
              <a:t>e2 </a:t>
            </a:r>
            <a:r>
              <a:rPr lang="zh-CN" altLang="en-US" sz="2800" b="0" dirty="0">
                <a:solidFill>
                  <a:srgbClr val="FFFFFF"/>
                </a:solidFill>
                <a:latin typeface="Arial"/>
                <a:ea typeface="宋体" pitchFamily="2" charset="-122"/>
              </a:rPr>
              <a:t>是复数的虚数部分 </a:t>
            </a:r>
            <a:r>
              <a:rPr lang="en-US" altLang="zh-CN" sz="2800" b="0" dirty="0">
                <a:solidFill>
                  <a:srgbClr val="FFFFFF"/>
                </a:solidFill>
                <a:latin typeface="Arial"/>
                <a:ea typeface="宋体" pitchFamily="2" charset="-122"/>
              </a:rPr>
              <a:t>}</a:t>
            </a:r>
          </a:p>
          <a:p>
            <a:pPr algn="l"/>
            <a:r>
              <a:rPr lang="en-US" altLang="zh-CN" sz="2800" b="0" dirty="0">
                <a:solidFill>
                  <a:srgbClr val="FFFFFF"/>
                </a:solidFill>
                <a:latin typeface="Arial"/>
                <a:ea typeface="宋体" pitchFamily="2" charset="-122"/>
              </a:rPr>
              <a:t>    </a:t>
            </a:r>
            <a:r>
              <a:rPr lang="zh-CN" altLang="en-US" sz="2800" dirty="0">
                <a:solidFill>
                  <a:srgbClr val="00FFFF"/>
                </a:solidFill>
                <a:latin typeface="Arial"/>
                <a:ea typeface="宋体" pitchFamily="2" charset="-122"/>
              </a:rPr>
              <a:t>基本操作</a:t>
            </a:r>
            <a:r>
              <a:rPr lang="zh-CN" altLang="en-US" sz="2800" b="0" dirty="0">
                <a:solidFill>
                  <a:srgbClr val="FFFFFF"/>
                </a:solidFill>
                <a:latin typeface="Arial"/>
                <a:ea typeface="宋体" pitchFamily="2" charset="-122"/>
              </a:rPr>
              <a:t>：</a:t>
            </a:r>
          </a:p>
          <a:p>
            <a:pPr algn="l"/>
            <a:r>
              <a:rPr lang="en-US" altLang="zh-CN" sz="2800" b="0" dirty="0" err="1">
                <a:solidFill>
                  <a:srgbClr val="FFFFFF"/>
                </a:solidFill>
                <a:latin typeface="Arial"/>
                <a:ea typeface="宋体" pitchFamily="2" charset="-122"/>
              </a:rPr>
              <a:t>AssignComplex</a:t>
            </a:r>
            <a:r>
              <a:rPr lang="en-US" altLang="zh-CN" sz="2800" b="0" dirty="0">
                <a:solidFill>
                  <a:srgbClr val="FFFFFF"/>
                </a:solidFill>
                <a:latin typeface="Arial"/>
                <a:ea typeface="宋体" pitchFamily="2" charset="-122"/>
              </a:rPr>
              <a:t>( &amp;Z, v1, v2 )</a:t>
            </a:r>
          </a:p>
          <a:p>
            <a:pPr algn="l"/>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操作结果：构造复数 </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，其实部和虚部分别被赋以参数 </a:t>
            </a:r>
            <a:r>
              <a:rPr lang="en-US" altLang="zh-CN" sz="2800" b="0" dirty="0">
                <a:solidFill>
                  <a:srgbClr val="00FF00"/>
                </a:solidFill>
                <a:latin typeface="Arial"/>
                <a:ea typeface="宋体" pitchFamily="2" charset="-122"/>
              </a:rPr>
              <a:t>v1 </a:t>
            </a:r>
            <a:r>
              <a:rPr lang="zh-CN" altLang="en-US" sz="2800" b="0" dirty="0">
                <a:solidFill>
                  <a:srgbClr val="00FF00"/>
                </a:solidFill>
                <a:latin typeface="Arial"/>
                <a:ea typeface="宋体" pitchFamily="2" charset="-122"/>
              </a:rPr>
              <a:t>和 </a:t>
            </a:r>
            <a:r>
              <a:rPr lang="en-US" altLang="zh-CN" sz="2800" b="0" dirty="0">
                <a:solidFill>
                  <a:srgbClr val="00FF00"/>
                </a:solidFill>
                <a:latin typeface="Arial"/>
                <a:ea typeface="宋体" pitchFamily="2" charset="-122"/>
              </a:rPr>
              <a:t>v2 </a:t>
            </a:r>
            <a:r>
              <a:rPr lang="zh-CN" altLang="en-US" sz="2800" b="0" dirty="0">
                <a:solidFill>
                  <a:srgbClr val="00FF00"/>
                </a:solidFill>
                <a:latin typeface="Arial"/>
                <a:ea typeface="宋体" pitchFamily="2" charset="-122"/>
              </a:rPr>
              <a:t>的值</a:t>
            </a:r>
          </a:p>
          <a:p>
            <a:pPr algn="l"/>
            <a:r>
              <a:rPr lang="en-US" altLang="zh-CN" sz="2800" b="0" dirty="0" err="1">
                <a:solidFill>
                  <a:srgbClr val="FFFFFF"/>
                </a:solidFill>
                <a:latin typeface="Arial"/>
                <a:ea typeface="宋体" pitchFamily="2" charset="-122"/>
              </a:rPr>
              <a:t>DestroyComplex</a:t>
            </a:r>
            <a:r>
              <a:rPr lang="en-US" altLang="zh-CN" sz="2800" b="0" dirty="0">
                <a:solidFill>
                  <a:srgbClr val="FFFFFF"/>
                </a:solidFill>
                <a:latin typeface="Arial"/>
                <a:ea typeface="宋体" pitchFamily="2" charset="-122"/>
              </a:rPr>
              <a:t>( &amp;Z)  </a:t>
            </a:r>
            <a:endParaRPr lang="en-US" altLang="zh-CN" sz="2800" b="0" dirty="0" smtClean="0">
              <a:solidFill>
                <a:srgbClr val="FFFFFF"/>
              </a:solidFill>
              <a:latin typeface="Arial"/>
              <a:ea typeface="宋体" pitchFamily="2" charset="-122"/>
            </a:endParaRPr>
          </a:p>
          <a:p>
            <a:pPr algn="l"/>
            <a:r>
              <a:rPr lang="zh-CN" altLang="en-US" dirty="0">
                <a:solidFill>
                  <a:srgbClr val="00FF00"/>
                </a:solidFill>
                <a:latin typeface="Arial"/>
              </a:rPr>
              <a:t>初始条件：复数已存在</a:t>
            </a:r>
            <a:r>
              <a:rPr lang="zh-CN" altLang="en-US" dirty="0" smtClean="0">
                <a:solidFill>
                  <a:srgbClr val="00FF00"/>
                </a:solidFill>
                <a:latin typeface="Arial"/>
              </a:rPr>
              <a:t>。</a:t>
            </a:r>
            <a:endParaRPr lang="en-US" altLang="zh-CN" sz="2800" b="0" dirty="0">
              <a:solidFill>
                <a:srgbClr val="FFFFFF"/>
              </a:solidFill>
              <a:latin typeface="Arial"/>
              <a:ea typeface="宋体" pitchFamily="2" charset="-122"/>
            </a:endParaRPr>
          </a:p>
          <a:p>
            <a:pPr algn="l"/>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操作结果：复数</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被销毁。</a:t>
            </a:r>
          </a:p>
        </p:txBody>
      </p:sp>
    </p:spTree>
    <p:extLst>
      <p:ext uri="{BB962C8B-B14F-4D97-AF65-F5344CB8AC3E}">
        <p14:creationId xmlns:p14="http://schemas.microsoft.com/office/powerpoint/2010/main" val="26891350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9028">
                                            <p:txEl>
                                              <p:pRg st="0" end="0"/>
                                            </p:txEl>
                                          </p:spTgt>
                                        </p:tgtEl>
                                        <p:attrNameLst>
                                          <p:attrName>style.visibility</p:attrName>
                                        </p:attrNameLst>
                                      </p:cBhvr>
                                      <p:to>
                                        <p:strVal val="visible"/>
                                      </p:to>
                                    </p:set>
                                    <p:animEffect transition="in" filter="wipe(left)">
                                      <p:cBhvr>
                                        <p:cTn id="7" dur="500"/>
                                        <p:tgtEl>
                                          <p:spTgt spid="129028">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9028">
                                            <p:txEl>
                                              <p:pRg st="1" end="1"/>
                                            </p:txEl>
                                          </p:spTgt>
                                        </p:tgtEl>
                                        <p:attrNameLst>
                                          <p:attrName>style.visibility</p:attrName>
                                        </p:attrNameLst>
                                      </p:cBhvr>
                                      <p:to>
                                        <p:strVal val="visible"/>
                                      </p:to>
                                    </p:set>
                                    <p:animEffect transition="in" filter="wipe(left)">
                                      <p:cBhvr>
                                        <p:cTn id="10" dur="500"/>
                                        <p:tgtEl>
                                          <p:spTgt spid="129028">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29028">
                                            <p:txEl>
                                              <p:pRg st="2" end="2"/>
                                            </p:txEl>
                                          </p:spTgt>
                                        </p:tgtEl>
                                        <p:attrNameLst>
                                          <p:attrName>style.visibility</p:attrName>
                                        </p:attrNameLst>
                                      </p:cBhvr>
                                      <p:to>
                                        <p:strVal val="visible"/>
                                      </p:to>
                                    </p:set>
                                    <p:animEffect transition="in" filter="wipe(left)">
                                      <p:cBhvr>
                                        <p:cTn id="13" dur="500"/>
                                        <p:tgtEl>
                                          <p:spTgt spid="129028">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29028">
                                            <p:txEl>
                                              <p:pRg st="3" end="3"/>
                                            </p:txEl>
                                          </p:spTgt>
                                        </p:tgtEl>
                                        <p:attrNameLst>
                                          <p:attrName>style.visibility</p:attrName>
                                        </p:attrNameLst>
                                      </p:cBhvr>
                                      <p:to>
                                        <p:strVal val="visible"/>
                                      </p:to>
                                    </p:set>
                                    <p:animEffect transition="in" filter="wipe(left)">
                                      <p:cBhvr>
                                        <p:cTn id="16" dur="500"/>
                                        <p:tgtEl>
                                          <p:spTgt spid="12902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29028">
                                            <p:txEl>
                                              <p:pRg st="4" end="4"/>
                                            </p:txEl>
                                          </p:spTgt>
                                        </p:tgtEl>
                                        <p:attrNameLst>
                                          <p:attrName>style.visibility</p:attrName>
                                        </p:attrNameLst>
                                      </p:cBhvr>
                                      <p:to>
                                        <p:strVal val="visible"/>
                                      </p:to>
                                    </p:set>
                                    <p:animEffect transition="in" filter="wipe(left)">
                                      <p:cBhvr>
                                        <p:cTn id="21" dur="500"/>
                                        <p:tgtEl>
                                          <p:spTgt spid="12902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29028">
                                            <p:txEl>
                                              <p:pRg st="5" end="5"/>
                                            </p:txEl>
                                          </p:spTgt>
                                        </p:tgtEl>
                                        <p:attrNameLst>
                                          <p:attrName>style.visibility</p:attrName>
                                        </p:attrNameLst>
                                      </p:cBhvr>
                                      <p:to>
                                        <p:strVal val="visible"/>
                                      </p:to>
                                    </p:set>
                                    <p:animEffect transition="in" filter="wipe(left)">
                                      <p:cBhvr>
                                        <p:cTn id="26" dur="500"/>
                                        <p:tgtEl>
                                          <p:spTgt spid="129028">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29028">
                                            <p:txEl>
                                              <p:pRg st="6" end="6"/>
                                            </p:txEl>
                                          </p:spTgt>
                                        </p:tgtEl>
                                        <p:attrNameLst>
                                          <p:attrName>style.visibility</p:attrName>
                                        </p:attrNameLst>
                                      </p:cBhvr>
                                      <p:to>
                                        <p:strVal val="visible"/>
                                      </p:to>
                                    </p:set>
                                    <p:animEffect transition="in" filter="wipe(left)">
                                      <p:cBhvr>
                                        <p:cTn id="31" dur="500"/>
                                        <p:tgtEl>
                                          <p:spTgt spid="129028">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29028">
                                            <p:txEl>
                                              <p:pRg st="7" end="7"/>
                                            </p:txEl>
                                          </p:spTgt>
                                        </p:tgtEl>
                                        <p:attrNameLst>
                                          <p:attrName>style.visibility</p:attrName>
                                        </p:attrNameLst>
                                      </p:cBhvr>
                                      <p:to>
                                        <p:strVal val="visible"/>
                                      </p:to>
                                    </p:set>
                                    <p:animEffect transition="in" filter="wipe(left)">
                                      <p:cBhvr>
                                        <p:cTn id="36" dur="500"/>
                                        <p:tgtEl>
                                          <p:spTgt spid="129028">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29028">
                                            <p:txEl>
                                              <p:pRg st="8" end="8"/>
                                            </p:txEl>
                                          </p:spTgt>
                                        </p:tgtEl>
                                        <p:attrNameLst>
                                          <p:attrName>style.visibility</p:attrName>
                                        </p:attrNameLst>
                                      </p:cBhvr>
                                      <p:to>
                                        <p:strVal val="visible"/>
                                      </p:to>
                                    </p:set>
                                    <p:animEffect transition="in" filter="wipe(left)">
                                      <p:cBhvr>
                                        <p:cTn id="41" dur="500"/>
                                        <p:tgtEl>
                                          <p:spTgt spid="12902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8"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抽象数据类型举例</a:t>
            </a:r>
          </a:p>
        </p:txBody>
      </p:sp>
      <p:sp>
        <p:nvSpPr>
          <p:cNvPr id="130052" name="Rectangle 4"/>
          <p:cNvSpPr>
            <a:spLocks noChangeArrowheads="1"/>
          </p:cNvSpPr>
          <p:nvPr/>
        </p:nvSpPr>
        <p:spPr bwMode="auto">
          <a:xfrm>
            <a:off x="539750" y="895350"/>
            <a:ext cx="8243888" cy="5090624"/>
          </a:xfrm>
          <a:prstGeom prst="rect">
            <a:avLst/>
          </a:prstGeom>
          <a:noFill/>
          <a:ln w="12700" cap="sq">
            <a:noFill/>
            <a:miter lim="800000"/>
            <a:headEnd/>
            <a:tailEnd/>
          </a:ln>
          <a:effectLst/>
        </p:spPr>
        <p:txBody>
          <a:bodyPr wrap="square">
            <a:spAutoFit/>
          </a:bodyPr>
          <a:lstStyle/>
          <a:p>
            <a:pPr algn="l">
              <a:buClr>
                <a:srgbClr val="FFCC00"/>
              </a:buClr>
              <a:buSzPct val="110000"/>
              <a:buFont typeface="Symbol" pitchFamily="18" charset="2"/>
              <a:buNone/>
            </a:pPr>
            <a:r>
              <a:rPr lang="en-US" altLang="zh-CN" sz="2800" b="0" dirty="0" err="1">
                <a:solidFill>
                  <a:srgbClr val="FFFFFF"/>
                </a:solidFill>
                <a:latin typeface="Arial"/>
                <a:ea typeface="宋体" pitchFamily="2" charset="-122"/>
              </a:rPr>
              <a:t>GetReal</a:t>
            </a:r>
            <a:r>
              <a:rPr lang="en-US" altLang="zh-CN" sz="2800" b="0" dirty="0">
                <a:solidFill>
                  <a:srgbClr val="FFFFFF"/>
                </a:solidFill>
                <a:latin typeface="Arial"/>
                <a:ea typeface="宋体" pitchFamily="2" charset="-122"/>
              </a:rPr>
              <a:t>( Z, &amp;</a:t>
            </a:r>
            <a:r>
              <a:rPr lang="en-US" altLang="zh-CN" sz="2800" b="0" dirty="0" err="1">
                <a:solidFill>
                  <a:srgbClr val="FFFFFF"/>
                </a:solidFill>
                <a:latin typeface="Arial"/>
                <a:ea typeface="宋体" pitchFamily="2" charset="-122"/>
              </a:rPr>
              <a:t>realPart</a:t>
            </a:r>
            <a:r>
              <a:rPr lang="en-US" altLang="zh-CN" sz="2800" b="0" dirty="0">
                <a:solidFill>
                  <a:srgbClr val="FFFFFF"/>
                </a:solidFill>
                <a:latin typeface="Arial"/>
                <a:ea typeface="宋体" pitchFamily="2" charset="-122"/>
              </a:rPr>
              <a:t> )</a:t>
            </a:r>
          </a:p>
          <a:p>
            <a:pPr algn="l">
              <a:buClr>
                <a:srgbClr val="FFCC00"/>
              </a:buClr>
              <a:buSzPct val="110000"/>
              <a:buFont typeface="Symbol" pitchFamily="18" charset="2"/>
              <a:buNone/>
            </a:pPr>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初始条件：复数已存在。</a:t>
            </a:r>
          </a:p>
          <a:p>
            <a:pPr algn="l">
              <a:buClr>
                <a:srgbClr val="FFCC00"/>
              </a:buClr>
              <a:buSzPct val="110000"/>
              <a:buFont typeface="Symbol" pitchFamily="18" charset="2"/>
              <a:buNone/>
            </a:pPr>
            <a:r>
              <a:rPr lang="zh-CN" altLang="en-US" sz="2800" b="0" dirty="0">
                <a:solidFill>
                  <a:srgbClr val="00FF00"/>
                </a:solidFill>
                <a:latin typeface="Arial"/>
                <a:ea typeface="宋体" pitchFamily="2" charset="-122"/>
              </a:rPr>
              <a:t>    操作结果：用</a:t>
            </a:r>
            <a:r>
              <a:rPr lang="en-US" altLang="zh-CN" sz="2800" b="0" dirty="0" err="1">
                <a:solidFill>
                  <a:srgbClr val="00FF00"/>
                </a:solidFill>
                <a:latin typeface="Arial"/>
                <a:ea typeface="宋体" pitchFamily="2" charset="-122"/>
              </a:rPr>
              <a:t>realPart</a:t>
            </a:r>
            <a:r>
              <a:rPr lang="zh-CN" altLang="en-US" sz="2800" b="0" dirty="0">
                <a:solidFill>
                  <a:srgbClr val="00FF00"/>
                </a:solidFill>
                <a:latin typeface="Arial"/>
                <a:ea typeface="宋体" pitchFamily="2" charset="-122"/>
              </a:rPr>
              <a:t>返回复数</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的实部值。</a:t>
            </a:r>
          </a:p>
          <a:p>
            <a:pPr algn="l">
              <a:buClr>
                <a:srgbClr val="FFCC00"/>
              </a:buClr>
              <a:buSzPct val="110000"/>
              <a:buFont typeface="Symbol" pitchFamily="18" charset="2"/>
              <a:buNone/>
            </a:pPr>
            <a:r>
              <a:rPr lang="en-US" altLang="zh-CN" sz="2800" b="0" dirty="0" err="1">
                <a:solidFill>
                  <a:srgbClr val="FFFFFF"/>
                </a:solidFill>
                <a:latin typeface="Arial"/>
                <a:ea typeface="宋体" pitchFamily="2" charset="-122"/>
              </a:rPr>
              <a:t>GetImag</a:t>
            </a:r>
            <a:r>
              <a:rPr lang="en-US" altLang="zh-CN" sz="2800" b="0" dirty="0">
                <a:solidFill>
                  <a:srgbClr val="FFFFFF"/>
                </a:solidFill>
                <a:latin typeface="Arial"/>
                <a:ea typeface="宋体" pitchFamily="2" charset="-122"/>
              </a:rPr>
              <a:t>( Z, &amp;</a:t>
            </a:r>
            <a:r>
              <a:rPr lang="en-US" altLang="zh-CN" sz="2800" b="0" dirty="0" err="1">
                <a:solidFill>
                  <a:srgbClr val="FFFFFF"/>
                </a:solidFill>
                <a:latin typeface="Arial"/>
                <a:ea typeface="宋体" pitchFamily="2" charset="-122"/>
              </a:rPr>
              <a:t>ImagPart</a:t>
            </a:r>
            <a:r>
              <a:rPr lang="en-US" altLang="zh-CN" sz="2800" b="0" dirty="0">
                <a:solidFill>
                  <a:srgbClr val="FFFFFF"/>
                </a:solidFill>
                <a:latin typeface="Arial"/>
                <a:ea typeface="宋体" pitchFamily="2" charset="-122"/>
              </a:rPr>
              <a:t> )</a:t>
            </a:r>
          </a:p>
          <a:p>
            <a:pPr algn="l">
              <a:buClr>
                <a:srgbClr val="FFCC00"/>
              </a:buClr>
              <a:buSzPct val="110000"/>
              <a:buFont typeface="Symbol" pitchFamily="18" charset="2"/>
              <a:buNone/>
            </a:pPr>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初始条件：复数已存在。</a:t>
            </a:r>
          </a:p>
          <a:p>
            <a:pPr algn="l">
              <a:buClr>
                <a:srgbClr val="FFCC00"/>
              </a:buClr>
              <a:buSzPct val="110000"/>
              <a:buFont typeface="Symbol" pitchFamily="18" charset="2"/>
              <a:buNone/>
            </a:pPr>
            <a:r>
              <a:rPr lang="zh-CN" altLang="en-US" sz="2800" b="0" dirty="0">
                <a:solidFill>
                  <a:srgbClr val="00FF00"/>
                </a:solidFill>
                <a:latin typeface="Arial"/>
                <a:ea typeface="宋体" pitchFamily="2" charset="-122"/>
              </a:rPr>
              <a:t>    操作结果：用</a:t>
            </a:r>
            <a:r>
              <a:rPr lang="en-US" altLang="zh-CN" sz="2800" b="0" dirty="0" err="1">
                <a:solidFill>
                  <a:srgbClr val="00FF00"/>
                </a:solidFill>
                <a:latin typeface="Arial"/>
                <a:ea typeface="宋体" pitchFamily="2" charset="-122"/>
              </a:rPr>
              <a:t>ImagPart</a:t>
            </a:r>
            <a:r>
              <a:rPr lang="zh-CN" altLang="en-US" sz="2800" b="0" dirty="0">
                <a:solidFill>
                  <a:srgbClr val="00FF00"/>
                </a:solidFill>
                <a:latin typeface="Arial"/>
                <a:ea typeface="宋体" pitchFamily="2" charset="-122"/>
              </a:rPr>
              <a:t>返回复数</a:t>
            </a:r>
            <a:r>
              <a:rPr lang="en-US" altLang="zh-CN" sz="2800" b="0" dirty="0">
                <a:solidFill>
                  <a:srgbClr val="00FF00"/>
                </a:solidFill>
                <a:latin typeface="Arial"/>
                <a:ea typeface="宋体" pitchFamily="2" charset="-122"/>
              </a:rPr>
              <a:t>Z</a:t>
            </a:r>
            <a:r>
              <a:rPr lang="zh-CN" altLang="en-US" sz="2800" b="0" dirty="0">
                <a:solidFill>
                  <a:srgbClr val="00FF00"/>
                </a:solidFill>
                <a:latin typeface="Arial"/>
                <a:ea typeface="宋体" pitchFamily="2" charset="-122"/>
              </a:rPr>
              <a:t>的虚部值。</a:t>
            </a:r>
          </a:p>
          <a:p>
            <a:pPr algn="l">
              <a:buClr>
                <a:srgbClr val="FFCC00"/>
              </a:buClr>
              <a:buSzPct val="110000"/>
              <a:buFont typeface="Symbol" pitchFamily="18" charset="2"/>
              <a:buNone/>
            </a:pPr>
            <a:r>
              <a:rPr lang="zh-CN" altLang="en-US" sz="2800" b="0" dirty="0">
                <a:solidFill>
                  <a:srgbClr val="FFFFFF"/>
                </a:solidFill>
                <a:latin typeface="Arial"/>
                <a:ea typeface="宋体" pitchFamily="2" charset="-122"/>
              </a:rPr>
              <a:t> </a:t>
            </a:r>
            <a:r>
              <a:rPr lang="en-US" altLang="zh-CN" sz="2800" b="0" dirty="0">
                <a:solidFill>
                  <a:srgbClr val="FFFFFF"/>
                </a:solidFill>
                <a:latin typeface="Arial"/>
                <a:ea typeface="宋体" pitchFamily="2" charset="-122"/>
              </a:rPr>
              <a:t>Add( z1,z2, &amp;sum )</a:t>
            </a:r>
          </a:p>
          <a:p>
            <a:pPr algn="l">
              <a:buClr>
                <a:srgbClr val="FFCC00"/>
              </a:buClr>
              <a:buSzPct val="110000"/>
              <a:buFont typeface="Symbol" pitchFamily="18" charset="2"/>
              <a:buNone/>
            </a:pPr>
            <a:r>
              <a:rPr lang="en-US" altLang="zh-CN" sz="2800" b="0" dirty="0">
                <a:solidFill>
                  <a:srgbClr val="FFFFFF"/>
                </a:solidFill>
                <a:latin typeface="Arial"/>
                <a:ea typeface="宋体" pitchFamily="2" charset="-122"/>
              </a:rPr>
              <a:t>    </a:t>
            </a:r>
            <a:r>
              <a:rPr lang="zh-CN" altLang="en-US" sz="2800" b="0" dirty="0">
                <a:solidFill>
                  <a:srgbClr val="00FF00"/>
                </a:solidFill>
                <a:latin typeface="Arial"/>
                <a:ea typeface="宋体" pitchFamily="2" charset="-122"/>
              </a:rPr>
              <a:t>初始条件：</a:t>
            </a:r>
            <a:r>
              <a:rPr lang="en-US" altLang="zh-CN" sz="2800" b="0" dirty="0">
                <a:solidFill>
                  <a:srgbClr val="00FF00"/>
                </a:solidFill>
                <a:latin typeface="Arial"/>
                <a:ea typeface="宋体" pitchFamily="2" charset="-122"/>
              </a:rPr>
              <a:t>z1, z2</a:t>
            </a:r>
            <a:r>
              <a:rPr lang="zh-CN" altLang="en-US" sz="2800" b="0" dirty="0">
                <a:solidFill>
                  <a:srgbClr val="00FF00"/>
                </a:solidFill>
                <a:latin typeface="Arial"/>
                <a:ea typeface="宋体" pitchFamily="2" charset="-122"/>
              </a:rPr>
              <a:t>是复数。</a:t>
            </a:r>
          </a:p>
          <a:p>
            <a:pPr algn="l">
              <a:buClr>
                <a:srgbClr val="FFCC00"/>
              </a:buClr>
              <a:buSzPct val="110000"/>
              <a:buFont typeface="Symbol" pitchFamily="18" charset="2"/>
              <a:buNone/>
            </a:pPr>
            <a:r>
              <a:rPr lang="zh-CN" altLang="en-US" sz="2800" b="0" dirty="0">
                <a:solidFill>
                  <a:srgbClr val="00FF00"/>
                </a:solidFill>
                <a:latin typeface="Arial"/>
                <a:ea typeface="宋体" pitchFamily="2" charset="-122"/>
              </a:rPr>
              <a:t>    操作结果：用</a:t>
            </a:r>
            <a:r>
              <a:rPr lang="en-US" altLang="zh-CN" sz="2800" b="0" dirty="0">
                <a:solidFill>
                  <a:srgbClr val="00FF00"/>
                </a:solidFill>
                <a:latin typeface="Arial"/>
                <a:ea typeface="宋体" pitchFamily="2" charset="-122"/>
              </a:rPr>
              <a:t>sum</a:t>
            </a:r>
            <a:r>
              <a:rPr lang="zh-CN" altLang="en-US" sz="2800" b="0" dirty="0">
                <a:solidFill>
                  <a:srgbClr val="00FF00"/>
                </a:solidFill>
                <a:latin typeface="Arial"/>
                <a:ea typeface="宋体" pitchFamily="2" charset="-122"/>
              </a:rPr>
              <a:t>返回两个复数</a:t>
            </a:r>
            <a:r>
              <a:rPr lang="en-US" altLang="zh-CN" sz="2800" b="0" dirty="0">
                <a:solidFill>
                  <a:srgbClr val="00FF00"/>
                </a:solidFill>
                <a:latin typeface="Arial"/>
                <a:ea typeface="宋体" pitchFamily="2" charset="-122"/>
              </a:rPr>
              <a:t>z1, z2 </a:t>
            </a:r>
            <a:r>
              <a:rPr lang="zh-CN" altLang="en-US" sz="2800" b="0" dirty="0">
                <a:solidFill>
                  <a:srgbClr val="00FF00"/>
                </a:solidFill>
                <a:latin typeface="Arial"/>
                <a:ea typeface="宋体" pitchFamily="2" charset="-122"/>
              </a:rPr>
              <a:t>的和值</a:t>
            </a:r>
          </a:p>
          <a:p>
            <a:pPr algn="l">
              <a:spcBef>
                <a:spcPct val="0"/>
              </a:spcBef>
            </a:pPr>
            <a:r>
              <a:rPr lang="en-US" altLang="zh-CN" sz="2800" b="0" dirty="0">
                <a:solidFill>
                  <a:srgbClr val="FFFFFF"/>
                </a:solidFill>
                <a:latin typeface="Arial"/>
                <a:ea typeface="宋体" pitchFamily="2" charset="-122"/>
              </a:rPr>
              <a:t>} ADT </a:t>
            </a:r>
            <a:r>
              <a:rPr lang="en-US" altLang="zh-CN" sz="2800" b="0" dirty="0">
                <a:solidFill>
                  <a:srgbClr val="FFFF00"/>
                </a:solidFill>
                <a:latin typeface="Arial"/>
                <a:ea typeface="宋体" pitchFamily="2" charset="-122"/>
              </a:rPr>
              <a:t>Complex</a:t>
            </a:r>
          </a:p>
        </p:txBody>
      </p:sp>
    </p:spTree>
    <p:extLst>
      <p:ext uri="{BB962C8B-B14F-4D97-AF65-F5344CB8AC3E}">
        <p14:creationId xmlns:p14="http://schemas.microsoft.com/office/powerpoint/2010/main" val="33210903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0052">
                                            <p:txEl>
                                              <p:pRg st="0" end="0"/>
                                            </p:txEl>
                                          </p:spTgt>
                                        </p:tgtEl>
                                        <p:attrNameLst>
                                          <p:attrName>style.visibility</p:attrName>
                                        </p:attrNameLst>
                                      </p:cBhvr>
                                      <p:to>
                                        <p:strVal val="visible"/>
                                      </p:to>
                                    </p:set>
                                    <p:animEffect transition="in" filter="wipe(up)">
                                      <p:cBhvr>
                                        <p:cTn id="7" dur="500"/>
                                        <p:tgtEl>
                                          <p:spTgt spid="1300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30052">
                                            <p:txEl>
                                              <p:pRg st="1" end="1"/>
                                            </p:txEl>
                                          </p:spTgt>
                                        </p:tgtEl>
                                        <p:attrNameLst>
                                          <p:attrName>style.visibility</p:attrName>
                                        </p:attrNameLst>
                                      </p:cBhvr>
                                      <p:to>
                                        <p:strVal val="visible"/>
                                      </p:to>
                                    </p:set>
                                    <p:animEffect transition="in" filter="wipe(up)">
                                      <p:cBhvr>
                                        <p:cTn id="12" dur="500"/>
                                        <p:tgtEl>
                                          <p:spTgt spid="1300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30052">
                                            <p:txEl>
                                              <p:pRg st="2" end="2"/>
                                            </p:txEl>
                                          </p:spTgt>
                                        </p:tgtEl>
                                        <p:attrNameLst>
                                          <p:attrName>style.visibility</p:attrName>
                                        </p:attrNameLst>
                                      </p:cBhvr>
                                      <p:to>
                                        <p:strVal val="visible"/>
                                      </p:to>
                                    </p:set>
                                    <p:animEffect transition="in" filter="wipe(up)">
                                      <p:cBhvr>
                                        <p:cTn id="17" dur="500"/>
                                        <p:tgtEl>
                                          <p:spTgt spid="1300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0052">
                                            <p:txEl>
                                              <p:pRg st="3" end="3"/>
                                            </p:txEl>
                                          </p:spTgt>
                                        </p:tgtEl>
                                        <p:attrNameLst>
                                          <p:attrName>style.visibility</p:attrName>
                                        </p:attrNameLst>
                                      </p:cBhvr>
                                      <p:to>
                                        <p:strVal val="visible"/>
                                      </p:to>
                                    </p:set>
                                    <p:animEffect transition="in" filter="wipe(up)">
                                      <p:cBhvr>
                                        <p:cTn id="22" dur="500"/>
                                        <p:tgtEl>
                                          <p:spTgt spid="1300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130052">
                                            <p:txEl>
                                              <p:pRg st="4" end="4"/>
                                            </p:txEl>
                                          </p:spTgt>
                                        </p:tgtEl>
                                        <p:attrNameLst>
                                          <p:attrName>style.visibility</p:attrName>
                                        </p:attrNameLst>
                                      </p:cBhvr>
                                      <p:to>
                                        <p:strVal val="visible"/>
                                      </p:to>
                                    </p:set>
                                    <p:animEffect transition="in" filter="wipe(up)">
                                      <p:cBhvr>
                                        <p:cTn id="27" dur="500"/>
                                        <p:tgtEl>
                                          <p:spTgt spid="13005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130052">
                                            <p:txEl>
                                              <p:pRg st="5" end="5"/>
                                            </p:txEl>
                                          </p:spTgt>
                                        </p:tgtEl>
                                        <p:attrNameLst>
                                          <p:attrName>style.visibility</p:attrName>
                                        </p:attrNameLst>
                                      </p:cBhvr>
                                      <p:to>
                                        <p:strVal val="visible"/>
                                      </p:to>
                                    </p:set>
                                    <p:animEffect transition="in" filter="wipe(up)">
                                      <p:cBhvr>
                                        <p:cTn id="32" dur="500"/>
                                        <p:tgtEl>
                                          <p:spTgt spid="13005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130052">
                                            <p:txEl>
                                              <p:pRg st="6" end="6"/>
                                            </p:txEl>
                                          </p:spTgt>
                                        </p:tgtEl>
                                        <p:attrNameLst>
                                          <p:attrName>style.visibility</p:attrName>
                                        </p:attrNameLst>
                                      </p:cBhvr>
                                      <p:to>
                                        <p:strVal val="visible"/>
                                      </p:to>
                                    </p:set>
                                    <p:animEffect transition="in" filter="wipe(up)">
                                      <p:cBhvr>
                                        <p:cTn id="37" dur="500"/>
                                        <p:tgtEl>
                                          <p:spTgt spid="13005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130052">
                                            <p:txEl>
                                              <p:pRg st="7" end="7"/>
                                            </p:txEl>
                                          </p:spTgt>
                                        </p:tgtEl>
                                        <p:attrNameLst>
                                          <p:attrName>style.visibility</p:attrName>
                                        </p:attrNameLst>
                                      </p:cBhvr>
                                      <p:to>
                                        <p:strVal val="visible"/>
                                      </p:to>
                                    </p:set>
                                    <p:animEffect transition="in" filter="wipe(up)">
                                      <p:cBhvr>
                                        <p:cTn id="42" dur="500"/>
                                        <p:tgtEl>
                                          <p:spTgt spid="13005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grpId="0" nodeType="clickEffect">
                                  <p:stCondLst>
                                    <p:cond delay="0"/>
                                  </p:stCondLst>
                                  <p:childTnLst>
                                    <p:set>
                                      <p:cBhvr>
                                        <p:cTn id="46" dur="1" fill="hold">
                                          <p:stCondLst>
                                            <p:cond delay="0"/>
                                          </p:stCondLst>
                                        </p:cTn>
                                        <p:tgtEl>
                                          <p:spTgt spid="130052">
                                            <p:txEl>
                                              <p:pRg st="8" end="8"/>
                                            </p:txEl>
                                          </p:spTgt>
                                        </p:tgtEl>
                                        <p:attrNameLst>
                                          <p:attrName>style.visibility</p:attrName>
                                        </p:attrNameLst>
                                      </p:cBhvr>
                                      <p:to>
                                        <p:strVal val="visible"/>
                                      </p:to>
                                    </p:set>
                                    <p:animEffect transition="in" filter="wipe(up)">
                                      <p:cBhvr>
                                        <p:cTn id="47" dur="500"/>
                                        <p:tgtEl>
                                          <p:spTgt spid="13005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130052">
                                            <p:txEl>
                                              <p:pRg st="9" end="9"/>
                                            </p:txEl>
                                          </p:spTgt>
                                        </p:tgtEl>
                                        <p:attrNameLst>
                                          <p:attrName>style.visibility</p:attrName>
                                        </p:attrNameLst>
                                      </p:cBhvr>
                                      <p:to>
                                        <p:strVal val="visible"/>
                                      </p:to>
                                    </p:set>
                                    <p:animEffect transition="in" filter="wipe(up)">
                                      <p:cBhvr>
                                        <p:cTn id="52" dur="500"/>
                                        <p:tgtEl>
                                          <p:spTgt spid="13005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抽象数据类型举例</a:t>
            </a:r>
            <a:endParaRPr lang="zh-CN" altLang="en-US" dirty="0"/>
          </a:p>
        </p:txBody>
      </p:sp>
      <p:sp>
        <p:nvSpPr>
          <p:cNvPr id="131075" name="Rectangle 3"/>
          <p:cNvSpPr>
            <a:spLocks noGrp="1" noChangeArrowheads="1"/>
          </p:cNvSpPr>
          <p:nvPr>
            <p:ph type="body" idx="1"/>
          </p:nvPr>
        </p:nvSpPr>
        <p:spPr/>
        <p:txBody>
          <a:bodyPr/>
          <a:lstStyle/>
          <a:p>
            <a:r>
              <a:rPr lang="zh-CN" altLang="en-US" dirty="0">
                <a:latin typeface="+mn-ea"/>
              </a:rPr>
              <a:t>特征一：数据抽象</a:t>
            </a:r>
          </a:p>
          <a:p>
            <a:pPr lvl="1"/>
            <a:r>
              <a:rPr lang="zh-CN" altLang="en-US" dirty="0">
                <a:latin typeface="+mn-ea"/>
              </a:rPr>
              <a:t>用</a:t>
            </a:r>
            <a:r>
              <a:rPr lang="en-US" altLang="zh-CN" dirty="0">
                <a:latin typeface="+mn-ea"/>
              </a:rPr>
              <a:t>ADT</a:t>
            </a:r>
            <a:r>
              <a:rPr lang="zh-CN" altLang="en-US" dirty="0">
                <a:latin typeface="+mn-ea"/>
              </a:rPr>
              <a:t>描述程序处理</a:t>
            </a:r>
            <a:r>
              <a:rPr lang="zh-CN" altLang="en-US" dirty="0" smtClean="0">
                <a:latin typeface="+mn-ea"/>
              </a:rPr>
              <a:t>的数据时</a:t>
            </a:r>
            <a:r>
              <a:rPr lang="zh-CN" altLang="en-US" dirty="0">
                <a:latin typeface="+mn-ea"/>
              </a:rPr>
              <a:t>，强调的是其</a:t>
            </a:r>
            <a:r>
              <a:rPr lang="zh-CN" altLang="en-US" dirty="0">
                <a:solidFill>
                  <a:srgbClr val="00FFFF"/>
                </a:solidFill>
                <a:latin typeface="+mn-ea"/>
              </a:rPr>
              <a:t>本质的特征</a:t>
            </a:r>
            <a:r>
              <a:rPr lang="zh-CN" altLang="en-US" dirty="0" smtClean="0">
                <a:latin typeface="+mn-ea"/>
              </a:rPr>
              <a:t>、</a:t>
            </a:r>
            <a:r>
              <a:rPr lang="zh-CN" altLang="en-US" dirty="0" smtClean="0">
                <a:solidFill>
                  <a:srgbClr val="00FFFF"/>
                </a:solidFill>
                <a:latin typeface="+mn-ea"/>
              </a:rPr>
              <a:t>功能</a:t>
            </a:r>
            <a:r>
              <a:rPr lang="zh-CN" altLang="en-US" dirty="0">
                <a:solidFill>
                  <a:srgbClr val="00FFFF"/>
                </a:solidFill>
                <a:latin typeface="+mn-ea"/>
              </a:rPr>
              <a:t>描述</a:t>
            </a:r>
            <a:r>
              <a:rPr lang="zh-CN" altLang="en-US" dirty="0" smtClean="0">
                <a:latin typeface="+mn-ea"/>
              </a:rPr>
              <a:t>及</a:t>
            </a:r>
            <a:r>
              <a:rPr lang="zh-CN" altLang="en-US" dirty="0" smtClean="0">
                <a:solidFill>
                  <a:srgbClr val="00FFFF"/>
                </a:solidFill>
                <a:latin typeface="+mn-ea"/>
              </a:rPr>
              <a:t>外部接口定义</a:t>
            </a:r>
            <a:r>
              <a:rPr lang="zh-CN" altLang="en-US" dirty="0" smtClean="0">
                <a:latin typeface="+mn-ea"/>
              </a:rPr>
              <a:t>（</a:t>
            </a:r>
            <a:r>
              <a:rPr lang="zh-CN" altLang="en-US" dirty="0">
                <a:latin typeface="+mn-ea"/>
              </a:rPr>
              <a:t>即外界使用它的方法）。</a:t>
            </a:r>
          </a:p>
          <a:p>
            <a:r>
              <a:rPr lang="zh-CN" altLang="en-US" dirty="0">
                <a:latin typeface="+mn-ea"/>
              </a:rPr>
              <a:t>特征二：数据封装</a:t>
            </a:r>
          </a:p>
          <a:p>
            <a:pPr lvl="1"/>
            <a:r>
              <a:rPr lang="zh-CN" altLang="en-US" dirty="0" smtClean="0">
                <a:latin typeface="+mn-ea"/>
              </a:rPr>
              <a:t>将数据的</a:t>
            </a:r>
            <a:r>
              <a:rPr lang="zh-CN" altLang="en-US" dirty="0">
                <a:solidFill>
                  <a:srgbClr val="00FFFF"/>
                </a:solidFill>
                <a:latin typeface="+mn-ea"/>
              </a:rPr>
              <a:t>外部特性和其内部实现细节分离</a:t>
            </a:r>
            <a:r>
              <a:rPr lang="zh-CN" altLang="en-US" dirty="0">
                <a:latin typeface="+mn-ea"/>
              </a:rPr>
              <a:t>，并且对外部用户</a:t>
            </a:r>
            <a:r>
              <a:rPr lang="zh-CN" altLang="en-US" dirty="0">
                <a:solidFill>
                  <a:srgbClr val="00FFFF"/>
                </a:solidFill>
                <a:latin typeface="+mn-ea"/>
              </a:rPr>
              <a:t>隐藏</a:t>
            </a:r>
            <a:r>
              <a:rPr lang="zh-CN" altLang="en-US" dirty="0">
                <a:latin typeface="+mn-ea"/>
              </a:rPr>
              <a:t>其内部实现细节。</a:t>
            </a:r>
          </a:p>
          <a:p>
            <a:endParaRPr lang="en-US" altLang="zh-CN" dirty="0">
              <a:latin typeface="+mn-ea"/>
            </a:endParaRPr>
          </a:p>
        </p:txBody>
      </p:sp>
    </p:spTree>
    <p:extLst>
      <p:ext uri="{BB962C8B-B14F-4D97-AF65-F5344CB8AC3E}">
        <p14:creationId xmlns:p14="http://schemas.microsoft.com/office/powerpoint/2010/main" val="2477132790"/>
      </p:ext>
    </p:extLst>
  </p:cSld>
  <p:clrMapOvr>
    <a:masterClrMapping/>
  </p:clrMapOvr>
  <p:transition>
    <p:random/>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抽象数据类型的实现</a:t>
            </a:r>
            <a:endParaRPr lang="zh-CN" altLang="en-US" dirty="0"/>
          </a:p>
        </p:txBody>
      </p:sp>
      <p:sp>
        <p:nvSpPr>
          <p:cNvPr id="132099" name="Rectangle 3"/>
          <p:cNvSpPr>
            <a:spLocks noGrp="1" noChangeArrowheads="1"/>
          </p:cNvSpPr>
          <p:nvPr>
            <p:ph type="body" idx="1"/>
          </p:nvPr>
        </p:nvSpPr>
        <p:spPr/>
        <p:txBody>
          <a:bodyPr/>
          <a:lstStyle/>
          <a:p>
            <a:r>
              <a:rPr lang="en-US" altLang="zh-CN" sz="2800" dirty="0">
                <a:solidFill>
                  <a:schemeClr val="tx1"/>
                </a:solidFill>
              </a:rPr>
              <a:t>ADT</a:t>
            </a:r>
            <a:r>
              <a:rPr lang="zh-CN" altLang="en-US" sz="2800" dirty="0">
                <a:solidFill>
                  <a:schemeClr val="tx1"/>
                </a:solidFill>
              </a:rPr>
              <a:t>需要通过</a:t>
            </a:r>
            <a:r>
              <a:rPr lang="zh-CN" altLang="en-US" sz="2800" dirty="0">
                <a:solidFill>
                  <a:srgbClr val="00FFFF"/>
                </a:solidFill>
              </a:rPr>
              <a:t>固有数据类型</a:t>
            </a:r>
            <a:r>
              <a:rPr lang="en-US" altLang="zh-CN" sz="2800" dirty="0">
                <a:solidFill>
                  <a:schemeClr val="tx1"/>
                </a:solidFill>
              </a:rPr>
              <a:t>(</a:t>
            </a:r>
            <a:r>
              <a:rPr lang="zh-CN" altLang="en-US" sz="2800" dirty="0">
                <a:solidFill>
                  <a:schemeClr val="tx1"/>
                </a:solidFill>
              </a:rPr>
              <a:t>高级编程语言中已实现的数据类型</a:t>
            </a:r>
            <a:r>
              <a:rPr lang="en-US" altLang="zh-CN" sz="2800" dirty="0">
                <a:solidFill>
                  <a:schemeClr val="tx1"/>
                </a:solidFill>
              </a:rPr>
              <a:t>)</a:t>
            </a:r>
            <a:r>
              <a:rPr lang="zh-CN" altLang="en-US" sz="2800" dirty="0">
                <a:solidFill>
                  <a:schemeClr val="tx1"/>
                </a:solidFill>
              </a:rPr>
              <a:t>来</a:t>
            </a:r>
            <a:r>
              <a:rPr lang="zh-CN" altLang="en-US" sz="2800" dirty="0" smtClean="0">
                <a:solidFill>
                  <a:schemeClr val="tx1"/>
                </a:solidFill>
              </a:rPr>
              <a:t>实现</a:t>
            </a:r>
            <a:endParaRPr lang="zh-CN" altLang="en-US" sz="2800" dirty="0">
              <a:solidFill>
                <a:schemeClr val="tx1"/>
              </a:solidFill>
            </a:endParaRPr>
          </a:p>
          <a:p>
            <a:r>
              <a:rPr lang="zh-CN" altLang="en-US" sz="2800" dirty="0" smtClean="0">
                <a:solidFill>
                  <a:schemeClr val="tx1"/>
                </a:solidFill>
              </a:rPr>
              <a:t>例如</a:t>
            </a:r>
            <a:r>
              <a:rPr lang="en-US" altLang="zh-CN" sz="2800" dirty="0" smtClean="0">
                <a:solidFill>
                  <a:schemeClr val="tx1"/>
                </a:solidFill>
              </a:rPr>
              <a:t>, </a:t>
            </a:r>
            <a:r>
              <a:rPr lang="zh-CN" altLang="en-US" sz="2800" dirty="0" smtClean="0">
                <a:solidFill>
                  <a:schemeClr val="tx1"/>
                </a:solidFill>
              </a:rPr>
              <a:t>复数</a:t>
            </a:r>
            <a:r>
              <a:rPr lang="en-US" altLang="zh-CN" sz="2800" dirty="0">
                <a:solidFill>
                  <a:schemeClr val="tx1"/>
                </a:solidFill>
              </a:rPr>
              <a:t>ADT</a:t>
            </a:r>
            <a:r>
              <a:rPr lang="zh-CN" altLang="en-US" sz="2800" dirty="0">
                <a:solidFill>
                  <a:schemeClr val="tx1"/>
                </a:solidFill>
              </a:rPr>
              <a:t>的实现：</a:t>
            </a:r>
          </a:p>
        </p:txBody>
      </p:sp>
      <p:sp>
        <p:nvSpPr>
          <p:cNvPr id="132100" name="Rectangle 4"/>
          <p:cNvSpPr>
            <a:spLocks noChangeArrowheads="1"/>
          </p:cNvSpPr>
          <p:nvPr/>
        </p:nvSpPr>
        <p:spPr bwMode="auto">
          <a:xfrm>
            <a:off x="76200" y="2895600"/>
            <a:ext cx="2708275" cy="2234458"/>
          </a:xfrm>
          <a:prstGeom prst="rect">
            <a:avLst/>
          </a:prstGeom>
          <a:noFill/>
          <a:ln w="12700" cap="sq">
            <a:noFill/>
            <a:miter lim="800000"/>
            <a:headEnd/>
            <a:tailEnd/>
          </a:ln>
          <a:effectLst/>
        </p:spPr>
        <p:txBody>
          <a:bodyPr>
            <a:spAutoFit/>
          </a:bodyPr>
          <a:lstStyle/>
          <a:p>
            <a:pPr algn="l"/>
            <a:r>
              <a:rPr lang="en-US" altLang="zh-CN" dirty="0">
                <a:solidFill>
                  <a:srgbClr val="00FF00"/>
                </a:solidFill>
                <a:ea typeface="宋体" pitchFamily="2" charset="-122"/>
              </a:rPr>
              <a:t>//</a:t>
            </a:r>
            <a:r>
              <a:rPr lang="zh-CN" altLang="en-US" dirty="0">
                <a:solidFill>
                  <a:srgbClr val="00FF00"/>
                </a:solidFill>
                <a:ea typeface="宋体" pitchFamily="2" charset="-122"/>
              </a:rPr>
              <a:t>存储结构的定义</a:t>
            </a:r>
          </a:p>
          <a:p>
            <a:pPr algn="l"/>
            <a:r>
              <a:rPr lang="en-US" altLang="zh-CN" dirty="0" err="1">
                <a:solidFill>
                  <a:srgbClr val="FFFFFF"/>
                </a:solidFill>
                <a:ea typeface="宋体" pitchFamily="2" charset="-122"/>
              </a:rPr>
              <a:t>typedef</a:t>
            </a:r>
            <a:r>
              <a:rPr lang="en-US" altLang="zh-CN" dirty="0">
                <a:solidFill>
                  <a:srgbClr val="FFFFFF"/>
                </a:solidFill>
                <a:ea typeface="宋体" pitchFamily="2" charset="-122"/>
              </a:rPr>
              <a:t>  </a:t>
            </a:r>
            <a:r>
              <a:rPr lang="en-US" altLang="zh-CN" dirty="0" err="1">
                <a:solidFill>
                  <a:srgbClr val="FFFFFF"/>
                </a:solidFill>
                <a:ea typeface="宋体" pitchFamily="2" charset="-122"/>
              </a:rPr>
              <a:t>struct</a:t>
            </a:r>
            <a:r>
              <a:rPr lang="en-US" altLang="zh-CN" dirty="0">
                <a:solidFill>
                  <a:srgbClr val="FFFFFF"/>
                </a:solidFill>
                <a:ea typeface="宋体" pitchFamily="2" charset="-122"/>
              </a:rPr>
              <a:t> {</a:t>
            </a:r>
          </a:p>
          <a:p>
            <a:pPr algn="l"/>
            <a:r>
              <a:rPr lang="en-US" altLang="zh-CN" dirty="0">
                <a:solidFill>
                  <a:srgbClr val="FFFFFF"/>
                </a:solidFill>
                <a:ea typeface="宋体" pitchFamily="2" charset="-122"/>
              </a:rPr>
              <a:t>    float </a:t>
            </a:r>
            <a:r>
              <a:rPr lang="en-US" altLang="zh-CN" dirty="0" err="1">
                <a:solidFill>
                  <a:srgbClr val="FFFFFF"/>
                </a:solidFill>
                <a:ea typeface="宋体" pitchFamily="2" charset="-122"/>
              </a:rPr>
              <a:t>realpart</a:t>
            </a:r>
            <a:r>
              <a:rPr lang="zh-CN" altLang="en-US" dirty="0">
                <a:solidFill>
                  <a:srgbClr val="FFFFFF"/>
                </a:solidFill>
                <a:ea typeface="宋体" pitchFamily="2" charset="-122"/>
              </a:rPr>
              <a:t>；</a:t>
            </a:r>
          </a:p>
          <a:p>
            <a:pPr algn="l"/>
            <a:r>
              <a:rPr lang="zh-CN" altLang="en-US" dirty="0">
                <a:solidFill>
                  <a:srgbClr val="FFFFFF"/>
                </a:solidFill>
                <a:ea typeface="宋体" pitchFamily="2" charset="-122"/>
              </a:rPr>
              <a:t>    </a:t>
            </a:r>
            <a:r>
              <a:rPr lang="en-US" altLang="zh-CN" dirty="0">
                <a:solidFill>
                  <a:srgbClr val="FFFFFF"/>
                </a:solidFill>
                <a:ea typeface="宋体" pitchFamily="2" charset="-122"/>
              </a:rPr>
              <a:t>float </a:t>
            </a:r>
            <a:r>
              <a:rPr lang="en-US" altLang="zh-CN" dirty="0" err="1">
                <a:solidFill>
                  <a:srgbClr val="FFFFFF"/>
                </a:solidFill>
                <a:ea typeface="宋体" pitchFamily="2" charset="-122"/>
              </a:rPr>
              <a:t>imagpart</a:t>
            </a:r>
            <a:r>
              <a:rPr lang="zh-CN" altLang="en-US" dirty="0">
                <a:solidFill>
                  <a:srgbClr val="FFFFFF"/>
                </a:solidFill>
                <a:ea typeface="宋体" pitchFamily="2" charset="-122"/>
              </a:rPr>
              <a:t>；</a:t>
            </a:r>
          </a:p>
          <a:p>
            <a:pPr algn="l"/>
            <a:r>
              <a:rPr lang="en-US" altLang="zh-CN" dirty="0">
                <a:solidFill>
                  <a:srgbClr val="FFFFFF"/>
                </a:solidFill>
                <a:ea typeface="宋体" pitchFamily="2" charset="-122"/>
              </a:rPr>
              <a:t>}complex</a:t>
            </a:r>
            <a:r>
              <a:rPr lang="zh-CN" altLang="en-US" dirty="0">
                <a:solidFill>
                  <a:srgbClr val="FFFFFF"/>
                </a:solidFill>
                <a:ea typeface="宋体" pitchFamily="2" charset="-122"/>
              </a:rPr>
              <a:t>；</a:t>
            </a:r>
          </a:p>
        </p:txBody>
      </p:sp>
      <p:sp>
        <p:nvSpPr>
          <p:cNvPr id="132101" name="Rectangle 5"/>
          <p:cNvSpPr>
            <a:spLocks noChangeArrowheads="1"/>
          </p:cNvSpPr>
          <p:nvPr/>
        </p:nvSpPr>
        <p:spPr bwMode="auto">
          <a:xfrm>
            <a:off x="2527300" y="2451100"/>
            <a:ext cx="6845300" cy="4167295"/>
          </a:xfrm>
          <a:prstGeom prst="rect">
            <a:avLst/>
          </a:prstGeom>
          <a:noFill/>
          <a:ln w="12700" cap="sq">
            <a:noFill/>
            <a:miter lim="800000"/>
            <a:headEnd/>
            <a:tailEnd/>
          </a:ln>
          <a:effectLst/>
        </p:spPr>
        <p:txBody>
          <a:bodyPr wrap="square">
            <a:spAutoFit/>
          </a:bodyPr>
          <a:lstStyle/>
          <a:p>
            <a:pPr algn="l"/>
            <a:r>
              <a:rPr lang="en-US" altLang="zh-CN" sz="2800" b="0" dirty="0" smtClean="0">
                <a:solidFill>
                  <a:srgbClr val="FFFFFF"/>
                </a:solidFill>
                <a:latin typeface="Arial"/>
                <a:ea typeface="宋体" pitchFamily="2" charset="-122"/>
              </a:rPr>
              <a:t>void </a:t>
            </a:r>
            <a:r>
              <a:rPr lang="en-US" altLang="zh-CN" sz="2800" b="0" dirty="0">
                <a:solidFill>
                  <a:srgbClr val="FFFFFF"/>
                </a:solidFill>
                <a:latin typeface="Arial"/>
                <a:ea typeface="宋体" pitchFamily="2" charset="-122"/>
              </a:rPr>
              <a:t>Assign( complex &amp;Z, float </a:t>
            </a:r>
            <a:r>
              <a:rPr lang="en-US" altLang="zh-CN" sz="2800" b="0" dirty="0" err="1">
                <a:solidFill>
                  <a:srgbClr val="FFFFFF"/>
                </a:solidFill>
                <a:latin typeface="Arial"/>
                <a:ea typeface="宋体" pitchFamily="2" charset="-122"/>
              </a:rPr>
              <a:t>realval</a:t>
            </a:r>
            <a:r>
              <a:rPr lang="en-US" altLang="zh-CN" sz="2800" b="0" dirty="0">
                <a:solidFill>
                  <a:srgbClr val="FFFFFF"/>
                </a:solidFill>
                <a:latin typeface="Arial"/>
                <a:ea typeface="宋体" pitchFamily="2" charset="-122"/>
              </a:rPr>
              <a:t>, float </a:t>
            </a:r>
            <a:r>
              <a:rPr lang="en-US" altLang="zh-CN" sz="2800" b="0" dirty="0" err="1">
                <a:solidFill>
                  <a:srgbClr val="FFFFFF"/>
                </a:solidFill>
                <a:latin typeface="Arial"/>
                <a:ea typeface="宋体" pitchFamily="2" charset="-122"/>
              </a:rPr>
              <a:t>imagval</a:t>
            </a:r>
            <a:r>
              <a:rPr lang="en-US" altLang="zh-CN" sz="2800" b="0" dirty="0">
                <a:solidFill>
                  <a:srgbClr val="FFFFFF"/>
                </a:solidFill>
                <a:latin typeface="Arial"/>
                <a:ea typeface="宋体" pitchFamily="2" charset="-122"/>
              </a:rPr>
              <a:t> )</a:t>
            </a:r>
            <a:r>
              <a:rPr lang="zh-CN" altLang="en-US" sz="2800" b="0" dirty="0" smtClean="0">
                <a:solidFill>
                  <a:srgbClr val="FFFFFF"/>
                </a:solidFill>
                <a:latin typeface="Arial"/>
                <a:ea typeface="宋体" pitchFamily="2" charset="-122"/>
              </a:rPr>
              <a:t>；</a:t>
            </a:r>
            <a:r>
              <a:rPr lang="en-US" altLang="zh-CN" sz="2000" b="0" dirty="0" smtClean="0">
                <a:solidFill>
                  <a:srgbClr val="00FF00"/>
                </a:solidFill>
                <a:latin typeface="Arial"/>
                <a:ea typeface="宋体" pitchFamily="2" charset="-122"/>
              </a:rPr>
              <a:t>// </a:t>
            </a:r>
            <a:r>
              <a:rPr lang="zh-CN" altLang="en-US" sz="2000" b="0" dirty="0">
                <a:solidFill>
                  <a:srgbClr val="00FF00"/>
                </a:solidFill>
                <a:latin typeface="Arial"/>
                <a:ea typeface="宋体" pitchFamily="2" charset="-122"/>
              </a:rPr>
              <a:t>构造</a:t>
            </a:r>
            <a:r>
              <a:rPr lang="zh-CN" altLang="en-US" sz="2000" b="0" dirty="0" smtClean="0">
                <a:solidFill>
                  <a:srgbClr val="00FF00"/>
                </a:solidFill>
                <a:latin typeface="Arial"/>
                <a:ea typeface="宋体" pitchFamily="2" charset="-122"/>
              </a:rPr>
              <a:t>复数</a:t>
            </a:r>
            <a:r>
              <a:rPr lang="en-US" altLang="zh-CN" sz="2000" b="0" dirty="0" smtClean="0">
                <a:solidFill>
                  <a:srgbClr val="00FF00"/>
                </a:solidFill>
                <a:latin typeface="Arial"/>
                <a:ea typeface="宋体" pitchFamily="2" charset="-122"/>
              </a:rPr>
              <a:t>Z</a:t>
            </a:r>
            <a:r>
              <a:rPr lang="en-US" altLang="zh-CN" sz="2000" b="0" dirty="0">
                <a:solidFill>
                  <a:srgbClr val="00FF00"/>
                </a:solidFill>
                <a:latin typeface="Arial"/>
                <a:ea typeface="宋体" pitchFamily="2" charset="-122"/>
              </a:rPr>
              <a:t>,</a:t>
            </a:r>
            <a:r>
              <a:rPr lang="zh-CN" altLang="en-US" sz="2000" b="0" dirty="0">
                <a:solidFill>
                  <a:srgbClr val="00FF00"/>
                </a:solidFill>
                <a:latin typeface="Arial"/>
                <a:ea typeface="宋体" pitchFamily="2" charset="-122"/>
              </a:rPr>
              <a:t>其实部和虚部分别</a:t>
            </a:r>
            <a:r>
              <a:rPr lang="zh-CN" altLang="en-US" sz="2000" b="0" dirty="0" smtClean="0">
                <a:solidFill>
                  <a:srgbClr val="00FF00"/>
                </a:solidFill>
                <a:latin typeface="Arial"/>
                <a:ea typeface="宋体" pitchFamily="2" charset="-122"/>
              </a:rPr>
              <a:t>被赋</a:t>
            </a:r>
            <a:r>
              <a:rPr lang="zh-CN" altLang="en-US" sz="2000" b="0" dirty="0">
                <a:solidFill>
                  <a:srgbClr val="00FF00"/>
                </a:solidFill>
                <a:latin typeface="Arial"/>
                <a:ea typeface="宋体" pitchFamily="2" charset="-122"/>
              </a:rPr>
              <a:t>以参数 </a:t>
            </a:r>
            <a:r>
              <a:rPr lang="en-US" altLang="zh-CN" sz="2000" b="0" dirty="0" err="1" smtClean="0">
                <a:solidFill>
                  <a:srgbClr val="00FF00"/>
                </a:solidFill>
                <a:latin typeface="Arial"/>
                <a:ea typeface="宋体" pitchFamily="2" charset="-122"/>
              </a:rPr>
              <a:t>realval</a:t>
            </a:r>
            <a:r>
              <a:rPr lang="en-US" altLang="zh-CN" sz="2000" b="0" dirty="0" smtClean="0">
                <a:solidFill>
                  <a:srgbClr val="00FF00"/>
                </a:solidFill>
                <a:latin typeface="Arial"/>
                <a:ea typeface="宋体" pitchFamily="2" charset="-122"/>
              </a:rPr>
              <a:t> </a:t>
            </a:r>
            <a:r>
              <a:rPr lang="zh-CN" altLang="en-US" sz="2000" b="0" dirty="0">
                <a:solidFill>
                  <a:srgbClr val="00FF00"/>
                </a:solidFill>
                <a:latin typeface="Arial"/>
                <a:ea typeface="宋体" pitchFamily="2" charset="-122"/>
              </a:rPr>
              <a:t>和 </a:t>
            </a:r>
            <a:r>
              <a:rPr lang="en-US" altLang="zh-CN" sz="2000" b="0" dirty="0" err="1">
                <a:solidFill>
                  <a:srgbClr val="00FF00"/>
                </a:solidFill>
                <a:latin typeface="Arial"/>
                <a:ea typeface="宋体" pitchFamily="2" charset="-122"/>
              </a:rPr>
              <a:t>imagval</a:t>
            </a:r>
            <a:r>
              <a:rPr lang="en-US" altLang="zh-CN" sz="2000" b="0" dirty="0">
                <a:solidFill>
                  <a:srgbClr val="00FF00"/>
                </a:solidFill>
                <a:latin typeface="Arial"/>
                <a:ea typeface="宋体" pitchFamily="2" charset="-122"/>
              </a:rPr>
              <a:t> </a:t>
            </a:r>
            <a:r>
              <a:rPr lang="zh-CN" altLang="en-US" sz="2000" b="0" dirty="0">
                <a:solidFill>
                  <a:srgbClr val="00FF00"/>
                </a:solidFill>
                <a:latin typeface="Arial"/>
                <a:ea typeface="宋体" pitchFamily="2" charset="-122"/>
              </a:rPr>
              <a:t>的值</a:t>
            </a:r>
          </a:p>
          <a:p>
            <a:pPr algn="l"/>
            <a:r>
              <a:rPr lang="en-US" altLang="zh-CN" sz="2800" b="0" dirty="0">
                <a:solidFill>
                  <a:srgbClr val="FFFFFF"/>
                </a:solidFill>
                <a:latin typeface="Arial"/>
                <a:ea typeface="宋体" pitchFamily="2" charset="-122"/>
              </a:rPr>
              <a:t>float </a:t>
            </a:r>
            <a:r>
              <a:rPr lang="en-US" altLang="zh-CN" sz="2800" b="0" dirty="0" err="1">
                <a:solidFill>
                  <a:srgbClr val="FFFFFF"/>
                </a:solidFill>
                <a:latin typeface="Arial"/>
                <a:ea typeface="宋体" pitchFamily="2" charset="-122"/>
              </a:rPr>
              <a:t>GetReal</a:t>
            </a:r>
            <a:r>
              <a:rPr lang="en-US" altLang="zh-CN" sz="2800" b="0" dirty="0">
                <a:solidFill>
                  <a:srgbClr val="FFFFFF"/>
                </a:solidFill>
                <a:latin typeface="Arial"/>
                <a:ea typeface="宋体" pitchFamily="2" charset="-122"/>
              </a:rPr>
              <a:t>( complex Z )</a:t>
            </a:r>
            <a:r>
              <a:rPr lang="zh-CN" altLang="en-US" sz="2800" b="0" dirty="0">
                <a:solidFill>
                  <a:srgbClr val="FFFFFF"/>
                </a:solidFill>
                <a:latin typeface="Arial"/>
                <a:ea typeface="宋体" pitchFamily="2" charset="-122"/>
              </a:rPr>
              <a:t>；</a:t>
            </a:r>
            <a:r>
              <a:rPr lang="en-US" altLang="zh-CN" sz="2000" b="0" dirty="0">
                <a:solidFill>
                  <a:srgbClr val="00FF00"/>
                </a:solidFill>
                <a:latin typeface="Arial"/>
                <a:ea typeface="宋体" pitchFamily="2" charset="-122"/>
              </a:rPr>
              <a:t>// </a:t>
            </a:r>
            <a:r>
              <a:rPr lang="zh-CN" altLang="en-US" sz="2000" b="0" dirty="0">
                <a:solidFill>
                  <a:srgbClr val="00FF00"/>
                </a:solidFill>
                <a:latin typeface="Arial"/>
                <a:ea typeface="宋体" pitchFamily="2" charset="-122"/>
              </a:rPr>
              <a:t>返回复数 </a:t>
            </a:r>
            <a:r>
              <a:rPr lang="en-US" altLang="zh-CN" sz="2000" b="0" dirty="0">
                <a:solidFill>
                  <a:srgbClr val="00FF00"/>
                </a:solidFill>
                <a:latin typeface="Arial"/>
                <a:ea typeface="宋体" pitchFamily="2" charset="-122"/>
              </a:rPr>
              <a:t>Z </a:t>
            </a:r>
            <a:r>
              <a:rPr lang="zh-CN" altLang="en-US" sz="2000" b="0" dirty="0">
                <a:solidFill>
                  <a:srgbClr val="00FF00"/>
                </a:solidFill>
                <a:latin typeface="Arial"/>
                <a:ea typeface="宋体" pitchFamily="2" charset="-122"/>
              </a:rPr>
              <a:t>的实部值</a:t>
            </a:r>
          </a:p>
          <a:p>
            <a:pPr algn="l"/>
            <a:r>
              <a:rPr lang="en-US" altLang="zh-CN" sz="2800" b="0" dirty="0">
                <a:solidFill>
                  <a:srgbClr val="FFFFFF"/>
                </a:solidFill>
                <a:latin typeface="Arial"/>
                <a:ea typeface="宋体" pitchFamily="2" charset="-122"/>
              </a:rPr>
              <a:t>float </a:t>
            </a:r>
            <a:r>
              <a:rPr lang="en-US" altLang="zh-CN" sz="2800" b="0" dirty="0" err="1">
                <a:solidFill>
                  <a:srgbClr val="FFFFFF"/>
                </a:solidFill>
                <a:latin typeface="Arial"/>
                <a:ea typeface="宋体" pitchFamily="2" charset="-122"/>
              </a:rPr>
              <a:t>Getimag</a:t>
            </a:r>
            <a:r>
              <a:rPr lang="en-US" altLang="zh-CN" sz="2800" b="0" dirty="0">
                <a:solidFill>
                  <a:srgbClr val="FFFFFF"/>
                </a:solidFill>
                <a:latin typeface="Arial"/>
                <a:ea typeface="宋体" pitchFamily="2" charset="-122"/>
              </a:rPr>
              <a:t>( complex Z )</a:t>
            </a:r>
            <a:r>
              <a:rPr lang="zh-CN" altLang="en-US" sz="2800" b="0" dirty="0">
                <a:solidFill>
                  <a:srgbClr val="FFFFFF"/>
                </a:solidFill>
                <a:latin typeface="Arial"/>
                <a:ea typeface="宋体" pitchFamily="2" charset="-122"/>
              </a:rPr>
              <a:t>；</a:t>
            </a:r>
            <a:r>
              <a:rPr lang="en-US" altLang="zh-CN" sz="2000" b="0" dirty="0">
                <a:solidFill>
                  <a:srgbClr val="00FF00"/>
                </a:solidFill>
                <a:latin typeface="Arial"/>
                <a:ea typeface="宋体" pitchFamily="2" charset="-122"/>
              </a:rPr>
              <a:t>// </a:t>
            </a:r>
            <a:r>
              <a:rPr lang="zh-CN" altLang="en-US" sz="2000" b="0" dirty="0">
                <a:solidFill>
                  <a:srgbClr val="00FF00"/>
                </a:solidFill>
                <a:latin typeface="Arial"/>
                <a:ea typeface="宋体" pitchFamily="2" charset="-122"/>
              </a:rPr>
              <a:t>返回复数 </a:t>
            </a:r>
            <a:r>
              <a:rPr lang="en-US" altLang="zh-CN" sz="2000" b="0" dirty="0">
                <a:solidFill>
                  <a:srgbClr val="00FF00"/>
                </a:solidFill>
                <a:latin typeface="Arial"/>
                <a:ea typeface="宋体" pitchFamily="2" charset="-122"/>
              </a:rPr>
              <a:t>Z </a:t>
            </a:r>
            <a:r>
              <a:rPr lang="zh-CN" altLang="en-US" sz="2000" b="0" dirty="0">
                <a:solidFill>
                  <a:srgbClr val="00FF00"/>
                </a:solidFill>
                <a:latin typeface="Arial"/>
                <a:ea typeface="宋体" pitchFamily="2" charset="-122"/>
              </a:rPr>
              <a:t>的虚部值</a:t>
            </a:r>
          </a:p>
          <a:p>
            <a:pPr algn="l"/>
            <a:r>
              <a:rPr lang="en-US" altLang="zh-CN" sz="2800" b="0" dirty="0">
                <a:solidFill>
                  <a:srgbClr val="FFFFFF"/>
                </a:solidFill>
                <a:latin typeface="Arial"/>
                <a:ea typeface="宋体" pitchFamily="2" charset="-122"/>
              </a:rPr>
              <a:t>void add( complex z1, complex z2, complex  &amp;sum )</a:t>
            </a:r>
            <a:r>
              <a:rPr lang="zh-CN" altLang="en-US" sz="2800" b="0" dirty="0" smtClean="0">
                <a:solidFill>
                  <a:srgbClr val="FFFFFF"/>
                </a:solidFill>
                <a:latin typeface="Arial"/>
                <a:ea typeface="宋体" pitchFamily="2" charset="-122"/>
              </a:rPr>
              <a:t>；</a:t>
            </a:r>
            <a:r>
              <a:rPr lang="zh-CN" altLang="en-US" sz="2800" b="0" dirty="0" smtClean="0">
                <a:solidFill>
                  <a:srgbClr val="00FF00"/>
                </a:solidFill>
                <a:latin typeface="Arial"/>
                <a:ea typeface="宋体" pitchFamily="2" charset="-122"/>
              </a:rPr>
              <a:t> </a:t>
            </a:r>
            <a:r>
              <a:rPr lang="en-US" altLang="zh-CN" sz="2000" b="0" dirty="0">
                <a:solidFill>
                  <a:srgbClr val="00FF00"/>
                </a:solidFill>
                <a:latin typeface="Arial"/>
                <a:ea typeface="宋体" pitchFamily="2" charset="-122"/>
              </a:rPr>
              <a:t>// </a:t>
            </a:r>
            <a:r>
              <a:rPr lang="zh-CN" altLang="en-US" sz="2000" b="0" dirty="0">
                <a:solidFill>
                  <a:srgbClr val="00FF00"/>
                </a:solidFill>
                <a:latin typeface="Arial"/>
                <a:ea typeface="宋体" pitchFamily="2" charset="-122"/>
              </a:rPr>
              <a:t>以 </a:t>
            </a:r>
            <a:r>
              <a:rPr lang="en-US" altLang="zh-CN" sz="2000" b="0" dirty="0">
                <a:solidFill>
                  <a:srgbClr val="00FF00"/>
                </a:solidFill>
                <a:latin typeface="Arial"/>
                <a:ea typeface="宋体" pitchFamily="2" charset="-122"/>
              </a:rPr>
              <a:t>sum </a:t>
            </a:r>
            <a:r>
              <a:rPr lang="zh-CN" altLang="en-US" sz="2000" b="0" dirty="0">
                <a:solidFill>
                  <a:srgbClr val="00FF00"/>
                </a:solidFill>
                <a:latin typeface="Arial"/>
                <a:ea typeface="宋体" pitchFamily="2" charset="-122"/>
              </a:rPr>
              <a:t>返回两个复数 </a:t>
            </a:r>
            <a:r>
              <a:rPr lang="en-US" altLang="zh-CN" sz="2000" b="0" dirty="0">
                <a:solidFill>
                  <a:srgbClr val="00FF00"/>
                </a:solidFill>
                <a:latin typeface="Arial"/>
                <a:ea typeface="宋体" pitchFamily="2" charset="-122"/>
              </a:rPr>
              <a:t>z1, z2 </a:t>
            </a:r>
            <a:r>
              <a:rPr lang="zh-CN" altLang="en-US" sz="2000" b="0" dirty="0">
                <a:solidFill>
                  <a:srgbClr val="00FF00"/>
                </a:solidFill>
                <a:latin typeface="Arial"/>
                <a:ea typeface="宋体" pitchFamily="2" charset="-122"/>
              </a:rPr>
              <a:t>的和</a:t>
            </a:r>
          </a:p>
        </p:txBody>
      </p:sp>
    </p:spTree>
    <p:extLst>
      <p:ext uri="{BB962C8B-B14F-4D97-AF65-F5344CB8AC3E}">
        <p14:creationId xmlns:p14="http://schemas.microsoft.com/office/powerpoint/2010/main" val="24234720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2100"/>
                                        </p:tgtEl>
                                        <p:attrNameLst>
                                          <p:attrName>style.visibility</p:attrName>
                                        </p:attrNameLst>
                                      </p:cBhvr>
                                      <p:to>
                                        <p:strVal val="visible"/>
                                      </p:to>
                                    </p:set>
                                    <p:animEffect transition="in" filter="wipe(left)">
                                      <p:cBhvr>
                                        <p:cTn id="7" dur="500"/>
                                        <p:tgtEl>
                                          <p:spTgt spid="13210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2101">
                                            <p:txEl>
                                              <p:pRg st="0" end="0"/>
                                            </p:txEl>
                                          </p:spTgt>
                                        </p:tgtEl>
                                        <p:attrNameLst>
                                          <p:attrName>style.visibility</p:attrName>
                                        </p:attrNameLst>
                                      </p:cBhvr>
                                      <p:to>
                                        <p:strVal val="visible"/>
                                      </p:to>
                                    </p:set>
                                    <p:animEffect transition="in" filter="wipe(left)">
                                      <p:cBhvr>
                                        <p:cTn id="12" dur="500"/>
                                        <p:tgtEl>
                                          <p:spTgt spid="132101">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2101">
                                            <p:txEl>
                                              <p:pRg st="1" end="1"/>
                                            </p:txEl>
                                          </p:spTgt>
                                        </p:tgtEl>
                                        <p:attrNameLst>
                                          <p:attrName>style.visibility</p:attrName>
                                        </p:attrNameLst>
                                      </p:cBhvr>
                                      <p:to>
                                        <p:strVal val="visible"/>
                                      </p:to>
                                    </p:set>
                                    <p:animEffect transition="in" filter="wipe(left)">
                                      <p:cBhvr>
                                        <p:cTn id="17" dur="500"/>
                                        <p:tgtEl>
                                          <p:spTgt spid="132101">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2101">
                                            <p:txEl>
                                              <p:pRg st="2" end="2"/>
                                            </p:txEl>
                                          </p:spTgt>
                                        </p:tgtEl>
                                        <p:attrNameLst>
                                          <p:attrName>style.visibility</p:attrName>
                                        </p:attrNameLst>
                                      </p:cBhvr>
                                      <p:to>
                                        <p:strVal val="visible"/>
                                      </p:to>
                                    </p:set>
                                    <p:animEffect transition="in" filter="wipe(left)">
                                      <p:cBhvr>
                                        <p:cTn id="22" dur="500"/>
                                        <p:tgtEl>
                                          <p:spTgt spid="132101">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32101">
                                            <p:txEl>
                                              <p:pRg st="3" end="3"/>
                                            </p:txEl>
                                          </p:spTgt>
                                        </p:tgtEl>
                                        <p:attrNameLst>
                                          <p:attrName>style.visibility</p:attrName>
                                        </p:attrNameLst>
                                      </p:cBhvr>
                                      <p:to>
                                        <p:strVal val="visible"/>
                                      </p:to>
                                    </p:set>
                                    <p:animEffect transition="in" filter="wipe(left)">
                                      <p:cBhvr>
                                        <p:cTn id="27" dur="500"/>
                                        <p:tgtEl>
                                          <p:spTgt spid="13210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0" grpId="0"/>
      <p:bldP spid="132101"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ltLang="zh-CN" i="0" dirty="0" smtClean="0">
                <a:solidFill>
                  <a:srgbClr val="FFFF00"/>
                </a:solidFill>
              </a:rPr>
              <a:t>1.3 </a:t>
            </a:r>
            <a:r>
              <a:rPr lang="zh-CN" altLang="en-US" i="0" dirty="0" smtClean="0">
                <a:solidFill>
                  <a:srgbClr val="FFFF00"/>
                </a:solidFill>
              </a:rPr>
              <a:t>抽象数据类型的实现</a:t>
            </a:r>
            <a:endParaRPr lang="zh-CN" altLang="en-US" dirty="0"/>
          </a:p>
        </p:txBody>
      </p:sp>
      <p:sp>
        <p:nvSpPr>
          <p:cNvPr id="133125" name="Rectangle 5"/>
          <p:cNvSpPr>
            <a:spLocks noChangeArrowheads="1"/>
          </p:cNvSpPr>
          <p:nvPr/>
        </p:nvSpPr>
        <p:spPr bwMode="auto">
          <a:xfrm>
            <a:off x="0" y="1484313"/>
            <a:ext cx="9144000" cy="4031873"/>
          </a:xfrm>
          <a:prstGeom prst="rect">
            <a:avLst/>
          </a:prstGeom>
          <a:noFill/>
          <a:ln w="12700" cap="sq">
            <a:noFill/>
            <a:miter lim="800000"/>
            <a:headEnd/>
            <a:tailEnd/>
          </a:ln>
          <a:effectLst/>
        </p:spPr>
        <p:txBody>
          <a:bodyPr wrap="square">
            <a:spAutoFit/>
          </a:bodyPr>
          <a:lstStyle/>
          <a:p>
            <a:pPr algn="l"/>
            <a:r>
              <a:rPr lang="en-US" altLang="zh-CN" sz="3200" b="0" dirty="0">
                <a:solidFill>
                  <a:srgbClr val="00FF00"/>
                </a:solidFill>
                <a:latin typeface="Arial"/>
                <a:ea typeface="宋体" pitchFamily="2" charset="-122"/>
              </a:rPr>
              <a:t>//// -----</a:t>
            </a:r>
            <a:r>
              <a:rPr lang="zh-CN" altLang="en-US" sz="3200" b="0" dirty="0">
                <a:solidFill>
                  <a:srgbClr val="00FF00"/>
                </a:solidFill>
                <a:latin typeface="Arial"/>
                <a:ea typeface="宋体" pitchFamily="2" charset="-122"/>
              </a:rPr>
              <a:t>基本操作的实现</a:t>
            </a:r>
          </a:p>
          <a:p>
            <a:pPr algn="l"/>
            <a:r>
              <a:rPr lang="en-US" altLang="zh-CN" sz="3200" b="0" dirty="0">
                <a:solidFill>
                  <a:srgbClr val="FFFFFF"/>
                </a:solidFill>
                <a:latin typeface="Arial"/>
                <a:ea typeface="宋体" pitchFamily="2" charset="-122"/>
              </a:rPr>
              <a:t>void add( complex z1, complex z2, complex  &amp;sum ) {</a:t>
            </a:r>
          </a:p>
          <a:p>
            <a:pPr algn="l"/>
            <a:r>
              <a:rPr lang="en-US" altLang="zh-CN" sz="3200" b="0" dirty="0">
                <a:solidFill>
                  <a:srgbClr val="FFFFFF"/>
                </a:solidFill>
                <a:latin typeface="Arial"/>
                <a:ea typeface="宋体" pitchFamily="2" charset="-122"/>
              </a:rPr>
              <a:t> </a:t>
            </a:r>
            <a:r>
              <a:rPr lang="en-US" altLang="zh-CN" sz="3200" b="0" dirty="0">
                <a:solidFill>
                  <a:srgbClr val="00FF00"/>
                </a:solidFill>
                <a:latin typeface="Arial"/>
                <a:ea typeface="宋体" pitchFamily="2" charset="-122"/>
              </a:rPr>
              <a:t>// </a:t>
            </a:r>
            <a:r>
              <a:rPr lang="zh-CN" altLang="en-US" sz="3200" b="0" dirty="0">
                <a:solidFill>
                  <a:srgbClr val="00FF00"/>
                </a:solidFill>
                <a:latin typeface="Arial"/>
                <a:ea typeface="宋体" pitchFamily="2" charset="-122"/>
              </a:rPr>
              <a:t>以 </a:t>
            </a:r>
            <a:r>
              <a:rPr lang="en-US" altLang="zh-CN" sz="3200" b="0" dirty="0">
                <a:solidFill>
                  <a:srgbClr val="00FF00"/>
                </a:solidFill>
                <a:latin typeface="Arial"/>
                <a:ea typeface="宋体" pitchFamily="2" charset="-122"/>
              </a:rPr>
              <a:t>sum </a:t>
            </a:r>
            <a:r>
              <a:rPr lang="zh-CN" altLang="en-US" sz="3200" b="0" dirty="0">
                <a:solidFill>
                  <a:srgbClr val="00FF00"/>
                </a:solidFill>
                <a:latin typeface="Arial"/>
                <a:ea typeface="宋体" pitchFamily="2" charset="-122"/>
              </a:rPr>
              <a:t>返回两个复数 </a:t>
            </a:r>
            <a:r>
              <a:rPr lang="en-US" altLang="zh-CN" sz="3200" b="0" dirty="0">
                <a:solidFill>
                  <a:srgbClr val="00FF00"/>
                </a:solidFill>
                <a:latin typeface="Arial"/>
                <a:ea typeface="宋体" pitchFamily="2" charset="-122"/>
              </a:rPr>
              <a:t>z1, z2 </a:t>
            </a:r>
            <a:r>
              <a:rPr lang="zh-CN" altLang="en-US" sz="3200" b="0" dirty="0">
                <a:solidFill>
                  <a:srgbClr val="00FF00"/>
                </a:solidFill>
                <a:latin typeface="Arial"/>
                <a:ea typeface="宋体" pitchFamily="2" charset="-122"/>
              </a:rPr>
              <a:t>的和</a:t>
            </a:r>
          </a:p>
          <a:p>
            <a:pPr algn="l"/>
            <a:r>
              <a:rPr lang="zh-CN" altLang="en-US" sz="3200" b="0" dirty="0">
                <a:solidFill>
                  <a:srgbClr val="FFFFFF"/>
                </a:solidFill>
                <a:latin typeface="Arial"/>
                <a:ea typeface="宋体" pitchFamily="2" charset="-122"/>
              </a:rPr>
              <a:t>  </a:t>
            </a:r>
            <a:r>
              <a:rPr lang="en-US" altLang="zh-CN" sz="3200" b="0" dirty="0" err="1">
                <a:solidFill>
                  <a:srgbClr val="FFFFFF"/>
                </a:solidFill>
                <a:latin typeface="Arial"/>
                <a:ea typeface="宋体" pitchFamily="2" charset="-122"/>
              </a:rPr>
              <a:t>sum.realpart</a:t>
            </a:r>
            <a:r>
              <a:rPr lang="en-US" altLang="zh-CN" sz="3200" b="0" dirty="0">
                <a:solidFill>
                  <a:srgbClr val="FFFFFF"/>
                </a:solidFill>
                <a:latin typeface="Arial"/>
                <a:ea typeface="宋体" pitchFamily="2" charset="-122"/>
              </a:rPr>
              <a:t> = z1.realpart + z2.realpart;</a:t>
            </a:r>
          </a:p>
          <a:p>
            <a:pPr algn="l"/>
            <a:r>
              <a:rPr lang="en-US" altLang="zh-CN" sz="3200" b="0" dirty="0">
                <a:solidFill>
                  <a:srgbClr val="FFFFFF"/>
                </a:solidFill>
                <a:latin typeface="Arial"/>
                <a:ea typeface="宋体" pitchFamily="2" charset="-122"/>
              </a:rPr>
              <a:t>  </a:t>
            </a:r>
            <a:r>
              <a:rPr lang="en-US" altLang="zh-CN" sz="3200" b="0" dirty="0" err="1">
                <a:solidFill>
                  <a:srgbClr val="FFFFFF"/>
                </a:solidFill>
                <a:latin typeface="Arial"/>
                <a:ea typeface="宋体" pitchFamily="2" charset="-122"/>
              </a:rPr>
              <a:t>sum.imagpart</a:t>
            </a:r>
            <a:r>
              <a:rPr lang="en-US" altLang="zh-CN" sz="3200" b="0" dirty="0">
                <a:solidFill>
                  <a:srgbClr val="FFFFFF"/>
                </a:solidFill>
                <a:latin typeface="Arial"/>
                <a:ea typeface="宋体" pitchFamily="2" charset="-122"/>
              </a:rPr>
              <a:t> = z1.imagpart + 2.imagpart;</a:t>
            </a:r>
          </a:p>
          <a:p>
            <a:pPr algn="l"/>
            <a:r>
              <a:rPr lang="en-US" altLang="zh-CN" sz="3200" b="0" dirty="0">
                <a:solidFill>
                  <a:srgbClr val="FFFFFF"/>
                </a:solidFill>
                <a:latin typeface="Arial"/>
                <a:ea typeface="宋体" pitchFamily="2" charset="-122"/>
              </a:rPr>
              <a:t>} </a:t>
            </a:r>
          </a:p>
        </p:txBody>
      </p:sp>
    </p:spTree>
    <p:extLst>
      <p:ext uri="{BB962C8B-B14F-4D97-AF65-F5344CB8AC3E}">
        <p14:creationId xmlns:p14="http://schemas.microsoft.com/office/powerpoint/2010/main" val="331418960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5"/>
                                        </p:tgtEl>
                                        <p:attrNameLst>
                                          <p:attrName>style.visibility</p:attrName>
                                        </p:attrNameLst>
                                      </p:cBhvr>
                                      <p:to>
                                        <p:strVal val="visible"/>
                                      </p:to>
                                    </p:set>
                                    <p:animEffect transition="in" filter="wipe(left)">
                                      <p:cBhvr>
                                        <p:cTn id="7" dur="500"/>
                                        <p:tgtEl>
                                          <p:spTgt spid="133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9541A2F8-375C-40B0-9D74-9689AEBCA3DE}"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67</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78851" name="Rectangle 2"/>
          <p:cNvSpPr>
            <a:spLocks noGrp="1" noChangeArrowheads="1"/>
          </p:cNvSpPr>
          <p:nvPr>
            <p:ph type="title"/>
          </p:nvPr>
        </p:nvSpPr>
        <p:spPr/>
        <p:txBody>
          <a:bodyPr/>
          <a:lstStyle/>
          <a:p>
            <a:pPr eaLnBrk="1" hangingPunct="1"/>
            <a:r>
              <a:rPr lang="en-US" altLang="zh-CN" i="0" smtClean="0">
                <a:solidFill>
                  <a:srgbClr val="FFFF00"/>
                </a:solidFill>
              </a:rPr>
              <a:t>1.3 </a:t>
            </a:r>
            <a:r>
              <a:rPr lang="zh-CN" altLang="en-US" i="0" smtClean="0">
                <a:solidFill>
                  <a:srgbClr val="FFFF00"/>
                </a:solidFill>
              </a:rPr>
              <a:t>抽象数据类型</a:t>
            </a:r>
          </a:p>
        </p:txBody>
      </p:sp>
      <p:sp>
        <p:nvSpPr>
          <p:cNvPr id="57348" name="Rectangle 3"/>
          <p:cNvSpPr>
            <a:spLocks noGrp="1" noChangeArrowheads="1"/>
          </p:cNvSpPr>
          <p:nvPr>
            <p:ph type="body" sz="half" idx="1"/>
          </p:nvPr>
        </p:nvSpPr>
        <p:spPr>
          <a:xfrm>
            <a:off x="161925" y="773113"/>
            <a:ext cx="8709025" cy="5859462"/>
          </a:xfrm>
        </p:spPr>
        <p:txBody>
          <a:bodyPr/>
          <a:lstStyle/>
          <a:p>
            <a:pPr eaLnBrk="1" hangingPunct="1">
              <a:lnSpc>
                <a:spcPts val="4300"/>
              </a:lnSpc>
              <a:spcBef>
                <a:spcPts val="600"/>
              </a:spcBef>
            </a:pPr>
            <a:r>
              <a:rPr lang="en-US" altLang="zh-CN" dirty="0" smtClean="0"/>
              <a:t>ADT</a:t>
            </a:r>
            <a:r>
              <a:rPr lang="zh-CN" altLang="en-US" dirty="0" smtClean="0"/>
              <a:t>的三个特征</a:t>
            </a:r>
            <a:endParaRPr lang="en-US" altLang="zh-CN" dirty="0" smtClean="0"/>
          </a:p>
          <a:p>
            <a:pPr eaLnBrk="1" hangingPunct="1">
              <a:lnSpc>
                <a:spcPts val="4300"/>
              </a:lnSpc>
              <a:spcBef>
                <a:spcPts val="600"/>
              </a:spcBef>
              <a:buFont typeface="Wingdings" panose="05000000000000000000" pitchFamily="2" charset="2"/>
              <a:buNone/>
            </a:pPr>
            <a:r>
              <a:rPr lang="en-US" altLang="zh-CN" sz="3200" dirty="0" smtClean="0">
                <a:solidFill>
                  <a:schemeClr val="tx1"/>
                </a:solidFill>
              </a:rPr>
              <a:t>	ADT</a:t>
            </a:r>
            <a:r>
              <a:rPr lang="zh-CN" altLang="en-US" sz="3200" dirty="0" smtClean="0">
                <a:solidFill>
                  <a:schemeClr val="tx1"/>
                </a:solidFill>
              </a:rPr>
              <a:t>构成现代程序设计的基础，它使程序易于编写、易于测试、易于修改。</a:t>
            </a:r>
          </a:p>
          <a:p>
            <a:pPr eaLnBrk="1" hangingPunct="1">
              <a:lnSpc>
                <a:spcPts val="4300"/>
              </a:lnSpc>
              <a:spcBef>
                <a:spcPts val="600"/>
              </a:spcBef>
            </a:pPr>
            <a:r>
              <a:rPr lang="zh-CN" altLang="en-US" sz="3200" dirty="0" smtClean="0"/>
              <a:t>信息隐藏</a:t>
            </a:r>
            <a:r>
              <a:rPr lang="zh-CN" altLang="en-US" sz="3200" dirty="0" smtClean="0">
                <a:solidFill>
                  <a:schemeClr val="tx1"/>
                </a:solidFill>
              </a:rPr>
              <a:t>：把所有数据和操作分为公有和私有，可减少接口复杂性，从而减少出错机会。</a:t>
            </a:r>
            <a:endParaRPr lang="en-US" altLang="zh-CN" sz="3200" dirty="0" smtClean="0">
              <a:solidFill>
                <a:schemeClr val="tx1"/>
              </a:solidFill>
            </a:endParaRPr>
          </a:p>
          <a:p>
            <a:pPr eaLnBrk="1" hangingPunct="1">
              <a:lnSpc>
                <a:spcPts val="4300"/>
              </a:lnSpc>
              <a:spcBef>
                <a:spcPts val="600"/>
              </a:spcBef>
            </a:pPr>
            <a:r>
              <a:rPr lang="zh-CN" altLang="en-US" sz="3200" dirty="0" smtClean="0"/>
              <a:t>数据封装</a:t>
            </a:r>
            <a:r>
              <a:rPr lang="zh-CN" altLang="en-US" sz="3200" dirty="0" smtClean="0">
                <a:solidFill>
                  <a:schemeClr val="tx1"/>
                </a:solidFill>
              </a:rPr>
              <a:t>：把数据和操作封装在一起，从语义上更加完整。</a:t>
            </a:r>
          </a:p>
          <a:p>
            <a:pPr eaLnBrk="1" hangingPunct="1">
              <a:lnSpc>
                <a:spcPts val="4300"/>
              </a:lnSpc>
              <a:spcBef>
                <a:spcPts val="600"/>
              </a:spcBef>
            </a:pPr>
            <a:r>
              <a:rPr lang="zh-CN" altLang="en-US" sz="3200" dirty="0" smtClean="0"/>
              <a:t>使用与实现相分离</a:t>
            </a:r>
            <a:r>
              <a:rPr lang="zh-CN" altLang="en-US" sz="3200" dirty="0" smtClean="0">
                <a:solidFill>
                  <a:schemeClr val="tx1"/>
                </a:solidFill>
              </a:rPr>
              <a:t>：使用者只能通过接口上的操作来访问数据，可以</a:t>
            </a:r>
            <a:r>
              <a:rPr lang="zh-CN" altLang="en-US" sz="3200" dirty="0">
                <a:solidFill>
                  <a:schemeClr val="tx1"/>
                </a:solidFill>
              </a:rPr>
              <a:t>通过内部调整，修改数据结</a:t>
            </a:r>
            <a:r>
              <a:rPr lang="zh-CN" altLang="en-US" sz="3200" dirty="0" smtClean="0">
                <a:solidFill>
                  <a:schemeClr val="tx1"/>
                </a:solidFill>
              </a:rPr>
              <a:t>构，使得修改局部化，提高系统灵活性。</a:t>
            </a:r>
            <a:endParaRPr lang="en-US" altLang="zh-CN" sz="3200" dirty="0" smtClean="0">
              <a:solidFill>
                <a:schemeClr val="tx1"/>
              </a:solidFill>
            </a:endParaRPr>
          </a:p>
        </p:txBody>
      </p:sp>
    </p:spTree>
    <p:extLst>
      <p:ext uri="{BB962C8B-B14F-4D97-AF65-F5344CB8AC3E}">
        <p14:creationId xmlns:p14="http://schemas.microsoft.com/office/powerpoint/2010/main" val="31704799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8">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8">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8">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8"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100A99A-BBCE-4EB6-BCEB-FF752CB7ECDF}" type="slidenum">
              <a:rPr lang="zh-CN" altLang="en-US" b="1">
                <a:solidFill>
                  <a:srgbClr val="66CCFF"/>
                </a:solidFill>
              </a:rPr>
              <a:pPr>
                <a:defRPr/>
              </a:pPr>
              <a:t>68</a:t>
            </a:fld>
            <a:r>
              <a:rPr lang="en-US" altLang="zh-CN" b="1"/>
              <a:t> </a:t>
            </a:r>
            <a:r>
              <a:rPr lang="zh-CN" altLang="en-US"/>
              <a:t>页</a:t>
            </a:r>
            <a:endParaRPr lang="zh-CN" altLang="en-US" sz="1800">
              <a:latin typeface="Arial" charset="0"/>
            </a:endParaRPr>
          </a:p>
        </p:txBody>
      </p:sp>
      <p:sp>
        <p:nvSpPr>
          <p:cNvPr id="16387" name="Rectangle 2"/>
          <p:cNvSpPr>
            <a:spLocks noGrp="1" noChangeArrowheads="1"/>
          </p:cNvSpPr>
          <p:nvPr>
            <p:ph type="title"/>
          </p:nvPr>
        </p:nvSpPr>
        <p:spPr>
          <a:noFill/>
        </p:spPr>
        <p:txBody>
          <a:bodyPr/>
          <a:lstStyle/>
          <a:p>
            <a:pPr eaLnBrk="1" hangingPunct="1"/>
            <a:r>
              <a:rPr lang="en-US" altLang="zh-CN" i="0" smtClean="0">
                <a:solidFill>
                  <a:srgbClr val="FFFF66"/>
                </a:solidFill>
              </a:rPr>
              <a:t>ADT</a:t>
            </a:r>
            <a:r>
              <a:rPr lang="zh-CN" altLang="en-US" i="0" smtClean="0">
                <a:solidFill>
                  <a:srgbClr val="FFFF66"/>
                </a:solidFill>
              </a:rPr>
              <a:t>实战</a:t>
            </a:r>
          </a:p>
        </p:txBody>
      </p:sp>
      <p:sp>
        <p:nvSpPr>
          <p:cNvPr id="16388" name="Rectangle 3"/>
          <p:cNvSpPr>
            <a:spLocks noGrp="1" noChangeArrowheads="1"/>
          </p:cNvSpPr>
          <p:nvPr>
            <p:ph type="body" idx="1"/>
          </p:nvPr>
        </p:nvSpPr>
        <p:spPr>
          <a:xfrm>
            <a:off x="352425" y="838200"/>
            <a:ext cx="8359775" cy="5470525"/>
          </a:xfrm>
        </p:spPr>
        <p:txBody>
          <a:bodyPr/>
          <a:lstStyle/>
          <a:p>
            <a:pPr eaLnBrk="1" hangingPunct="1">
              <a:lnSpc>
                <a:spcPct val="120000"/>
              </a:lnSpc>
              <a:spcBef>
                <a:spcPct val="0"/>
              </a:spcBef>
              <a:buFont typeface="Wingdings" pitchFamily="2" charset="2"/>
              <a:buNone/>
            </a:pPr>
            <a:r>
              <a:rPr lang="zh-CN" altLang="en-US" dirty="0" smtClean="0">
                <a:solidFill>
                  <a:schemeClr val="tx1"/>
                </a:solidFill>
              </a:rPr>
              <a:t>例：基于关键字匹配的全文搜索引擎</a:t>
            </a:r>
            <a:endParaRPr lang="en-US" altLang="zh-CN" dirty="0" smtClean="0">
              <a:solidFill>
                <a:schemeClr val="tx1"/>
              </a:solidFill>
            </a:endParaRPr>
          </a:p>
          <a:p>
            <a:pPr eaLnBrk="1" hangingPunct="1">
              <a:lnSpc>
                <a:spcPct val="120000"/>
              </a:lnSpc>
              <a:spcBef>
                <a:spcPct val="0"/>
              </a:spcBef>
              <a:buFont typeface="Wingdings" pitchFamily="2" charset="2"/>
              <a:buNone/>
            </a:pPr>
            <a:endParaRPr lang="en-US" altLang="zh-CN" dirty="0" smtClean="0">
              <a:solidFill>
                <a:schemeClr val="tx1"/>
              </a:solidFill>
            </a:endParaRPr>
          </a:p>
          <a:p>
            <a:pPr eaLnBrk="1" hangingPunct="1">
              <a:lnSpc>
                <a:spcPct val="110000"/>
              </a:lnSpc>
              <a:spcBef>
                <a:spcPct val="0"/>
              </a:spcBef>
            </a:pPr>
            <a:r>
              <a:rPr lang="zh-CN" altLang="en-US" dirty="0" smtClean="0"/>
              <a:t>正文切分</a:t>
            </a:r>
            <a:endParaRPr lang="en-US" altLang="zh-CN" dirty="0" smtClean="0"/>
          </a:p>
          <a:p>
            <a:pPr eaLnBrk="1" hangingPunct="1">
              <a:lnSpc>
                <a:spcPct val="110000"/>
              </a:lnSpc>
              <a:spcBef>
                <a:spcPct val="0"/>
              </a:spcBef>
            </a:pPr>
            <a:endParaRPr lang="en-US" altLang="zh-CN" dirty="0" smtClean="0"/>
          </a:p>
          <a:p>
            <a:pPr eaLnBrk="1" hangingPunct="1">
              <a:lnSpc>
                <a:spcPct val="110000"/>
              </a:lnSpc>
              <a:spcBef>
                <a:spcPct val="0"/>
              </a:spcBef>
            </a:pPr>
            <a:r>
              <a:rPr lang="zh-CN" altLang="en-US" dirty="0" smtClean="0"/>
              <a:t>建立关键词</a:t>
            </a:r>
            <a:r>
              <a:rPr lang="en-US" altLang="zh-CN" dirty="0" smtClean="0"/>
              <a:t>-</a:t>
            </a:r>
            <a:r>
              <a:rPr lang="zh-CN" altLang="en-US" dirty="0" smtClean="0"/>
              <a:t>文档倒排表结构</a:t>
            </a:r>
            <a:endParaRPr lang="en-US" altLang="zh-CN" dirty="0" smtClean="0"/>
          </a:p>
          <a:p>
            <a:pPr eaLnBrk="1" hangingPunct="1">
              <a:lnSpc>
                <a:spcPct val="110000"/>
              </a:lnSpc>
              <a:spcBef>
                <a:spcPct val="0"/>
              </a:spcBef>
            </a:pPr>
            <a:endParaRPr lang="en-US" altLang="zh-CN" dirty="0" smtClean="0"/>
          </a:p>
          <a:p>
            <a:pPr eaLnBrk="1" hangingPunct="1">
              <a:lnSpc>
                <a:spcPct val="110000"/>
              </a:lnSpc>
              <a:spcBef>
                <a:spcPct val="0"/>
              </a:spcBef>
            </a:pPr>
            <a:r>
              <a:rPr lang="zh-CN" altLang="en-US" sz="3200" dirty="0" smtClean="0">
                <a:solidFill>
                  <a:schemeClr val="tx1"/>
                </a:solidFill>
              </a:rPr>
              <a:t>提供基于关键字匹配的全文检索服务</a:t>
            </a:r>
            <a:endParaRPr lang="en-US" altLang="zh-CN" sz="3200" dirty="0" smtClean="0">
              <a:solidFill>
                <a:schemeClr val="tx1"/>
              </a:solidFill>
            </a:endParaRPr>
          </a:p>
        </p:txBody>
      </p:sp>
      <p:sp>
        <p:nvSpPr>
          <p:cNvPr id="5" name="矩形 4"/>
          <p:cNvSpPr>
            <a:spLocks noChangeArrowheads="1"/>
          </p:cNvSpPr>
          <p:nvPr/>
        </p:nvSpPr>
        <p:spPr bwMode="auto">
          <a:xfrm>
            <a:off x="196850" y="2071688"/>
            <a:ext cx="7835900" cy="2025650"/>
          </a:xfrm>
          <a:prstGeom prst="rect">
            <a:avLst/>
          </a:prstGeom>
          <a:noFill/>
          <a:ln w="38100" algn="ctr">
            <a:solidFill>
              <a:srgbClr val="00FFFF"/>
            </a:solidFill>
            <a:round/>
            <a:headEnd/>
            <a:tailEnd/>
          </a:ln>
        </p:spPr>
        <p:txBody>
          <a:bodyPr/>
          <a:lstStyle/>
          <a:p>
            <a:endParaRPr lang="zh-CN" altLang="en-US"/>
          </a:p>
        </p:txBody>
      </p:sp>
    </p:spTree>
    <p:extLst>
      <p:ext uri="{BB962C8B-B14F-4D97-AF65-F5344CB8AC3E}">
        <p14:creationId xmlns:p14="http://schemas.microsoft.com/office/powerpoint/2010/main" val="2134017338"/>
      </p:ext>
    </p:extLst>
  </p:cSld>
  <p:clrMapOvr>
    <a:masterClrMapping/>
  </p:clrMapOvr>
  <p:transition>
    <p:random/>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4"/>
          <p:cNvSpPr>
            <a:spLocks noChangeArrowheads="1"/>
          </p:cNvSpPr>
          <p:nvPr/>
        </p:nvSpPr>
        <p:spPr bwMode="auto">
          <a:xfrm>
            <a:off x="5437188" y="5359400"/>
            <a:ext cx="5929312" cy="928688"/>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endParaRPr lang="zh-CN" altLang="en-US" sz="2000" dirty="0">
              <a:latin typeface="Arial" pitchFamily="34" charset="0"/>
              <a:ea typeface="华文细黑" pitchFamily="2" charset="-122"/>
            </a:endParaRPr>
          </a:p>
        </p:txBody>
      </p:sp>
      <p:sp>
        <p:nvSpPr>
          <p:cNvPr id="18435" name="Rectangle 2"/>
          <p:cNvSpPr>
            <a:spLocks noGrp="1" noChangeArrowheads="1"/>
          </p:cNvSpPr>
          <p:nvPr>
            <p:ph type="title"/>
          </p:nvPr>
        </p:nvSpPr>
        <p:spPr/>
        <p:txBody>
          <a:bodyPr/>
          <a:lstStyle/>
          <a:p>
            <a:pPr eaLnBrk="1" hangingPunct="1">
              <a:lnSpc>
                <a:spcPct val="110000"/>
              </a:lnSpc>
            </a:pPr>
            <a:r>
              <a:rPr lang="zh-CN" altLang="en-US" sz="3600" i="0" dirty="0" smtClean="0">
                <a:solidFill>
                  <a:srgbClr val="FFFF66"/>
                </a:solidFill>
              </a:rPr>
              <a:t>建立关键词</a:t>
            </a:r>
            <a:r>
              <a:rPr lang="en-US" altLang="zh-CN" sz="3600" i="0" dirty="0" smtClean="0">
                <a:solidFill>
                  <a:srgbClr val="FFFF66"/>
                </a:solidFill>
              </a:rPr>
              <a:t>-</a:t>
            </a:r>
            <a:r>
              <a:rPr lang="zh-CN" altLang="en-US" sz="3600" i="0" dirty="0" smtClean="0">
                <a:solidFill>
                  <a:srgbClr val="FFFF66"/>
                </a:solidFill>
              </a:rPr>
              <a:t>文档倒排表结构</a:t>
            </a:r>
            <a:endParaRPr lang="en-US" altLang="zh-CN" sz="3600" i="0" dirty="0" smtClean="0">
              <a:solidFill>
                <a:srgbClr val="FFFF66"/>
              </a:solidFill>
            </a:endParaRPr>
          </a:p>
        </p:txBody>
      </p:sp>
      <p:sp>
        <p:nvSpPr>
          <p:cNvPr id="18436" name="椭圆 8"/>
          <p:cNvSpPr>
            <a:spLocks noChangeArrowheads="1"/>
          </p:cNvSpPr>
          <p:nvPr/>
        </p:nvSpPr>
        <p:spPr bwMode="auto">
          <a:xfrm>
            <a:off x="787400" y="15271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2008</a:t>
            </a:r>
            <a:r>
              <a:rPr lang="zh-CN" altLang="en-US">
                <a:solidFill>
                  <a:srgbClr val="FFFF00"/>
                </a:solidFill>
                <a:latin typeface="Arial" charset="0"/>
                <a:ea typeface="华文细黑" pitchFamily="2" charset="-122"/>
              </a:rPr>
              <a:t>年</a:t>
            </a:r>
          </a:p>
        </p:txBody>
      </p:sp>
      <p:sp>
        <p:nvSpPr>
          <p:cNvPr id="18437" name="椭圆 9"/>
          <p:cNvSpPr>
            <a:spLocks noChangeArrowheads="1"/>
          </p:cNvSpPr>
          <p:nvPr/>
        </p:nvSpPr>
        <p:spPr bwMode="auto">
          <a:xfrm>
            <a:off x="581025" y="23399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5</a:t>
            </a:r>
            <a:r>
              <a:rPr lang="zh-CN" altLang="en-US">
                <a:solidFill>
                  <a:srgbClr val="FFFF00"/>
                </a:solidFill>
                <a:latin typeface="Arial" charset="0"/>
                <a:ea typeface="华文细黑" pitchFamily="2" charset="-122"/>
              </a:rPr>
              <a:t>月</a:t>
            </a:r>
            <a:endParaRPr lang="zh-CN" altLang="en-US"/>
          </a:p>
        </p:txBody>
      </p:sp>
      <p:sp>
        <p:nvSpPr>
          <p:cNvPr id="18438" name="椭圆 10"/>
          <p:cNvSpPr>
            <a:spLocks noChangeArrowheads="1"/>
          </p:cNvSpPr>
          <p:nvPr/>
        </p:nvSpPr>
        <p:spPr bwMode="auto">
          <a:xfrm>
            <a:off x="1114425" y="2897188"/>
            <a:ext cx="1771650"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12</a:t>
            </a:r>
            <a:r>
              <a:rPr lang="zh-CN" altLang="en-US">
                <a:solidFill>
                  <a:srgbClr val="FFFF00"/>
                </a:solidFill>
                <a:latin typeface="Arial" charset="0"/>
                <a:ea typeface="华文细黑" pitchFamily="2" charset="-122"/>
              </a:rPr>
              <a:t>日</a:t>
            </a:r>
            <a:endParaRPr lang="zh-CN" altLang="en-US"/>
          </a:p>
        </p:txBody>
      </p:sp>
      <p:sp>
        <p:nvSpPr>
          <p:cNvPr id="18439" name="椭圆 11"/>
          <p:cNvSpPr>
            <a:spLocks noChangeArrowheads="1"/>
          </p:cNvSpPr>
          <p:nvPr/>
        </p:nvSpPr>
        <p:spPr bwMode="auto">
          <a:xfrm>
            <a:off x="0" y="3421063"/>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四川</a:t>
            </a:r>
            <a:endParaRPr lang="zh-CN" altLang="en-US"/>
          </a:p>
        </p:txBody>
      </p:sp>
      <p:sp>
        <p:nvSpPr>
          <p:cNvPr id="18440" name="椭圆 13"/>
          <p:cNvSpPr>
            <a:spLocks noChangeArrowheads="1"/>
          </p:cNvSpPr>
          <p:nvPr/>
        </p:nvSpPr>
        <p:spPr bwMode="auto">
          <a:xfrm>
            <a:off x="0" y="4338638"/>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汶川</a:t>
            </a:r>
            <a:endParaRPr lang="zh-CN" altLang="en-US"/>
          </a:p>
        </p:txBody>
      </p:sp>
      <p:sp>
        <p:nvSpPr>
          <p:cNvPr id="18441" name="椭圆 14"/>
          <p:cNvSpPr>
            <a:spLocks noChangeArrowheads="1"/>
          </p:cNvSpPr>
          <p:nvPr/>
        </p:nvSpPr>
        <p:spPr bwMode="auto">
          <a:xfrm>
            <a:off x="2314575" y="5429250"/>
            <a:ext cx="1771650" cy="555625"/>
          </a:xfrm>
          <a:prstGeom prst="ellipse">
            <a:avLst/>
          </a:prstGeom>
          <a:noFill/>
          <a:ln w="9525" algn="ctr">
            <a:solidFill>
              <a:schemeClr val="tx1"/>
            </a:solidFill>
            <a:round/>
            <a:headEnd/>
            <a:tailEnd/>
          </a:ln>
        </p:spPr>
        <p:txBody>
          <a:bodyPr/>
          <a:lstStyle/>
          <a:p>
            <a:r>
              <a:rPr lang="zh-CN" altLang="en-US">
                <a:latin typeface="Arial" charset="0"/>
                <a:ea typeface="华文细黑" pitchFamily="2" charset="-122"/>
              </a:rPr>
              <a:t>厨师</a:t>
            </a:r>
            <a:endParaRPr lang="zh-CN" altLang="en-US"/>
          </a:p>
        </p:txBody>
      </p:sp>
      <p:sp>
        <p:nvSpPr>
          <p:cNvPr id="18442" name="椭圆 15"/>
          <p:cNvSpPr>
            <a:spLocks noChangeArrowheads="1"/>
          </p:cNvSpPr>
          <p:nvPr/>
        </p:nvSpPr>
        <p:spPr bwMode="auto">
          <a:xfrm>
            <a:off x="198438" y="5118100"/>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发生</a:t>
            </a:r>
            <a:endParaRPr lang="zh-CN" altLang="en-US"/>
          </a:p>
        </p:txBody>
      </p:sp>
      <p:sp>
        <p:nvSpPr>
          <p:cNvPr id="17" name="Rectangle 4"/>
          <p:cNvSpPr>
            <a:spLocks noChangeArrowheads="1"/>
          </p:cNvSpPr>
          <p:nvPr/>
        </p:nvSpPr>
        <p:spPr bwMode="auto">
          <a:xfrm>
            <a:off x="4370388" y="1365250"/>
            <a:ext cx="4716462" cy="1285875"/>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美国国防部长莱昂 ∙</a:t>
            </a:r>
            <a:r>
              <a:rPr lang="en-US" altLang="zh-CN" sz="2000" dirty="0">
                <a:latin typeface="Arial" pitchFamily="34" charset="0"/>
                <a:ea typeface="华文细黑" pitchFamily="2" charset="-122"/>
              </a:rPr>
              <a:t>E.</a:t>
            </a:r>
            <a:r>
              <a:rPr lang="zh-CN" altLang="en-US" sz="2000" dirty="0">
                <a:latin typeface="Arial" pitchFamily="34" charset="0"/>
                <a:ea typeface="华文细黑" pitchFamily="2" charset="-122"/>
              </a:rPr>
              <a:t>帕内塔宣布，对于新西兰海军舰艇访问美国国防部和海岸警卫队在美国和全世界各地的设施一事，他已经放松了有关的限制。 。</a:t>
            </a:r>
          </a:p>
        </p:txBody>
      </p:sp>
      <p:sp>
        <p:nvSpPr>
          <p:cNvPr id="19" name="Rectangle 4"/>
          <p:cNvSpPr>
            <a:spLocks noChangeArrowheads="1"/>
          </p:cNvSpPr>
          <p:nvPr/>
        </p:nvSpPr>
        <p:spPr bwMode="auto">
          <a:xfrm>
            <a:off x="4648200" y="2257425"/>
            <a:ext cx="8135938" cy="1412875"/>
          </a:xfrm>
          <a:prstGeom prst="rect">
            <a:avLst/>
          </a:prstGeom>
          <a:solidFill>
            <a:schemeClr val="bg1"/>
          </a:solidFill>
          <a:ln w="28575">
            <a:solidFill>
              <a:srgbClr val="00FFFF"/>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buFont typeface="Wingdings" pitchFamily="2" charset="2"/>
              <a:buNone/>
              <a:defRPr/>
            </a:pPr>
            <a:r>
              <a:rPr lang="en-US" altLang="zh-CN" sz="2000" dirty="0">
                <a:solidFill>
                  <a:srgbClr val="FFFF00"/>
                </a:solidFill>
                <a:latin typeface="Arial" pitchFamily="34" charset="0"/>
                <a:ea typeface="华文细黑" pitchFamily="2" charset="-122"/>
              </a:rPr>
              <a:t>2008</a:t>
            </a:r>
            <a:r>
              <a:rPr lang="zh-CN" altLang="en-US" sz="2000" dirty="0">
                <a:solidFill>
                  <a:srgbClr val="FFFF00"/>
                </a:solidFill>
                <a:latin typeface="Arial" pitchFamily="34" charset="0"/>
                <a:ea typeface="华文细黑" pitchFamily="2" charset="-122"/>
              </a:rPr>
              <a:t>年</a:t>
            </a:r>
            <a:r>
              <a:rPr lang="en-US" altLang="zh-CN" sz="2000" dirty="0">
                <a:solidFill>
                  <a:srgbClr val="FFFF00"/>
                </a:solidFill>
                <a:latin typeface="Arial" pitchFamily="34" charset="0"/>
                <a:ea typeface="华文细黑" pitchFamily="2" charset="-122"/>
              </a:rPr>
              <a:t>5</a:t>
            </a:r>
            <a:r>
              <a:rPr lang="zh-CN" altLang="en-US" sz="2000" dirty="0">
                <a:solidFill>
                  <a:srgbClr val="FFFF00"/>
                </a:solidFill>
                <a:latin typeface="Arial" pitchFamily="34" charset="0"/>
                <a:ea typeface="华文细黑" pitchFamily="2" charset="-122"/>
              </a:rPr>
              <a:t>月</a:t>
            </a:r>
            <a:r>
              <a:rPr lang="en-US" altLang="zh-CN" sz="2000" dirty="0">
                <a:solidFill>
                  <a:srgbClr val="FFFF00"/>
                </a:solidFill>
                <a:latin typeface="Arial" pitchFamily="34" charset="0"/>
                <a:ea typeface="华文细黑" pitchFamily="2" charset="-122"/>
              </a:rPr>
              <a:t>12</a:t>
            </a:r>
            <a:r>
              <a:rPr lang="zh-CN" altLang="en-US" sz="2000" dirty="0">
                <a:solidFill>
                  <a:srgbClr val="FFFF00"/>
                </a:solidFill>
                <a:latin typeface="Arial" pitchFamily="34" charset="0"/>
                <a:ea typeface="华文细黑" pitchFamily="2" charset="-122"/>
              </a:rPr>
              <a:t>日在四川省西北部汶川地区发生了里氏</a:t>
            </a:r>
            <a:r>
              <a:rPr lang="en-US" altLang="zh-CN" sz="2000" dirty="0">
                <a:solidFill>
                  <a:srgbClr val="FFFF00"/>
                </a:solidFill>
                <a:latin typeface="Arial" pitchFamily="34" charset="0"/>
                <a:ea typeface="华文细黑" pitchFamily="2" charset="-122"/>
              </a:rPr>
              <a:t>8.0</a:t>
            </a:r>
            <a:r>
              <a:rPr lang="zh-CN" altLang="en-US" sz="2000" dirty="0">
                <a:solidFill>
                  <a:srgbClr val="FFFF00"/>
                </a:solidFill>
                <a:latin typeface="Arial" pitchFamily="34" charset="0"/>
                <a:ea typeface="华文细黑" pitchFamily="2" charset="-122"/>
              </a:rPr>
              <a:t>级地震，波及四川成都、绵阳、德阳、雅安、陕西和甘肃等部分地区。在地震发生之前，绵竹县发生了蛤蟆结群上街，远在湖北西部的水塘水体一夜之间消失等异常现象。</a:t>
            </a:r>
          </a:p>
        </p:txBody>
      </p:sp>
      <p:sp>
        <p:nvSpPr>
          <p:cNvPr id="18" name="Rectangle 4"/>
          <p:cNvSpPr>
            <a:spLocks noChangeArrowheads="1"/>
          </p:cNvSpPr>
          <p:nvPr/>
        </p:nvSpPr>
        <p:spPr bwMode="auto">
          <a:xfrm>
            <a:off x="5076825" y="3471863"/>
            <a:ext cx="8135938" cy="1760537"/>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四川厨师们用了一些一直以来都被粤菜忽略的食材来制作菜式，另外在调味及配搭方面都做得非常出色。所谓海蜇花，就是海蜇头，也就是海蜇的底部吸管的部位，这个部位的海蜇口感非常爽脆，但缺点是海蜇本身没有味道，所以厨师们用了山西老陈醋、日本黑芝麻油及越南的顶级角露来调味，而且调校得酸中带香，香中带鲜，鲜中又带甜，直县不错。另外，厨师们更以黑木耳</a:t>
            </a:r>
            <a:r>
              <a:rPr lang="en-US" altLang="zh-CN" sz="2000" dirty="0">
                <a:latin typeface="Arial" pitchFamily="34" charset="0"/>
                <a:ea typeface="华文细黑" pitchFamily="2" charset="-122"/>
              </a:rPr>
              <a:t>…</a:t>
            </a:r>
            <a:endParaRPr lang="zh-CN" altLang="en-US" sz="2000" dirty="0">
              <a:latin typeface="Arial" pitchFamily="34" charset="0"/>
              <a:ea typeface="华文细黑" pitchFamily="2" charset="-122"/>
            </a:endParaRPr>
          </a:p>
        </p:txBody>
      </p:sp>
      <p:sp>
        <p:nvSpPr>
          <p:cNvPr id="18446" name="椭圆 20"/>
          <p:cNvSpPr>
            <a:spLocks noChangeArrowheads="1"/>
          </p:cNvSpPr>
          <p:nvPr/>
        </p:nvSpPr>
        <p:spPr bwMode="auto">
          <a:xfrm>
            <a:off x="0" y="754063"/>
            <a:ext cx="1771650" cy="555625"/>
          </a:xfrm>
          <a:prstGeom prst="ellipse">
            <a:avLst/>
          </a:prstGeom>
          <a:noFill/>
          <a:ln w="9525" algn="ctr">
            <a:solidFill>
              <a:schemeClr val="tx1"/>
            </a:solidFill>
            <a:round/>
            <a:headEnd/>
            <a:tailEnd/>
          </a:ln>
        </p:spPr>
        <p:txBody>
          <a:bodyPr/>
          <a:lstStyle/>
          <a:p>
            <a:r>
              <a:rPr lang="zh-CN" altLang="en-US">
                <a:latin typeface="Arial" charset="0"/>
                <a:ea typeface="华文细黑" pitchFamily="2" charset="-122"/>
              </a:rPr>
              <a:t>美国</a:t>
            </a:r>
            <a:endParaRPr lang="zh-CN" altLang="en-US">
              <a:solidFill>
                <a:srgbClr val="FFFF00"/>
              </a:solidFill>
              <a:latin typeface="Arial" charset="0"/>
              <a:ea typeface="华文细黑" pitchFamily="2" charset="-122"/>
            </a:endParaRPr>
          </a:p>
        </p:txBody>
      </p:sp>
      <p:cxnSp>
        <p:nvCxnSpPr>
          <p:cNvPr id="18447" name="直接箭头连接符 22"/>
          <p:cNvCxnSpPr>
            <a:cxnSpLocks noChangeShapeType="1"/>
            <a:stCxn id="18436" idx="6"/>
            <a:endCxn id="19" idx="1"/>
          </p:cNvCxnSpPr>
          <p:nvPr/>
        </p:nvCxnSpPr>
        <p:spPr bwMode="auto">
          <a:xfrm>
            <a:off x="2557463" y="1804988"/>
            <a:ext cx="2090737" cy="1158875"/>
          </a:xfrm>
          <a:prstGeom prst="straightConnector1">
            <a:avLst/>
          </a:prstGeom>
          <a:noFill/>
          <a:ln w="38100" algn="ctr">
            <a:solidFill>
              <a:srgbClr val="00FF00"/>
            </a:solidFill>
            <a:prstDash val="dashDot"/>
            <a:round/>
            <a:headEnd/>
            <a:tailEnd type="arrow" w="med" len="med"/>
          </a:ln>
        </p:spPr>
      </p:cxnSp>
      <p:cxnSp>
        <p:nvCxnSpPr>
          <p:cNvPr id="18448" name="直接箭头连接符 23"/>
          <p:cNvCxnSpPr>
            <a:cxnSpLocks noChangeShapeType="1"/>
            <a:stCxn id="18437" idx="6"/>
            <a:endCxn id="19" idx="1"/>
          </p:cNvCxnSpPr>
          <p:nvPr/>
        </p:nvCxnSpPr>
        <p:spPr bwMode="auto">
          <a:xfrm>
            <a:off x="2351088" y="2617788"/>
            <a:ext cx="2297112" cy="346075"/>
          </a:xfrm>
          <a:prstGeom prst="straightConnector1">
            <a:avLst/>
          </a:prstGeom>
          <a:noFill/>
          <a:ln w="38100" algn="ctr">
            <a:solidFill>
              <a:srgbClr val="00FF00"/>
            </a:solidFill>
            <a:prstDash val="dashDot"/>
            <a:round/>
            <a:headEnd/>
            <a:tailEnd type="arrow" w="med" len="med"/>
          </a:ln>
        </p:spPr>
      </p:cxnSp>
      <p:cxnSp>
        <p:nvCxnSpPr>
          <p:cNvPr id="18449" name="直接箭头连接符 26"/>
          <p:cNvCxnSpPr>
            <a:cxnSpLocks noChangeShapeType="1"/>
            <a:stCxn id="18438" idx="6"/>
            <a:endCxn id="19" idx="1"/>
          </p:cNvCxnSpPr>
          <p:nvPr/>
        </p:nvCxnSpPr>
        <p:spPr bwMode="auto">
          <a:xfrm flipV="1">
            <a:off x="2886075" y="2963863"/>
            <a:ext cx="1762125" cy="211137"/>
          </a:xfrm>
          <a:prstGeom prst="straightConnector1">
            <a:avLst/>
          </a:prstGeom>
          <a:noFill/>
          <a:ln w="38100" algn="ctr">
            <a:solidFill>
              <a:srgbClr val="00FF00"/>
            </a:solidFill>
            <a:prstDash val="dashDot"/>
            <a:round/>
            <a:headEnd/>
            <a:tailEnd type="arrow" w="med" len="med"/>
          </a:ln>
        </p:spPr>
      </p:cxnSp>
      <p:cxnSp>
        <p:nvCxnSpPr>
          <p:cNvPr id="18450" name="直接箭头连接符 28"/>
          <p:cNvCxnSpPr>
            <a:cxnSpLocks noChangeShapeType="1"/>
            <a:stCxn id="18439" idx="6"/>
            <a:endCxn id="19" idx="1"/>
          </p:cNvCxnSpPr>
          <p:nvPr/>
        </p:nvCxnSpPr>
        <p:spPr bwMode="auto">
          <a:xfrm flipV="1">
            <a:off x="1771650" y="2963863"/>
            <a:ext cx="2876550" cy="735012"/>
          </a:xfrm>
          <a:prstGeom prst="straightConnector1">
            <a:avLst/>
          </a:prstGeom>
          <a:noFill/>
          <a:ln w="38100" algn="ctr">
            <a:solidFill>
              <a:srgbClr val="00FF00"/>
            </a:solidFill>
            <a:prstDash val="dashDot"/>
            <a:round/>
            <a:headEnd/>
            <a:tailEnd type="arrow" w="med" len="med"/>
          </a:ln>
        </p:spPr>
      </p:cxnSp>
      <p:cxnSp>
        <p:nvCxnSpPr>
          <p:cNvPr id="18451" name="直接箭头连接符 32"/>
          <p:cNvCxnSpPr>
            <a:cxnSpLocks noChangeShapeType="1"/>
            <a:endCxn id="19" idx="1"/>
          </p:cNvCxnSpPr>
          <p:nvPr/>
        </p:nvCxnSpPr>
        <p:spPr bwMode="auto">
          <a:xfrm flipV="1">
            <a:off x="1773238" y="2963863"/>
            <a:ext cx="2874962" cy="1604962"/>
          </a:xfrm>
          <a:prstGeom prst="straightConnector1">
            <a:avLst/>
          </a:prstGeom>
          <a:noFill/>
          <a:ln w="38100" algn="ctr">
            <a:solidFill>
              <a:srgbClr val="00FF00"/>
            </a:solidFill>
            <a:prstDash val="dashDot"/>
            <a:round/>
            <a:headEnd/>
            <a:tailEnd type="arrow" w="med" len="med"/>
          </a:ln>
        </p:spPr>
      </p:cxnSp>
      <p:cxnSp>
        <p:nvCxnSpPr>
          <p:cNvPr id="18452" name="直接箭头连接符 34"/>
          <p:cNvCxnSpPr>
            <a:cxnSpLocks noChangeShapeType="1"/>
            <a:endCxn id="18" idx="1"/>
          </p:cNvCxnSpPr>
          <p:nvPr/>
        </p:nvCxnSpPr>
        <p:spPr bwMode="auto">
          <a:xfrm>
            <a:off x="1677988" y="3808413"/>
            <a:ext cx="3398837" cy="544512"/>
          </a:xfrm>
          <a:prstGeom prst="straightConnector1">
            <a:avLst/>
          </a:prstGeom>
          <a:noFill/>
          <a:ln w="38100" algn="ctr">
            <a:solidFill>
              <a:schemeClr val="tx1"/>
            </a:solidFill>
            <a:prstDash val="dashDot"/>
            <a:round/>
            <a:headEnd/>
            <a:tailEnd type="arrow" w="med" len="med"/>
          </a:ln>
        </p:spPr>
      </p:cxnSp>
      <p:cxnSp>
        <p:nvCxnSpPr>
          <p:cNvPr id="18453" name="直接箭头连接符 37"/>
          <p:cNvCxnSpPr>
            <a:cxnSpLocks noChangeShapeType="1"/>
            <a:stCxn id="18446" idx="6"/>
            <a:endCxn id="17" idx="1"/>
          </p:cNvCxnSpPr>
          <p:nvPr/>
        </p:nvCxnSpPr>
        <p:spPr bwMode="auto">
          <a:xfrm>
            <a:off x="1771650" y="1031875"/>
            <a:ext cx="2598738" cy="976313"/>
          </a:xfrm>
          <a:prstGeom prst="straightConnector1">
            <a:avLst/>
          </a:prstGeom>
          <a:noFill/>
          <a:ln w="38100" algn="ctr">
            <a:solidFill>
              <a:schemeClr val="tx1"/>
            </a:solidFill>
            <a:prstDash val="dashDot"/>
            <a:round/>
            <a:headEnd/>
            <a:tailEnd type="arrow" w="med" len="med"/>
          </a:ln>
        </p:spPr>
      </p:cxnSp>
      <p:cxnSp>
        <p:nvCxnSpPr>
          <p:cNvPr id="18454" name="直接箭头连接符 41"/>
          <p:cNvCxnSpPr>
            <a:cxnSpLocks noChangeShapeType="1"/>
            <a:stCxn id="18442" idx="6"/>
            <a:endCxn id="19" idx="1"/>
          </p:cNvCxnSpPr>
          <p:nvPr/>
        </p:nvCxnSpPr>
        <p:spPr bwMode="auto">
          <a:xfrm flipV="1">
            <a:off x="1970088" y="2963863"/>
            <a:ext cx="2678112" cy="2432050"/>
          </a:xfrm>
          <a:prstGeom prst="straightConnector1">
            <a:avLst/>
          </a:prstGeom>
          <a:noFill/>
          <a:ln w="38100" algn="ctr">
            <a:solidFill>
              <a:srgbClr val="00FF00"/>
            </a:solidFill>
            <a:prstDash val="dashDot"/>
            <a:round/>
            <a:headEnd/>
            <a:tailEnd type="arrow" w="med" len="med"/>
          </a:ln>
        </p:spPr>
      </p:cxnSp>
      <p:cxnSp>
        <p:nvCxnSpPr>
          <p:cNvPr id="18455" name="直接箭头连接符 43"/>
          <p:cNvCxnSpPr>
            <a:cxnSpLocks noChangeShapeType="1"/>
            <a:stCxn id="18441" idx="7"/>
            <a:endCxn id="18" idx="1"/>
          </p:cNvCxnSpPr>
          <p:nvPr/>
        </p:nvCxnSpPr>
        <p:spPr bwMode="auto">
          <a:xfrm rot="5400000" flipH="1" flipV="1">
            <a:off x="3872706" y="4306094"/>
            <a:ext cx="1157288" cy="1250950"/>
          </a:xfrm>
          <a:prstGeom prst="straightConnector1">
            <a:avLst/>
          </a:prstGeom>
          <a:noFill/>
          <a:ln w="38100" algn="ctr">
            <a:solidFill>
              <a:schemeClr val="tx1"/>
            </a:solidFill>
            <a:prstDash val="dashDot"/>
            <a:round/>
            <a:headEnd/>
            <a:tailEnd type="arrow" w="med" len="med"/>
          </a:ln>
        </p:spPr>
      </p:cxnSp>
      <p:cxnSp>
        <p:nvCxnSpPr>
          <p:cNvPr id="18456" name="直接连接符 46"/>
          <p:cNvCxnSpPr>
            <a:cxnSpLocks noChangeShapeType="1"/>
          </p:cNvCxnSpPr>
          <p:nvPr/>
        </p:nvCxnSpPr>
        <p:spPr bwMode="auto">
          <a:xfrm rot="16200000" flipH="1">
            <a:off x="1183481" y="3736182"/>
            <a:ext cx="6232525" cy="11112"/>
          </a:xfrm>
          <a:prstGeom prst="line">
            <a:avLst/>
          </a:prstGeom>
          <a:noFill/>
          <a:ln w="57150" algn="ctr">
            <a:solidFill>
              <a:srgbClr val="FF6600"/>
            </a:solidFill>
            <a:prstDash val="dashDot"/>
            <a:round/>
            <a:headEnd/>
            <a:tailEnd/>
          </a:ln>
        </p:spPr>
      </p:cxnSp>
      <p:sp>
        <p:nvSpPr>
          <p:cNvPr id="18457" name="TextBox 49"/>
          <p:cNvSpPr txBox="1">
            <a:spLocks noChangeArrowheads="1"/>
          </p:cNvSpPr>
          <p:nvPr/>
        </p:nvSpPr>
        <p:spPr bwMode="auto">
          <a:xfrm>
            <a:off x="4456113" y="6384925"/>
            <a:ext cx="1112837" cy="461963"/>
          </a:xfrm>
          <a:prstGeom prst="rect">
            <a:avLst/>
          </a:prstGeom>
          <a:noFill/>
          <a:ln w="9525">
            <a:noFill/>
            <a:miter lim="800000"/>
            <a:headEnd/>
            <a:tailEnd/>
          </a:ln>
        </p:spPr>
        <p:txBody>
          <a:bodyPr wrap="none">
            <a:spAutoFit/>
          </a:bodyPr>
          <a:lstStyle/>
          <a:p>
            <a:r>
              <a:rPr lang="zh-CN" altLang="en-US"/>
              <a:t>文档集</a:t>
            </a:r>
          </a:p>
        </p:txBody>
      </p:sp>
      <p:sp>
        <p:nvSpPr>
          <p:cNvPr id="18458" name="TextBox 50"/>
          <p:cNvSpPr txBox="1">
            <a:spLocks noChangeArrowheads="1"/>
          </p:cNvSpPr>
          <p:nvPr/>
        </p:nvSpPr>
        <p:spPr bwMode="auto">
          <a:xfrm>
            <a:off x="2501900" y="6386513"/>
            <a:ext cx="1422400" cy="461962"/>
          </a:xfrm>
          <a:prstGeom prst="rect">
            <a:avLst/>
          </a:prstGeom>
          <a:noFill/>
          <a:ln w="9525">
            <a:noFill/>
            <a:miter lim="800000"/>
            <a:headEnd/>
            <a:tailEnd/>
          </a:ln>
        </p:spPr>
        <p:txBody>
          <a:bodyPr wrap="none">
            <a:spAutoFit/>
          </a:bodyPr>
          <a:lstStyle/>
          <a:p>
            <a:r>
              <a:rPr lang="zh-CN" altLang="en-US"/>
              <a:t>关键词典</a:t>
            </a:r>
          </a:p>
        </p:txBody>
      </p:sp>
      <p:sp>
        <p:nvSpPr>
          <p:cNvPr id="52" name="矩形 51"/>
          <p:cNvSpPr/>
          <p:nvPr/>
        </p:nvSpPr>
        <p:spPr bwMode="auto">
          <a:xfrm>
            <a:off x="0" y="636588"/>
            <a:ext cx="4294188" cy="6053137"/>
          </a:xfrm>
          <a:prstGeom prst="rect">
            <a:avLst/>
          </a:prstGeom>
          <a:noFill/>
          <a:ln w="19050" cap="flat" cmpd="sng" algn="ctr">
            <a:solidFill>
              <a:schemeClr val="tx2">
                <a:lumMod val="60000"/>
                <a:lumOff val="40000"/>
              </a:schemeClr>
            </a:solidFill>
            <a:prstDash val="dash"/>
            <a:round/>
            <a:headEnd type="none" w="med" len="med"/>
            <a:tailEnd type="none" w="med" len="med"/>
          </a:ln>
          <a:effectLst/>
        </p:spPr>
        <p:txBody>
          <a:bodyPr/>
          <a:lstStyle/>
          <a:p>
            <a:pPr>
              <a:defRPr/>
            </a:pPr>
            <a:endParaRPr lang="zh-CN" altLang="en-US">
              <a:ea typeface="宋体" pitchFamily="2" charset="-122"/>
            </a:endParaRPr>
          </a:p>
        </p:txBody>
      </p:sp>
      <p:grpSp>
        <p:nvGrpSpPr>
          <p:cNvPr id="18460" name="组合 69"/>
          <p:cNvGrpSpPr>
            <a:grpSpLocks/>
          </p:cNvGrpSpPr>
          <p:nvPr/>
        </p:nvGrpSpPr>
        <p:grpSpPr bwMode="auto">
          <a:xfrm>
            <a:off x="693738" y="6230938"/>
            <a:ext cx="854075" cy="107950"/>
            <a:chOff x="1192191" y="6277340"/>
            <a:chExt cx="852638" cy="108000"/>
          </a:xfrm>
        </p:grpSpPr>
        <p:sp>
          <p:nvSpPr>
            <p:cNvPr id="18466" name="六边形 66"/>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7" name="六边形 67"/>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8" name="六边形 68"/>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grpSp>
        <p:nvGrpSpPr>
          <p:cNvPr id="18461" name="组合 70"/>
          <p:cNvGrpSpPr>
            <a:grpSpLocks/>
          </p:cNvGrpSpPr>
          <p:nvPr/>
        </p:nvGrpSpPr>
        <p:grpSpPr bwMode="auto">
          <a:xfrm>
            <a:off x="5754688" y="5619750"/>
            <a:ext cx="852487" cy="107950"/>
            <a:chOff x="1192191" y="6277340"/>
            <a:chExt cx="852638" cy="108000"/>
          </a:xfrm>
        </p:grpSpPr>
        <p:sp>
          <p:nvSpPr>
            <p:cNvPr id="18463" name="六边形 71"/>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4" name="六边形 72"/>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5" name="六边形 73"/>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sp>
        <p:nvSpPr>
          <p:cNvPr id="18462" name="椭圆 74"/>
          <p:cNvSpPr>
            <a:spLocks noChangeArrowheads="1"/>
          </p:cNvSpPr>
          <p:nvPr/>
        </p:nvSpPr>
        <p:spPr bwMode="auto">
          <a:xfrm>
            <a:off x="268288" y="5986463"/>
            <a:ext cx="1770062" cy="555625"/>
          </a:xfrm>
          <a:prstGeom prst="ellipse">
            <a:avLst/>
          </a:prstGeom>
          <a:noFill/>
          <a:ln w="9525" algn="ctr">
            <a:solidFill>
              <a:schemeClr val="tx1"/>
            </a:solidFill>
            <a:round/>
            <a:headEnd/>
            <a:tailEnd/>
          </a:ln>
        </p:spPr>
        <p:txBody>
          <a:bodyPr/>
          <a:lstStyle/>
          <a:p>
            <a:endParaRPr lang="zh-CN" altLang="en-US"/>
          </a:p>
        </p:txBody>
      </p:sp>
    </p:spTree>
    <p:extLst>
      <p:ext uri="{BB962C8B-B14F-4D97-AF65-F5344CB8AC3E}">
        <p14:creationId xmlns:p14="http://schemas.microsoft.com/office/powerpoint/2010/main" val="2134184108"/>
      </p:ext>
    </p:extLst>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4100A99A-BBCE-4EB6-BCEB-FF752CB7ECDF}" type="slidenum">
              <a:rPr lang="zh-CN" altLang="en-US" b="1">
                <a:solidFill>
                  <a:srgbClr val="66CCFF"/>
                </a:solidFill>
              </a:rPr>
              <a:pPr>
                <a:defRPr/>
              </a:pPr>
              <a:t>7</a:t>
            </a:fld>
            <a:r>
              <a:rPr lang="en-US" altLang="zh-CN" b="1"/>
              <a:t> </a:t>
            </a:r>
            <a:r>
              <a:rPr lang="zh-CN" altLang="en-US"/>
              <a:t>页</a:t>
            </a:r>
            <a:endParaRPr lang="zh-CN" altLang="en-US" sz="1800">
              <a:latin typeface="Arial" charset="0"/>
            </a:endParaRPr>
          </a:p>
        </p:txBody>
      </p:sp>
      <p:sp>
        <p:nvSpPr>
          <p:cNvPr id="16387" name="Rectangle 2"/>
          <p:cNvSpPr>
            <a:spLocks noGrp="1" noChangeArrowheads="1"/>
          </p:cNvSpPr>
          <p:nvPr>
            <p:ph type="title"/>
          </p:nvPr>
        </p:nvSpPr>
        <p:spPr>
          <a:noFill/>
        </p:spPr>
        <p:txBody>
          <a:bodyPr/>
          <a:lstStyle/>
          <a:p>
            <a:pPr eaLnBrk="1" hangingPunct="1"/>
            <a:r>
              <a:rPr lang="en-US" altLang="zh-CN" i="0" dirty="0">
                <a:solidFill>
                  <a:srgbClr val="FFFF00"/>
                </a:solidFill>
              </a:rPr>
              <a:t>1.1 </a:t>
            </a:r>
            <a:r>
              <a:rPr lang="zh-CN" altLang="en-US" i="0" dirty="0">
                <a:solidFill>
                  <a:srgbClr val="FFFF00"/>
                </a:solidFill>
              </a:rPr>
              <a:t>什么是数据结构</a:t>
            </a:r>
            <a:endParaRPr lang="zh-CN" altLang="en-US" i="0" dirty="0" smtClean="0">
              <a:solidFill>
                <a:srgbClr val="FFFF66"/>
              </a:solidFill>
            </a:endParaRPr>
          </a:p>
        </p:txBody>
      </p:sp>
      <p:sp>
        <p:nvSpPr>
          <p:cNvPr id="16388" name="Rectangle 3"/>
          <p:cNvSpPr>
            <a:spLocks noGrp="1" noChangeArrowheads="1"/>
          </p:cNvSpPr>
          <p:nvPr>
            <p:ph type="body" idx="1"/>
          </p:nvPr>
        </p:nvSpPr>
        <p:spPr>
          <a:xfrm>
            <a:off x="352425" y="838200"/>
            <a:ext cx="8359775" cy="5470525"/>
          </a:xfrm>
        </p:spPr>
        <p:txBody>
          <a:bodyPr/>
          <a:lstStyle/>
          <a:p>
            <a:pPr eaLnBrk="1" hangingPunct="1">
              <a:lnSpc>
                <a:spcPct val="120000"/>
              </a:lnSpc>
              <a:spcBef>
                <a:spcPct val="0"/>
              </a:spcBef>
              <a:buFont typeface="Wingdings" pitchFamily="2" charset="2"/>
              <a:buNone/>
            </a:pPr>
            <a:r>
              <a:rPr lang="zh-CN" altLang="en-US" dirty="0" smtClean="0">
                <a:solidFill>
                  <a:schemeClr val="tx1"/>
                </a:solidFill>
              </a:rPr>
              <a:t>例：基于关键字匹配的全文搜索引擎</a:t>
            </a:r>
            <a:endParaRPr lang="en-US" altLang="zh-CN" dirty="0" smtClean="0">
              <a:solidFill>
                <a:schemeClr val="tx1"/>
              </a:solidFill>
            </a:endParaRPr>
          </a:p>
          <a:p>
            <a:pPr eaLnBrk="1" hangingPunct="1">
              <a:lnSpc>
                <a:spcPct val="120000"/>
              </a:lnSpc>
              <a:spcBef>
                <a:spcPct val="0"/>
              </a:spcBef>
              <a:buFont typeface="Wingdings" pitchFamily="2" charset="2"/>
              <a:buNone/>
            </a:pPr>
            <a:endParaRPr lang="en-US" altLang="zh-CN" dirty="0" smtClean="0">
              <a:solidFill>
                <a:schemeClr val="tx1"/>
              </a:solidFill>
            </a:endParaRPr>
          </a:p>
          <a:p>
            <a:pPr eaLnBrk="1" hangingPunct="1">
              <a:lnSpc>
                <a:spcPct val="110000"/>
              </a:lnSpc>
              <a:spcBef>
                <a:spcPct val="0"/>
              </a:spcBef>
            </a:pPr>
            <a:r>
              <a:rPr lang="zh-CN" altLang="en-US" dirty="0" smtClean="0"/>
              <a:t>正文切分</a:t>
            </a:r>
            <a:endParaRPr lang="en-US" altLang="zh-CN" dirty="0" smtClean="0"/>
          </a:p>
          <a:p>
            <a:pPr eaLnBrk="1" hangingPunct="1">
              <a:lnSpc>
                <a:spcPct val="110000"/>
              </a:lnSpc>
              <a:spcBef>
                <a:spcPct val="0"/>
              </a:spcBef>
            </a:pPr>
            <a:endParaRPr lang="en-US" altLang="zh-CN" dirty="0" smtClean="0"/>
          </a:p>
          <a:p>
            <a:pPr eaLnBrk="1" hangingPunct="1">
              <a:lnSpc>
                <a:spcPct val="110000"/>
              </a:lnSpc>
              <a:spcBef>
                <a:spcPct val="0"/>
              </a:spcBef>
            </a:pPr>
            <a:r>
              <a:rPr lang="zh-CN" altLang="en-US" dirty="0" smtClean="0"/>
              <a:t>建立关键词</a:t>
            </a:r>
            <a:r>
              <a:rPr lang="en-US" altLang="zh-CN" dirty="0" smtClean="0"/>
              <a:t>-</a:t>
            </a:r>
            <a:r>
              <a:rPr lang="zh-CN" altLang="en-US" dirty="0" smtClean="0"/>
              <a:t>文档倒排表结构</a:t>
            </a:r>
            <a:endParaRPr lang="en-US" altLang="zh-CN" dirty="0" smtClean="0"/>
          </a:p>
          <a:p>
            <a:pPr eaLnBrk="1" hangingPunct="1">
              <a:lnSpc>
                <a:spcPct val="110000"/>
              </a:lnSpc>
              <a:spcBef>
                <a:spcPct val="0"/>
              </a:spcBef>
            </a:pPr>
            <a:endParaRPr lang="en-US" altLang="zh-CN" dirty="0" smtClean="0"/>
          </a:p>
          <a:p>
            <a:pPr eaLnBrk="1" hangingPunct="1">
              <a:lnSpc>
                <a:spcPct val="110000"/>
              </a:lnSpc>
              <a:spcBef>
                <a:spcPct val="0"/>
              </a:spcBef>
            </a:pPr>
            <a:r>
              <a:rPr lang="zh-CN" altLang="en-US" sz="3200" dirty="0" smtClean="0">
                <a:solidFill>
                  <a:schemeClr val="tx1"/>
                </a:solidFill>
              </a:rPr>
              <a:t>提供基于关键字匹配的全文检索服务</a:t>
            </a:r>
            <a:endParaRPr lang="en-US" altLang="zh-CN" sz="3200" dirty="0" smtClean="0">
              <a:solidFill>
                <a:schemeClr val="tx1"/>
              </a:solidFill>
            </a:endParaRPr>
          </a:p>
        </p:txBody>
      </p:sp>
      <p:sp>
        <p:nvSpPr>
          <p:cNvPr id="5" name="矩形 4"/>
          <p:cNvSpPr>
            <a:spLocks noChangeArrowheads="1"/>
          </p:cNvSpPr>
          <p:nvPr/>
        </p:nvSpPr>
        <p:spPr bwMode="auto">
          <a:xfrm>
            <a:off x="196850" y="2071688"/>
            <a:ext cx="7835900" cy="2025650"/>
          </a:xfrm>
          <a:prstGeom prst="rect">
            <a:avLst/>
          </a:prstGeom>
          <a:noFill/>
          <a:ln w="38100" algn="ctr">
            <a:solidFill>
              <a:srgbClr val="00FFFF"/>
            </a:solidFill>
            <a:round/>
            <a:headEnd/>
            <a:tailEnd/>
          </a:ln>
        </p:spPr>
        <p:txBody>
          <a:bodyPr/>
          <a:lstStyle/>
          <a:p>
            <a:endParaRPr lang="zh-CN" altLang="en-US" sz="2400" b="1">
              <a:solidFill>
                <a:srgbClr val="FFFFFF"/>
              </a:solidFill>
              <a:ea typeface="宋体" charset="-122"/>
            </a:endParaRPr>
          </a:p>
        </p:txBody>
      </p:sp>
    </p:spTree>
    <p:extLst>
      <p:ext uri="{BB962C8B-B14F-4D97-AF65-F5344CB8AC3E}">
        <p14:creationId xmlns:p14="http://schemas.microsoft.com/office/powerpoint/2010/main" val="262417562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lnSpc>
                <a:spcPct val="110000"/>
              </a:lnSpc>
            </a:pPr>
            <a:r>
              <a:rPr lang="zh-CN" altLang="en-US" sz="2800" i="0" dirty="0" smtClean="0">
                <a:solidFill>
                  <a:srgbClr val="FFFF66"/>
                </a:solidFill>
              </a:rPr>
              <a:t>基于关键字匹配的全文搜索引擎</a:t>
            </a:r>
          </a:p>
        </p:txBody>
      </p:sp>
      <p:sp>
        <p:nvSpPr>
          <p:cNvPr id="3" name="灯片编号占位符 2"/>
          <p:cNvSpPr>
            <a:spLocks noGrp="1"/>
          </p:cNvSpPr>
          <p:nvPr>
            <p:ph type="sldNum" sz="quarter" idx="11"/>
          </p:nvPr>
        </p:nvSpPr>
        <p:spPr/>
        <p:txBody>
          <a:bodyPr/>
          <a:lstStyle/>
          <a:p>
            <a:pPr>
              <a:defRPr/>
            </a:pPr>
            <a:r>
              <a:rPr lang="zh-CN" altLang="en-US" smtClean="0"/>
              <a:t>第 </a:t>
            </a:r>
            <a:fld id="{24B702ED-9A06-4E6A-81BB-2BD9DAEB8DCE}" type="slidenum">
              <a:rPr lang="zh-CN" altLang="en-US" b="1" smtClean="0">
                <a:solidFill>
                  <a:srgbClr val="66CCFF"/>
                </a:solidFill>
              </a:rPr>
              <a:pPr>
                <a:defRPr/>
              </a:pPr>
              <a:t>70</a:t>
            </a:fld>
            <a:r>
              <a:rPr lang="en-US" altLang="zh-CN" b="1" smtClean="0"/>
              <a:t> </a:t>
            </a:r>
            <a:r>
              <a:rPr lang="zh-CN" altLang="en-US" smtClean="0"/>
              <a:t>页</a:t>
            </a:r>
            <a:endParaRPr lang="zh-CN" altLang="en-US" sz="1800">
              <a:latin typeface="+mn-lt"/>
            </a:endParaRPr>
          </a:p>
        </p:txBody>
      </p:sp>
      <p:sp>
        <p:nvSpPr>
          <p:cNvPr id="4" name="Rectangle 3"/>
          <p:cNvSpPr txBox="1">
            <a:spLocks noChangeArrowheads="1"/>
          </p:cNvSpPr>
          <p:nvPr/>
        </p:nvSpPr>
        <p:spPr>
          <a:xfrm>
            <a:off x="352425" y="838200"/>
            <a:ext cx="8359775" cy="5470525"/>
          </a:xfrm>
          <a:prstGeom prst="rect">
            <a:avLst/>
          </a:prstGeom>
        </p:spPr>
        <p:txBody>
          <a:bodyPr/>
          <a:lstStyle/>
          <a:p>
            <a:pPr marL="342900" marR="0" lvl="0" indent="-342900" algn="l" defTabSz="914400" rtl="0" eaLnBrk="1" fontAlgn="base" latinLnBrk="0" hangingPunct="1">
              <a:lnSpc>
                <a:spcPct val="120000"/>
              </a:lnSpc>
              <a:spcBef>
                <a:spcPct val="0"/>
              </a:spcBef>
              <a:spcAft>
                <a:spcPct val="0"/>
              </a:spcAft>
              <a:buClr>
                <a:srgbClr val="FFFF00"/>
              </a:buClr>
              <a:buSzPct val="70000"/>
              <a:buFont typeface="Wingdings" pitchFamily="2" charset="2"/>
              <a:buNone/>
              <a:tabLst/>
              <a:defRPr/>
            </a:pPr>
            <a:r>
              <a:rPr kumimoji="1" lang="zh-CN" altLang="en-US" sz="3600" b="1" i="0" u="none" strike="noStrike" kern="0" cap="none" spc="0" normalizeH="0" baseline="0" noProof="0" dirty="0" smtClean="0">
                <a:ln>
                  <a:noFill/>
                </a:ln>
                <a:solidFill>
                  <a:schemeClr val="tx1"/>
                </a:solidFill>
                <a:effectLst/>
                <a:uLnTx/>
                <a:uFillTx/>
                <a:latin typeface="+mn-lt"/>
                <a:ea typeface="+mn-ea"/>
                <a:cs typeface="+mn-cs"/>
              </a:rPr>
              <a:t>基本数据结构</a:t>
            </a:r>
            <a:endParaRPr kumimoji="1" lang="en-US" altLang="zh-CN" sz="3600" b="1" i="0" u="none" strike="noStrike" kern="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10000"/>
              </a:lnSpc>
              <a:spcBef>
                <a:spcPct val="0"/>
              </a:spcBef>
              <a:spcAft>
                <a:spcPct val="0"/>
              </a:spcAft>
              <a:buClr>
                <a:srgbClr val="FFFF00"/>
              </a:buClr>
              <a:buSzPct val="70000"/>
              <a:buFont typeface="Wingdings" pitchFamily="2" charset="2"/>
              <a:buChar char="l"/>
              <a:tabLst/>
              <a:defRPr/>
            </a:pPr>
            <a:r>
              <a:rPr kumimoji="1" lang="en-US" altLang="zh-CN" sz="3600" b="1" i="0" u="none" strike="noStrike" kern="0" cap="none" spc="0" normalizeH="0" baseline="0" noProof="0" dirty="0" smtClean="0">
                <a:ln>
                  <a:noFill/>
                </a:ln>
                <a:solidFill>
                  <a:srgbClr val="FFFF00"/>
                </a:solidFill>
                <a:effectLst/>
                <a:uLnTx/>
                <a:uFillTx/>
                <a:latin typeface="+mn-lt"/>
                <a:ea typeface="+mn-ea"/>
                <a:cs typeface="+mn-cs"/>
              </a:rPr>
              <a:t>ADT Term    </a:t>
            </a:r>
          </a:p>
          <a:p>
            <a:pPr marL="342900" marR="0" lvl="0" indent="-342900" algn="l" defTabSz="914400" rtl="0" eaLnBrk="1" fontAlgn="base" latinLnBrk="0" hangingPunct="1">
              <a:lnSpc>
                <a:spcPct val="110000"/>
              </a:lnSpc>
              <a:spcBef>
                <a:spcPct val="0"/>
              </a:spcBef>
              <a:spcAft>
                <a:spcPct val="0"/>
              </a:spcAft>
              <a:buClr>
                <a:srgbClr val="FFFF00"/>
              </a:buClr>
              <a:buSzPct val="70000"/>
              <a:tabLst/>
              <a:defRPr/>
            </a:pPr>
            <a:r>
              <a:rPr kumimoji="1" lang="en-US" altLang="zh-CN" sz="2800" b="1" i="0" u="none" strike="noStrike" kern="0" cap="none" spc="0" normalizeH="0" baseline="0" noProof="0" dirty="0" smtClean="0">
                <a:ln>
                  <a:noFill/>
                </a:ln>
                <a:solidFill>
                  <a:srgbClr val="00FF00"/>
                </a:solidFill>
                <a:effectLst/>
                <a:uLnTx/>
                <a:uFillTx/>
                <a:latin typeface="+mn-lt"/>
                <a:ea typeface="+mn-ea"/>
                <a:cs typeface="+mn-cs"/>
              </a:rPr>
              <a:t>//</a:t>
            </a:r>
            <a:r>
              <a:rPr kumimoji="1" lang="zh-CN" altLang="en-US" sz="2800" b="1" i="0" u="none" strike="noStrike" kern="0" cap="none" spc="0" normalizeH="0" baseline="0" noProof="0" dirty="0" smtClean="0">
                <a:ln>
                  <a:noFill/>
                </a:ln>
                <a:solidFill>
                  <a:srgbClr val="00FF00"/>
                </a:solidFill>
                <a:effectLst/>
                <a:uLnTx/>
                <a:uFillTx/>
                <a:latin typeface="+mn-lt"/>
                <a:ea typeface="+mn-ea"/>
                <a:cs typeface="+mn-cs"/>
              </a:rPr>
              <a:t>关键词</a:t>
            </a:r>
            <a:endParaRPr kumimoji="1" lang="en-US" altLang="zh-CN" sz="2800" b="1" i="0" u="none" strike="noStrike" kern="0" cap="none" spc="0" normalizeH="0" baseline="0" noProof="0" dirty="0" smtClean="0">
              <a:ln>
                <a:noFill/>
              </a:ln>
              <a:solidFill>
                <a:srgbClr val="00FF00"/>
              </a:solidFill>
              <a:effectLst/>
              <a:uLnTx/>
              <a:uFillTx/>
              <a:latin typeface="+mn-lt"/>
              <a:ea typeface="+mn-ea"/>
              <a:cs typeface="+mn-cs"/>
            </a:endParaRPr>
          </a:p>
          <a:p>
            <a:pPr marL="342900" lvl="0" indent="-342900" algn="l" eaLnBrk="1" hangingPunct="1">
              <a:lnSpc>
                <a:spcPct val="110000"/>
              </a:lnSpc>
              <a:spcBef>
                <a:spcPct val="0"/>
              </a:spcBef>
              <a:buClr>
                <a:srgbClr val="FFFF00"/>
              </a:buClr>
              <a:buSzPct val="70000"/>
              <a:buFont typeface="Wingdings" pitchFamily="2" charset="2"/>
              <a:buChar char="l"/>
            </a:pPr>
            <a:r>
              <a:rPr kumimoji="1" lang="en-US" altLang="zh-CN" sz="3600" b="1" i="0" u="none" strike="noStrike" kern="0" cap="none" spc="0" normalizeH="0" baseline="0" noProof="0" dirty="0" smtClean="0">
                <a:ln>
                  <a:noFill/>
                </a:ln>
                <a:solidFill>
                  <a:srgbClr val="FFFF00"/>
                </a:solidFill>
                <a:effectLst/>
                <a:uLnTx/>
                <a:uFillTx/>
                <a:latin typeface="+mn-lt"/>
                <a:ea typeface="+mn-ea"/>
                <a:cs typeface="+mn-cs"/>
              </a:rPr>
              <a:t>ADT Terms  </a:t>
            </a:r>
          </a:p>
          <a:p>
            <a:pPr marL="342900" indent="-342900" algn="l" eaLnBrk="1" hangingPunct="1">
              <a:lnSpc>
                <a:spcPct val="110000"/>
              </a:lnSpc>
              <a:spcBef>
                <a:spcPct val="0"/>
              </a:spcBef>
              <a:buClr>
                <a:srgbClr val="FFFF00"/>
              </a:buClr>
              <a:buSzPct val="70000"/>
            </a:pPr>
            <a:r>
              <a:rPr lang="en-US" altLang="zh-CN" sz="2800" kern="0" dirty="0">
                <a:solidFill>
                  <a:srgbClr val="00FF00"/>
                </a:solidFill>
                <a:latin typeface="+mn-lt"/>
                <a:ea typeface="+mn-ea"/>
              </a:rPr>
              <a:t>// </a:t>
            </a:r>
            <a:r>
              <a:rPr lang="zh-CN" altLang="en-US" sz="2800" kern="0" dirty="0" smtClean="0">
                <a:solidFill>
                  <a:srgbClr val="00FF00"/>
                </a:solidFill>
                <a:latin typeface="+mn-lt"/>
                <a:ea typeface="+mn-ea"/>
              </a:rPr>
              <a:t>关键词典</a:t>
            </a:r>
            <a:endParaRPr lang="en-US" altLang="zh-CN" sz="2800" kern="0" dirty="0">
              <a:solidFill>
                <a:srgbClr val="00FF00"/>
              </a:solidFill>
              <a:latin typeface="+mn-lt"/>
              <a:ea typeface="+mn-ea"/>
            </a:endParaRPr>
          </a:p>
          <a:p>
            <a:pPr marL="342900" marR="0" lvl="0" indent="-342900" algn="l" defTabSz="914400" rtl="0" eaLnBrk="1" fontAlgn="base" latinLnBrk="0" hangingPunct="1">
              <a:lnSpc>
                <a:spcPct val="110000"/>
              </a:lnSpc>
              <a:spcBef>
                <a:spcPct val="0"/>
              </a:spcBef>
              <a:spcAft>
                <a:spcPct val="0"/>
              </a:spcAft>
              <a:buClr>
                <a:srgbClr val="FFFF00"/>
              </a:buClr>
              <a:buSzPct val="70000"/>
              <a:buFont typeface="Wingdings" pitchFamily="2" charset="2"/>
              <a:buChar char="l"/>
              <a:tabLst/>
              <a:defRPr/>
            </a:pPr>
            <a:r>
              <a:rPr lang="en-US" altLang="zh-CN" sz="3600" kern="0" dirty="0" smtClean="0">
                <a:solidFill>
                  <a:srgbClr val="FFFF00"/>
                </a:solidFill>
                <a:latin typeface="+mn-lt"/>
                <a:ea typeface="+mn-ea"/>
              </a:rPr>
              <a:t>ADT Doc       </a:t>
            </a:r>
          </a:p>
          <a:p>
            <a:pPr marL="342900" marR="0" lvl="0" indent="-342900" algn="l" defTabSz="914400" rtl="0" eaLnBrk="1" fontAlgn="base" latinLnBrk="0" hangingPunct="1">
              <a:lnSpc>
                <a:spcPct val="110000"/>
              </a:lnSpc>
              <a:spcBef>
                <a:spcPct val="0"/>
              </a:spcBef>
              <a:spcAft>
                <a:spcPct val="0"/>
              </a:spcAft>
              <a:buClr>
                <a:srgbClr val="FFFF00"/>
              </a:buClr>
              <a:buSzPct val="70000"/>
              <a:tabLst/>
              <a:defRPr/>
            </a:pPr>
            <a:r>
              <a:rPr lang="en-US" altLang="zh-CN" sz="2800" kern="0" dirty="0">
                <a:solidFill>
                  <a:srgbClr val="00FF00"/>
                </a:solidFill>
                <a:latin typeface="+mn-lt"/>
                <a:ea typeface="+mn-ea"/>
              </a:rPr>
              <a:t>//</a:t>
            </a:r>
            <a:r>
              <a:rPr lang="zh-CN" altLang="en-US" sz="2800" kern="0" dirty="0">
                <a:solidFill>
                  <a:srgbClr val="00FF00"/>
                </a:solidFill>
                <a:latin typeface="+mn-lt"/>
                <a:ea typeface="+mn-ea"/>
              </a:rPr>
              <a:t>文档</a:t>
            </a:r>
            <a:endParaRPr lang="en-US" altLang="zh-CN" sz="2800" kern="0" dirty="0">
              <a:solidFill>
                <a:srgbClr val="00FF00"/>
              </a:solidFill>
              <a:latin typeface="+mn-lt"/>
              <a:ea typeface="+mn-ea"/>
            </a:endParaRPr>
          </a:p>
          <a:p>
            <a:pPr marL="342900" marR="0" lvl="0" indent="-342900" algn="l" defTabSz="914400" rtl="0" eaLnBrk="1" fontAlgn="base" latinLnBrk="0" hangingPunct="1">
              <a:lnSpc>
                <a:spcPct val="110000"/>
              </a:lnSpc>
              <a:spcBef>
                <a:spcPct val="0"/>
              </a:spcBef>
              <a:spcAft>
                <a:spcPct val="0"/>
              </a:spcAft>
              <a:buClr>
                <a:srgbClr val="FFFF00"/>
              </a:buClr>
              <a:buSzPct val="70000"/>
              <a:buFont typeface="Wingdings" pitchFamily="2" charset="2"/>
              <a:buChar char="l"/>
              <a:tabLst/>
              <a:defRPr/>
            </a:pPr>
            <a:r>
              <a:rPr lang="en-US" altLang="zh-CN" sz="3600" kern="0" dirty="0" smtClean="0">
                <a:solidFill>
                  <a:srgbClr val="FFFF00"/>
                </a:solidFill>
                <a:latin typeface="+mn-lt"/>
                <a:ea typeface="+mn-ea"/>
              </a:rPr>
              <a:t>ADT Docs</a:t>
            </a:r>
          </a:p>
          <a:p>
            <a:pPr marL="342900" indent="-342900" algn="l" eaLnBrk="1" hangingPunct="1">
              <a:lnSpc>
                <a:spcPct val="110000"/>
              </a:lnSpc>
              <a:spcBef>
                <a:spcPct val="0"/>
              </a:spcBef>
              <a:buClr>
                <a:srgbClr val="FFFF00"/>
              </a:buClr>
              <a:buSzPct val="70000"/>
            </a:pPr>
            <a:r>
              <a:rPr lang="en-US" altLang="zh-CN" sz="2800" kern="0" dirty="0" smtClean="0">
                <a:solidFill>
                  <a:srgbClr val="00FF00"/>
                </a:solidFill>
                <a:latin typeface="+mn-lt"/>
                <a:ea typeface="+mn-ea"/>
              </a:rPr>
              <a:t>//</a:t>
            </a:r>
            <a:r>
              <a:rPr lang="zh-CN" altLang="en-US" sz="2800" kern="0" dirty="0" smtClean="0">
                <a:solidFill>
                  <a:srgbClr val="00FF00"/>
                </a:solidFill>
                <a:latin typeface="+mn-lt"/>
                <a:ea typeface="+mn-ea"/>
              </a:rPr>
              <a:t>文档</a:t>
            </a:r>
            <a:r>
              <a:rPr lang="zh-CN" altLang="en-US" sz="2800" kern="0" dirty="0">
                <a:solidFill>
                  <a:srgbClr val="00FF00"/>
                </a:solidFill>
                <a:latin typeface="+mn-lt"/>
                <a:ea typeface="+mn-ea"/>
              </a:rPr>
              <a:t>集</a:t>
            </a:r>
            <a:endParaRPr lang="en-US" altLang="zh-CN" sz="2800" kern="0" dirty="0">
              <a:solidFill>
                <a:srgbClr val="00FF00"/>
              </a:solidFill>
              <a:latin typeface="+mn-lt"/>
              <a:ea typeface="+mn-ea"/>
            </a:endParaRPr>
          </a:p>
          <a:p>
            <a:pPr marL="342900" marR="0" lvl="0" indent="-342900" algn="l" defTabSz="914400" rtl="0" eaLnBrk="1" fontAlgn="base" latinLnBrk="0" hangingPunct="1">
              <a:lnSpc>
                <a:spcPct val="110000"/>
              </a:lnSpc>
              <a:spcBef>
                <a:spcPct val="0"/>
              </a:spcBef>
              <a:spcAft>
                <a:spcPct val="0"/>
              </a:spcAft>
              <a:buClr>
                <a:srgbClr val="FFFF00"/>
              </a:buClr>
              <a:buSzPct val="70000"/>
              <a:tabLst/>
              <a:defRPr/>
            </a:pPr>
            <a:endParaRPr kumimoji="1" lang="en-US" altLang="zh-CN" sz="3600" b="1" i="0" u="none" strike="noStrike" kern="0" cap="none" spc="0" normalizeH="0" baseline="0" noProof="0" dirty="0" smtClean="0">
              <a:ln>
                <a:noFill/>
              </a:ln>
              <a:solidFill>
                <a:srgbClr val="FFFF00"/>
              </a:solidFill>
              <a:effectLst/>
              <a:uLnTx/>
              <a:uFillTx/>
              <a:latin typeface="+mn-lt"/>
              <a:ea typeface="+mn-ea"/>
              <a:cs typeface="+mn-cs"/>
            </a:endParaRPr>
          </a:p>
        </p:txBody>
      </p:sp>
    </p:spTree>
    <p:extLst>
      <p:ext uri="{BB962C8B-B14F-4D97-AF65-F5344CB8AC3E}">
        <p14:creationId xmlns:p14="http://schemas.microsoft.com/office/powerpoint/2010/main" val="3326122805"/>
      </p:ext>
    </p:extLst>
  </p:cSld>
  <p:clrMapOvr>
    <a:masterClrMapping/>
  </p:clrMapOvr>
  <p:transition>
    <p:random/>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z="2800" i="0" dirty="0" smtClean="0">
                <a:solidFill>
                  <a:srgbClr val="FFFF66"/>
                </a:solidFill>
              </a:rPr>
              <a:t>基于集合关系实现关键词典</a:t>
            </a:r>
            <a:r>
              <a:rPr lang="en-US" altLang="zh-CN" sz="2800" i="0" dirty="0" smtClean="0">
                <a:solidFill>
                  <a:srgbClr val="FFFF66"/>
                </a:solidFill>
              </a:rPr>
              <a:t>ADT</a:t>
            </a:r>
            <a:endParaRPr lang="zh-CN" altLang="en-US" sz="2800" i="0" dirty="0" smtClean="0">
              <a:solidFill>
                <a:srgbClr val="FFFF66"/>
              </a:solidFill>
            </a:endParaRPr>
          </a:p>
        </p:txBody>
      </p:sp>
      <p:sp>
        <p:nvSpPr>
          <p:cNvPr id="3" name="灯片编号占位符 2"/>
          <p:cNvSpPr>
            <a:spLocks noGrp="1"/>
          </p:cNvSpPr>
          <p:nvPr>
            <p:ph type="sldNum" sz="quarter" idx="11"/>
          </p:nvPr>
        </p:nvSpPr>
        <p:spPr/>
        <p:txBody>
          <a:bodyPr/>
          <a:lstStyle/>
          <a:p>
            <a:pPr>
              <a:defRPr/>
            </a:pPr>
            <a:r>
              <a:rPr lang="zh-CN" altLang="en-US" smtClean="0"/>
              <a:t>第 </a:t>
            </a:r>
            <a:fld id="{A195B991-7741-4D07-972A-564DA31B4D4B}" type="slidenum">
              <a:rPr lang="zh-CN" altLang="en-US" b="1" smtClean="0">
                <a:solidFill>
                  <a:srgbClr val="66CCFF"/>
                </a:solidFill>
              </a:rPr>
              <a:pPr>
                <a:defRPr/>
              </a:pPr>
              <a:t>71</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914400"/>
            <a:ext cx="8388350" cy="5010150"/>
          </a:xfrm>
          <a:prstGeom prst="rect">
            <a:avLst/>
          </a:prstGeom>
        </p:spPr>
        <p:txBody>
          <a:bodyPr/>
          <a:lstStyle/>
          <a:p>
            <a:pPr marL="342900" indent="-342900" algn="l">
              <a:buClr>
                <a:srgbClr val="FFFF00"/>
              </a:buClr>
              <a:buSzPct val="70000"/>
              <a:defRPr/>
            </a:pPr>
            <a:r>
              <a:rPr lang="en-US" altLang="zh-CN" sz="2400" kern="0" dirty="0">
                <a:solidFill>
                  <a:srgbClr val="FFFF00"/>
                </a:solidFill>
                <a:latin typeface="+mn-ea"/>
                <a:ea typeface="+mn-ea"/>
                <a:cs typeface="+mj-cs"/>
              </a:rPr>
              <a:t>ADT </a:t>
            </a:r>
            <a:r>
              <a:rPr lang="en-US" altLang="zh-CN" sz="2400" kern="0" dirty="0" err="1" smtClean="0">
                <a:solidFill>
                  <a:srgbClr val="FFFF00"/>
                </a:solidFill>
                <a:latin typeface="+mn-ea"/>
                <a:ea typeface="+mn-ea"/>
                <a:cs typeface="+mj-cs"/>
              </a:rPr>
              <a:t>Terms_Collection</a:t>
            </a:r>
            <a:r>
              <a:rPr lang="en-US" altLang="zh-CN" sz="2400" kern="0" dirty="0" smtClean="0">
                <a:latin typeface="+mn-ea"/>
                <a:ea typeface="+mn-ea"/>
              </a:rPr>
              <a:t>{</a:t>
            </a:r>
            <a:endParaRPr lang="en-US" altLang="zh-CN" sz="2400" kern="0" dirty="0">
              <a:latin typeface="+mn-ea"/>
              <a:ea typeface="+mn-ea"/>
            </a:endParaRPr>
          </a:p>
          <a:p>
            <a:pPr marL="342900" indent="-342900" algn="l">
              <a:buClr>
                <a:srgbClr val="FFFF00"/>
              </a:buClr>
              <a:buSzPct val="70000"/>
              <a:defRPr/>
            </a:pPr>
            <a:r>
              <a:rPr lang="en-US" altLang="zh-CN" sz="2400" kern="0" dirty="0">
                <a:latin typeface="+mn-ea"/>
                <a:ea typeface="+mn-ea"/>
              </a:rPr>
              <a:t> 	</a:t>
            </a:r>
            <a:r>
              <a:rPr lang="zh-CN" altLang="en-US" sz="2400" kern="0" dirty="0">
                <a:solidFill>
                  <a:srgbClr val="00FFFF"/>
                </a:solidFill>
                <a:latin typeface="+mn-ea"/>
                <a:ea typeface="+mn-ea"/>
              </a:rPr>
              <a:t>数据对象</a:t>
            </a:r>
            <a:r>
              <a:rPr lang="zh-CN" altLang="en-US" sz="2400" kern="0" dirty="0">
                <a:latin typeface="+mn-ea"/>
                <a:ea typeface="+mn-ea"/>
              </a:rPr>
              <a:t>：</a:t>
            </a:r>
            <a:r>
              <a:rPr lang="en-US" altLang="zh-CN" sz="2400" dirty="0"/>
              <a:t> D</a:t>
            </a:r>
            <a:r>
              <a:rPr lang="zh-CN" altLang="en-US" sz="2400" dirty="0"/>
              <a:t>＝</a:t>
            </a:r>
            <a:r>
              <a:rPr lang="en-US" altLang="zh-CN" sz="2400" dirty="0"/>
              <a:t>{term=c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n</a:t>
            </a:r>
            <a:r>
              <a:rPr lang="zh-CN" altLang="en-US" sz="2400" dirty="0"/>
              <a:t>｜</a:t>
            </a:r>
            <a:r>
              <a:rPr lang="en-US" altLang="zh-CN" sz="2400" dirty="0"/>
              <a:t> 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n</a:t>
            </a:r>
            <a:r>
              <a:rPr lang="en-US" altLang="zh-CN" sz="2400" baseline="-25000" dirty="0"/>
              <a:t> </a:t>
            </a:r>
            <a:r>
              <a:rPr lang="en-US" altLang="zh-CN" sz="2400" dirty="0"/>
              <a:t>∈</a:t>
            </a:r>
            <a:r>
              <a:rPr lang="zh-CN" altLang="en-US" sz="2400" dirty="0"/>
              <a:t>字符</a:t>
            </a:r>
            <a:r>
              <a:rPr lang="en-US" altLang="zh-CN" sz="2400" dirty="0"/>
              <a:t>, n&gt;0 }</a:t>
            </a:r>
            <a:endParaRPr lang="en-US" altLang="zh-CN" sz="2400" kern="0" dirty="0">
              <a:latin typeface="+mn-ea"/>
              <a:ea typeface="+mn-ea"/>
            </a:endParaRPr>
          </a:p>
          <a:p>
            <a:pPr marL="342900" indent="-342900" algn="l">
              <a:buClr>
                <a:srgbClr val="FFFF00"/>
              </a:buClr>
              <a:buSzPct val="70000"/>
              <a:defRPr/>
            </a:pPr>
            <a:r>
              <a:rPr lang="en-US" altLang="zh-CN" sz="2400" kern="0" dirty="0">
                <a:latin typeface="+mn-ea"/>
                <a:ea typeface="+mn-ea"/>
              </a:rPr>
              <a:t>	</a:t>
            </a:r>
            <a:r>
              <a:rPr lang="zh-CN" altLang="en-US" sz="2400" kern="0" dirty="0">
                <a:solidFill>
                  <a:srgbClr val="00FFFF"/>
                </a:solidFill>
                <a:latin typeface="+mn-ea"/>
                <a:ea typeface="+mn-ea"/>
              </a:rPr>
              <a:t>数据关系</a:t>
            </a:r>
            <a:r>
              <a:rPr lang="zh-CN" altLang="en-US" sz="2400" kern="0" dirty="0">
                <a:latin typeface="+mn-ea"/>
                <a:ea typeface="+mn-ea"/>
              </a:rPr>
              <a:t>：</a:t>
            </a:r>
            <a:r>
              <a:rPr lang="en-US" altLang="zh-CN" sz="2400" dirty="0"/>
              <a:t> R</a:t>
            </a:r>
            <a:r>
              <a:rPr lang="zh-CN" altLang="en-US" sz="2400" dirty="0"/>
              <a:t>＝</a:t>
            </a:r>
            <a:r>
              <a:rPr lang="en-US" altLang="zh-CN" sz="2400" dirty="0" smtClean="0"/>
              <a:t>{term| term∈ </a:t>
            </a:r>
            <a:r>
              <a:rPr lang="en-US" altLang="zh-CN" sz="2400" dirty="0"/>
              <a:t>D}</a:t>
            </a:r>
            <a:endParaRPr lang="en-US" altLang="zh-CN" sz="2400" kern="0" dirty="0">
              <a:latin typeface="+mn-ea"/>
              <a:ea typeface="+mn-ea"/>
            </a:endParaRPr>
          </a:p>
          <a:p>
            <a:pPr marL="342900" indent="-342900" algn="l">
              <a:buClr>
                <a:srgbClr val="FFFF00"/>
              </a:buClr>
              <a:buSzPct val="70000"/>
              <a:buFont typeface="Wingdings" pitchFamily="2" charset="2"/>
              <a:buNone/>
              <a:defRPr/>
            </a:pPr>
            <a:r>
              <a:rPr lang="en-US" altLang="zh-CN" sz="2400" kern="0" dirty="0">
                <a:latin typeface="+mn-ea"/>
                <a:ea typeface="+mn-ea"/>
              </a:rPr>
              <a:t> 	</a:t>
            </a:r>
            <a:r>
              <a:rPr lang="zh-CN" altLang="en-US" sz="2400" kern="0" dirty="0">
                <a:solidFill>
                  <a:srgbClr val="00FFFF"/>
                </a:solidFill>
                <a:latin typeface="+mn-ea"/>
                <a:ea typeface="+mn-ea"/>
              </a:rPr>
              <a:t>基本操作</a:t>
            </a:r>
            <a:r>
              <a:rPr lang="zh-CN" altLang="en-US" sz="2400" kern="0" dirty="0">
                <a:latin typeface="+mn-ea"/>
                <a:ea typeface="+mn-ea"/>
              </a:rPr>
              <a:t>：</a:t>
            </a:r>
            <a:endParaRPr lang="en-US" altLang="zh-CN" sz="2400" kern="0" dirty="0">
              <a:latin typeface="+mn-ea"/>
              <a:ea typeface="+mn-ea"/>
            </a:endParaRPr>
          </a:p>
          <a:p>
            <a:pPr algn="l">
              <a:defRPr/>
            </a:pPr>
            <a:r>
              <a:rPr lang="en-US" altLang="zh-CN" sz="2400" dirty="0"/>
              <a:t>Terms  Create()</a:t>
            </a:r>
          </a:p>
          <a:p>
            <a:pPr algn="l">
              <a:defRPr/>
            </a:pPr>
            <a:r>
              <a:rPr lang="en-US" altLang="zh-CN" sz="2400" kern="0" dirty="0">
                <a:solidFill>
                  <a:srgbClr val="00FFFF"/>
                </a:solidFill>
                <a:latin typeface="+mn-ea"/>
                <a:ea typeface="+mn-ea"/>
              </a:rPr>
              <a:t>	</a:t>
            </a:r>
            <a:r>
              <a:rPr lang="zh-CN" altLang="en-US" sz="2400" kern="0" dirty="0">
                <a:solidFill>
                  <a:srgbClr val="00FFFF"/>
                </a:solidFill>
                <a:latin typeface="+mn-ea"/>
                <a:ea typeface="+mn-ea"/>
              </a:rPr>
              <a:t>操作结果</a:t>
            </a:r>
            <a:r>
              <a:rPr lang="zh-CN" altLang="en-US" sz="2400" dirty="0">
                <a:solidFill>
                  <a:srgbClr val="00FF00"/>
                </a:solidFill>
              </a:rPr>
              <a:t>：构造关键词典实例</a:t>
            </a:r>
            <a:r>
              <a:rPr lang="en-US" altLang="zh-CN" sz="2400" dirty="0">
                <a:solidFill>
                  <a:srgbClr val="00FF00"/>
                </a:solidFill>
              </a:rPr>
              <a:t>, </a:t>
            </a:r>
            <a:r>
              <a:rPr lang="zh-CN" altLang="en-US" sz="2400" dirty="0">
                <a:solidFill>
                  <a:srgbClr val="00FF00"/>
                </a:solidFill>
              </a:rPr>
              <a:t>并返回之</a:t>
            </a:r>
          </a:p>
          <a:p>
            <a:pPr algn="l">
              <a:defRPr/>
            </a:pPr>
            <a:r>
              <a:rPr lang="en-US" altLang="zh-CN" sz="2400" dirty="0"/>
              <a:t>Destroy </a:t>
            </a:r>
            <a:r>
              <a:rPr lang="en-US" altLang="zh-CN" sz="2400" dirty="0" smtClean="0"/>
              <a:t>(</a:t>
            </a:r>
            <a:r>
              <a:rPr lang="en-US" altLang="zh-CN" sz="2400" kern="0" dirty="0" err="1">
                <a:solidFill>
                  <a:srgbClr val="FFFF00"/>
                </a:solidFill>
                <a:latin typeface="+mn-ea"/>
              </a:rPr>
              <a:t>Terms_Collection</a:t>
            </a:r>
            <a:r>
              <a:rPr lang="en-US" altLang="zh-CN" sz="2400" kern="0" dirty="0">
                <a:solidFill>
                  <a:srgbClr val="FFFF00"/>
                </a:solidFill>
                <a:latin typeface="+mn-ea"/>
              </a:rPr>
              <a:t> </a:t>
            </a:r>
            <a:r>
              <a:rPr lang="en-US" altLang="zh-CN" sz="2400" dirty="0" smtClean="0"/>
              <a:t>&amp; </a:t>
            </a:r>
            <a:r>
              <a:rPr lang="en-US" altLang="zh-CN" sz="2400" dirty="0"/>
              <a:t>terms )  </a:t>
            </a:r>
          </a:p>
          <a:p>
            <a:pPr algn="l">
              <a:defRPr/>
            </a:pPr>
            <a:r>
              <a:rPr lang="en-US" altLang="zh-CN" sz="2400" dirty="0"/>
              <a:t>    	</a:t>
            </a:r>
            <a:r>
              <a:rPr lang="zh-CN" altLang="en-US" sz="2400" kern="0" dirty="0">
                <a:solidFill>
                  <a:srgbClr val="00FFFF"/>
                </a:solidFill>
                <a:latin typeface="+mn-ea"/>
                <a:ea typeface="+mn-ea"/>
              </a:rPr>
              <a:t>操作结果</a:t>
            </a:r>
            <a:r>
              <a:rPr lang="zh-CN" altLang="en-US" sz="2400" dirty="0">
                <a:solidFill>
                  <a:srgbClr val="00FF00"/>
                </a:solidFill>
              </a:rPr>
              <a:t>：清除关键词典，销毁相应实例</a:t>
            </a:r>
            <a:r>
              <a:rPr lang="en-US" altLang="zh-CN" sz="2400" dirty="0">
                <a:solidFill>
                  <a:srgbClr val="FFFF00"/>
                </a:solidFill>
              </a:rPr>
              <a:t>terms </a:t>
            </a:r>
            <a:r>
              <a:rPr lang="zh-CN" altLang="en-US" sz="2400" dirty="0">
                <a:solidFill>
                  <a:srgbClr val="00FF00"/>
                </a:solidFill>
              </a:rPr>
              <a:t>。</a:t>
            </a:r>
            <a:endParaRPr lang="en-US" altLang="zh-CN" sz="2400" dirty="0">
              <a:solidFill>
                <a:srgbClr val="00FF00"/>
              </a:solidFill>
            </a:endParaRPr>
          </a:p>
          <a:p>
            <a:pPr algn="l">
              <a:defRPr/>
            </a:pPr>
            <a:r>
              <a:rPr lang="en-US" altLang="zh-CN" sz="2400" kern="0" dirty="0" smtClean="0">
                <a:latin typeface="+mn-ea"/>
                <a:ea typeface="+mn-ea"/>
              </a:rPr>
              <a:t>Add(</a:t>
            </a:r>
            <a:r>
              <a:rPr lang="en-US" altLang="zh-CN" sz="2400" kern="0" dirty="0" err="1">
                <a:solidFill>
                  <a:srgbClr val="FFFF00"/>
                </a:solidFill>
                <a:latin typeface="+mn-ea"/>
              </a:rPr>
              <a:t>Terms_Collection</a:t>
            </a:r>
            <a:r>
              <a:rPr lang="en-US" altLang="zh-CN" sz="2400" dirty="0" smtClean="0"/>
              <a:t> </a:t>
            </a:r>
            <a:r>
              <a:rPr lang="en-US" altLang="zh-CN" sz="2400" dirty="0"/>
              <a:t>&amp; terms, Term  </a:t>
            </a:r>
            <a:r>
              <a:rPr lang="en-US" altLang="zh-CN" sz="2400" dirty="0" err="1"/>
              <a:t>term</a:t>
            </a:r>
            <a:r>
              <a:rPr lang="zh-CN" altLang="en-US" sz="2400" dirty="0"/>
              <a:t>，</a:t>
            </a:r>
            <a:r>
              <a:rPr lang="en-US" altLang="zh-CN" sz="2400" dirty="0"/>
              <a:t>Doc </a:t>
            </a:r>
            <a:r>
              <a:rPr lang="en-US" altLang="zh-CN" sz="2400" dirty="0" err="1"/>
              <a:t>doc</a:t>
            </a:r>
            <a:r>
              <a:rPr lang="en-US" altLang="zh-CN" sz="2400" kern="0" dirty="0">
                <a:latin typeface="+mn-ea"/>
                <a:ea typeface="+mn-ea"/>
              </a:rPr>
              <a:t>)</a:t>
            </a:r>
          </a:p>
          <a:p>
            <a:pPr algn="l">
              <a:defRPr/>
            </a:pPr>
            <a:r>
              <a:rPr lang="en-US" altLang="zh-CN" sz="2400" kern="0" dirty="0">
                <a:latin typeface="+mn-ea"/>
                <a:ea typeface="+mn-ea"/>
              </a:rPr>
              <a:t>  	</a:t>
            </a:r>
            <a:r>
              <a:rPr lang="zh-CN" altLang="en-US" sz="2400" kern="0" dirty="0">
                <a:solidFill>
                  <a:srgbClr val="00FFFF"/>
                </a:solidFill>
                <a:latin typeface="+mn-ea"/>
                <a:ea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a:t>
            </a:r>
            <a:r>
              <a:rPr lang="en-US" altLang="zh-CN" sz="2400" dirty="0">
                <a:solidFill>
                  <a:srgbClr val="FFFF00"/>
                </a:solidFill>
              </a:rPr>
              <a:t>term</a:t>
            </a:r>
            <a:r>
              <a:rPr lang="en-US" altLang="zh-CN" sz="2400" dirty="0">
                <a:solidFill>
                  <a:srgbClr val="00FF00"/>
                </a:solidFill>
              </a:rPr>
              <a:t> </a:t>
            </a:r>
            <a:r>
              <a:rPr lang="zh-CN" altLang="en-US" sz="2400" dirty="0">
                <a:solidFill>
                  <a:srgbClr val="00FF00"/>
                </a:solidFill>
              </a:rPr>
              <a:t>为有效关键词</a:t>
            </a:r>
            <a:endParaRPr lang="en-US" altLang="zh-CN" sz="2400" dirty="0">
              <a:solidFill>
                <a:srgbClr val="00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ea typeface="+mn-ea"/>
              </a:rPr>
              <a:t>操作结果</a:t>
            </a:r>
            <a:r>
              <a:rPr lang="zh-CN" altLang="en-US" sz="2400" dirty="0">
                <a:solidFill>
                  <a:srgbClr val="00FF00"/>
                </a:solidFill>
              </a:rPr>
              <a:t>：如果</a:t>
            </a:r>
            <a:r>
              <a:rPr lang="en-US" altLang="zh-CN" sz="2400" dirty="0">
                <a:solidFill>
                  <a:srgbClr val="FFFF00"/>
                </a:solidFill>
              </a:rPr>
              <a:t>term</a:t>
            </a:r>
            <a:r>
              <a:rPr lang="zh-CN" altLang="en-US" sz="2400" dirty="0">
                <a:solidFill>
                  <a:srgbClr val="00FF00"/>
                </a:solidFill>
              </a:rPr>
              <a:t>不存在，把它加入到</a:t>
            </a:r>
            <a:r>
              <a:rPr lang="en-US" altLang="zh-CN" sz="2400" dirty="0">
                <a:solidFill>
                  <a:srgbClr val="FFFF00"/>
                </a:solidFill>
              </a:rPr>
              <a:t>terms</a:t>
            </a:r>
            <a:r>
              <a:rPr lang="zh-CN" altLang="en-US" sz="2400" dirty="0">
                <a:solidFill>
                  <a:srgbClr val="00FF00"/>
                </a:solidFill>
              </a:rPr>
              <a:t>中，否则把</a:t>
            </a:r>
            <a:r>
              <a:rPr lang="en-US" altLang="zh-CN" sz="2400" dirty="0">
                <a:solidFill>
                  <a:srgbClr val="FFFF00"/>
                </a:solidFill>
              </a:rPr>
              <a:t>doc</a:t>
            </a:r>
            <a:r>
              <a:rPr lang="zh-CN" altLang="en-US" sz="2400" dirty="0">
                <a:solidFill>
                  <a:srgbClr val="00FF00"/>
                </a:solidFill>
              </a:rPr>
              <a:t>加入到</a:t>
            </a:r>
            <a:r>
              <a:rPr lang="en-US" altLang="zh-CN" sz="2400" dirty="0">
                <a:solidFill>
                  <a:srgbClr val="FFFF00"/>
                </a:solidFill>
              </a:rPr>
              <a:t>term</a:t>
            </a:r>
            <a:r>
              <a:rPr lang="zh-CN" altLang="en-US" sz="2400" dirty="0">
                <a:solidFill>
                  <a:srgbClr val="00FF00"/>
                </a:solidFill>
              </a:rPr>
              <a:t>对应的文档集里</a:t>
            </a:r>
            <a:endParaRPr lang="en-US" altLang="zh-CN" sz="2400" dirty="0">
              <a:solidFill>
                <a:srgbClr val="00FF00"/>
              </a:solidFill>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127742313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linds(horizontal)">
                                      <p:cBhvr>
                                        <p:cTn id="34" dur="500"/>
                                        <p:tgtEl>
                                          <p:spTgt spid="5">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z="2800" i="0" dirty="0" smtClean="0">
                <a:solidFill>
                  <a:srgbClr val="FFFF00"/>
                </a:solidFill>
                <a:latin typeface="+mn-ea"/>
              </a:rPr>
              <a:t>ADT </a:t>
            </a:r>
            <a:r>
              <a:rPr lang="en-US" altLang="zh-CN" sz="2800" i="0" dirty="0" err="1" smtClean="0">
                <a:solidFill>
                  <a:srgbClr val="FFFF00"/>
                </a:solidFill>
                <a:latin typeface="+mn-ea"/>
              </a:rPr>
              <a:t>Terms_Collection</a:t>
            </a:r>
            <a:endParaRPr lang="zh-CN" altLang="en-US" sz="2800" i="0" dirty="0" smtClean="0">
              <a:solidFill>
                <a:srgbClr val="FFFF66"/>
              </a:solidFill>
            </a:endParaRPr>
          </a:p>
        </p:txBody>
      </p:sp>
      <p:sp>
        <p:nvSpPr>
          <p:cNvPr id="3" name="灯片编号占位符 2"/>
          <p:cNvSpPr>
            <a:spLocks noGrp="1"/>
          </p:cNvSpPr>
          <p:nvPr>
            <p:ph type="sldNum" sz="quarter" idx="11"/>
          </p:nvPr>
        </p:nvSpPr>
        <p:spPr/>
        <p:txBody>
          <a:bodyPr/>
          <a:lstStyle/>
          <a:p>
            <a:pPr>
              <a:defRPr/>
            </a:pPr>
            <a:r>
              <a:rPr lang="zh-CN" altLang="en-US" smtClean="0"/>
              <a:t>第 </a:t>
            </a:r>
            <a:fld id="{300ED804-9FCF-4B5B-A50E-D444A6F68897}" type="slidenum">
              <a:rPr lang="zh-CN" altLang="en-US" b="1" smtClean="0">
                <a:solidFill>
                  <a:srgbClr val="66CCFF"/>
                </a:solidFill>
              </a:rPr>
              <a:pPr>
                <a:defRPr/>
              </a:pPr>
              <a:t>72</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05451" y="740780"/>
            <a:ext cx="8388350" cy="5010150"/>
          </a:xfrm>
          <a:prstGeom prst="rect">
            <a:avLst/>
          </a:prstGeom>
        </p:spPr>
        <p:txBody>
          <a:bodyPr/>
          <a:lstStyle/>
          <a:p>
            <a:pPr algn="l">
              <a:defRPr/>
            </a:pPr>
            <a:r>
              <a:rPr lang="en-US" altLang="zh-CN" sz="2400" kern="0" dirty="0">
                <a:latin typeface="+mn-ea"/>
              </a:rPr>
              <a:t>Boolean </a:t>
            </a:r>
            <a:r>
              <a:rPr lang="en-US" altLang="zh-CN" sz="2400" kern="0" dirty="0" smtClean="0">
                <a:latin typeface="+mn-ea"/>
              </a:rPr>
              <a:t>Start(</a:t>
            </a:r>
            <a:r>
              <a:rPr lang="en-US" altLang="zh-CN" sz="2400" kern="0" dirty="0" err="1">
                <a:solidFill>
                  <a:srgbClr val="FFFF00"/>
                </a:solidFill>
                <a:latin typeface="+mn-ea"/>
              </a:rPr>
              <a:t>Terms_Collection</a:t>
            </a:r>
            <a:r>
              <a:rPr lang="en-US" altLang="zh-CN" sz="2400" dirty="0" smtClean="0"/>
              <a:t> </a:t>
            </a:r>
            <a:r>
              <a:rPr lang="en-US" altLang="zh-CN" sz="2400" dirty="0"/>
              <a:t>&amp; terms,  Term &amp;term</a:t>
            </a:r>
            <a:r>
              <a:rPr lang="zh-CN" altLang="en-US" sz="2400" dirty="0"/>
              <a:t>，</a:t>
            </a:r>
            <a:r>
              <a:rPr lang="en-US" altLang="zh-CN" sz="2400" dirty="0"/>
              <a:t>Docs &amp;docs</a:t>
            </a:r>
            <a:r>
              <a:rPr lang="en-US" altLang="zh-CN" sz="2400" kern="0" dirty="0" smtClean="0">
                <a:latin typeface="+mn-ea"/>
              </a:rPr>
              <a:t>) //</a:t>
            </a:r>
            <a:r>
              <a:rPr lang="zh-CN" altLang="en-US" sz="2400" dirty="0" smtClean="0">
                <a:solidFill>
                  <a:srgbClr val="00FF00"/>
                </a:solidFill>
              </a:rPr>
              <a:t>遍历操作 开始</a:t>
            </a:r>
            <a:endParaRPr lang="en-US" altLang="zh-CN" sz="2400" kern="0" dirty="0">
              <a:latin typeface="+mn-ea"/>
            </a:endParaRPr>
          </a:p>
          <a:p>
            <a:pPr algn="l">
              <a:defRPr/>
            </a:pPr>
            <a:r>
              <a:rPr lang="en-US" altLang="zh-CN" sz="2400" kern="0" dirty="0">
                <a:latin typeface="+mn-ea"/>
              </a:rPr>
              <a:t>  	</a:t>
            </a:r>
            <a:r>
              <a:rPr lang="zh-CN" altLang="en-US" sz="2400" kern="0" dirty="0">
                <a:solidFill>
                  <a:srgbClr val="00FFFF"/>
                </a:solidFill>
                <a:latin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a:t>
            </a:r>
            <a:endParaRPr lang="en-US" altLang="zh-CN" sz="2400" dirty="0">
              <a:solidFill>
                <a:srgbClr val="00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rPr>
              <a:t>操作结果</a:t>
            </a:r>
            <a:r>
              <a:rPr lang="zh-CN" altLang="en-US" sz="2400" dirty="0" smtClean="0">
                <a:solidFill>
                  <a:srgbClr val="00FF00"/>
                </a:solidFill>
              </a:rPr>
              <a:t>：如果</a:t>
            </a:r>
            <a:r>
              <a:rPr lang="en-US" altLang="zh-CN" sz="2400" dirty="0">
                <a:solidFill>
                  <a:srgbClr val="FFFF00"/>
                </a:solidFill>
              </a:rPr>
              <a:t>terms</a:t>
            </a:r>
            <a:r>
              <a:rPr lang="zh-CN" altLang="en-US" sz="2400" dirty="0">
                <a:solidFill>
                  <a:srgbClr val="00FF00"/>
                </a:solidFill>
              </a:rPr>
              <a:t>不为空，选择一个关键词，把它及其文档集合信息分别赋给</a:t>
            </a:r>
            <a:r>
              <a:rPr lang="en-US" altLang="zh-CN" sz="2400" dirty="0">
                <a:solidFill>
                  <a:srgbClr val="FFFF00"/>
                </a:solidFill>
              </a:rPr>
              <a:t>term</a:t>
            </a:r>
            <a:r>
              <a:rPr lang="en-US" altLang="zh-CN" sz="2400" dirty="0">
                <a:solidFill>
                  <a:srgbClr val="00FF00"/>
                </a:solidFill>
              </a:rPr>
              <a:t>,  </a:t>
            </a:r>
            <a:r>
              <a:rPr lang="en-US" altLang="zh-CN" sz="2400" dirty="0">
                <a:solidFill>
                  <a:srgbClr val="FFFF00"/>
                </a:solidFill>
              </a:rPr>
              <a:t>docs</a:t>
            </a:r>
            <a:r>
              <a:rPr lang="en-US" altLang="zh-CN" sz="2400" dirty="0">
                <a:solidFill>
                  <a:srgbClr val="00FF00"/>
                </a:solidFill>
              </a:rPr>
              <a:t> , </a:t>
            </a:r>
            <a:r>
              <a:rPr lang="zh-CN" altLang="en-US" sz="2400" dirty="0">
                <a:solidFill>
                  <a:srgbClr val="00FF00"/>
                </a:solidFill>
              </a:rPr>
              <a:t>返回</a:t>
            </a:r>
            <a:r>
              <a:rPr lang="en-US" altLang="zh-CN" sz="2400" dirty="0">
                <a:solidFill>
                  <a:srgbClr val="FFFF00"/>
                </a:solidFill>
              </a:rPr>
              <a:t>true</a:t>
            </a:r>
            <a:r>
              <a:rPr lang="zh-CN" altLang="en-US" sz="2400" dirty="0">
                <a:solidFill>
                  <a:srgbClr val="00FF00"/>
                </a:solidFill>
              </a:rPr>
              <a:t>， 否则返回</a:t>
            </a:r>
            <a:r>
              <a:rPr lang="en-US" altLang="zh-CN" sz="2400" dirty="0">
                <a:solidFill>
                  <a:srgbClr val="FFFF00"/>
                </a:solidFill>
              </a:rPr>
              <a:t>false</a:t>
            </a:r>
          </a:p>
          <a:p>
            <a:pPr marL="342900" indent="-342900" algn="l">
              <a:buSzPct val="70000"/>
              <a:defRPr/>
            </a:pPr>
            <a:r>
              <a:rPr lang="en-US" altLang="zh-CN" sz="2400" kern="0" dirty="0">
                <a:latin typeface="+mn-ea"/>
              </a:rPr>
              <a:t>Boolean </a:t>
            </a:r>
            <a:r>
              <a:rPr lang="en-US" altLang="zh-CN" sz="2400" kern="0" dirty="0" smtClean="0">
                <a:latin typeface="+mn-ea"/>
              </a:rPr>
              <a:t>Next(</a:t>
            </a:r>
            <a:r>
              <a:rPr lang="en-US" altLang="zh-CN" sz="2400" kern="0" dirty="0" err="1">
                <a:solidFill>
                  <a:srgbClr val="FFFF00"/>
                </a:solidFill>
                <a:latin typeface="+mn-ea"/>
              </a:rPr>
              <a:t>Terms_Collection</a:t>
            </a:r>
            <a:r>
              <a:rPr lang="en-US" altLang="zh-CN" sz="2400" dirty="0"/>
              <a:t> &amp; terms,  Term &amp;term</a:t>
            </a:r>
            <a:r>
              <a:rPr lang="zh-CN" altLang="en-US" sz="2400" dirty="0"/>
              <a:t>，</a:t>
            </a:r>
            <a:r>
              <a:rPr lang="en-US" altLang="zh-CN" sz="2400" dirty="0"/>
              <a:t>Docs &amp;docs</a:t>
            </a:r>
            <a:r>
              <a:rPr lang="en-US" altLang="zh-CN" sz="2400" kern="0" dirty="0" smtClean="0">
                <a:latin typeface="+mn-ea"/>
              </a:rPr>
              <a:t>) </a:t>
            </a:r>
            <a:r>
              <a:rPr lang="en-US" altLang="zh-CN" sz="2400" kern="0" dirty="0">
                <a:latin typeface="+mn-ea"/>
              </a:rPr>
              <a:t>//</a:t>
            </a:r>
            <a:r>
              <a:rPr lang="zh-CN" altLang="en-US" sz="2400" dirty="0">
                <a:solidFill>
                  <a:srgbClr val="00FF00"/>
                </a:solidFill>
              </a:rPr>
              <a:t>遍历</a:t>
            </a:r>
            <a:r>
              <a:rPr lang="zh-CN" altLang="en-US" sz="2400" dirty="0" smtClean="0">
                <a:solidFill>
                  <a:srgbClr val="00FF00"/>
                </a:solidFill>
              </a:rPr>
              <a:t>操作</a:t>
            </a:r>
            <a:endParaRPr lang="en-US" altLang="zh-CN" sz="2400" kern="0" dirty="0">
              <a:latin typeface="+mn-ea"/>
            </a:endParaRPr>
          </a:p>
          <a:p>
            <a:pPr algn="l">
              <a:defRPr/>
            </a:pPr>
            <a:r>
              <a:rPr lang="en-US" altLang="zh-CN" sz="2400" kern="0" dirty="0">
                <a:latin typeface="+mn-ea"/>
              </a:rPr>
              <a:t> 	</a:t>
            </a:r>
            <a:r>
              <a:rPr lang="zh-CN" altLang="en-US" sz="2400" kern="0" dirty="0">
                <a:solidFill>
                  <a:srgbClr val="00FFFF"/>
                </a:solidFill>
                <a:latin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已经构造，并且已经调用</a:t>
            </a:r>
            <a:r>
              <a:rPr lang="en-US" altLang="zh-CN" sz="2400" dirty="0">
                <a:solidFill>
                  <a:srgbClr val="FFFF00"/>
                </a:solidFill>
              </a:rPr>
              <a:t>Start</a:t>
            </a:r>
            <a:r>
              <a:rPr lang="zh-CN" altLang="en-US" sz="2400" dirty="0">
                <a:solidFill>
                  <a:srgbClr val="FFFF00"/>
                </a:solidFill>
              </a:rPr>
              <a:t>操作</a:t>
            </a:r>
            <a:endParaRPr lang="en-US" altLang="zh-CN" sz="2400" dirty="0">
              <a:solidFill>
                <a:srgbClr val="FF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rPr>
              <a:t>操作结果</a:t>
            </a:r>
            <a:r>
              <a:rPr lang="zh-CN" altLang="en-US" sz="2400" dirty="0">
                <a:solidFill>
                  <a:srgbClr val="00FF00"/>
                </a:solidFill>
              </a:rPr>
              <a:t>：如</a:t>
            </a:r>
            <a:r>
              <a:rPr lang="en-US" altLang="zh-CN" sz="2400" dirty="0">
                <a:solidFill>
                  <a:srgbClr val="FFFF00"/>
                </a:solidFill>
              </a:rPr>
              <a:t>terms</a:t>
            </a:r>
            <a:r>
              <a:rPr lang="zh-CN" altLang="en-US" sz="2400" dirty="0">
                <a:solidFill>
                  <a:srgbClr val="00FF00"/>
                </a:solidFill>
              </a:rPr>
              <a:t>还存在未被访问的关键词，选择一个关键词，把它及其文档集合信息分别赋给</a:t>
            </a:r>
            <a:r>
              <a:rPr lang="en-US" altLang="zh-CN" sz="2400" dirty="0">
                <a:solidFill>
                  <a:srgbClr val="FFFF00"/>
                </a:solidFill>
              </a:rPr>
              <a:t>term</a:t>
            </a:r>
            <a:r>
              <a:rPr lang="en-US" altLang="zh-CN" sz="2400" dirty="0">
                <a:solidFill>
                  <a:srgbClr val="00FF00"/>
                </a:solidFill>
              </a:rPr>
              <a:t>,  </a:t>
            </a:r>
            <a:r>
              <a:rPr lang="en-US" altLang="zh-CN" sz="2400" dirty="0">
                <a:solidFill>
                  <a:srgbClr val="FFFF00"/>
                </a:solidFill>
              </a:rPr>
              <a:t>docs</a:t>
            </a:r>
            <a:r>
              <a:rPr lang="en-US" altLang="zh-CN" sz="2400" dirty="0">
                <a:solidFill>
                  <a:srgbClr val="00FF00"/>
                </a:solidFill>
              </a:rPr>
              <a:t> , </a:t>
            </a:r>
            <a:r>
              <a:rPr lang="zh-CN" altLang="en-US" sz="2400" dirty="0">
                <a:solidFill>
                  <a:srgbClr val="00FF00"/>
                </a:solidFill>
              </a:rPr>
              <a:t>返回</a:t>
            </a:r>
            <a:r>
              <a:rPr lang="en-US" altLang="zh-CN" sz="2400" dirty="0">
                <a:solidFill>
                  <a:srgbClr val="FFFF00"/>
                </a:solidFill>
              </a:rPr>
              <a:t>true</a:t>
            </a:r>
            <a:r>
              <a:rPr lang="en-US" altLang="zh-CN" sz="2400" dirty="0">
                <a:solidFill>
                  <a:srgbClr val="00FF00"/>
                </a:solidFill>
              </a:rPr>
              <a:t>;</a:t>
            </a:r>
            <a:r>
              <a:rPr lang="zh-CN" altLang="en-US" sz="2400" dirty="0">
                <a:solidFill>
                  <a:srgbClr val="00FF00"/>
                </a:solidFill>
              </a:rPr>
              <a:t> 否则返回</a:t>
            </a:r>
            <a:r>
              <a:rPr lang="en-US" altLang="zh-CN" sz="2400" dirty="0" smtClean="0">
                <a:solidFill>
                  <a:srgbClr val="FFFF00"/>
                </a:solidFill>
              </a:rPr>
              <a:t>false</a:t>
            </a:r>
          </a:p>
          <a:p>
            <a:pPr algn="l">
              <a:defRPr/>
            </a:pPr>
            <a:r>
              <a:rPr lang="en-US" altLang="zh-CN" sz="2400" kern="0" dirty="0" smtClean="0">
                <a:latin typeface="+mn-ea"/>
              </a:rPr>
              <a:t>…//</a:t>
            </a:r>
            <a:r>
              <a:rPr lang="zh-CN" altLang="en-US" sz="2400" kern="0" dirty="0" smtClean="0">
                <a:latin typeface="+mn-ea"/>
              </a:rPr>
              <a:t>可能还有 删除，增加</a:t>
            </a:r>
            <a:r>
              <a:rPr lang="en-US" altLang="zh-CN" sz="2400" kern="0" dirty="0" smtClean="0">
                <a:latin typeface="+mn-ea"/>
              </a:rPr>
              <a:t>…</a:t>
            </a:r>
            <a:r>
              <a:rPr lang="zh-CN" altLang="en-US" sz="2400" kern="0" dirty="0" smtClean="0">
                <a:latin typeface="+mn-ea"/>
              </a:rPr>
              <a:t>等操作</a:t>
            </a:r>
            <a:endParaRPr lang="en-US" altLang="zh-CN" sz="2400" kern="0" dirty="0">
              <a:latin typeface="+mn-ea"/>
            </a:endParaRPr>
          </a:p>
          <a:p>
            <a:pPr marL="342900" indent="-342900" algn="l">
              <a:buClr>
                <a:srgbClr val="FFFF00"/>
              </a:buClr>
              <a:buSzPct val="70000"/>
              <a:defRPr/>
            </a:pPr>
            <a:r>
              <a:rPr lang="en-US" altLang="zh-CN" sz="2400" kern="0" dirty="0">
                <a:latin typeface="+mn-ea"/>
                <a:ea typeface="+mn-ea"/>
              </a:rPr>
              <a:t>} ADT </a:t>
            </a:r>
            <a:r>
              <a:rPr lang="en-US" altLang="zh-CN" sz="2400" kern="0" dirty="0" err="1">
                <a:solidFill>
                  <a:srgbClr val="FFFF00"/>
                </a:solidFill>
                <a:latin typeface="+mn-ea"/>
              </a:rPr>
              <a:t>Terms_Collection</a:t>
            </a:r>
            <a:r>
              <a:rPr lang="zh-CN" altLang="en-US" sz="2400" kern="0" dirty="0" smtClean="0">
                <a:solidFill>
                  <a:srgbClr val="FFFF00"/>
                </a:solidFill>
                <a:latin typeface="+mn-ea"/>
              </a:rPr>
              <a:t> </a:t>
            </a:r>
            <a:endParaRPr lang="zh-CN" altLang="en-US" sz="2400" kern="0" dirty="0">
              <a:latin typeface="+mn-ea"/>
              <a:ea typeface="+mn-ea"/>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139557518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linds(horizontal)">
                                      <p:cBhvr>
                                        <p:cTn id="13" dur="500"/>
                                        <p:tgtEl>
                                          <p:spTgt spid="5">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blinds(horizontal)">
                                      <p:cBhvr>
                                        <p:cTn id="28"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i="0" dirty="0" smtClean="0">
                <a:solidFill>
                  <a:srgbClr val="FFFF66"/>
                </a:solidFill>
              </a:rPr>
              <a:t>ADT </a:t>
            </a:r>
            <a:r>
              <a:rPr lang="en-US" altLang="zh-CN" i="0" dirty="0" err="1" smtClean="0">
                <a:solidFill>
                  <a:srgbClr val="FFFF66"/>
                </a:solidFill>
              </a:rPr>
              <a:t>Terms_Collection</a:t>
            </a:r>
            <a:r>
              <a:rPr lang="zh-CN" altLang="en-US" i="0" dirty="0" smtClean="0">
                <a:solidFill>
                  <a:srgbClr val="FFFF66"/>
                </a:solidFill>
              </a:rPr>
              <a:t>应用</a:t>
            </a:r>
          </a:p>
        </p:txBody>
      </p:sp>
      <p:sp>
        <p:nvSpPr>
          <p:cNvPr id="3" name="灯片编号占位符 2"/>
          <p:cNvSpPr>
            <a:spLocks noGrp="1"/>
          </p:cNvSpPr>
          <p:nvPr>
            <p:ph type="sldNum" sz="quarter" idx="11"/>
          </p:nvPr>
        </p:nvSpPr>
        <p:spPr/>
        <p:txBody>
          <a:bodyPr/>
          <a:lstStyle/>
          <a:p>
            <a:pPr>
              <a:defRPr/>
            </a:pPr>
            <a:r>
              <a:rPr lang="zh-CN" altLang="en-US" smtClean="0"/>
              <a:t>第 </a:t>
            </a:r>
            <a:fld id="{8A326170-9AEF-477A-B503-A324C3CF00BE}" type="slidenum">
              <a:rPr lang="zh-CN" altLang="en-US" b="1" smtClean="0">
                <a:solidFill>
                  <a:srgbClr val="66CCFF"/>
                </a:solidFill>
              </a:rPr>
              <a:pPr>
                <a:defRPr/>
              </a:pPr>
              <a:t>73</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787400"/>
            <a:ext cx="8388350" cy="5010150"/>
          </a:xfrm>
          <a:prstGeom prst="rect">
            <a:avLst/>
          </a:prstGeom>
        </p:spPr>
        <p:txBody>
          <a:bodyPr/>
          <a:lstStyle/>
          <a:p>
            <a:pPr marL="342900" indent="-342900" algn="l">
              <a:buClr>
                <a:srgbClr val="FFFF00"/>
              </a:buClr>
              <a:buSzPct val="70000"/>
              <a:defRPr/>
            </a:pPr>
            <a:r>
              <a:rPr lang="zh-CN" altLang="en-US" sz="2400" kern="0" dirty="0">
                <a:latin typeface="+mn-ea"/>
              </a:rPr>
              <a:t>问题：</a:t>
            </a:r>
            <a:r>
              <a:rPr lang="en-US" altLang="zh-CN" sz="2400" kern="0" dirty="0">
                <a:solidFill>
                  <a:srgbClr val="FFFF00"/>
                </a:solidFill>
                <a:latin typeface="+mn-ea"/>
              </a:rPr>
              <a:t>		</a:t>
            </a:r>
          </a:p>
          <a:p>
            <a:pPr marL="342900" indent="-342900" algn="l">
              <a:buClr>
                <a:srgbClr val="FFFF00"/>
              </a:buClr>
              <a:buSzPct val="70000"/>
              <a:defRPr/>
            </a:pPr>
            <a:r>
              <a:rPr lang="en-US" altLang="zh-CN" sz="2400" kern="0" dirty="0">
                <a:solidFill>
                  <a:srgbClr val="FFFF00"/>
                </a:solidFill>
                <a:latin typeface="+mn-ea"/>
              </a:rPr>
              <a:t>	</a:t>
            </a:r>
            <a:r>
              <a:rPr lang="zh-CN" altLang="en-US" sz="2400" kern="0" dirty="0">
                <a:latin typeface="+mn-ea"/>
              </a:rPr>
              <a:t>假设已经用</a:t>
            </a:r>
            <a:r>
              <a:rPr lang="en-US" altLang="zh-CN" sz="2400" kern="0" dirty="0">
                <a:solidFill>
                  <a:srgbClr val="FFFF00"/>
                </a:solidFill>
                <a:latin typeface="+mn-ea"/>
              </a:rPr>
              <a:t>Create</a:t>
            </a:r>
            <a:r>
              <a:rPr lang="zh-CN" altLang="en-US" sz="2400" kern="0" dirty="0">
                <a:latin typeface="+mn-ea"/>
              </a:rPr>
              <a:t>和多个</a:t>
            </a:r>
            <a:r>
              <a:rPr lang="en-US" altLang="zh-CN" sz="2400" kern="0" dirty="0">
                <a:solidFill>
                  <a:srgbClr val="FFFF00"/>
                </a:solidFill>
                <a:latin typeface="+mn-ea"/>
              </a:rPr>
              <a:t>Add</a:t>
            </a:r>
            <a:r>
              <a:rPr lang="zh-CN" altLang="en-US" sz="2400" kern="0" dirty="0">
                <a:latin typeface="+mn-ea"/>
              </a:rPr>
              <a:t>构建了一个</a:t>
            </a:r>
            <a:r>
              <a:rPr lang="zh-CN" altLang="en-US" sz="2400" kern="0" dirty="0">
                <a:solidFill>
                  <a:srgbClr val="00FF00"/>
                </a:solidFill>
                <a:latin typeface="+mn-ea"/>
              </a:rPr>
              <a:t>关键词典</a:t>
            </a:r>
            <a:r>
              <a:rPr lang="en-US" altLang="zh-CN" sz="2400" kern="0" dirty="0">
                <a:solidFill>
                  <a:srgbClr val="00FFFF"/>
                </a:solidFill>
                <a:latin typeface="+mn-ea"/>
              </a:rPr>
              <a:t>Terms</a:t>
            </a:r>
            <a:r>
              <a:rPr lang="zh-CN" altLang="en-US" sz="2400" kern="0" dirty="0">
                <a:latin typeface="+mn-ea"/>
              </a:rPr>
              <a:t>，如何利用</a:t>
            </a:r>
            <a:r>
              <a:rPr lang="en-US" altLang="zh-CN" sz="2400" kern="0" dirty="0">
                <a:solidFill>
                  <a:srgbClr val="FFFF00"/>
                </a:solidFill>
                <a:latin typeface="+mn-ea"/>
              </a:rPr>
              <a:t>ADT</a:t>
            </a:r>
            <a:r>
              <a:rPr lang="zh-CN" altLang="en-US" sz="2400" kern="0" dirty="0">
                <a:latin typeface="+mn-ea"/>
              </a:rPr>
              <a:t>查询同时包含“</a:t>
            </a:r>
            <a:r>
              <a:rPr lang="zh-CN" altLang="en-US" sz="2400" kern="0" dirty="0">
                <a:solidFill>
                  <a:srgbClr val="FFFF00"/>
                </a:solidFill>
                <a:latin typeface="+mn-ea"/>
              </a:rPr>
              <a:t>辽宁</a:t>
            </a:r>
            <a:r>
              <a:rPr lang="zh-CN" altLang="en-US" sz="2400" kern="0" dirty="0">
                <a:latin typeface="+mn-ea"/>
              </a:rPr>
              <a:t>”</a:t>
            </a:r>
            <a:r>
              <a:rPr lang="en-US" altLang="zh-CN" sz="2400" kern="0" dirty="0">
                <a:latin typeface="+mn-ea"/>
              </a:rPr>
              <a:t>+</a:t>
            </a:r>
            <a:r>
              <a:rPr lang="zh-CN" altLang="en-US" sz="2400" kern="0" dirty="0">
                <a:latin typeface="+mn-ea"/>
              </a:rPr>
              <a:t>“</a:t>
            </a:r>
            <a:r>
              <a:rPr lang="zh-CN" altLang="en-US" sz="2400" kern="0" dirty="0">
                <a:solidFill>
                  <a:srgbClr val="FFFF00"/>
                </a:solidFill>
                <a:latin typeface="+mn-ea"/>
              </a:rPr>
              <a:t>航母</a:t>
            </a:r>
            <a:r>
              <a:rPr lang="zh-CN" altLang="en-US" sz="2400" kern="0" dirty="0">
                <a:latin typeface="+mn-ea"/>
              </a:rPr>
              <a:t>”的所有文档信息？</a:t>
            </a:r>
            <a:endParaRPr lang="en-US" altLang="zh-CN" sz="2400" kern="0" dirty="0">
              <a:latin typeface="+mn-ea"/>
            </a:endParaRPr>
          </a:p>
          <a:p>
            <a:pPr marL="342900" indent="-342900" algn="l">
              <a:buClr>
                <a:srgbClr val="FFFF00"/>
              </a:buClr>
              <a:buSzPct val="70000"/>
              <a:defRPr/>
            </a:pPr>
            <a:endParaRPr lang="en-US" altLang="zh-CN" sz="2400" kern="0" dirty="0">
              <a:latin typeface="+mn-ea"/>
            </a:endParaRPr>
          </a:p>
          <a:p>
            <a:pPr marL="342900" indent="-342900" algn="l">
              <a:buClr>
                <a:srgbClr val="FFFF00"/>
              </a:buClr>
              <a:buSzPct val="70000"/>
              <a:defRPr/>
            </a:pPr>
            <a:r>
              <a:rPr lang="en-US" altLang="zh-CN" sz="2400" kern="0" dirty="0">
                <a:latin typeface="+mn-ea"/>
              </a:rPr>
              <a:t>Boolean </a:t>
            </a:r>
            <a:r>
              <a:rPr lang="en-US" altLang="zh-CN" sz="2400" kern="0" dirty="0">
                <a:solidFill>
                  <a:srgbClr val="FFFF00"/>
                </a:solidFill>
                <a:latin typeface="+mn-ea"/>
              </a:rPr>
              <a:t>query</a:t>
            </a:r>
            <a:r>
              <a:rPr lang="en-US" altLang="zh-CN" sz="2400" kern="0" dirty="0">
                <a:latin typeface="+mn-ea"/>
              </a:rPr>
              <a:t>(Terms </a:t>
            </a:r>
            <a:r>
              <a:rPr lang="en-US" altLang="zh-CN" sz="2400" kern="0" dirty="0" err="1">
                <a:latin typeface="+mn-ea"/>
              </a:rPr>
              <a:t>terms</a:t>
            </a:r>
            <a:r>
              <a:rPr lang="en-US" altLang="zh-CN" sz="2400" kern="0" dirty="0">
                <a:latin typeface="+mn-ea"/>
              </a:rPr>
              <a:t>, Term term, Docs&amp; docs){</a:t>
            </a:r>
          </a:p>
          <a:p>
            <a:pPr marL="342900" indent="-342900" algn="l">
              <a:buClr>
                <a:srgbClr val="FFFF00"/>
              </a:buClr>
              <a:buSzPct val="70000"/>
              <a:defRPr/>
            </a:pPr>
            <a:r>
              <a:rPr lang="en-US" altLang="zh-CN" sz="2400" kern="0" dirty="0">
                <a:latin typeface="+mn-ea"/>
              </a:rPr>
              <a:t>	 Term what;</a:t>
            </a:r>
          </a:p>
          <a:p>
            <a:pPr marL="342900" indent="-342900" algn="l">
              <a:buClr>
                <a:srgbClr val="FFFF00"/>
              </a:buClr>
              <a:buSzPct val="70000"/>
              <a:defRPr/>
            </a:pPr>
            <a:r>
              <a:rPr lang="en-US" altLang="zh-CN" sz="2400" kern="0" dirty="0">
                <a:latin typeface="+mn-ea"/>
              </a:rPr>
              <a:t>	 if (</a:t>
            </a:r>
            <a:r>
              <a:rPr lang="en-US" altLang="zh-CN" sz="2400" kern="0" dirty="0">
                <a:solidFill>
                  <a:srgbClr val="FFFF00"/>
                </a:solidFill>
                <a:latin typeface="+mn-ea"/>
              </a:rPr>
              <a:t>Start</a:t>
            </a:r>
            <a:r>
              <a:rPr lang="en-US" altLang="zh-CN" sz="2400" kern="0" dirty="0">
                <a:latin typeface="+mn-ea"/>
              </a:rPr>
              <a:t>(terms, what, docs){</a:t>
            </a:r>
          </a:p>
          <a:p>
            <a:pPr marL="342900" indent="-342900" algn="l">
              <a:buClr>
                <a:srgbClr val="FFFF00"/>
              </a:buClr>
              <a:buSzPct val="70000"/>
              <a:defRPr/>
            </a:pPr>
            <a:r>
              <a:rPr lang="en-US" altLang="zh-CN" sz="2400" kern="0" dirty="0">
                <a:latin typeface="+mn-ea"/>
              </a:rPr>
              <a:t>		do {</a:t>
            </a:r>
          </a:p>
          <a:p>
            <a:pPr marL="342900" indent="-342900" algn="l">
              <a:buClr>
                <a:srgbClr val="FFFF00"/>
              </a:buClr>
              <a:buSzPct val="70000"/>
              <a:defRPr/>
            </a:pPr>
            <a:r>
              <a:rPr lang="en-US" altLang="zh-CN" sz="2400" kern="0" dirty="0">
                <a:latin typeface="+mn-ea"/>
              </a:rPr>
              <a:t>		   if (what==term) return </a:t>
            </a:r>
            <a:r>
              <a:rPr lang="en-US" altLang="zh-CN" sz="2400" kern="0" dirty="0">
                <a:solidFill>
                  <a:srgbClr val="00FF00"/>
                </a:solidFill>
                <a:latin typeface="+mn-ea"/>
              </a:rPr>
              <a:t>true</a:t>
            </a:r>
            <a:r>
              <a:rPr lang="en-US" altLang="zh-CN" sz="2400" kern="0" dirty="0">
                <a:latin typeface="+mn-ea"/>
              </a:rPr>
              <a:t>;</a:t>
            </a:r>
          </a:p>
          <a:p>
            <a:pPr marL="342900" indent="-342900" algn="l">
              <a:buClr>
                <a:srgbClr val="FFFF00"/>
              </a:buClr>
              <a:buSzPct val="70000"/>
              <a:defRPr/>
            </a:pPr>
            <a:r>
              <a:rPr lang="en-US" altLang="zh-CN" sz="2400" kern="0" dirty="0">
                <a:latin typeface="+mn-ea"/>
              </a:rPr>
              <a:t>		} while (Next(Terms, what, docs);</a:t>
            </a:r>
          </a:p>
          <a:p>
            <a:pPr marL="342900" indent="-342900" algn="l">
              <a:buClr>
                <a:srgbClr val="FFFF00"/>
              </a:buClr>
              <a:buSzPct val="70000"/>
              <a:defRPr/>
            </a:pPr>
            <a:r>
              <a:rPr lang="en-US" altLang="zh-CN" sz="2400" kern="0" dirty="0">
                <a:latin typeface="+mn-ea"/>
              </a:rPr>
              <a:t>	 }	</a:t>
            </a:r>
          </a:p>
          <a:p>
            <a:pPr marL="342900" indent="-342900" algn="l">
              <a:buClr>
                <a:srgbClr val="FFFF00"/>
              </a:buClr>
              <a:buSzPct val="70000"/>
              <a:defRPr/>
            </a:pPr>
            <a:r>
              <a:rPr lang="en-US" altLang="zh-CN" sz="2400" kern="0" dirty="0">
                <a:latin typeface="+mn-ea"/>
              </a:rPr>
              <a:t>	 return </a:t>
            </a:r>
            <a:r>
              <a:rPr lang="en-US" altLang="zh-CN" sz="2400" kern="0" dirty="0">
                <a:solidFill>
                  <a:srgbClr val="00FF00"/>
                </a:solidFill>
                <a:latin typeface="+mn-ea"/>
              </a:rPr>
              <a:t>false</a:t>
            </a:r>
            <a:r>
              <a:rPr lang="en-US" altLang="zh-CN" sz="2400" kern="0" dirty="0">
                <a:latin typeface="+mn-ea"/>
              </a:rPr>
              <a:t>;</a:t>
            </a:r>
            <a:r>
              <a:rPr lang="en-US" altLang="zh-CN" sz="2400" kern="0" dirty="0">
                <a:solidFill>
                  <a:srgbClr val="00FFFF"/>
                </a:solidFill>
                <a:latin typeface="+mn-ea"/>
              </a:rPr>
              <a:t> </a:t>
            </a:r>
            <a:endParaRPr lang="en-US" altLang="zh-CN" sz="2400" kern="0" dirty="0">
              <a:latin typeface="+mn-ea"/>
            </a:endParaRPr>
          </a:p>
          <a:p>
            <a:pPr marL="342900" indent="-342900" algn="l">
              <a:buClr>
                <a:srgbClr val="FFFF00"/>
              </a:buClr>
              <a:buSzPct val="70000"/>
              <a:defRPr/>
            </a:pPr>
            <a:r>
              <a:rPr lang="en-US" altLang="zh-CN" sz="2400" kern="0" dirty="0">
                <a:latin typeface="+mn-ea"/>
              </a:rPr>
              <a:t>}</a:t>
            </a:r>
          </a:p>
          <a:p>
            <a:pPr marL="342900" indent="-342900" algn="l">
              <a:buClr>
                <a:srgbClr val="FFFF00"/>
              </a:buClr>
              <a:buSzPct val="70000"/>
              <a:defRPr/>
            </a:pPr>
            <a:endParaRPr lang="en-US" altLang="zh-CN" sz="2400" kern="0" dirty="0">
              <a:latin typeface="+mn-ea"/>
            </a:endParaRPr>
          </a:p>
          <a:p>
            <a:pPr marL="342900" indent="-342900" algn="l">
              <a:buClr>
                <a:srgbClr val="FFFF00"/>
              </a:buClr>
              <a:buSzPct val="70000"/>
              <a:defRPr/>
            </a:pPr>
            <a:endParaRPr lang="en-US" altLang="zh-CN" sz="2400" kern="0" dirty="0">
              <a:latin typeface="+mn-ea"/>
              <a:ea typeface="+mn-ea"/>
            </a:endParaRPr>
          </a:p>
          <a:p>
            <a:pPr marL="342900" indent="-342900" algn="l">
              <a:buClr>
                <a:srgbClr val="FFFF00"/>
              </a:buClr>
              <a:buSzPct val="70000"/>
              <a:defRPr/>
            </a:pPr>
            <a:endParaRPr lang="zh-CN" altLang="en-US" sz="2400" kern="0" dirty="0">
              <a:latin typeface="+mn-ea"/>
              <a:ea typeface="+mn-ea"/>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143324295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 calcmode="lin" valueType="num">
                                      <p:cBhvr additive="base">
                                        <p:cTn id="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z="2800" i="0" dirty="0" smtClean="0">
                <a:solidFill>
                  <a:srgbClr val="FFFF66"/>
                </a:solidFill>
              </a:rPr>
              <a:t>ADT </a:t>
            </a:r>
            <a:r>
              <a:rPr lang="en-US" altLang="zh-CN" sz="2800" i="0" dirty="0" err="1" smtClean="0">
                <a:solidFill>
                  <a:srgbClr val="FFFF66"/>
                </a:solidFill>
              </a:rPr>
              <a:t>Terms_Collection</a:t>
            </a:r>
            <a:r>
              <a:rPr lang="zh-CN" altLang="en-US" sz="2800" i="0" dirty="0" smtClean="0">
                <a:solidFill>
                  <a:srgbClr val="FFFF66"/>
                </a:solidFill>
              </a:rPr>
              <a:t>应用</a:t>
            </a:r>
          </a:p>
        </p:txBody>
      </p:sp>
      <p:sp>
        <p:nvSpPr>
          <p:cNvPr id="3" name="灯片编号占位符 2"/>
          <p:cNvSpPr>
            <a:spLocks noGrp="1"/>
          </p:cNvSpPr>
          <p:nvPr>
            <p:ph type="sldNum" sz="quarter" idx="11"/>
          </p:nvPr>
        </p:nvSpPr>
        <p:spPr/>
        <p:txBody>
          <a:bodyPr/>
          <a:lstStyle/>
          <a:p>
            <a:pPr>
              <a:defRPr/>
            </a:pPr>
            <a:r>
              <a:rPr lang="zh-CN" altLang="en-US" smtClean="0"/>
              <a:t>第 </a:t>
            </a:r>
            <a:fld id="{470637AF-8B7B-4545-8E57-A528C4FA9056}" type="slidenum">
              <a:rPr lang="zh-CN" altLang="en-US" b="1" smtClean="0">
                <a:solidFill>
                  <a:srgbClr val="66CCFF"/>
                </a:solidFill>
              </a:rPr>
              <a:pPr>
                <a:defRPr/>
              </a:pPr>
              <a:t>74</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787400"/>
            <a:ext cx="8388350" cy="5010150"/>
          </a:xfrm>
          <a:prstGeom prst="rect">
            <a:avLst/>
          </a:prstGeom>
        </p:spPr>
        <p:txBody>
          <a:bodyPr/>
          <a:lstStyle/>
          <a:p>
            <a:pPr marL="342900" indent="-342900" algn="l">
              <a:buClr>
                <a:srgbClr val="FFFF00"/>
              </a:buClr>
              <a:buSzPct val="70000"/>
              <a:defRPr/>
            </a:pPr>
            <a:r>
              <a:rPr lang="zh-CN" altLang="en-US" sz="2800" kern="0" dirty="0">
                <a:latin typeface="+mn-ea"/>
              </a:rPr>
              <a:t>问题</a:t>
            </a:r>
            <a:r>
              <a:rPr lang="zh-CN" altLang="en-US" sz="2800" kern="0" dirty="0" smtClean="0">
                <a:latin typeface="+mn-ea"/>
              </a:rPr>
              <a:t>：假设</a:t>
            </a:r>
            <a:r>
              <a:rPr lang="zh-CN" altLang="en-US" sz="2800" kern="0" dirty="0">
                <a:latin typeface="+mn-ea"/>
              </a:rPr>
              <a:t>已经用</a:t>
            </a:r>
            <a:r>
              <a:rPr lang="en-US" altLang="zh-CN" sz="2800" kern="0" dirty="0">
                <a:solidFill>
                  <a:srgbClr val="FFFF00"/>
                </a:solidFill>
                <a:latin typeface="+mn-ea"/>
              </a:rPr>
              <a:t>Create</a:t>
            </a:r>
            <a:r>
              <a:rPr lang="zh-CN" altLang="en-US" sz="2800" kern="0" dirty="0">
                <a:latin typeface="+mn-ea"/>
              </a:rPr>
              <a:t>和多个</a:t>
            </a:r>
            <a:r>
              <a:rPr lang="en-US" altLang="zh-CN" sz="2800" kern="0" dirty="0">
                <a:solidFill>
                  <a:srgbClr val="FFFF00"/>
                </a:solidFill>
                <a:latin typeface="+mn-ea"/>
              </a:rPr>
              <a:t>Add</a:t>
            </a:r>
            <a:r>
              <a:rPr lang="zh-CN" altLang="en-US" sz="2800" kern="0" dirty="0">
                <a:latin typeface="+mn-ea"/>
              </a:rPr>
              <a:t>构建了一个</a:t>
            </a:r>
            <a:r>
              <a:rPr lang="zh-CN" altLang="en-US" sz="2800" kern="0" dirty="0">
                <a:solidFill>
                  <a:srgbClr val="00FF00"/>
                </a:solidFill>
                <a:latin typeface="+mn-ea"/>
              </a:rPr>
              <a:t>关键词典</a:t>
            </a:r>
            <a:r>
              <a:rPr lang="en-US" altLang="zh-CN" sz="2800" kern="0" dirty="0">
                <a:solidFill>
                  <a:srgbClr val="00FFFF"/>
                </a:solidFill>
                <a:latin typeface="+mn-ea"/>
              </a:rPr>
              <a:t>Terms</a:t>
            </a:r>
            <a:r>
              <a:rPr lang="zh-CN" altLang="en-US" sz="2800" kern="0" dirty="0">
                <a:latin typeface="+mn-ea"/>
              </a:rPr>
              <a:t>，如何利用</a:t>
            </a:r>
            <a:r>
              <a:rPr lang="en-US" altLang="zh-CN" sz="2800" kern="0" dirty="0">
                <a:solidFill>
                  <a:srgbClr val="FFFF00"/>
                </a:solidFill>
                <a:latin typeface="+mn-ea"/>
              </a:rPr>
              <a:t>ADT</a:t>
            </a:r>
            <a:r>
              <a:rPr lang="zh-CN" altLang="en-US" sz="2800" kern="0" dirty="0">
                <a:latin typeface="+mn-ea"/>
              </a:rPr>
              <a:t>查询同时包含“</a:t>
            </a:r>
            <a:r>
              <a:rPr lang="zh-CN" altLang="en-US" sz="2800" kern="0" dirty="0">
                <a:solidFill>
                  <a:srgbClr val="FFFF00"/>
                </a:solidFill>
                <a:latin typeface="+mn-ea"/>
              </a:rPr>
              <a:t>辽宁</a:t>
            </a:r>
            <a:r>
              <a:rPr lang="zh-CN" altLang="en-US" sz="2800" kern="0" dirty="0">
                <a:latin typeface="+mn-ea"/>
              </a:rPr>
              <a:t>”</a:t>
            </a:r>
            <a:r>
              <a:rPr lang="en-US" altLang="zh-CN" sz="2800" kern="0" dirty="0">
                <a:latin typeface="+mn-ea"/>
              </a:rPr>
              <a:t>+</a:t>
            </a:r>
            <a:r>
              <a:rPr lang="zh-CN" altLang="en-US" sz="2800" kern="0" dirty="0">
                <a:latin typeface="+mn-ea"/>
              </a:rPr>
              <a:t>“</a:t>
            </a:r>
            <a:r>
              <a:rPr lang="zh-CN" altLang="en-US" sz="2800" kern="0" dirty="0">
                <a:solidFill>
                  <a:srgbClr val="FFFF00"/>
                </a:solidFill>
                <a:latin typeface="+mn-ea"/>
              </a:rPr>
              <a:t>航母</a:t>
            </a:r>
            <a:r>
              <a:rPr lang="zh-CN" altLang="en-US" sz="2800" kern="0" dirty="0">
                <a:latin typeface="+mn-ea"/>
              </a:rPr>
              <a:t>”的所有文档信息？</a:t>
            </a:r>
            <a:endParaRPr lang="en-US" altLang="zh-CN" sz="2800" kern="0" dirty="0">
              <a:latin typeface="+mn-ea"/>
            </a:endParaRPr>
          </a:p>
          <a:p>
            <a:pPr marL="342900" indent="-342900" algn="l">
              <a:buClr>
                <a:srgbClr val="FFFF00"/>
              </a:buClr>
              <a:buSzPct val="70000"/>
              <a:defRPr/>
            </a:pPr>
            <a:endParaRPr lang="en-US" altLang="zh-CN" sz="1600" kern="0" dirty="0">
              <a:latin typeface="+mn-ea"/>
            </a:endParaRPr>
          </a:p>
          <a:p>
            <a:pPr marL="342900" indent="-342900" algn="l">
              <a:buClr>
                <a:srgbClr val="FFFF00"/>
              </a:buClr>
              <a:buSzPct val="70000"/>
              <a:defRPr/>
            </a:pPr>
            <a:r>
              <a:rPr lang="en-US" altLang="zh-CN" sz="2800" kern="0" dirty="0">
                <a:latin typeface="+mn-ea"/>
              </a:rPr>
              <a:t>Docs docs1, docs2;</a:t>
            </a:r>
          </a:p>
          <a:p>
            <a:pPr marL="342900" indent="-342900" algn="l">
              <a:buClr>
                <a:srgbClr val="FFFF00"/>
              </a:buClr>
              <a:buSzPct val="70000"/>
              <a:defRPr/>
            </a:pPr>
            <a:endParaRPr lang="en-US" altLang="zh-CN" sz="1400" kern="0" dirty="0">
              <a:latin typeface="+mn-ea"/>
            </a:endParaRPr>
          </a:p>
          <a:p>
            <a:pPr marL="342900" indent="-342900" algn="l">
              <a:buClr>
                <a:srgbClr val="FFFF00"/>
              </a:buClr>
              <a:buSzPct val="70000"/>
              <a:defRPr/>
            </a:pPr>
            <a:r>
              <a:rPr lang="en-US" altLang="zh-CN" sz="2800" kern="0" dirty="0">
                <a:latin typeface="+mn-ea"/>
              </a:rPr>
              <a:t>if (query(terms, “</a:t>
            </a:r>
            <a:r>
              <a:rPr lang="zh-CN" altLang="en-US" sz="2800" kern="0" dirty="0">
                <a:solidFill>
                  <a:srgbClr val="FFFF00"/>
                </a:solidFill>
                <a:latin typeface="+mn-ea"/>
              </a:rPr>
              <a:t>辽宁</a:t>
            </a:r>
            <a:r>
              <a:rPr lang="en-US" altLang="zh-CN" sz="2800" kern="0" dirty="0">
                <a:latin typeface="+mn-ea"/>
              </a:rPr>
              <a:t>”, docs1)){</a:t>
            </a:r>
          </a:p>
          <a:p>
            <a:pPr marL="342900" indent="-342900" algn="l">
              <a:buClr>
                <a:srgbClr val="FFFF00"/>
              </a:buClr>
              <a:buSzPct val="70000"/>
              <a:defRPr/>
            </a:pPr>
            <a:r>
              <a:rPr lang="en-US" altLang="zh-CN" sz="2800" kern="0" dirty="0">
                <a:latin typeface="+mn-ea"/>
              </a:rPr>
              <a:t>	if (query(terms,“</a:t>
            </a:r>
            <a:r>
              <a:rPr lang="zh-CN" altLang="en-US" sz="2800" kern="0" dirty="0">
                <a:solidFill>
                  <a:srgbClr val="FFFF00"/>
                </a:solidFill>
                <a:latin typeface="+mn-ea"/>
              </a:rPr>
              <a:t>航母</a:t>
            </a:r>
            <a:r>
              <a:rPr lang="en-US" altLang="zh-CN" sz="2800" kern="0" dirty="0">
                <a:latin typeface="+mn-ea"/>
              </a:rPr>
              <a:t>”, docs2)){</a:t>
            </a:r>
          </a:p>
          <a:p>
            <a:pPr marL="342900" indent="-342900" algn="l">
              <a:buClr>
                <a:srgbClr val="FFFF00"/>
              </a:buClr>
              <a:buSzPct val="70000"/>
              <a:defRPr/>
            </a:pPr>
            <a:r>
              <a:rPr lang="en-US" altLang="zh-CN" sz="2800" kern="0" dirty="0">
                <a:latin typeface="+mn-ea"/>
              </a:rPr>
              <a:t>		</a:t>
            </a:r>
            <a:r>
              <a:rPr lang="en-US" altLang="zh-CN" kern="0" dirty="0">
                <a:latin typeface="+mn-ea"/>
              </a:rPr>
              <a:t>Docs </a:t>
            </a:r>
            <a:r>
              <a:rPr lang="en-US" altLang="zh-CN" kern="0" dirty="0" err="1">
                <a:latin typeface="+mn-ea"/>
              </a:rPr>
              <a:t>docs</a:t>
            </a:r>
            <a:r>
              <a:rPr lang="en-US" altLang="zh-CN" kern="0" dirty="0">
                <a:latin typeface="+mn-ea"/>
              </a:rPr>
              <a:t> = </a:t>
            </a:r>
            <a:r>
              <a:rPr lang="en-US" altLang="zh-CN" kern="0" dirty="0" err="1">
                <a:latin typeface="+mn-ea"/>
              </a:rPr>
              <a:t>Docs.intersect</a:t>
            </a:r>
            <a:r>
              <a:rPr lang="en-US" altLang="zh-CN" kern="0" dirty="0">
                <a:latin typeface="+mn-ea"/>
              </a:rPr>
              <a:t>(docs1, docs2)</a:t>
            </a:r>
            <a:r>
              <a:rPr lang="en-US" altLang="zh-CN" kern="0" dirty="0">
                <a:solidFill>
                  <a:srgbClr val="00FF00"/>
                </a:solidFill>
                <a:latin typeface="+mn-ea"/>
              </a:rPr>
              <a:t>//</a:t>
            </a:r>
            <a:r>
              <a:rPr lang="zh-CN" altLang="en-US" kern="0" dirty="0">
                <a:solidFill>
                  <a:srgbClr val="00FF00"/>
                </a:solidFill>
                <a:latin typeface="+mn-ea"/>
              </a:rPr>
              <a:t>对</a:t>
            </a:r>
            <a:r>
              <a:rPr lang="en-US" altLang="zh-CN" kern="0" dirty="0">
                <a:solidFill>
                  <a:srgbClr val="00FF00"/>
                </a:solidFill>
                <a:latin typeface="+mn-ea"/>
              </a:rPr>
              <a:t>docs1</a:t>
            </a:r>
            <a:r>
              <a:rPr lang="zh-CN" altLang="en-US" kern="0" dirty="0">
                <a:solidFill>
                  <a:srgbClr val="00FF00"/>
                </a:solidFill>
                <a:latin typeface="+mn-ea"/>
              </a:rPr>
              <a:t>和</a:t>
            </a:r>
            <a:r>
              <a:rPr lang="en-US" altLang="zh-CN" kern="0" dirty="0">
                <a:solidFill>
                  <a:srgbClr val="00FF00"/>
                </a:solidFill>
                <a:latin typeface="+mn-ea"/>
              </a:rPr>
              <a:t>docs2</a:t>
            </a:r>
            <a:r>
              <a:rPr lang="zh-CN" altLang="en-US" kern="0" dirty="0">
                <a:solidFill>
                  <a:srgbClr val="00FF00"/>
                </a:solidFill>
                <a:latin typeface="+mn-ea"/>
              </a:rPr>
              <a:t>求</a:t>
            </a:r>
            <a:r>
              <a:rPr lang="zh-CN" altLang="en-US" kern="0" dirty="0" smtClean="0">
                <a:solidFill>
                  <a:srgbClr val="00FF00"/>
                </a:solidFill>
                <a:latin typeface="+mn-ea"/>
              </a:rPr>
              <a:t>交集</a:t>
            </a:r>
            <a:endParaRPr lang="en-US" altLang="zh-CN" kern="0" dirty="0" smtClean="0">
              <a:solidFill>
                <a:srgbClr val="00FF00"/>
              </a:solidFill>
              <a:latin typeface="+mn-ea"/>
            </a:endParaRPr>
          </a:p>
          <a:p>
            <a:pPr marL="342900" indent="-342900" algn="l">
              <a:buClr>
                <a:srgbClr val="FFFF00"/>
              </a:buClr>
              <a:buSzPct val="70000"/>
              <a:defRPr/>
            </a:pPr>
            <a:r>
              <a:rPr lang="en-US" altLang="zh-CN" sz="2800" kern="0" dirty="0" smtClean="0">
                <a:latin typeface="+mn-ea"/>
              </a:rPr>
              <a:t>		…</a:t>
            </a:r>
            <a:endParaRPr lang="en-US" altLang="zh-CN" sz="2800" kern="0" dirty="0">
              <a:latin typeface="+mn-ea"/>
            </a:endParaRPr>
          </a:p>
          <a:p>
            <a:pPr marL="342900" indent="-342900" algn="l">
              <a:buClr>
                <a:srgbClr val="FFFF00"/>
              </a:buClr>
              <a:buSzPct val="70000"/>
              <a:defRPr/>
            </a:pPr>
            <a:r>
              <a:rPr lang="en-US" altLang="zh-CN" sz="2800" kern="0" dirty="0">
                <a:latin typeface="+mn-ea"/>
              </a:rPr>
              <a:t>	}</a:t>
            </a:r>
          </a:p>
          <a:p>
            <a:pPr marL="342900" indent="-342900" algn="l">
              <a:buClr>
                <a:srgbClr val="FFFF00"/>
              </a:buClr>
              <a:buSzPct val="70000"/>
              <a:defRPr/>
            </a:pPr>
            <a:r>
              <a:rPr lang="en-US" altLang="zh-CN" sz="2800" kern="0" dirty="0">
                <a:latin typeface="+mn-ea"/>
              </a:rPr>
              <a:t>}</a:t>
            </a:r>
          </a:p>
          <a:p>
            <a:pPr marL="342900" indent="-342900" algn="l">
              <a:buClr>
                <a:srgbClr val="FFFF00"/>
              </a:buClr>
              <a:buSzPct val="70000"/>
              <a:defRPr/>
            </a:pPr>
            <a:endParaRPr lang="en-US" altLang="zh-CN" sz="3200" kern="0" dirty="0">
              <a:latin typeface="+mn-ea"/>
              <a:ea typeface="+mn-ea"/>
            </a:endParaRPr>
          </a:p>
          <a:p>
            <a:pPr marL="342900" indent="-342900" algn="l">
              <a:buClr>
                <a:srgbClr val="FFFF00"/>
              </a:buClr>
              <a:buSzPct val="70000"/>
              <a:defRPr/>
            </a:pPr>
            <a:endParaRPr lang="zh-CN" altLang="en-US" sz="3200" kern="0" dirty="0">
              <a:latin typeface="+mn-ea"/>
              <a:ea typeface="+mn-ea"/>
            </a:endParaRPr>
          </a:p>
          <a:p>
            <a:pPr marL="342900" indent="-342900" algn="l">
              <a:buClr>
                <a:srgbClr val="FFFF00"/>
              </a:buClr>
              <a:buSzPct val="70000"/>
              <a:buFont typeface="Wingdings" pitchFamily="2" charset="2"/>
              <a:buNone/>
              <a:defRPr/>
            </a:pPr>
            <a:endParaRPr lang="en-US" altLang="zh-CN" sz="3200" kern="0" dirty="0">
              <a:solidFill>
                <a:schemeClr val="hlink"/>
              </a:solidFill>
              <a:latin typeface="+mn-lt"/>
              <a:ea typeface="+mn-ea"/>
            </a:endParaRPr>
          </a:p>
        </p:txBody>
      </p:sp>
    </p:spTree>
    <p:extLst>
      <p:ext uri="{BB962C8B-B14F-4D97-AF65-F5344CB8AC3E}">
        <p14:creationId xmlns:p14="http://schemas.microsoft.com/office/powerpoint/2010/main" val="3325565965"/>
      </p:ext>
    </p:extLst>
  </p:cSld>
  <p:clrMapOvr>
    <a:masterClrMapping/>
  </p:clrMapOvr>
  <p:transition>
    <p:random/>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r>
              <a:rPr lang="zh-CN" altLang="en-US" sz="3600" i="0" dirty="0" smtClean="0">
                <a:solidFill>
                  <a:srgbClr val="FFFF66"/>
                </a:solidFill>
              </a:rPr>
              <a:t>基于排序实现关键词典</a:t>
            </a:r>
            <a:r>
              <a:rPr lang="en-US" altLang="zh-CN" sz="3600" i="0" dirty="0" smtClean="0">
                <a:solidFill>
                  <a:srgbClr val="FFFF66"/>
                </a:solidFill>
              </a:rPr>
              <a:t>ADT</a:t>
            </a:r>
            <a:endParaRPr lang="zh-CN" altLang="en-US" sz="3600" i="0" dirty="0" smtClean="0">
              <a:solidFill>
                <a:srgbClr val="FFFF66"/>
              </a:solidFill>
            </a:endParaRPr>
          </a:p>
        </p:txBody>
      </p:sp>
      <p:sp>
        <p:nvSpPr>
          <p:cNvPr id="3" name="灯片编号占位符 2"/>
          <p:cNvSpPr>
            <a:spLocks noGrp="1"/>
          </p:cNvSpPr>
          <p:nvPr>
            <p:ph type="sldNum" sz="quarter" idx="11"/>
          </p:nvPr>
        </p:nvSpPr>
        <p:spPr/>
        <p:txBody>
          <a:bodyPr/>
          <a:lstStyle/>
          <a:p>
            <a:pPr>
              <a:defRPr/>
            </a:pPr>
            <a:r>
              <a:rPr lang="zh-CN" altLang="en-US" smtClean="0"/>
              <a:t>第 </a:t>
            </a:r>
            <a:fld id="{A195B991-7741-4D07-972A-564DA31B4D4B}" type="slidenum">
              <a:rPr lang="zh-CN" altLang="en-US" b="1" smtClean="0">
                <a:solidFill>
                  <a:srgbClr val="66CCFF"/>
                </a:solidFill>
              </a:rPr>
              <a:pPr>
                <a:defRPr/>
              </a:pPr>
              <a:t>75</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914400"/>
            <a:ext cx="8388350" cy="5010150"/>
          </a:xfrm>
          <a:prstGeom prst="rect">
            <a:avLst/>
          </a:prstGeom>
        </p:spPr>
        <p:txBody>
          <a:bodyPr/>
          <a:lstStyle/>
          <a:p>
            <a:pPr marL="342900" indent="-342900" algn="l">
              <a:buClr>
                <a:srgbClr val="FFFF00"/>
              </a:buClr>
              <a:buSzPct val="70000"/>
              <a:defRPr/>
            </a:pPr>
            <a:r>
              <a:rPr lang="en-US" altLang="zh-CN" sz="2400" kern="0" dirty="0">
                <a:solidFill>
                  <a:srgbClr val="FFFF00"/>
                </a:solidFill>
                <a:latin typeface="+mn-ea"/>
                <a:ea typeface="+mn-ea"/>
                <a:cs typeface="+mj-cs"/>
              </a:rPr>
              <a:t>ADT </a:t>
            </a:r>
            <a:r>
              <a:rPr lang="en-US" altLang="zh-CN" sz="2400" kern="0" dirty="0" err="1" smtClean="0">
                <a:solidFill>
                  <a:srgbClr val="FFFF00"/>
                </a:solidFill>
                <a:latin typeface="+mn-ea"/>
                <a:ea typeface="+mn-ea"/>
                <a:cs typeface="+mj-cs"/>
              </a:rPr>
              <a:t>Terms_Sorted</a:t>
            </a:r>
            <a:r>
              <a:rPr lang="en-US" altLang="zh-CN" sz="2400" kern="0" dirty="0" smtClean="0">
                <a:latin typeface="+mn-ea"/>
                <a:ea typeface="+mn-ea"/>
              </a:rPr>
              <a:t>{</a:t>
            </a:r>
            <a:endParaRPr lang="en-US" altLang="zh-CN" sz="2400" kern="0" dirty="0">
              <a:latin typeface="+mn-ea"/>
              <a:ea typeface="+mn-ea"/>
            </a:endParaRPr>
          </a:p>
          <a:p>
            <a:pPr marL="342900" indent="-342900" algn="l">
              <a:buClr>
                <a:srgbClr val="FFFF00"/>
              </a:buClr>
              <a:buSzPct val="70000"/>
              <a:defRPr/>
            </a:pPr>
            <a:r>
              <a:rPr lang="en-US" altLang="zh-CN" sz="2400" kern="0" dirty="0">
                <a:latin typeface="+mn-ea"/>
                <a:ea typeface="+mn-ea"/>
              </a:rPr>
              <a:t> 	</a:t>
            </a:r>
            <a:r>
              <a:rPr lang="zh-CN" altLang="en-US" sz="2400" kern="0" dirty="0">
                <a:solidFill>
                  <a:srgbClr val="00FFFF"/>
                </a:solidFill>
                <a:latin typeface="+mn-ea"/>
                <a:ea typeface="+mn-ea"/>
              </a:rPr>
              <a:t>数据对象</a:t>
            </a:r>
            <a:r>
              <a:rPr lang="zh-CN" altLang="en-US" sz="2400" kern="0" dirty="0">
                <a:latin typeface="+mn-ea"/>
                <a:ea typeface="+mn-ea"/>
              </a:rPr>
              <a:t>：</a:t>
            </a:r>
            <a:r>
              <a:rPr lang="en-US" altLang="zh-CN" sz="2400" dirty="0"/>
              <a:t> D</a:t>
            </a:r>
            <a:r>
              <a:rPr lang="zh-CN" altLang="en-US" sz="2400" dirty="0"/>
              <a:t>＝</a:t>
            </a:r>
            <a:r>
              <a:rPr lang="en-US" altLang="zh-CN" sz="2400" dirty="0"/>
              <a:t>{term=c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n</a:t>
            </a:r>
            <a:r>
              <a:rPr lang="zh-CN" altLang="en-US" sz="2400" dirty="0"/>
              <a:t>｜</a:t>
            </a:r>
            <a:r>
              <a:rPr lang="en-US" altLang="zh-CN" sz="2400" dirty="0"/>
              <a:t> c</a:t>
            </a:r>
            <a:r>
              <a:rPr lang="en-US" altLang="zh-CN" sz="2400" baseline="-25000" dirty="0"/>
              <a:t>1</a:t>
            </a:r>
            <a:r>
              <a:rPr lang="en-US" altLang="zh-CN" sz="2400" dirty="0"/>
              <a:t>,c</a:t>
            </a:r>
            <a:r>
              <a:rPr lang="en-US" altLang="zh-CN" sz="2400" baseline="-25000" dirty="0"/>
              <a:t>2</a:t>
            </a:r>
            <a:r>
              <a:rPr lang="en-US" altLang="zh-CN" sz="2400" dirty="0"/>
              <a:t>,…</a:t>
            </a:r>
            <a:r>
              <a:rPr lang="en-US" altLang="zh-CN" sz="2400" dirty="0" err="1"/>
              <a:t>c</a:t>
            </a:r>
            <a:r>
              <a:rPr lang="en-US" altLang="zh-CN" sz="2400" baseline="-25000" dirty="0" err="1"/>
              <a:t>n</a:t>
            </a:r>
            <a:r>
              <a:rPr lang="en-US" altLang="zh-CN" sz="2400" baseline="-25000" dirty="0"/>
              <a:t> </a:t>
            </a:r>
            <a:r>
              <a:rPr lang="en-US" altLang="zh-CN" sz="2400" dirty="0"/>
              <a:t>∈</a:t>
            </a:r>
            <a:r>
              <a:rPr lang="zh-CN" altLang="en-US" sz="2400" dirty="0"/>
              <a:t>字符</a:t>
            </a:r>
            <a:r>
              <a:rPr lang="en-US" altLang="zh-CN" sz="2400" dirty="0"/>
              <a:t>, n&gt;0 }</a:t>
            </a:r>
            <a:endParaRPr lang="en-US" altLang="zh-CN" sz="2400" kern="0" dirty="0">
              <a:latin typeface="+mn-ea"/>
              <a:ea typeface="+mn-ea"/>
            </a:endParaRPr>
          </a:p>
          <a:p>
            <a:pPr marL="342900" indent="-342900" algn="l">
              <a:buClr>
                <a:srgbClr val="FFFF00"/>
              </a:buClr>
              <a:buSzPct val="70000"/>
              <a:defRPr/>
            </a:pPr>
            <a:r>
              <a:rPr lang="en-US" altLang="zh-CN" sz="2400" kern="0" dirty="0">
                <a:latin typeface="+mn-ea"/>
                <a:ea typeface="+mn-ea"/>
              </a:rPr>
              <a:t>	</a:t>
            </a:r>
            <a:r>
              <a:rPr lang="zh-CN" altLang="en-US" sz="2400" kern="0" dirty="0">
                <a:solidFill>
                  <a:srgbClr val="00FFFF"/>
                </a:solidFill>
                <a:latin typeface="+mn-ea"/>
                <a:ea typeface="+mn-ea"/>
              </a:rPr>
              <a:t>数据关系</a:t>
            </a:r>
            <a:r>
              <a:rPr lang="zh-CN" altLang="en-US" sz="2400" kern="0" dirty="0">
                <a:latin typeface="+mn-ea"/>
                <a:ea typeface="+mn-ea"/>
              </a:rPr>
              <a:t>：</a:t>
            </a:r>
            <a:r>
              <a:rPr lang="en-US" altLang="zh-CN" sz="2400" dirty="0"/>
              <a:t> R</a:t>
            </a:r>
            <a:r>
              <a:rPr lang="zh-CN" altLang="en-US" sz="2400" dirty="0"/>
              <a:t>＝</a:t>
            </a:r>
            <a:r>
              <a:rPr lang="en-US" altLang="zh-CN" sz="2400" dirty="0"/>
              <a:t>{&lt;t1,t2&gt; | </a:t>
            </a:r>
            <a:r>
              <a:rPr lang="en-US" altLang="zh-CN" sz="2400" dirty="0" smtClean="0"/>
              <a:t>t1&lt;=t2 </a:t>
            </a:r>
            <a:r>
              <a:rPr lang="zh-CN" altLang="en-US" sz="2400" dirty="0" smtClean="0"/>
              <a:t>，</a:t>
            </a:r>
            <a:r>
              <a:rPr lang="en-US" altLang="zh-CN" sz="2400" dirty="0" smtClean="0"/>
              <a:t>t1, t2 ∈ D}</a:t>
            </a:r>
            <a:endParaRPr lang="en-US" altLang="zh-CN" sz="2400" kern="0" dirty="0">
              <a:latin typeface="+mn-ea"/>
              <a:ea typeface="+mn-ea"/>
            </a:endParaRPr>
          </a:p>
          <a:p>
            <a:pPr marL="342900" indent="-342900" algn="l">
              <a:buClr>
                <a:srgbClr val="FFFF00"/>
              </a:buClr>
              <a:buSzPct val="70000"/>
              <a:buFont typeface="Wingdings" pitchFamily="2" charset="2"/>
              <a:buNone/>
              <a:defRPr/>
            </a:pPr>
            <a:r>
              <a:rPr lang="en-US" altLang="zh-CN" sz="2400" kern="0" dirty="0">
                <a:latin typeface="+mn-ea"/>
                <a:ea typeface="+mn-ea"/>
              </a:rPr>
              <a:t> 	</a:t>
            </a:r>
            <a:r>
              <a:rPr lang="zh-CN" altLang="en-US" sz="2400" kern="0" dirty="0">
                <a:solidFill>
                  <a:srgbClr val="00FFFF"/>
                </a:solidFill>
                <a:latin typeface="+mn-ea"/>
                <a:ea typeface="+mn-ea"/>
              </a:rPr>
              <a:t>基本操作</a:t>
            </a:r>
            <a:r>
              <a:rPr lang="zh-CN" altLang="en-US" sz="2400" kern="0" dirty="0">
                <a:latin typeface="+mn-ea"/>
                <a:ea typeface="+mn-ea"/>
              </a:rPr>
              <a:t>：</a:t>
            </a:r>
            <a:endParaRPr lang="en-US" altLang="zh-CN" sz="2400" kern="0" dirty="0">
              <a:latin typeface="+mn-ea"/>
              <a:ea typeface="+mn-ea"/>
            </a:endParaRPr>
          </a:p>
          <a:p>
            <a:pPr algn="l">
              <a:defRPr/>
            </a:pPr>
            <a:r>
              <a:rPr lang="en-US" altLang="zh-CN" sz="2400" dirty="0"/>
              <a:t>Terms  Create()</a:t>
            </a:r>
          </a:p>
          <a:p>
            <a:pPr algn="l">
              <a:defRPr/>
            </a:pPr>
            <a:r>
              <a:rPr lang="en-US" altLang="zh-CN" sz="2400" kern="0" dirty="0">
                <a:solidFill>
                  <a:srgbClr val="00FFFF"/>
                </a:solidFill>
                <a:latin typeface="+mn-ea"/>
                <a:ea typeface="+mn-ea"/>
              </a:rPr>
              <a:t>	</a:t>
            </a:r>
            <a:r>
              <a:rPr lang="zh-CN" altLang="en-US" sz="2400" kern="0" dirty="0">
                <a:solidFill>
                  <a:srgbClr val="00FFFF"/>
                </a:solidFill>
                <a:latin typeface="+mn-ea"/>
                <a:ea typeface="+mn-ea"/>
              </a:rPr>
              <a:t>操作结果</a:t>
            </a:r>
            <a:r>
              <a:rPr lang="zh-CN" altLang="en-US" sz="2400" dirty="0">
                <a:solidFill>
                  <a:srgbClr val="00FF00"/>
                </a:solidFill>
              </a:rPr>
              <a:t>：构造关键词典实例</a:t>
            </a:r>
            <a:r>
              <a:rPr lang="en-US" altLang="zh-CN" sz="2400" dirty="0">
                <a:solidFill>
                  <a:srgbClr val="00FF00"/>
                </a:solidFill>
              </a:rPr>
              <a:t>, </a:t>
            </a:r>
            <a:r>
              <a:rPr lang="zh-CN" altLang="en-US" sz="2400" dirty="0">
                <a:solidFill>
                  <a:srgbClr val="00FF00"/>
                </a:solidFill>
              </a:rPr>
              <a:t>并返回之</a:t>
            </a:r>
          </a:p>
          <a:p>
            <a:pPr algn="l">
              <a:defRPr/>
            </a:pPr>
            <a:r>
              <a:rPr lang="en-US" altLang="zh-CN" sz="2400" dirty="0"/>
              <a:t>Destroy ( Terms &amp; terms )  </a:t>
            </a:r>
          </a:p>
          <a:p>
            <a:pPr algn="l">
              <a:defRPr/>
            </a:pPr>
            <a:r>
              <a:rPr lang="en-US" altLang="zh-CN" sz="2400" dirty="0"/>
              <a:t>    	</a:t>
            </a:r>
            <a:r>
              <a:rPr lang="zh-CN" altLang="en-US" sz="2400" kern="0" dirty="0">
                <a:solidFill>
                  <a:srgbClr val="00FFFF"/>
                </a:solidFill>
                <a:latin typeface="+mn-ea"/>
                <a:ea typeface="+mn-ea"/>
              </a:rPr>
              <a:t>操作结果</a:t>
            </a:r>
            <a:r>
              <a:rPr lang="zh-CN" altLang="en-US" sz="2400" dirty="0">
                <a:solidFill>
                  <a:srgbClr val="00FF00"/>
                </a:solidFill>
              </a:rPr>
              <a:t>：清除关键词典，销毁相应实例</a:t>
            </a:r>
            <a:r>
              <a:rPr lang="en-US" altLang="zh-CN" sz="2400" dirty="0">
                <a:solidFill>
                  <a:srgbClr val="FFFF00"/>
                </a:solidFill>
              </a:rPr>
              <a:t>terms </a:t>
            </a:r>
            <a:r>
              <a:rPr lang="zh-CN" altLang="en-US" sz="2400" dirty="0">
                <a:solidFill>
                  <a:srgbClr val="00FF00"/>
                </a:solidFill>
              </a:rPr>
              <a:t>。</a:t>
            </a:r>
            <a:endParaRPr lang="en-US" altLang="zh-CN" sz="2400" dirty="0">
              <a:solidFill>
                <a:srgbClr val="00FF00"/>
              </a:solidFill>
            </a:endParaRPr>
          </a:p>
          <a:p>
            <a:pPr algn="l">
              <a:defRPr/>
            </a:pPr>
            <a:r>
              <a:rPr lang="en-US" altLang="zh-CN" sz="2400" kern="0" dirty="0">
                <a:latin typeface="+mn-ea"/>
                <a:ea typeface="+mn-ea"/>
              </a:rPr>
              <a:t>Add(</a:t>
            </a:r>
            <a:r>
              <a:rPr lang="en-US" altLang="zh-CN" sz="2400" dirty="0"/>
              <a:t>Terms &amp; terms, Term  </a:t>
            </a:r>
            <a:r>
              <a:rPr lang="en-US" altLang="zh-CN" sz="2400" dirty="0" err="1"/>
              <a:t>term</a:t>
            </a:r>
            <a:r>
              <a:rPr lang="zh-CN" altLang="en-US" sz="2400" dirty="0"/>
              <a:t>，</a:t>
            </a:r>
            <a:r>
              <a:rPr lang="en-US" altLang="zh-CN" sz="2400" dirty="0"/>
              <a:t>Doc </a:t>
            </a:r>
            <a:r>
              <a:rPr lang="en-US" altLang="zh-CN" sz="2400" dirty="0" err="1"/>
              <a:t>doc</a:t>
            </a:r>
            <a:r>
              <a:rPr lang="en-US" altLang="zh-CN" sz="2400" kern="0" dirty="0">
                <a:latin typeface="+mn-ea"/>
                <a:ea typeface="+mn-ea"/>
              </a:rPr>
              <a:t>)</a:t>
            </a:r>
          </a:p>
          <a:p>
            <a:pPr algn="l">
              <a:defRPr/>
            </a:pPr>
            <a:r>
              <a:rPr lang="en-US" altLang="zh-CN" sz="2400" kern="0" dirty="0">
                <a:latin typeface="+mn-ea"/>
                <a:ea typeface="+mn-ea"/>
              </a:rPr>
              <a:t>  	</a:t>
            </a:r>
            <a:r>
              <a:rPr lang="zh-CN" altLang="en-US" sz="2400" kern="0" dirty="0">
                <a:solidFill>
                  <a:srgbClr val="00FFFF"/>
                </a:solidFill>
                <a:latin typeface="+mn-ea"/>
                <a:ea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a:t>
            </a:r>
            <a:r>
              <a:rPr lang="en-US" altLang="zh-CN" sz="2400" dirty="0">
                <a:solidFill>
                  <a:srgbClr val="FFFF00"/>
                </a:solidFill>
              </a:rPr>
              <a:t>term</a:t>
            </a:r>
            <a:r>
              <a:rPr lang="en-US" altLang="zh-CN" sz="2400" dirty="0">
                <a:solidFill>
                  <a:srgbClr val="00FF00"/>
                </a:solidFill>
              </a:rPr>
              <a:t> </a:t>
            </a:r>
            <a:r>
              <a:rPr lang="zh-CN" altLang="en-US" sz="2400" dirty="0">
                <a:solidFill>
                  <a:srgbClr val="00FF00"/>
                </a:solidFill>
              </a:rPr>
              <a:t>为有效关键词</a:t>
            </a:r>
            <a:endParaRPr lang="en-US" altLang="zh-CN" sz="2400" dirty="0">
              <a:solidFill>
                <a:srgbClr val="00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ea typeface="+mn-ea"/>
              </a:rPr>
              <a:t>操作结果</a:t>
            </a:r>
            <a:r>
              <a:rPr lang="zh-CN" altLang="en-US" sz="2400" dirty="0">
                <a:solidFill>
                  <a:srgbClr val="00FF00"/>
                </a:solidFill>
              </a:rPr>
              <a:t>：如果</a:t>
            </a:r>
            <a:r>
              <a:rPr lang="en-US" altLang="zh-CN" sz="2400" dirty="0">
                <a:solidFill>
                  <a:srgbClr val="FFFF00"/>
                </a:solidFill>
              </a:rPr>
              <a:t>term</a:t>
            </a:r>
            <a:r>
              <a:rPr lang="zh-CN" altLang="en-US" sz="2400" dirty="0">
                <a:solidFill>
                  <a:srgbClr val="00FF00"/>
                </a:solidFill>
              </a:rPr>
              <a:t>不存在，把</a:t>
            </a:r>
            <a:r>
              <a:rPr lang="zh-CN" altLang="en-US" sz="2400" dirty="0" smtClean="0">
                <a:solidFill>
                  <a:srgbClr val="00FF00"/>
                </a:solidFill>
              </a:rPr>
              <a:t>它</a:t>
            </a:r>
            <a:r>
              <a:rPr lang="zh-CN" altLang="en-US" sz="2400" i="1" dirty="0" smtClean="0"/>
              <a:t>按照顺序</a:t>
            </a:r>
            <a:r>
              <a:rPr lang="zh-CN" altLang="en-US" sz="2400" dirty="0" smtClean="0">
                <a:solidFill>
                  <a:srgbClr val="00FF00"/>
                </a:solidFill>
              </a:rPr>
              <a:t>加入</a:t>
            </a:r>
            <a:r>
              <a:rPr lang="zh-CN" altLang="en-US" sz="2400" dirty="0">
                <a:solidFill>
                  <a:srgbClr val="00FF00"/>
                </a:solidFill>
              </a:rPr>
              <a:t>到</a:t>
            </a:r>
            <a:r>
              <a:rPr lang="en-US" altLang="zh-CN" sz="2400" dirty="0">
                <a:solidFill>
                  <a:srgbClr val="FFFF00"/>
                </a:solidFill>
              </a:rPr>
              <a:t>terms</a:t>
            </a:r>
            <a:r>
              <a:rPr lang="zh-CN" altLang="en-US" sz="2400" dirty="0">
                <a:solidFill>
                  <a:srgbClr val="00FF00"/>
                </a:solidFill>
              </a:rPr>
              <a:t>中，否则把</a:t>
            </a:r>
            <a:r>
              <a:rPr lang="en-US" altLang="zh-CN" sz="2400" dirty="0">
                <a:solidFill>
                  <a:srgbClr val="FFFF00"/>
                </a:solidFill>
              </a:rPr>
              <a:t>doc</a:t>
            </a:r>
            <a:r>
              <a:rPr lang="zh-CN" altLang="en-US" sz="2400" dirty="0">
                <a:solidFill>
                  <a:srgbClr val="00FF00"/>
                </a:solidFill>
              </a:rPr>
              <a:t>加入到</a:t>
            </a:r>
            <a:r>
              <a:rPr lang="en-US" altLang="zh-CN" sz="2400" dirty="0">
                <a:solidFill>
                  <a:srgbClr val="FFFF00"/>
                </a:solidFill>
              </a:rPr>
              <a:t>term</a:t>
            </a:r>
            <a:r>
              <a:rPr lang="zh-CN" altLang="en-US" sz="2400" dirty="0">
                <a:solidFill>
                  <a:srgbClr val="00FF00"/>
                </a:solidFill>
              </a:rPr>
              <a:t>对应的文档集里</a:t>
            </a:r>
            <a:endParaRPr lang="en-US" altLang="zh-CN" sz="2400" dirty="0">
              <a:solidFill>
                <a:srgbClr val="00FF00"/>
              </a:solidFill>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411878948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blinds(horizontal)">
                                      <p:cBhvr>
                                        <p:cTn id="10" dur="500"/>
                                        <p:tgtEl>
                                          <p:spTgt spid="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blinds(horizontal)">
                                      <p:cBhvr>
                                        <p:cTn id="13" dur="500"/>
                                        <p:tgtEl>
                                          <p:spTgt spid="5">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blinds(horizontal)">
                                      <p:cBhvr>
                                        <p:cTn id="16" dur="500"/>
                                        <p:tgtEl>
                                          <p:spTgt spid="5">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blinds(horizontal)">
                                      <p:cBhvr>
                                        <p:cTn id="19" dur="500"/>
                                        <p:tgtEl>
                                          <p:spTgt spid="5">
                                            <p:txEl>
                                              <p:pRg st="4" end="4"/>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Effect transition="in" filter="blinds(horizontal)">
                                      <p:cBhvr>
                                        <p:cTn id="25" dur="500"/>
                                        <p:tgtEl>
                                          <p:spTgt spid="5">
                                            <p:txEl>
                                              <p:pRg st="6" end="6"/>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5">
                                            <p:txEl>
                                              <p:pRg st="7" end="7"/>
                                            </p:txEl>
                                          </p:spTgt>
                                        </p:tgtEl>
                                        <p:attrNameLst>
                                          <p:attrName>style.visibility</p:attrName>
                                        </p:attrNameLst>
                                      </p:cBhvr>
                                      <p:to>
                                        <p:strVal val="visible"/>
                                      </p:to>
                                    </p:set>
                                    <p:animEffect transition="in" filter="blinds(horizontal)">
                                      <p:cBhvr>
                                        <p:cTn id="28" dur="500"/>
                                        <p:tgtEl>
                                          <p:spTgt spid="5">
                                            <p:txEl>
                                              <p:pRg st="7" end="7"/>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blinds(horizontal)">
                                      <p:cBhvr>
                                        <p:cTn id="34" dur="500"/>
                                        <p:tgtEl>
                                          <p:spTgt spid="5">
                                            <p:txEl>
                                              <p:pRg st="9" end="9"/>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blinds(horizontal)">
                                      <p:cBhvr>
                                        <p:cTn id="37" dur="500"/>
                                        <p:tgtEl>
                                          <p:spTgt spid="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pPr eaLnBrk="1" hangingPunct="1"/>
            <a:r>
              <a:rPr lang="en-US" altLang="zh-CN" sz="2800" i="0" dirty="0" smtClean="0">
                <a:solidFill>
                  <a:srgbClr val="FFFF66"/>
                </a:solidFill>
              </a:rPr>
              <a:t>ADT </a:t>
            </a:r>
            <a:r>
              <a:rPr lang="en-US" altLang="zh-CN" sz="2800" i="0" dirty="0" err="1" smtClean="0">
                <a:solidFill>
                  <a:srgbClr val="FFFF66"/>
                </a:solidFill>
              </a:rPr>
              <a:t>Terms_Sorted</a:t>
            </a:r>
            <a:endParaRPr lang="zh-CN" altLang="en-US" sz="2800" i="0" dirty="0" smtClean="0">
              <a:solidFill>
                <a:srgbClr val="FFFF66"/>
              </a:solidFill>
            </a:endParaRPr>
          </a:p>
        </p:txBody>
      </p:sp>
      <p:sp>
        <p:nvSpPr>
          <p:cNvPr id="3" name="灯片编号占位符 2"/>
          <p:cNvSpPr>
            <a:spLocks noGrp="1"/>
          </p:cNvSpPr>
          <p:nvPr>
            <p:ph type="sldNum" sz="quarter" idx="11"/>
          </p:nvPr>
        </p:nvSpPr>
        <p:spPr/>
        <p:txBody>
          <a:bodyPr/>
          <a:lstStyle/>
          <a:p>
            <a:pPr>
              <a:defRPr/>
            </a:pPr>
            <a:r>
              <a:rPr lang="zh-CN" altLang="en-US" smtClean="0"/>
              <a:t>第 </a:t>
            </a:r>
            <a:fld id="{300ED804-9FCF-4B5B-A50E-D444A6F68897}" type="slidenum">
              <a:rPr lang="zh-CN" altLang="en-US" b="1" smtClean="0">
                <a:solidFill>
                  <a:srgbClr val="66CCFF"/>
                </a:solidFill>
              </a:rPr>
              <a:pPr>
                <a:defRPr/>
              </a:pPr>
              <a:t>76</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914400"/>
            <a:ext cx="8388350" cy="5010150"/>
          </a:xfrm>
          <a:prstGeom prst="rect">
            <a:avLst/>
          </a:prstGeom>
        </p:spPr>
        <p:txBody>
          <a:bodyPr/>
          <a:lstStyle/>
          <a:p>
            <a:pPr algn="l">
              <a:defRPr/>
            </a:pPr>
            <a:r>
              <a:rPr lang="en-US" altLang="zh-CN" sz="2400" kern="0" dirty="0">
                <a:latin typeface="+mn-ea"/>
              </a:rPr>
              <a:t>Boolean Start(</a:t>
            </a:r>
            <a:r>
              <a:rPr lang="en-US" altLang="zh-CN" sz="2400" dirty="0"/>
              <a:t>Terms &amp; terms,  Term &amp;term</a:t>
            </a:r>
            <a:r>
              <a:rPr lang="zh-CN" altLang="en-US" sz="2400" dirty="0"/>
              <a:t>，</a:t>
            </a:r>
            <a:r>
              <a:rPr lang="en-US" altLang="zh-CN" sz="2400" dirty="0"/>
              <a:t>Docs &amp;docs</a:t>
            </a:r>
            <a:r>
              <a:rPr lang="en-US" altLang="zh-CN" sz="2400" kern="0" dirty="0">
                <a:latin typeface="+mn-ea"/>
              </a:rPr>
              <a:t>)</a:t>
            </a:r>
          </a:p>
          <a:p>
            <a:pPr algn="l">
              <a:defRPr/>
            </a:pPr>
            <a:r>
              <a:rPr lang="en-US" altLang="zh-CN" sz="2400" kern="0" dirty="0">
                <a:latin typeface="+mn-ea"/>
              </a:rPr>
              <a:t>  	</a:t>
            </a:r>
            <a:r>
              <a:rPr lang="zh-CN" altLang="en-US" sz="2400" kern="0" dirty="0">
                <a:solidFill>
                  <a:srgbClr val="00FFFF"/>
                </a:solidFill>
                <a:latin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a:t>
            </a:r>
            <a:endParaRPr lang="en-US" altLang="zh-CN" sz="2400" dirty="0">
              <a:solidFill>
                <a:srgbClr val="00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rPr>
              <a:t>操作结果</a:t>
            </a:r>
            <a:r>
              <a:rPr lang="zh-CN" altLang="en-US" sz="2400" dirty="0">
                <a:solidFill>
                  <a:srgbClr val="00FF00"/>
                </a:solidFill>
              </a:rPr>
              <a:t>：如果</a:t>
            </a:r>
            <a:r>
              <a:rPr lang="en-US" altLang="zh-CN" sz="2400" dirty="0">
                <a:solidFill>
                  <a:srgbClr val="FFFF00"/>
                </a:solidFill>
              </a:rPr>
              <a:t>terms</a:t>
            </a:r>
            <a:r>
              <a:rPr lang="zh-CN" altLang="en-US" sz="2400" dirty="0">
                <a:solidFill>
                  <a:srgbClr val="00FF00"/>
                </a:solidFill>
              </a:rPr>
              <a:t>不为空，选择一个关键词，把它及其文档集合信息分别赋给</a:t>
            </a:r>
            <a:r>
              <a:rPr lang="en-US" altLang="zh-CN" sz="2400" dirty="0">
                <a:solidFill>
                  <a:srgbClr val="FFFF00"/>
                </a:solidFill>
              </a:rPr>
              <a:t>term</a:t>
            </a:r>
            <a:r>
              <a:rPr lang="en-US" altLang="zh-CN" sz="2400" dirty="0">
                <a:solidFill>
                  <a:srgbClr val="00FF00"/>
                </a:solidFill>
              </a:rPr>
              <a:t>,  </a:t>
            </a:r>
            <a:r>
              <a:rPr lang="en-US" altLang="zh-CN" sz="2400" dirty="0">
                <a:solidFill>
                  <a:srgbClr val="FFFF00"/>
                </a:solidFill>
              </a:rPr>
              <a:t>docs</a:t>
            </a:r>
            <a:r>
              <a:rPr lang="en-US" altLang="zh-CN" sz="2400" dirty="0">
                <a:solidFill>
                  <a:srgbClr val="00FF00"/>
                </a:solidFill>
              </a:rPr>
              <a:t> , </a:t>
            </a:r>
            <a:r>
              <a:rPr lang="zh-CN" altLang="en-US" sz="2400" dirty="0">
                <a:solidFill>
                  <a:srgbClr val="00FF00"/>
                </a:solidFill>
              </a:rPr>
              <a:t>返回</a:t>
            </a:r>
            <a:r>
              <a:rPr lang="en-US" altLang="zh-CN" sz="2400" dirty="0">
                <a:solidFill>
                  <a:srgbClr val="FFFF00"/>
                </a:solidFill>
              </a:rPr>
              <a:t>true</a:t>
            </a:r>
            <a:r>
              <a:rPr lang="zh-CN" altLang="en-US" sz="2400" dirty="0">
                <a:solidFill>
                  <a:srgbClr val="00FF00"/>
                </a:solidFill>
              </a:rPr>
              <a:t>， 否则返回</a:t>
            </a:r>
            <a:r>
              <a:rPr lang="en-US" altLang="zh-CN" sz="2400" dirty="0">
                <a:solidFill>
                  <a:srgbClr val="FFFF00"/>
                </a:solidFill>
              </a:rPr>
              <a:t>false</a:t>
            </a:r>
          </a:p>
          <a:p>
            <a:pPr marL="342900" indent="-342900" algn="l">
              <a:buSzPct val="70000"/>
              <a:defRPr/>
            </a:pPr>
            <a:r>
              <a:rPr lang="en-US" altLang="zh-CN" sz="2400" kern="0" dirty="0">
                <a:latin typeface="+mn-ea"/>
              </a:rPr>
              <a:t>Boolean Next(&amp; Terms,  &amp;term</a:t>
            </a:r>
            <a:r>
              <a:rPr lang="zh-CN" altLang="en-US" sz="2400" kern="0" dirty="0">
                <a:latin typeface="+mn-ea"/>
              </a:rPr>
              <a:t>，</a:t>
            </a:r>
            <a:r>
              <a:rPr lang="en-US" altLang="zh-CN" sz="2400" kern="0" dirty="0">
                <a:latin typeface="+mn-ea"/>
              </a:rPr>
              <a:t>&amp;docs)</a:t>
            </a:r>
          </a:p>
          <a:p>
            <a:pPr algn="l">
              <a:defRPr/>
            </a:pPr>
            <a:r>
              <a:rPr lang="en-US" altLang="zh-CN" sz="2400" kern="0" dirty="0">
                <a:latin typeface="+mn-ea"/>
              </a:rPr>
              <a:t> 	</a:t>
            </a:r>
            <a:r>
              <a:rPr lang="zh-CN" altLang="en-US" sz="2400" kern="0" dirty="0">
                <a:solidFill>
                  <a:srgbClr val="00FFFF"/>
                </a:solidFill>
                <a:latin typeface="+mn-ea"/>
              </a:rPr>
              <a:t>初始条件</a:t>
            </a:r>
            <a:r>
              <a:rPr lang="zh-CN" altLang="en-US" sz="2400" dirty="0">
                <a:solidFill>
                  <a:srgbClr val="00FF00"/>
                </a:solidFill>
              </a:rPr>
              <a:t>：关键词典实例</a:t>
            </a:r>
            <a:r>
              <a:rPr lang="en-US" altLang="zh-CN" sz="2400" dirty="0">
                <a:solidFill>
                  <a:srgbClr val="FFFF00"/>
                </a:solidFill>
              </a:rPr>
              <a:t>terms</a:t>
            </a:r>
            <a:r>
              <a:rPr lang="zh-CN" altLang="en-US" sz="2400" dirty="0">
                <a:solidFill>
                  <a:srgbClr val="00FF00"/>
                </a:solidFill>
              </a:rPr>
              <a:t>已经构造，并且已经调用</a:t>
            </a:r>
            <a:r>
              <a:rPr lang="en-US" altLang="zh-CN" sz="2400" dirty="0">
                <a:solidFill>
                  <a:srgbClr val="FFFF00"/>
                </a:solidFill>
              </a:rPr>
              <a:t>Start</a:t>
            </a:r>
            <a:r>
              <a:rPr lang="zh-CN" altLang="en-US" sz="2400" dirty="0">
                <a:solidFill>
                  <a:srgbClr val="FFFF00"/>
                </a:solidFill>
              </a:rPr>
              <a:t>操作</a:t>
            </a:r>
            <a:endParaRPr lang="en-US" altLang="zh-CN" sz="2400" dirty="0">
              <a:solidFill>
                <a:srgbClr val="FFFF00"/>
              </a:solidFill>
            </a:endParaRPr>
          </a:p>
          <a:p>
            <a:pPr algn="l">
              <a:defRPr/>
            </a:pPr>
            <a:r>
              <a:rPr lang="zh-CN" altLang="en-US" sz="2400" dirty="0">
                <a:solidFill>
                  <a:srgbClr val="00FF00"/>
                </a:solidFill>
              </a:rPr>
              <a:t>    </a:t>
            </a:r>
            <a:r>
              <a:rPr lang="en-US" altLang="zh-CN" sz="2400" dirty="0">
                <a:solidFill>
                  <a:srgbClr val="00FF00"/>
                </a:solidFill>
              </a:rPr>
              <a:t>	</a:t>
            </a:r>
            <a:r>
              <a:rPr lang="zh-CN" altLang="en-US" sz="2400" kern="0" dirty="0">
                <a:solidFill>
                  <a:srgbClr val="00FFFF"/>
                </a:solidFill>
                <a:latin typeface="+mn-ea"/>
              </a:rPr>
              <a:t>操作结果</a:t>
            </a:r>
            <a:r>
              <a:rPr lang="zh-CN" altLang="en-US" sz="2400" dirty="0">
                <a:solidFill>
                  <a:srgbClr val="00FF00"/>
                </a:solidFill>
              </a:rPr>
              <a:t>：如</a:t>
            </a:r>
            <a:r>
              <a:rPr lang="en-US" altLang="zh-CN" sz="2400" dirty="0">
                <a:solidFill>
                  <a:srgbClr val="FFFF00"/>
                </a:solidFill>
              </a:rPr>
              <a:t>terms</a:t>
            </a:r>
            <a:r>
              <a:rPr lang="zh-CN" altLang="en-US" sz="2400" dirty="0">
                <a:solidFill>
                  <a:srgbClr val="00FF00"/>
                </a:solidFill>
              </a:rPr>
              <a:t>还存在未被访问的关键词，选择一个关键词，把它及其文档集合信息分别赋给</a:t>
            </a:r>
            <a:r>
              <a:rPr lang="en-US" altLang="zh-CN" sz="2400" dirty="0">
                <a:solidFill>
                  <a:srgbClr val="FFFF00"/>
                </a:solidFill>
              </a:rPr>
              <a:t>term</a:t>
            </a:r>
            <a:r>
              <a:rPr lang="en-US" altLang="zh-CN" sz="2400" dirty="0">
                <a:solidFill>
                  <a:srgbClr val="00FF00"/>
                </a:solidFill>
              </a:rPr>
              <a:t>,  </a:t>
            </a:r>
            <a:r>
              <a:rPr lang="en-US" altLang="zh-CN" sz="2400" dirty="0">
                <a:solidFill>
                  <a:srgbClr val="FFFF00"/>
                </a:solidFill>
              </a:rPr>
              <a:t>docs</a:t>
            </a:r>
            <a:r>
              <a:rPr lang="en-US" altLang="zh-CN" sz="2400" dirty="0">
                <a:solidFill>
                  <a:srgbClr val="00FF00"/>
                </a:solidFill>
              </a:rPr>
              <a:t> , </a:t>
            </a:r>
            <a:r>
              <a:rPr lang="zh-CN" altLang="en-US" sz="2400" dirty="0">
                <a:solidFill>
                  <a:srgbClr val="00FF00"/>
                </a:solidFill>
              </a:rPr>
              <a:t>返回</a:t>
            </a:r>
            <a:r>
              <a:rPr lang="en-US" altLang="zh-CN" sz="2400" dirty="0">
                <a:solidFill>
                  <a:srgbClr val="FFFF00"/>
                </a:solidFill>
              </a:rPr>
              <a:t>true</a:t>
            </a:r>
            <a:r>
              <a:rPr lang="en-US" altLang="zh-CN" sz="2400" dirty="0">
                <a:solidFill>
                  <a:srgbClr val="00FF00"/>
                </a:solidFill>
              </a:rPr>
              <a:t>;</a:t>
            </a:r>
            <a:r>
              <a:rPr lang="zh-CN" altLang="en-US" sz="2400" dirty="0">
                <a:solidFill>
                  <a:srgbClr val="00FF00"/>
                </a:solidFill>
              </a:rPr>
              <a:t> 否则返回</a:t>
            </a:r>
            <a:r>
              <a:rPr lang="en-US" altLang="zh-CN" sz="2400" dirty="0">
                <a:solidFill>
                  <a:srgbClr val="FFFF00"/>
                </a:solidFill>
              </a:rPr>
              <a:t>false</a:t>
            </a:r>
            <a:endParaRPr lang="en-US" altLang="zh-CN" sz="2400" kern="0" dirty="0">
              <a:solidFill>
                <a:srgbClr val="FFFF00"/>
              </a:solidFill>
              <a:latin typeface="+mn-ea"/>
            </a:endParaRPr>
          </a:p>
          <a:p>
            <a:pPr algn="l">
              <a:defRPr/>
            </a:pPr>
            <a:endParaRPr lang="en-US" altLang="zh-CN" sz="2400" kern="0" dirty="0">
              <a:latin typeface="+mn-ea"/>
            </a:endParaRPr>
          </a:p>
          <a:p>
            <a:pPr marL="342900" indent="-342900" algn="l">
              <a:buClr>
                <a:srgbClr val="FFFF00"/>
              </a:buClr>
              <a:buSzPct val="70000"/>
              <a:defRPr/>
            </a:pPr>
            <a:r>
              <a:rPr lang="en-US" altLang="zh-CN" sz="2400" kern="0" dirty="0">
                <a:latin typeface="+mn-ea"/>
                <a:ea typeface="+mn-ea"/>
              </a:rPr>
              <a:t>} ADT </a:t>
            </a:r>
            <a:r>
              <a:rPr lang="en-US" altLang="zh-CN" sz="2400" dirty="0" err="1" smtClean="0">
                <a:solidFill>
                  <a:srgbClr val="FFFF66"/>
                </a:solidFill>
              </a:rPr>
              <a:t>Terms_Sorted</a:t>
            </a:r>
            <a:endParaRPr lang="zh-CN" altLang="en-US" sz="2400" kern="0" dirty="0">
              <a:latin typeface="+mn-ea"/>
              <a:ea typeface="+mn-ea"/>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402948832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animEffect transition="in" filter="blinds(horizontal)">
                                      <p:cBhvr>
                                        <p:cTn id="7" dur="500"/>
                                        <p:tgtEl>
                                          <p:spTgt spid="5">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blinds(horizontal)">
                                      <p:cBhvr>
                                        <p:cTn id="10" dur="500"/>
                                        <p:tgtEl>
                                          <p:spTgt spid="5">
                                            <p:txEl>
                                              <p:pRg st="0" end="0"/>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Effect transition="in" filter="blinds(horizontal)">
                                      <p:cBhvr>
                                        <p:cTn id="13" dur="500"/>
                                        <p:tgtEl>
                                          <p:spTgt spid="5">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blinds(horizontal)">
                                      <p:cBhvr>
                                        <p:cTn id="16" dur="500"/>
                                        <p:tgtEl>
                                          <p:spTgt spid="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blinds(horizontal)">
                                      <p:cBhvr>
                                        <p:cTn id="19" dur="500"/>
                                        <p:tgtEl>
                                          <p:spTgt spid="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blinds(horizontal)">
                                      <p:cBhvr>
                                        <p:cTn id="22" dur="500"/>
                                        <p:tgtEl>
                                          <p:spTgt spid="5">
                                            <p:txEl>
                                              <p:pRg st="5" end="5"/>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blinds(horizontal)">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pPr eaLnBrk="1" hangingPunct="1"/>
            <a:r>
              <a:rPr lang="en-US" altLang="zh-CN" sz="2800" i="0" dirty="0" smtClean="0">
                <a:solidFill>
                  <a:srgbClr val="FFFF66"/>
                </a:solidFill>
              </a:rPr>
              <a:t>ADT </a:t>
            </a:r>
            <a:r>
              <a:rPr lang="en-US" altLang="zh-CN" sz="2800" i="0" dirty="0" err="1" smtClean="0">
                <a:solidFill>
                  <a:srgbClr val="FFFF66"/>
                </a:solidFill>
              </a:rPr>
              <a:t>Terms_Sorted</a:t>
            </a:r>
            <a:r>
              <a:rPr lang="zh-CN" altLang="en-US" sz="2800" i="0" dirty="0" smtClean="0">
                <a:solidFill>
                  <a:srgbClr val="FFFF66"/>
                </a:solidFill>
              </a:rPr>
              <a:t>应用</a:t>
            </a:r>
          </a:p>
        </p:txBody>
      </p:sp>
      <p:sp>
        <p:nvSpPr>
          <p:cNvPr id="3" name="灯片编号占位符 2"/>
          <p:cNvSpPr>
            <a:spLocks noGrp="1"/>
          </p:cNvSpPr>
          <p:nvPr>
            <p:ph type="sldNum" sz="quarter" idx="11"/>
          </p:nvPr>
        </p:nvSpPr>
        <p:spPr/>
        <p:txBody>
          <a:bodyPr/>
          <a:lstStyle/>
          <a:p>
            <a:pPr>
              <a:defRPr/>
            </a:pPr>
            <a:r>
              <a:rPr lang="zh-CN" altLang="en-US" smtClean="0"/>
              <a:t>第 </a:t>
            </a:r>
            <a:fld id="{8A326170-9AEF-477A-B503-A324C3CF00BE}" type="slidenum">
              <a:rPr lang="zh-CN" altLang="en-US" b="1" smtClean="0">
                <a:solidFill>
                  <a:srgbClr val="66CCFF"/>
                </a:solidFill>
              </a:rPr>
              <a:pPr>
                <a:defRPr/>
              </a:pPr>
              <a:t>77</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787400"/>
            <a:ext cx="8388350" cy="5010150"/>
          </a:xfrm>
          <a:prstGeom prst="rect">
            <a:avLst/>
          </a:prstGeom>
        </p:spPr>
        <p:txBody>
          <a:bodyPr/>
          <a:lstStyle/>
          <a:p>
            <a:pPr marL="342900" indent="-342900" algn="l">
              <a:buClr>
                <a:srgbClr val="FFFF00"/>
              </a:buClr>
              <a:buSzPct val="70000"/>
              <a:defRPr/>
            </a:pPr>
            <a:r>
              <a:rPr lang="zh-CN" altLang="en-US" sz="2400" kern="0" dirty="0">
                <a:latin typeface="+mn-ea"/>
              </a:rPr>
              <a:t>问题：</a:t>
            </a:r>
            <a:r>
              <a:rPr lang="en-US" altLang="zh-CN" sz="2400" kern="0" dirty="0">
                <a:solidFill>
                  <a:srgbClr val="FFFF00"/>
                </a:solidFill>
                <a:latin typeface="+mn-ea"/>
              </a:rPr>
              <a:t>		</a:t>
            </a:r>
          </a:p>
          <a:p>
            <a:pPr marL="342900" indent="-342900" algn="l">
              <a:buClr>
                <a:srgbClr val="FFFF00"/>
              </a:buClr>
              <a:buSzPct val="70000"/>
              <a:defRPr/>
            </a:pPr>
            <a:r>
              <a:rPr lang="en-US" altLang="zh-CN" sz="2400" kern="0" dirty="0">
                <a:solidFill>
                  <a:srgbClr val="FFFF00"/>
                </a:solidFill>
                <a:latin typeface="+mn-ea"/>
              </a:rPr>
              <a:t>	</a:t>
            </a:r>
            <a:r>
              <a:rPr lang="zh-CN" altLang="en-US" sz="2400" kern="0" dirty="0">
                <a:latin typeface="+mn-ea"/>
              </a:rPr>
              <a:t>假设已经用</a:t>
            </a:r>
            <a:r>
              <a:rPr lang="en-US" altLang="zh-CN" sz="2400" kern="0" dirty="0">
                <a:solidFill>
                  <a:srgbClr val="FFFF00"/>
                </a:solidFill>
                <a:latin typeface="+mn-ea"/>
              </a:rPr>
              <a:t>Create</a:t>
            </a:r>
            <a:r>
              <a:rPr lang="zh-CN" altLang="en-US" sz="2400" kern="0" dirty="0">
                <a:latin typeface="+mn-ea"/>
              </a:rPr>
              <a:t>和多个</a:t>
            </a:r>
            <a:r>
              <a:rPr lang="en-US" altLang="zh-CN" sz="2400" kern="0" dirty="0">
                <a:solidFill>
                  <a:srgbClr val="FFFF00"/>
                </a:solidFill>
                <a:latin typeface="+mn-ea"/>
              </a:rPr>
              <a:t>Add</a:t>
            </a:r>
            <a:r>
              <a:rPr lang="zh-CN" altLang="en-US" sz="2400" kern="0" dirty="0">
                <a:latin typeface="+mn-ea"/>
              </a:rPr>
              <a:t>构建了一个</a:t>
            </a:r>
            <a:r>
              <a:rPr lang="zh-CN" altLang="en-US" sz="2400" kern="0" dirty="0">
                <a:solidFill>
                  <a:srgbClr val="00FF00"/>
                </a:solidFill>
                <a:latin typeface="+mn-ea"/>
              </a:rPr>
              <a:t>关键词典</a:t>
            </a:r>
            <a:r>
              <a:rPr lang="en-US" altLang="zh-CN" sz="2400" kern="0" dirty="0">
                <a:solidFill>
                  <a:srgbClr val="00FFFF"/>
                </a:solidFill>
                <a:latin typeface="+mn-ea"/>
              </a:rPr>
              <a:t>Terms</a:t>
            </a:r>
            <a:r>
              <a:rPr lang="zh-CN" altLang="en-US" sz="2400" kern="0" dirty="0">
                <a:latin typeface="+mn-ea"/>
              </a:rPr>
              <a:t>，如何利用</a:t>
            </a:r>
            <a:r>
              <a:rPr lang="en-US" altLang="zh-CN" sz="2400" kern="0" dirty="0">
                <a:solidFill>
                  <a:srgbClr val="FFFF00"/>
                </a:solidFill>
                <a:latin typeface="+mn-ea"/>
              </a:rPr>
              <a:t>ADT</a:t>
            </a:r>
            <a:r>
              <a:rPr lang="zh-CN" altLang="en-US" sz="2400" kern="0" dirty="0">
                <a:latin typeface="+mn-ea"/>
              </a:rPr>
              <a:t>查询同时包含“</a:t>
            </a:r>
            <a:r>
              <a:rPr lang="zh-CN" altLang="en-US" sz="2400" kern="0" dirty="0">
                <a:solidFill>
                  <a:srgbClr val="FFFF00"/>
                </a:solidFill>
                <a:latin typeface="+mn-ea"/>
              </a:rPr>
              <a:t>辽宁</a:t>
            </a:r>
            <a:r>
              <a:rPr lang="zh-CN" altLang="en-US" sz="2400" kern="0" dirty="0">
                <a:latin typeface="+mn-ea"/>
              </a:rPr>
              <a:t>”</a:t>
            </a:r>
            <a:r>
              <a:rPr lang="en-US" altLang="zh-CN" sz="2400" kern="0" dirty="0">
                <a:latin typeface="+mn-ea"/>
              </a:rPr>
              <a:t>+</a:t>
            </a:r>
            <a:r>
              <a:rPr lang="zh-CN" altLang="en-US" sz="2400" kern="0" dirty="0">
                <a:latin typeface="+mn-ea"/>
              </a:rPr>
              <a:t>“</a:t>
            </a:r>
            <a:r>
              <a:rPr lang="zh-CN" altLang="en-US" sz="2400" kern="0" dirty="0">
                <a:solidFill>
                  <a:srgbClr val="FFFF00"/>
                </a:solidFill>
                <a:latin typeface="+mn-ea"/>
              </a:rPr>
              <a:t>航母</a:t>
            </a:r>
            <a:r>
              <a:rPr lang="zh-CN" altLang="en-US" sz="2400" kern="0" dirty="0">
                <a:latin typeface="+mn-ea"/>
              </a:rPr>
              <a:t>”的所有文档信息</a:t>
            </a:r>
            <a:r>
              <a:rPr lang="zh-CN" altLang="en-US" sz="2400" kern="0" dirty="0" smtClean="0">
                <a:latin typeface="+mn-ea"/>
              </a:rPr>
              <a:t>？</a:t>
            </a:r>
            <a:endParaRPr lang="en-US" altLang="zh-CN" sz="2400" kern="0" dirty="0" smtClean="0">
              <a:latin typeface="+mn-ea"/>
            </a:endParaRPr>
          </a:p>
          <a:p>
            <a:pPr marL="342900" indent="-342900" algn="l">
              <a:buClr>
                <a:srgbClr val="FFFF00"/>
              </a:buClr>
              <a:buSzPct val="70000"/>
              <a:defRPr/>
            </a:pPr>
            <a:endParaRPr lang="en-US" altLang="zh-CN" sz="2400" kern="0" dirty="0">
              <a:latin typeface="+mn-ea"/>
            </a:endParaRPr>
          </a:p>
          <a:p>
            <a:pPr marL="342900" indent="-342900" algn="l">
              <a:buClr>
                <a:srgbClr val="FFFF00"/>
              </a:buClr>
              <a:buSzPct val="70000"/>
              <a:defRPr/>
            </a:pPr>
            <a:r>
              <a:rPr lang="en-US" altLang="zh-CN" sz="2400" kern="0" dirty="0">
                <a:latin typeface="+mn-ea"/>
              </a:rPr>
              <a:t>Boolean </a:t>
            </a:r>
            <a:r>
              <a:rPr lang="en-US" altLang="zh-CN" sz="2400" kern="0" dirty="0">
                <a:solidFill>
                  <a:srgbClr val="FFFF00"/>
                </a:solidFill>
                <a:latin typeface="+mn-ea"/>
              </a:rPr>
              <a:t>query</a:t>
            </a:r>
            <a:r>
              <a:rPr lang="en-US" altLang="zh-CN" sz="2400" kern="0" dirty="0">
                <a:latin typeface="+mn-ea"/>
              </a:rPr>
              <a:t>(Terms </a:t>
            </a:r>
            <a:r>
              <a:rPr lang="en-US" altLang="zh-CN" sz="2400" kern="0" dirty="0" err="1">
                <a:latin typeface="+mn-ea"/>
              </a:rPr>
              <a:t>terms</a:t>
            </a:r>
            <a:r>
              <a:rPr lang="en-US" altLang="zh-CN" sz="2400" kern="0" dirty="0">
                <a:latin typeface="+mn-ea"/>
              </a:rPr>
              <a:t>, Term term, Docs&amp; docs){</a:t>
            </a:r>
          </a:p>
          <a:p>
            <a:pPr marL="342900" indent="-342900" algn="l">
              <a:buClr>
                <a:srgbClr val="FFFF00"/>
              </a:buClr>
              <a:buSzPct val="70000"/>
              <a:defRPr/>
            </a:pPr>
            <a:r>
              <a:rPr lang="en-US" altLang="zh-CN" sz="2400" kern="0" dirty="0">
                <a:latin typeface="+mn-ea"/>
              </a:rPr>
              <a:t>	 Term what;</a:t>
            </a:r>
          </a:p>
          <a:p>
            <a:pPr marL="342900" indent="-342900" algn="l">
              <a:buClr>
                <a:srgbClr val="FFFF00"/>
              </a:buClr>
              <a:buSzPct val="70000"/>
              <a:defRPr/>
            </a:pPr>
            <a:r>
              <a:rPr lang="en-US" altLang="zh-CN" sz="2400" kern="0" dirty="0">
                <a:latin typeface="+mn-ea"/>
              </a:rPr>
              <a:t>	 if (</a:t>
            </a:r>
            <a:r>
              <a:rPr lang="en-US" altLang="zh-CN" sz="2400" kern="0" dirty="0">
                <a:solidFill>
                  <a:srgbClr val="FFFF00"/>
                </a:solidFill>
                <a:latin typeface="+mn-ea"/>
              </a:rPr>
              <a:t>Start</a:t>
            </a:r>
            <a:r>
              <a:rPr lang="en-US" altLang="zh-CN" sz="2400" kern="0" dirty="0">
                <a:latin typeface="+mn-ea"/>
              </a:rPr>
              <a:t>(terms, what, docs){</a:t>
            </a:r>
          </a:p>
          <a:p>
            <a:pPr marL="342900" indent="-342900" algn="l">
              <a:buClr>
                <a:srgbClr val="FFFF00"/>
              </a:buClr>
              <a:buSzPct val="70000"/>
              <a:defRPr/>
            </a:pPr>
            <a:r>
              <a:rPr lang="en-US" altLang="zh-CN" sz="2400" kern="0" dirty="0">
                <a:latin typeface="+mn-ea"/>
              </a:rPr>
              <a:t>		do </a:t>
            </a:r>
            <a:r>
              <a:rPr lang="en-US" altLang="zh-CN" sz="2400" kern="0" dirty="0" smtClean="0">
                <a:latin typeface="+mn-ea"/>
              </a:rPr>
              <a:t>{ if </a:t>
            </a:r>
            <a:r>
              <a:rPr lang="en-US" altLang="zh-CN" sz="2400" kern="0" dirty="0">
                <a:latin typeface="+mn-ea"/>
              </a:rPr>
              <a:t>(what==term) </a:t>
            </a:r>
            <a:r>
              <a:rPr lang="en-US" altLang="zh-CN" sz="2400" kern="0" dirty="0" smtClean="0">
                <a:latin typeface="+mn-ea"/>
              </a:rPr>
              <a:t> return </a:t>
            </a:r>
            <a:r>
              <a:rPr lang="en-US" altLang="zh-CN" sz="2400" kern="0" dirty="0">
                <a:solidFill>
                  <a:srgbClr val="00FF00"/>
                </a:solidFill>
                <a:latin typeface="+mn-ea"/>
              </a:rPr>
              <a:t>true</a:t>
            </a:r>
            <a:r>
              <a:rPr lang="en-US" altLang="zh-CN" sz="2400" kern="0" dirty="0" smtClean="0">
                <a:latin typeface="+mn-ea"/>
              </a:rPr>
              <a:t>;</a:t>
            </a:r>
          </a:p>
          <a:p>
            <a:pPr marL="342900" indent="-342900" algn="l">
              <a:buClr>
                <a:srgbClr val="FFFF00"/>
              </a:buClr>
              <a:buSzPct val="70000"/>
              <a:defRPr/>
            </a:pPr>
            <a:r>
              <a:rPr lang="en-US" altLang="zh-CN" sz="2400" kern="0" dirty="0">
                <a:latin typeface="+mn-ea"/>
              </a:rPr>
              <a:t>	</a:t>
            </a:r>
            <a:r>
              <a:rPr lang="en-US" altLang="zh-CN" sz="2400" kern="0" dirty="0" smtClean="0">
                <a:latin typeface="+mn-ea"/>
              </a:rPr>
              <a:t>	   </a:t>
            </a:r>
            <a:r>
              <a:rPr lang="en-US" altLang="zh-CN" sz="2400" u="sng" kern="0" dirty="0" smtClean="0">
                <a:latin typeface="+mn-ea"/>
              </a:rPr>
              <a:t>else if (what&gt;term)  return </a:t>
            </a:r>
            <a:r>
              <a:rPr lang="en-US" altLang="zh-CN" sz="2400" u="sng" kern="0" dirty="0">
                <a:solidFill>
                  <a:srgbClr val="00FF00"/>
                </a:solidFill>
                <a:latin typeface="+mn-ea"/>
              </a:rPr>
              <a:t>false</a:t>
            </a:r>
            <a:r>
              <a:rPr lang="en-US" altLang="zh-CN" sz="2400" u="sng" kern="0" dirty="0" smtClean="0">
                <a:latin typeface="+mn-ea"/>
              </a:rPr>
              <a:t>;</a:t>
            </a:r>
            <a:endParaRPr lang="en-US" altLang="zh-CN" sz="2400" u="sng" kern="0" dirty="0">
              <a:latin typeface="+mn-ea"/>
            </a:endParaRPr>
          </a:p>
          <a:p>
            <a:pPr marL="342900" indent="-342900" algn="l">
              <a:buClr>
                <a:srgbClr val="FFFF00"/>
              </a:buClr>
              <a:buSzPct val="70000"/>
              <a:defRPr/>
            </a:pPr>
            <a:r>
              <a:rPr lang="en-US" altLang="zh-CN" sz="2400" kern="0" dirty="0">
                <a:latin typeface="+mn-ea"/>
              </a:rPr>
              <a:t>		} while (Next(Terms, what, docs);</a:t>
            </a:r>
          </a:p>
          <a:p>
            <a:pPr marL="342900" indent="-342900" algn="l">
              <a:buClr>
                <a:srgbClr val="FFFF00"/>
              </a:buClr>
              <a:buSzPct val="70000"/>
              <a:defRPr/>
            </a:pPr>
            <a:r>
              <a:rPr lang="en-US" altLang="zh-CN" sz="2400" kern="0" dirty="0">
                <a:latin typeface="+mn-ea"/>
              </a:rPr>
              <a:t>	 }	</a:t>
            </a:r>
          </a:p>
          <a:p>
            <a:pPr marL="342900" indent="-342900" algn="l">
              <a:buClr>
                <a:srgbClr val="FFFF00"/>
              </a:buClr>
              <a:buSzPct val="70000"/>
              <a:defRPr/>
            </a:pPr>
            <a:r>
              <a:rPr lang="en-US" altLang="zh-CN" sz="2400" kern="0" dirty="0">
                <a:latin typeface="+mn-ea"/>
              </a:rPr>
              <a:t>	 return </a:t>
            </a:r>
            <a:r>
              <a:rPr lang="en-US" altLang="zh-CN" sz="2400" kern="0" dirty="0">
                <a:solidFill>
                  <a:srgbClr val="00FF00"/>
                </a:solidFill>
                <a:latin typeface="+mn-ea"/>
              </a:rPr>
              <a:t>false</a:t>
            </a:r>
            <a:r>
              <a:rPr lang="en-US" altLang="zh-CN" sz="2400" kern="0" dirty="0">
                <a:latin typeface="+mn-ea"/>
              </a:rPr>
              <a:t>;</a:t>
            </a:r>
            <a:r>
              <a:rPr lang="en-US" altLang="zh-CN" sz="2400" kern="0" dirty="0">
                <a:solidFill>
                  <a:srgbClr val="00FFFF"/>
                </a:solidFill>
                <a:latin typeface="+mn-ea"/>
              </a:rPr>
              <a:t> </a:t>
            </a:r>
            <a:endParaRPr lang="en-US" altLang="zh-CN" sz="2400" kern="0" dirty="0">
              <a:latin typeface="+mn-ea"/>
            </a:endParaRPr>
          </a:p>
          <a:p>
            <a:pPr marL="342900" indent="-342900" algn="l">
              <a:buClr>
                <a:srgbClr val="FFFF00"/>
              </a:buClr>
              <a:buSzPct val="70000"/>
              <a:defRPr/>
            </a:pPr>
            <a:r>
              <a:rPr lang="en-US" altLang="zh-CN" sz="2400" kern="0" dirty="0">
                <a:latin typeface="+mn-ea"/>
              </a:rPr>
              <a:t>}</a:t>
            </a:r>
          </a:p>
          <a:p>
            <a:pPr marL="342900" indent="-342900" algn="l">
              <a:buClr>
                <a:srgbClr val="FFFF00"/>
              </a:buClr>
              <a:buSzPct val="70000"/>
              <a:defRPr/>
            </a:pPr>
            <a:endParaRPr lang="en-US" altLang="zh-CN" sz="2400" kern="0" dirty="0">
              <a:latin typeface="+mn-ea"/>
            </a:endParaRPr>
          </a:p>
          <a:p>
            <a:pPr marL="342900" indent="-342900" algn="l">
              <a:buClr>
                <a:srgbClr val="FFFF00"/>
              </a:buClr>
              <a:buSzPct val="70000"/>
              <a:defRPr/>
            </a:pPr>
            <a:endParaRPr lang="en-US" altLang="zh-CN" sz="2400" kern="0" dirty="0">
              <a:latin typeface="+mn-ea"/>
              <a:ea typeface="+mn-ea"/>
            </a:endParaRPr>
          </a:p>
          <a:p>
            <a:pPr marL="342900" indent="-342900" algn="l">
              <a:buClr>
                <a:srgbClr val="FFFF00"/>
              </a:buClr>
              <a:buSzPct val="70000"/>
              <a:defRPr/>
            </a:pPr>
            <a:endParaRPr lang="zh-CN" altLang="en-US" sz="2400" kern="0" dirty="0">
              <a:latin typeface="+mn-ea"/>
              <a:ea typeface="+mn-ea"/>
            </a:endParaRPr>
          </a:p>
          <a:p>
            <a:pPr marL="342900" indent="-342900" algn="l">
              <a:buClr>
                <a:srgbClr val="FFFF00"/>
              </a:buClr>
              <a:buSzPct val="70000"/>
              <a:buFont typeface="Wingdings" pitchFamily="2" charset="2"/>
              <a:buNone/>
              <a:defRPr/>
            </a:pPr>
            <a:endParaRPr lang="en-US" altLang="zh-CN" sz="2400" kern="0" dirty="0">
              <a:solidFill>
                <a:schemeClr val="hlink"/>
              </a:solidFill>
              <a:latin typeface="+mn-lt"/>
              <a:ea typeface="+mn-ea"/>
            </a:endParaRPr>
          </a:p>
        </p:txBody>
      </p:sp>
    </p:spTree>
    <p:extLst>
      <p:ext uri="{BB962C8B-B14F-4D97-AF65-F5344CB8AC3E}">
        <p14:creationId xmlns:p14="http://schemas.microsoft.com/office/powerpoint/2010/main" val="204053824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 calcmode="lin" valueType="num">
                                      <p:cBhvr additive="base">
                                        <p:cTn id="1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 calcmode="lin" valueType="num">
                                      <p:cBhvr additive="base">
                                        <p:cTn id="1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 calcmode="lin" valueType="num">
                                      <p:cBhvr additive="base">
                                        <p:cTn id="19"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 calcmode="lin" valueType="num">
                                      <p:cBhvr additive="base">
                                        <p:cTn id="2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anim calcmode="lin" valueType="num">
                                      <p:cBhvr additive="base">
                                        <p:cTn id="2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anim calcmode="lin" valueType="num">
                                      <p:cBhvr additive="base">
                                        <p:cTn id="31"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9" end="9"/>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anim calcmode="lin" valueType="num">
                                      <p:cBhvr additive="base">
                                        <p:cTn id="35"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10" end="10"/>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anim calcmode="lin" valueType="num">
                                      <p:cBhvr additive="base">
                                        <p:cTn id="39"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pPr eaLnBrk="1" hangingPunct="1"/>
            <a:r>
              <a:rPr lang="en-US" altLang="zh-CN" sz="3600" i="0" dirty="0" smtClean="0">
                <a:solidFill>
                  <a:srgbClr val="FFFF66"/>
                </a:solidFill>
              </a:rPr>
              <a:t>ADT </a:t>
            </a:r>
            <a:r>
              <a:rPr lang="en-US" altLang="zh-CN" sz="3600" i="0" dirty="0" err="1" smtClean="0">
                <a:solidFill>
                  <a:srgbClr val="FFFF66"/>
                </a:solidFill>
              </a:rPr>
              <a:t>Terms_Sorted</a:t>
            </a:r>
            <a:r>
              <a:rPr lang="zh-CN" altLang="en-US" sz="3600" i="0" dirty="0" smtClean="0">
                <a:solidFill>
                  <a:srgbClr val="FFFF66"/>
                </a:solidFill>
              </a:rPr>
              <a:t>应用</a:t>
            </a:r>
          </a:p>
        </p:txBody>
      </p:sp>
      <p:sp>
        <p:nvSpPr>
          <p:cNvPr id="3" name="灯片编号占位符 2"/>
          <p:cNvSpPr>
            <a:spLocks noGrp="1"/>
          </p:cNvSpPr>
          <p:nvPr>
            <p:ph type="sldNum" sz="quarter" idx="11"/>
          </p:nvPr>
        </p:nvSpPr>
        <p:spPr/>
        <p:txBody>
          <a:bodyPr/>
          <a:lstStyle/>
          <a:p>
            <a:pPr>
              <a:defRPr/>
            </a:pPr>
            <a:r>
              <a:rPr lang="zh-CN" altLang="en-US" smtClean="0"/>
              <a:t>第 </a:t>
            </a:r>
            <a:fld id="{470637AF-8B7B-4545-8E57-A528C4FA9056}" type="slidenum">
              <a:rPr lang="zh-CN" altLang="en-US" b="1" smtClean="0">
                <a:solidFill>
                  <a:srgbClr val="66CCFF"/>
                </a:solidFill>
              </a:rPr>
              <a:pPr>
                <a:defRPr/>
              </a:pPr>
              <a:t>78</a:t>
            </a:fld>
            <a:r>
              <a:rPr lang="en-US" altLang="zh-CN" b="1" smtClean="0"/>
              <a:t> </a:t>
            </a:r>
            <a:r>
              <a:rPr lang="zh-CN" altLang="en-US" smtClean="0"/>
              <a:t>页</a:t>
            </a:r>
            <a:endParaRPr lang="zh-CN" altLang="en-US" sz="1800">
              <a:latin typeface="+mn-lt"/>
            </a:endParaRPr>
          </a:p>
        </p:txBody>
      </p:sp>
      <p:sp>
        <p:nvSpPr>
          <p:cNvPr id="5" name="文本占位符 2"/>
          <p:cNvSpPr txBox="1">
            <a:spLocks/>
          </p:cNvSpPr>
          <p:nvPr/>
        </p:nvSpPr>
        <p:spPr>
          <a:xfrm>
            <a:off x="228600" y="787400"/>
            <a:ext cx="8388350" cy="5010150"/>
          </a:xfrm>
          <a:prstGeom prst="rect">
            <a:avLst/>
          </a:prstGeom>
        </p:spPr>
        <p:txBody>
          <a:bodyPr/>
          <a:lstStyle/>
          <a:p>
            <a:pPr marL="342900" indent="-342900" algn="l">
              <a:buClr>
                <a:srgbClr val="FFFF00"/>
              </a:buClr>
              <a:buSzPct val="70000"/>
              <a:defRPr/>
            </a:pPr>
            <a:r>
              <a:rPr lang="zh-CN" altLang="en-US" sz="2800" kern="0" dirty="0">
                <a:latin typeface="+mn-ea"/>
              </a:rPr>
              <a:t>问题</a:t>
            </a:r>
            <a:r>
              <a:rPr lang="zh-CN" altLang="en-US" sz="2800" kern="0" dirty="0" smtClean="0">
                <a:latin typeface="+mn-ea"/>
              </a:rPr>
              <a:t>：假设</a:t>
            </a:r>
            <a:r>
              <a:rPr lang="zh-CN" altLang="en-US" sz="2800" kern="0" dirty="0">
                <a:latin typeface="+mn-ea"/>
              </a:rPr>
              <a:t>已经用</a:t>
            </a:r>
            <a:r>
              <a:rPr lang="en-US" altLang="zh-CN" sz="2800" kern="0" dirty="0">
                <a:solidFill>
                  <a:srgbClr val="FFFF00"/>
                </a:solidFill>
                <a:latin typeface="+mn-ea"/>
              </a:rPr>
              <a:t>Create</a:t>
            </a:r>
            <a:r>
              <a:rPr lang="zh-CN" altLang="en-US" sz="2800" kern="0" dirty="0">
                <a:latin typeface="+mn-ea"/>
              </a:rPr>
              <a:t>和多个</a:t>
            </a:r>
            <a:r>
              <a:rPr lang="en-US" altLang="zh-CN" sz="2800" kern="0" dirty="0">
                <a:solidFill>
                  <a:srgbClr val="FFFF00"/>
                </a:solidFill>
                <a:latin typeface="+mn-ea"/>
              </a:rPr>
              <a:t>Add</a:t>
            </a:r>
            <a:r>
              <a:rPr lang="zh-CN" altLang="en-US" sz="2800" kern="0" dirty="0">
                <a:latin typeface="+mn-ea"/>
              </a:rPr>
              <a:t>构建了一个</a:t>
            </a:r>
            <a:r>
              <a:rPr lang="zh-CN" altLang="en-US" sz="2800" kern="0" dirty="0">
                <a:solidFill>
                  <a:srgbClr val="00FF00"/>
                </a:solidFill>
                <a:latin typeface="+mn-ea"/>
              </a:rPr>
              <a:t>关键词典</a:t>
            </a:r>
            <a:r>
              <a:rPr lang="en-US" altLang="zh-CN" sz="2800" kern="0" dirty="0">
                <a:solidFill>
                  <a:srgbClr val="00FFFF"/>
                </a:solidFill>
                <a:latin typeface="+mn-ea"/>
              </a:rPr>
              <a:t>Terms</a:t>
            </a:r>
            <a:r>
              <a:rPr lang="zh-CN" altLang="en-US" sz="2800" kern="0" dirty="0">
                <a:latin typeface="+mn-ea"/>
              </a:rPr>
              <a:t>，如何利用</a:t>
            </a:r>
            <a:r>
              <a:rPr lang="en-US" altLang="zh-CN" sz="2800" kern="0" dirty="0">
                <a:solidFill>
                  <a:srgbClr val="FFFF00"/>
                </a:solidFill>
                <a:latin typeface="+mn-ea"/>
              </a:rPr>
              <a:t>ADT</a:t>
            </a:r>
            <a:r>
              <a:rPr lang="zh-CN" altLang="en-US" sz="2800" kern="0" dirty="0">
                <a:latin typeface="+mn-ea"/>
              </a:rPr>
              <a:t>查询同时包含“</a:t>
            </a:r>
            <a:r>
              <a:rPr lang="zh-CN" altLang="en-US" sz="2800" kern="0" dirty="0">
                <a:solidFill>
                  <a:srgbClr val="FFFF00"/>
                </a:solidFill>
                <a:latin typeface="+mn-ea"/>
              </a:rPr>
              <a:t>辽宁</a:t>
            </a:r>
            <a:r>
              <a:rPr lang="zh-CN" altLang="en-US" sz="2800" kern="0" dirty="0">
                <a:latin typeface="+mn-ea"/>
              </a:rPr>
              <a:t>”</a:t>
            </a:r>
            <a:r>
              <a:rPr lang="en-US" altLang="zh-CN" sz="2800" kern="0" dirty="0">
                <a:latin typeface="+mn-ea"/>
              </a:rPr>
              <a:t>+</a:t>
            </a:r>
            <a:r>
              <a:rPr lang="zh-CN" altLang="en-US" sz="2800" kern="0" dirty="0">
                <a:latin typeface="+mn-ea"/>
              </a:rPr>
              <a:t>“</a:t>
            </a:r>
            <a:r>
              <a:rPr lang="zh-CN" altLang="en-US" sz="2800" kern="0" dirty="0">
                <a:solidFill>
                  <a:srgbClr val="FFFF00"/>
                </a:solidFill>
                <a:latin typeface="+mn-ea"/>
              </a:rPr>
              <a:t>航母</a:t>
            </a:r>
            <a:r>
              <a:rPr lang="zh-CN" altLang="en-US" sz="2800" kern="0" dirty="0">
                <a:latin typeface="+mn-ea"/>
              </a:rPr>
              <a:t>”的所有文档信息？</a:t>
            </a:r>
            <a:endParaRPr lang="en-US" altLang="zh-CN" sz="2800" kern="0" dirty="0">
              <a:latin typeface="+mn-ea"/>
            </a:endParaRPr>
          </a:p>
          <a:p>
            <a:pPr marL="342900" indent="-342900" algn="l">
              <a:buClr>
                <a:srgbClr val="FFFF00"/>
              </a:buClr>
              <a:buSzPct val="70000"/>
              <a:defRPr/>
            </a:pPr>
            <a:endParaRPr lang="en-US" altLang="zh-CN" sz="1600" kern="0" dirty="0">
              <a:latin typeface="+mn-ea"/>
            </a:endParaRPr>
          </a:p>
          <a:p>
            <a:pPr marL="342900" indent="-342900" algn="l">
              <a:buClr>
                <a:srgbClr val="FFFF00"/>
              </a:buClr>
              <a:buSzPct val="70000"/>
              <a:defRPr/>
            </a:pPr>
            <a:r>
              <a:rPr lang="en-US" altLang="zh-CN" sz="2800" kern="0" dirty="0">
                <a:latin typeface="+mn-ea"/>
              </a:rPr>
              <a:t>Docs docs1, docs2;</a:t>
            </a:r>
          </a:p>
          <a:p>
            <a:pPr marL="342900" indent="-342900" algn="l">
              <a:buClr>
                <a:srgbClr val="FFFF00"/>
              </a:buClr>
              <a:buSzPct val="70000"/>
              <a:defRPr/>
            </a:pPr>
            <a:endParaRPr lang="en-US" altLang="zh-CN" sz="1400" kern="0" dirty="0">
              <a:latin typeface="+mn-ea"/>
            </a:endParaRPr>
          </a:p>
          <a:p>
            <a:pPr marL="342900" indent="-342900" algn="l">
              <a:buClr>
                <a:srgbClr val="FFFF00"/>
              </a:buClr>
              <a:buSzPct val="70000"/>
              <a:defRPr/>
            </a:pPr>
            <a:r>
              <a:rPr lang="en-US" altLang="zh-CN" sz="2800" kern="0" dirty="0">
                <a:latin typeface="+mn-ea"/>
              </a:rPr>
              <a:t>if (query(terms, “</a:t>
            </a:r>
            <a:r>
              <a:rPr lang="zh-CN" altLang="en-US" sz="2800" kern="0" dirty="0">
                <a:solidFill>
                  <a:srgbClr val="FFFF00"/>
                </a:solidFill>
                <a:latin typeface="+mn-ea"/>
              </a:rPr>
              <a:t>辽宁</a:t>
            </a:r>
            <a:r>
              <a:rPr lang="en-US" altLang="zh-CN" sz="2800" kern="0" dirty="0">
                <a:latin typeface="+mn-ea"/>
              </a:rPr>
              <a:t>”, docs1)){</a:t>
            </a:r>
          </a:p>
          <a:p>
            <a:pPr marL="342900" indent="-342900" algn="l">
              <a:buClr>
                <a:srgbClr val="FFFF00"/>
              </a:buClr>
              <a:buSzPct val="70000"/>
              <a:defRPr/>
            </a:pPr>
            <a:r>
              <a:rPr lang="en-US" altLang="zh-CN" sz="2800" kern="0" dirty="0">
                <a:latin typeface="+mn-ea"/>
              </a:rPr>
              <a:t>	if (query(terms,“</a:t>
            </a:r>
            <a:r>
              <a:rPr lang="zh-CN" altLang="en-US" sz="2800" kern="0" dirty="0">
                <a:solidFill>
                  <a:srgbClr val="FFFF00"/>
                </a:solidFill>
                <a:latin typeface="+mn-ea"/>
              </a:rPr>
              <a:t>航母</a:t>
            </a:r>
            <a:r>
              <a:rPr lang="en-US" altLang="zh-CN" sz="2800" kern="0" dirty="0">
                <a:latin typeface="+mn-ea"/>
              </a:rPr>
              <a:t>”, docs2)){</a:t>
            </a:r>
          </a:p>
          <a:p>
            <a:pPr marL="342900" indent="-342900" algn="l">
              <a:buClr>
                <a:srgbClr val="FFFF00"/>
              </a:buClr>
              <a:buSzPct val="70000"/>
              <a:defRPr/>
            </a:pPr>
            <a:r>
              <a:rPr lang="en-US" altLang="zh-CN" sz="2800" kern="0" dirty="0">
                <a:latin typeface="+mn-ea"/>
              </a:rPr>
              <a:t>		</a:t>
            </a:r>
            <a:r>
              <a:rPr lang="en-US" altLang="zh-CN" sz="2800" kern="0" dirty="0" smtClean="0">
                <a:latin typeface="+mn-ea"/>
              </a:rPr>
              <a:t>Docs </a:t>
            </a:r>
            <a:r>
              <a:rPr lang="en-US" altLang="zh-CN" sz="2800" kern="0" dirty="0" err="1" smtClean="0">
                <a:latin typeface="+mn-ea"/>
              </a:rPr>
              <a:t>docs</a:t>
            </a:r>
            <a:r>
              <a:rPr lang="en-US" altLang="zh-CN" sz="2800" kern="0" dirty="0" smtClean="0">
                <a:latin typeface="+mn-ea"/>
              </a:rPr>
              <a:t> </a:t>
            </a:r>
            <a:r>
              <a:rPr lang="en-US" altLang="zh-CN" sz="2800" kern="0" dirty="0">
                <a:latin typeface="+mn-ea"/>
              </a:rPr>
              <a:t>= </a:t>
            </a:r>
            <a:r>
              <a:rPr lang="en-US" altLang="zh-CN" sz="2800" kern="0" dirty="0" err="1">
                <a:latin typeface="+mn-ea"/>
              </a:rPr>
              <a:t>Docs.intersect</a:t>
            </a:r>
            <a:r>
              <a:rPr lang="en-US" altLang="zh-CN" sz="2800" kern="0" dirty="0">
                <a:latin typeface="+mn-ea"/>
              </a:rPr>
              <a:t>(docs1, docs2)</a:t>
            </a:r>
            <a:r>
              <a:rPr lang="en-US" altLang="zh-CN" kern="0" dirty="0" smtClean="0">
                <a:solidFill>
                  <a:srgbClr val="00FF00"/>
                </a:solidFill>
                <a:latin typeface="+mn-ea"/>
              </a:rPr>
              <a:t>//</a:t>
            </a:r>
            <a:r>
              <a:rPr lang="zh-CN" altLang="en-US" kern="0" dirty="0">
                <a:solidFill>
                  <a:srgbClr val="00FF00"/>
                </a:solidFill>
                <a:latin typeface="+mn-ea"/>
              </a:rPr>
              <a:t>对</a:t>
            </a:r>
            <a:r>
              <a:rPr lang="en-US" altLang="zh-CN" kern="0" dirty="0">
                <a:solidFill>
                  <a:srgbClr val="00FF00"/>
                </a:solidFill>
                <a:latin typeface="+mn-ea"/>
              </a:rPr>
              <a:t>docs1</a:t>
            </a:r>
            <a:r>
              <a:rPr lang="zh-CN" altLang="en-US" kern="0" dirty="0">
                <a:solidFill>
                  <a:srgbClr val="00FF00"/>
                </a:solidFill>
                <a:latin typeface="+mn-ea"/>
              </a:rPr>
              <a:t>和</a:t>
            </a:r>
            <a:r>
              <a:rPr lang="en-US" altLang="zh-CN" kern="0" dirty="0">
                <a:solidFill>
                  <a:srgbClr val="00FF00"/>
                </a:solidFill>
                <a:latin typeface="+mn-ea"/>
              </a:rPr>
              <a:t>docs2</a:t>
            </a:r>
            <a:r>
              <a:rPr lang="zh-CN" altLang="en-US" kern="0" dirty="0">
                <a:solidFill>
                  <a:srgbClr val="00FF00"/>
                </a:solidFill>
                <a:latin typeface="+mn-ea"/>
              </a:rPr>
              <a:t>求</a:t>
            </a:r>
            <a:r>
              <a:rPr lang="zh-CN" altLang="en-US" kern="0" dirty="0" smtClean="0">
                <a:solidFill>
                  <a:srgbClr val="00FF00"/>
                </a:solidFill>
                <a:latin typeface="+mn-ea"/>
              </a:rPr>
              <a:t>交集</a:t>
            </a:r>
            <a:endParaRPr lang="en-US" altLang="zh-CN" kern="0" dirty="0" smtClean="0">
              <a:solidFill>
                <a:srgbClr val="00FF00"/>
              </a:solidFill>
              <a:latin typeface="+mn-ea"/>
            </a:endParaRPr>
          </a:p>
          <a:p>
            <a:pPr marL="342900" indent="-342900" algn="l">
              <a:buClr>
                <a:srgbClr val="FFFF00"/>
              </a:buClr>
              <a:buSzPct val="70000"/>
              <a:defRPr/>
            </a:pPr>
            <a:r>
              <a:rPr lang="en-US" altLang="zh-CN" sz="2800" kern="0" dirty="0" smtClean="0">
                <a:latin typeface="+mn-ea"/>
              </a:rPr>
              <a:t>		…</a:t>
            </a:r>
            <a:endParaRPr lang="en-US" altLang="zh-CN" sz="2800" kern="0" dirty="0">
              <a:latin typeface="+mn-ea"/>
            </a:endParaRPr>
          </a:p>
          <a:p>
            <a:pPr marL="342900" indent="-342900" algn="l">
              <a:buClr>
                <a:srgbClr val="FFFF00"/>
              </a:buClr>
              <a:buSzPct val="70000"/>
              <a:defRPr/>
            </a:pPr>
            <a:r>
              <a:rPr lang="en-US" altLang="zh-CN" sz="2800" kern="0" dirty="0">
                <a:latin typeface="+mn-ea"/>
              </a:rPr>
              <a:t>	}</a:t>
            </a:r>
          </a:p>
          <a:p>
            <a:pPr marL="342900" indent="-342900" algn="l">
              <a:buClr>
                <a:srgbClr val="FFFF00"/>
              </a:buClr>
              <a:buSzPct val="70000"/>
              <a:defRPr/>
            </a:pPr>
            <a:r>
              <a:rPr lang="en-US" altLang="zh-CN" sz="2800" kern="0" dirty="0">
                <a:latin typeface="+mn-ea"/>
              </a:rPr>
              <a:t>}</a:t>
            </a:r>
          </a:p>
          <a:p>
            <a:pPr marL="342900" indent="-342900" algn="l">
              <a:buClr>
                <a:srgbClr val="FFFF00"/>
              </a:buClr>
              <a:buSzPct val="70000"/>
              <a:defRPr/>
            </a:pPr>
            <a:endParaRPr lang="en-US" altLang="zh-CN" sz="3200" kern="0" dirty="0">
              <a:latin typeface="+mn-ea"/>
              <a:ea typeface="+mn-ea"/>
            </a:endParaRPr>
          </a:p>
          <a:p>
            <a:pPr marL="342900" indent="-342900" algn="l">
              <a:buClr>
                <a:srgbClr val="FFFF00"/>
              </a:buClr>
              <a:buSzPct val="70000"/>
              <a:defRPr/>
            </a:pPr>
            <a:endParaRPr lang="zh-CN" altLang="en-US" sz="3200" kern="0" dirty="0">
              <a:latin typeface="+mn-ea"/>
              <a:ea typeface="+mn-ea"/>
            </a:endParaRPr>
          </a:p>
          <a:p>
            <a:pPr marL="342900" indent="-342900" algn="l">
              <a:buClr>
                <a:srgbClr val="FFFF00"/>
              </a:buClr>
              <a:buSzPct val="70000"/>
              <a:buFont typeface="Wingdings" pitchFamily="2" charset="2"/>
              <a:buNone/>
              <a:defRPr/>
            </a:pPr>
            <a:endParaRPr lang="en-US" altLang="zh-CN" sz="3200" kern="0" dirty="0">
              <a:solidFill>
                <a:schemeClr val="hlink"/>
              </a:solidFill>
              <a:latin typeface="+mn-lt"/>
              <a:ea typeface="+mn-ea"/>
            </a:endParaRPr>
          </a:p>
        </p:txBody>
      </p:sp>
    </p:spTree>
    <p:extLst>
      <p:ext uri="{BB962C8B-B14F-4D97-AF65-F5344CB8AC3E}">
        <p14:creationId xmlns:p14="http://schemas.microsoft.com/office/powerpoint/2010/main" val="1565639312"/>
      </p:ext>
    </p:extLst>
  </p:cSld>
  <p:clrMapOvr>
    <a:masterClrMapping/>
  </p:clrMapOvr>
  <p:transition>
    <p:random/>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i="0" dirty="0" smtClean="0">
                <a:solidFill>
                  <a:srgbClr val="FFFF66"/>
                </a:solidFill>
              </a:rPr>
              <a:t>ADT</a:t>
            </a:r>
            <a:r>
              <a:rPr lang="zh-CN" altLang="en-US" i="0" dirty="0" smtClean="0">
                <a:solidFill>
                  <a:srgbClr val="FFFF66"/>
                </a:solidFill>
              </a:rPr>
              <a:t>执行效率的比较</a:t>
            </a:r>
            <a:endParaRPr lang="zh-CN" altLang="en-US" dirty="0"/>
          </a:p>
        </p:txBody>
      </p:sp>
      <p:sp>
        <p:nvSpPr>
          <p:cNvPr id="3" name="灯片编号占位符 2"/>
          <p:cNvSpPr>
            <a:spLocks noGrp="1"/>
          </p:cNvSpPr>
          <p:nvPr>
            <p:ph type="sldNum" sz="quarter" idx="11"/>
          </p:nvPr>
        </p:nvSpPr>
        <p:spPr/>
        <p:txBody>
          <a:bodyPr/>
          <a:lstStyle/>
          <a:p>
            <a:pPr>
              <a:defRPr/>
            </a:pPr>
            <a:r>
              <a:rPr lang="zh-CN" altLang="en-US" smtClean="0"/>
              <a:t>第 </a:t>
            </a:r>
            <a:fld id="{24B702ED-9A06-4E6A-81BB-2BD9DAEB8DCE}" type="slidenum">
              <a:rPr lang="zh-CN" altLang="en-US" b="1" smtClean="0">
                <a:solidFill>
                  <a:srgbClr val="66CCFF"/>
                </a:solidFill>
              </a:rPr>
              <a:pPr>
                <a:defRPr/>
              </a:pPr>
              <a:t>79</a:t>
            </a:fld>
            <a:r>
              <a:rPr lang="en-US" altLang="zh-CN" b="1" smtClean="0"/>
              <a:t> </a:t>
            </a:r>
            <a:r>
              <a:rPr lang="zh-CN" altLang="en-US" smtClean="0"/>
              <a:t>页</a:t>
            </a:r>
            <a:endParaRPr lang="zh-CN" altLang="en-US" sz="1800">
              <a:latin typeface="+mn-lt"/>
            </a:endParaRPr>
          </a:p>
        </p:txBody>
      </p:sp>
      <p:graphicFrame>
        <p:nvGraphicFramePr>
          <p:cNvPr id="7" name="表格 6"/>
          <p:cNvGraphicFramePr>
            <a:graphicFrameLocks noGrp="1"/>
          </p:cNvGraphicFramePr>
          <p:nvPr/>
        </p:nvGraphicFramePr>
        <p:xfrm>
          <a:off x="381964" y="1397000"/>
          <a:ext cx="8599989" cy="4568395"/>
        </p:xfrm>
        <a:graphic>
          <a:graphicData uri="http://schemas.openxmlformats.org/drawingml/2006/table">
            <a:tbl>
              <a:tblPr firstRow="1" bandRow="1">
                <a:tableStyleId>{5C22544A-7EE6-4342-B048-85BDC9FD1C3A}</a:tableStyleId>
              </a:tblPr>
              <a:tblGrid>
                <a:gridCol w="1655180">
                  <a:extLst>
                    <a:ext uri="{9D8B030D-6E8A-4147-A177-3AD203B41FA5}">
                      <a16:colId xmlns:a16="http://schemas.microsoft.com/office/drawing/2014/main" val="20000"/>
                    </a:ext>
                  </a:extLst>
                </a:gridCol>
                <a:gridCol w="4078146">
                  <a:extLst>
                    <a:ext uri="{9D8B030D-6E8A-4147-A177-3AD203B41FA5}">
                      <a16:colId xmlns:a16="http://schemas.microsoft.com/office/drawing/2014/main" val="20001"/>
                    </a:ext>
                  </a:extLst>
                </a:gridCol>
                <a:gridCol w="2866663">
                  <a:extLst>
                    <a:ext uri="{9D8B030D-6E8A-4147-A177-3AD203B41FA5}">
                      <a16:colId xmlns:a16="http://schemas.microsoft.com/office/drawing/2014/main" val="20002"/>
                    </a:ext>
                  </a:extLst>
                </a:gridCol>
              </a:tblGrid>
              <a:tr h="709592">
                <a:tc>
                  <a:txBody>
                    <a:bodyPr/>
                    <a:lstStyle/>
                    <a:p>
                      <a:pPr algn="ctr" rtl="0" eaLnBrk="0" fontAlgn="base" hangingPunct="0">
                        <a:spcBef>
                          <a:spcPct val="20000"/>
                        </a:spcBef>
                        <a:spcAft>
                          <a:spcPct val="0"/>
                        </a:spcAft>
                        <a:buClr>
                          <a:srgbClr val="CC99FF"/>
                        </a:buClr>
                        <a:buFont typeface="Monotype Sorts" pitchFamily="2" charset="2"/>
                      </a:pPr>
                      <a:endParaRPr kumimoji="1" lang="zh-CN" altLang="en-US" sz="2400" b="1" i="0" kern="1200" dirty="0" smtClean="0">
                        <a:solidFill>
                          <a:srgbClr val="FFFF66"/>
                        </a:solidFill>
                        <a:latin typeface="Times New Roman" pitchFamily="18" charset="0"/>
                        <a:ea typeface="宋体" charset="-122"/>
                        <a:cs typeface="+mn-cs"/>
                      </a:endParaRPr>
                    </a:p>
                  </a:txBody>
                  <a:tcPr>
                    <a:noFill/>
                  </a:tcPr>
                </a:tc>
                <a:tc>
                  <a:txBody>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kern="1200" dirty="0" smtClean="0">
                          <a:solidFill>
                            <a:srgbClr val="FFFF00"/>
                          </a:solidFill>
                          <a:latin typeface="Times New Roman" pitchFamily="18" charset="0"/>
                          <a:ea typeface="宋体" charset="-122"/>
                          <a:cs typeface="+mn-cs"/>
                        </a:rPr>
                        <a:t>ADT </a:t>
                      </a:r>
                      <a:r>
                        <a:rPr kumimoji="1" lang="en-US" altLang="zh-CN" sz="2400" b="1" i="0" kern="1200" dirty="0" err="1" smtClean="0">
                          <a:solidFill>
                            <a:srgbClr val="FFFF00"/>
                          </a:solidFill>
                          <a:latin typeface="Times New Roman" pitchFamily="18" charset="0"/>
                          <a:ea typeface="宋体" charset="-122"/>
                          <a:cs typeface="+mn-cs"/>
                        </a:rPr>
                        <a:t>Terms_Collection</a:t>
                      </a:r>
                      <a:endParaRPr kumimoji="1" lang="zh-CN" altLang="en-US" sz="2400" b="1" i="0" kern="1200" dirty="0" smtClean="0">
                        <a:solidFill>
                          <a:srgbClr val="FFFF00"/>
                        </a:solidFill>
                        <a:latin typeface="Times New Roman" pitchFamily="18" charset="0"/>
                        <a:ea typeface="宋体" charset="-122"/>
                        <a:cs typeface="+mn-cs"/>
                      </a:endParaRPr>
                    </a:p>
                    <a:p>
                      <a:pPr algn="ctr" rtl="0" eaLnBrk="0" fontAlgn="base" hangingPunct="0">
                        <a:spcBef>
                          <a:spcPct val="20000"/>
                        </a:spcBef>
                        <a:spcAft>
                          <a:spcPct val="0"/>
                        </a:spcAft>
                        <a:buClr>
                          <a:srgbClr val="CC99FF"/>
                        </a:buClr>
                        <a:buFont typeface="Monotype Sorts" pitchFamily="2" charset="2"/>
                      </a:pPr>
                      <a:endParaRPr kumimoji="1" lang="zh-CN" altLang="en-US" sz="2400" b="1" i="0" kern="1200" dirty="0" smtClean="0">
                        <a:solidFill>
                          <a:srgbClr val="FFFF00"/>
                        </a:solidFill>
                        <a:latin typeface="Times New Roman" pitchFamily="18" charset="0"/>
                        <a:ea typeface="宋体" charset="-122"/>
                        <a:cs typeface="+mn-cs"/>
                      </a:endParaRPr>
                    </a:p>
                  </a:txBody>
                  <a:tcPr>
                    <a:noFill/>
                  </a:tcPr>
                </a:tc>
                <a:tc>
                  <a:txBody>
                    <a:bodyPr/>
                    <a:lstStyle/>
                    <a:p>
                      <a: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a:pPr>
                      <a:r>
                        <a:rPr kumimoji="1" lang="en-US" altLang="zh-CN" sz="2400" b="1" i="0" kern="1200" dirty="0" smtClean="0">
                          <a:solidFill>
                            <a:srgbClr val="FFFF00"/>
                          </a:solidFill>
                          <a:latin typeface="Times New Roman" pitchFamily="18" charset="0"/>
                          <a:ea typeface="宋体" charset="-122"/>
                          <a:cs typeface="+mn-cs"/>
                        </a:rPr>
                        <a:t>ADT </a:t>
                      </a:r>
                      <a:r>
                        <a:rPr kumimoji="1" lang="en-US" altLang="zh-CN" sz="2400" b="1" i="0" kern="1200" dirty="0" err="1" smtClean="0">
                          <a:solidFill>
                            <a:srgbClr val="FFFF00"/>
                          </a:solidFill>
                          <a:latin typeface="Times New Roman" pitchFamily="18" charset="0"/>
                          <a:ea typeface="宋体" charset="-122"/>
                          <a:cs typeface="+mn-cs"/>
                        </a:rPr>
                        <a:t>Terms_Sorted</a:t>
                      </a:r>
                      <a:endParaRPr kumimoji="1" lang="zh-CN" altLang="en-US" sz="2400" b="1" i="0" kern="1200" dirty="0" smtClean="0">
                        <a:solidFill>
                          <a:srgbClr val="FFFF00"/>
                        </a:solidFill>
                        <a:latin typeface="Times New Roman" pitchFamily="18" charset="0"/>
                        <a:ea typeface="宋体" charset="-122"/>
                        <a:cs typeface="+mn-cs"/>
                      </a:endParaRPr>
                    </a:p>
                    <a:p>
                      <a:pPr algn="ctr" rtl="0" eaLnBrk="0" fontAlgn="base" hangingPunct="0">
                        <a:spcBef>
                          <a:spcPct val="20000"/>
                        </a:spcBef>
                        <a:spcAft>
                          <a:spcPct val="0"/>
                        </a:spcAft>
                        <a:buClr>
                          <a:srgbClr val="CC99FF"/>
                        </a:buClr>
                        <a:buFont typeface="Monotype Sorts" pitchFamily="2" charset="2"/>
                      </a:pPr>
                      <a:endParaRPr kumimoji="1" lang="zh-CN" altLang="en-US" sz="2400" b="1" i="0" kern="1200" dirty="0" smtClean="0">
                        <a:solidFill>
                          <a:srgbClr val="FFFF00"/>
                        </a:solidFill>
                        <a:latin typeface="Times New Roman" pitchFamily="18" charset="0"/>
                        <a:ea typeface="宋体" charset="-122"/>
                        <a:cs typeface="+mn-cs"/>
                      </a:endParaRPr>
                    </a:p>
                  </a:txBody>
                  <a:tcPr>
                    <a:noFill/>
                  </a:tcPr>
                </a:tc>
                <a:extLst>
                  <a:ext uri="{0D108BD9-81ED-4DB2-BD59-A6C34878D82A}">
                    <a16:rowId xmlns:a16="http://schemas.microsoft.com/office/drawing/2014/main" val="10000"/>
                  </a:ext>
                </a:extLst>
              </a:tr>
              <a:tr h="1386283">
                <a:tc>
                  <a:txBody>
                    <a:bodyPr/>
                    <a:lstStyle/>
                    <a:p>
                      <a:pPr algn="ctr" rtl="0" eaLnBrk="0" fontAlgn="base" hangingPunct="0">
                        <a:spcBef>
                          <a:spcPct val="20000"/>
                        </a:spcBef>
                        <a:spcAft>
                          <a:spcPct val="0"/>
                        </a:spcAft>
                        <a:buClr>
                          <a:srgbClr val="CC99FF"/>
                        </a:buClr>
                        <a:buFont typeface="Monotype Sorts" pitchFamily="2" charset="2"/>
                      </a:pPr>
                      <a:r>
                        <a:rPr kumimoji="1" lang="en-US" altLang="zh-CN" sz="2400" b="1" i="0" kern="1200" dirty="0" smtClean="0">
                          <a:solidFill>
                            <a:srgbClr val="00FF00"/>
                          </a:solidFill>
                          <a:latin typeface="Times New Roman" pitchFamily="18" charset="0"/>
                          <a:ea typeface="宋体" charset="-122"/>
                          <a:cs typeface="+mn-cs"/>
                        </a:rPr>
                        <a:t>add</a:t>
                      </a:r>
                      <a:endParaRPr kumimoji="1" lang="zh-CN" altLang="en-US" sz="2400" b="1" i="0" kern="1200" dirty="0" smtClean="0">
                        <a:solidFill>
                          <a:srgbClr val="00FF00"/>
                        </a:solidFill>
                        <a:latin typeface="Times New Roman" pitchFamily="18" charset="0"/>
                        <a:ea typeface="宋体" charset="-122"/>
                        <a:cs typeface="+mn-cs"/>
                      </a:endParaRPr>
                    </a:p>
                  </a:txBody>
                  <a:tcPr>
                    <a:noFill/>
                  </a:tcPr>
                </a:tc>
                <a:tc>
                  <a:txBody>
                    <a:bodyPr/>
                    <a:lstStyle/>
                    <a:p>
                      <a:pPr algn="ctr" rtl="0" eaLnBrk="0" fontAlgn="base" hangingPunct="0">
                        <a:spcBef>
                          <a:spcPct val="20000"/>
                        </a:spcBef>
                        <a:spcAft>
                          <a:spcPct val="0"/>
                        </a:spcAft>
                        <a:buClr>
                          <a:srgbClr val="CC99FF"/>
                        </a:buClr>
                        <a:buFont typeface="Monotype Sorts" pitchFamily="2" charset="2"/>
                      </a:pPr>
                      <a:r>
                        <a:rPr kumimoji="1" lang="zh-CN" altLang="en-US" sz="2400" b="1" i="0" kern="1200" dirty="0" smtClean="0">
                          <a:solidFill>
                            <a:schemeClr val="tx1"/>
                          </a:solidFill>
                          <a:latin typeface="Times New Roman" pitchFamily="18" charset="0"/>
                          <a:ea typeface="宋体" charset="-122"/>
                          <a:cs typeface="+mn-cs"/>
                        </a:rPr>
                        <a:t>需要</a:t>
                      </a:r>
                      <a:r>
                        <a:rPr kumimoji="1" lang="zh-CN" altLang="en-US" sz="2400" b="1" i="0" kern="1200" dirty="0" smtClean="0">
                          <a:solidFill>
                            <a:srgbClr val="00FFFF"/>
                          </a:solidFill>
                          <a:latin typeface="Times New Roman" pitchFamily="18" charset="0"/>
                          <a:ea typeface="宋体" charset="-122"/>
                          <a:cs typeface="+mn-cs"/>
                        </a:rPr>
                        <a:t>遍历</a:t>
                      </a:r>
                      <a:r>
                        <a:rPr kumimoji="1" lang="zh-CN" altLang="en-US" sz="2400" b="1" i="0" kern="1200" dirty="0" smtClean="0">
                          <a:solidFill>
                            <a:srgbClr val="FFFF00"/>
                          </a:solidFill>
                          <a:latin typeface="Times New Roman" pitchFamily="18" charset="0"/>
                          <a:ea typeface="宋体" charset="-122"/>
                          <a:cs typeface="+mn-cs"/>
                        </a:rPr>
                        <a:t>关键词典</a:t>
                      </a:r>
                    </a:p>
                  </a:txBody>
                  <a:tcPr>
                    <a:noFill/>
                  </a:tcPr>
                </a:tc>
                <a:tc>
                  <a:txBody>
                    <a:bodyPr/>
                    <a:lstStyle/>
                    <a:p>
                      <a:pPr algn="ctr" rtl="0" eaLnBrk="0" fontAlgn="base" hangingPunct="0">
                        <a:spcBef>
                          <a:spcPct val="20000"/>
                        </a:spcBef>
                        <a:spcAft>
                          <a:spcPct val="0"/>
                        </a:spcAft>
                        <a:buClr>
                          <a:srgbClr val="CC99FF"/>
                        </a:buClr>
                        <a:buFont typeface="Monotype Sorts" pitchFamily="2" charset="2"/>
                      </a:pPr>
                      <a:r>
                        <a:rPr kumimoji="1" lang="zh-CN" altLang="en-US" sz="2400" b="1" i="0" kern="1200" dirty="0" smtClean="0">
                          <a:solidFill>
                            <a:schemeClr val="tx1"/>
                          </a:solidFill>
                          <a:latin typeface="Times New Roman" pitchFamily="18" charset="0"/>
                          <a:ea typeface="宋体" charset="-122"/>
                          <a:cs typeface="+mn-cs"/>
                        </a:rPr>
                        <a:t>按照顺序访问，</a:t>
                      </a:r>
                      <a:r>
                        <a:rPr kumimoji="1" lang="zh-CN" altLang="en-US" sz="2400" b="1" i="0" kern="1200" dirty="0" smtClean="0">
                          <a:solidFill>
                            <a:srgbClr val="00FFFF"/>
                          </a:solidFill>
                          <a:latin typeface="Times New Roman" pitchFamily="18" charset="0"/>
                          <a:ea typeface="宋体" charset="-122"/>
                          <a:cs typeface="+mn-cs"/>
                        </a:rPr>
                        <a:t>不需要遍历</a:t>
                      </a:r>
                      <a:r>
                        <a:rPr kumimoji="1" lang="zh-CN" altLang="en-US" sz="2400" b="1" i="0" kern="1200" dirty="0" smtClean="0">
                          <a:solidFill>
                            <a:schemeClr val="tx1"/>
                          </a:solidFill>
                          <a:latin typeface="Times New Roman" pitchFamily="18" charset="0"/>
                          <a:ea typeface="宋体" charset="-122"/>
                          <a:cs typeface="+mn-cs"/>
                        </a:rPr>
                        <a:t>所有已存在的关键词，</a:t>
                      </a:r>
                      <a:r>
                        <a:rPr kumimoji="1" lang="zh-CN" altLang="en-US" sz="2400" b="1" i="0" kern="1200" dirty="0" smtClean="0">
                          <a:solidFill>
                            <a:srgbClr val="FFC000"/>
                          </a:solidFill>
                          <a:latin typeface="Times New Roman" pitchFamily="18" charset="0"/>
                          <a:ea typeface="宋体" charset="-122"/>
                          <a:cs typeface="+mn-cs"/>
                        </a:rPr>
                        <a:t>但是在插入的时候，需要保持关键词的顺序</a:t>
                      </a:r>
                    </a:p>
                  </a:txBody>
                  <a:tcPr>
                    <a:noFill/>
                  </a:tcPr>
                </a:tc>
                <a:extLst>
                  <a:ext uri="{0D108BD9-81ED-4DB2-BD59-A6C34878D82A}">
                    <a16:rowId xmlns:a16="http://schemas.microsoft.com/office/drawing/2014/main" val="10001"/>
                  </a:ext>
                </a:extLst>
              </a:tr>
              <a:tr h="1386283">
                <a:tc>
                  <a:txBody>
                    <a:bodyPr/>
                    <a:lstStyle/>
                    <a:p>
                      <a:pPr algn="ctr" rtl="0" eaLnBrk="0" fontAlgn="base" hangingPunct="0">
                        <a:spcBef>
                          <a:spcPct val="20000"/>
                        </a:spcBef>
                        <a:spcAft>
                          <a:spcPct val="0"/>
                        </a:spcAft>
                        <a:buClr>
                          <a:srgbClr val="CC99FF"/>
                        </a:buClr>
                        <a:buFont typeface="Monotype Sorts" pitchFamily="2" charset="2"/>
                      </a:pPr>
                      <a:r>
                        <a:rPr kumimoji="1" lang="en-US" altLang="zh-CN" sz="2400" b="1" i="0" kern="1200" dirty="0" smtClean="0">
                          <a:solidFill>
                            <a:srgbClr val="00FF00"/>
                          </a:solidFill>
                          <a:latin typeface="Times New Roman" pitchFamily="18" charset="0"/>
                          <a:ea typeface="宋体" charset="-122"/>
                          <a:cs typeface="+mn-cs"/>
                        </a:rPr>
                        <a:t>query</a:t>
                      </a:r>
                      <a:endParaRPr kumimoji="1" lang="zh-CN" altLang="en-US" sz="2400" b="1" i="0" kern="1200" dirty="0" smtClean="0">
                        <a:solidFill>
                          <a:srgbClr val="00FF00"/>
                        </a:solidFill>
                        <a:latin typeface="Times New Roman" pitchFamily="18" charset="0"/>
                        <a:ea typeface="宋体" charset="-122"/>
                        <a:cs typeface="+mn-cs"/>
                      </a:endParaRPr>
                    </a:p>
                  </a:txBody>
                  <a:tcPr>
                    <a:noFill/>
                  </a:tcPr>
                </a:tc>
                <a:tc>
                  <a:txBody>
                    <a:bodyPr/>
                    <a:lstStyle/>
                    <a:p>
                      <a:pPr algn="ctr" rtl="0" eaLnBrk="0" fontAlgn="base" hangingPunct="0">
                        <a:spcBef>
                          <a:spcPct val="20000"/>
                        </a:spcBef>
                        <a:spcAft>
                          <a:spcPct val="0"/>
                        </a:spcAft>
                        <a:buClr>
                          <a:srgbClr val="CC99FF"/>
                        </a:buClr>
                        <a:buFont typeface="Monotype Sorts" pitchFamily="2" charset="2"/>
                      </a:pPr>
                      <a:r>
                        <a:rPr kumimoji="1" lang="zh-CN" altLang="en-US" sz="2400" b="1" i="0" kern="1200" dirty="0" smtClean="0">
                          <a:solidFill>
                            <a:schemeClr val="tx1"/>
                          </a:solidFill>
                          <a:latin typeface="Times New Roman" pitchFamily="18" charset="0"/>
                          <a:ea typeface="宋体" charset="-122"/>
                          <a:cs typeface="+mn-cs"/>
                        </a:rPr>
                        <a:t>若不存在，需要遍历所有的关键词</a:t>
                      </a:r>
                    </a:p>
                  </a:txBody>
                  <a:tcPr>
                    <a:noFill/>
                  </a:tcPr>
                </a:tc>
                <a:tc>
                  <a:txBody>
                    <a:bodyPr/>
                    <a:lstStyle/>
                    <a:p>
                      <a:pPr algn="ctr" rtl="0" eaLnBrk="0" fontAlgn="base" hangingPunct="0">
                        <a:spcBef>
                          <a:spcPct val="20000"/>
                        </a:spcBef>
                        <a:spcAft>
                          <a:spcPct val="0"/>
                        </a:spcAft>
                        <a:buClr>
                          <a:srgbClr val="CC99FF"/>
                        </a:buClr>
                        <a:buFont typeface="Monotype Sorts" pitchFamily="2" charset="2"/>
                      </a:pPr>
                      <a:r>
                        <a:rPr kumimoji="1" lang="zh-CN" altLang="en-US" sz="2400" b="1" i="0" kern="1200" dirty="0" smtClean="0">
                          <a:solidFill>
                            <a:schemeClr val="tx1"/>
                          </a:solidFill>
                          <a:latin typeface="Times New Roman" pitchFamily="18" charset="0"/>
                          <a:ea typeface="宋体" charset="-122"/>
                          <a:cs typeface="+mn-cs"/>
                        </a:rPr>
                        <a:t>按照顺序访问，不管是否存在，不需要遍历</a:t>
                      </a:r>
                    </a:p>
                  </a:txBody>
                  <a:tcP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98287861"/>
      </p:ext>
    </p:extLst>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zh-CN" sz="3600" i="0" dirty="0">
                <a:solidFill>
                  <a:srgbClr val="FFFF00"/>
                </a:solidFill>
              </a:rPr>
              <a:t>1.1 </a:t>
            </a:r>
            <a:r>
              <a:rPr lang="zh-CN" altLang="en-US" sz="3600" i="0" dirty="0">
                <a:solidFill>
                  <a:srgbClr val="FFFF00"/>
                </a:solidFill>
              </a:rPr>
              <a:t>什么是数据结构</a:t>
            </a:r>
            <a:endParaRPr lang="zh-CN" altLang="en-US" sz="3600" dirty="0" smtClean="0"/>
          </a:p>
        </p:txBody>
      </p:sp>
      <p:sp>
        <p:nvSpPr>
          <p:cNvPr id="91138" name="Rectangle 3"/>
          <p:cNvSpPr>
            <a:spLocks noGrp="1" noChangeArrowheads="1"/>
          </p:cNvSpPr>
          <p:nvPr>
            <p:ph type="body" idx="4294967295"/>
          </p:nvPr>
        </p:nvSpPr>
        <p:spPr>
          <a:xfrm>
            <a:off x="539750" y="4711700"/>
            <a:ext cx="8178800" cy="1944688"/>
          </a:xfrm>
          <a:solidFill>
            <a:schemeClr val="bg1"/>
          </a:solidFill>
          <a:ln>
            <a:solidFill>
              <a:srgbClr val="FFFF00"/>
            </a:solidFill>
          </a:ln>
          <a:effectLst>
            <a:outerShdw blurRad="50800" dist="38100" dir="2700000" algn="tl" rotWithShape="0">
              <a:prstClr val="black">
                <a:alpha val="40000"/>
              </a:prstClr>
            </a:outerShdw>
          </a:effectLst>
        </p:spPr>
        <p:txBody>
          <a:bodyPr anchor="ctr"/>
          <a:lstStyle/>
          <a:p>
            <a:pPr marL="0" indent="0" algn="just" eaLnBrk="1" hangingPunct="1">
              <a:lnSpc>
                <a:spcPct val="80000"/>
              </a:lnSpc>
              <a:buFont typeface="Wingdings" pitchFamily="2" charset="2"/>
              <a:buNone/>
              <a:defRPr/>
            </a:pPr>
            <a:r>
              <a:rPr lang="en-US" altLang="zh-CN" sz="2000" dirty="0" smtClean="0">
                <a:ea typeface="华文细黑"/>
                <a:cs typeface="华文细黑"/>
              </a:rPr>
              <a:t>2008</a:t>
            </a:r>
            <a:r>
              <a:rPr lang="zh-CN" altLang="en-US" sz="2000" dirty="0" smtClean="0">
                <a:ea typeface="华文细黑"/>
                <a:cs typeface="华文细黑"/>
              </a:rPr>
              <a:t>年</a:t>
            </a:r>
            <a:r>
              <a:rPr lang="en-US" altLang="zh-CN" sz="2000" dirty="0" smtClean="0">
                <a:ea typeface="华文细黑"/>
                <a:cs typeface="华文细黑"/>
              </a:rPr>
              <a:t>  5</a:t>
            </a:r>
            <a:r>
              <a:rPr lang="zh-CN" altLang="en-US" sz="2000" dirty="0" smtClean="0">
                <a:ea typeface="华文细黑"/>
                <a:cs typeface="华文细黑"/>
              </a:rPr>
              <a:t>月</a:t>
            </a:r>
            <a:r>
              <a:rPr lang="en-US" altLang="zh-CN" sz="2000" dirty="0" smtClean="0">
                <a:ea typeface="华文细黑"/>
                <a:cs typeface="华文细黑"/>
              </a:rPr>
              <a:t>  12</a:t>
            </a:r>
            <a:r>
              <a:rPr lang="zh-CN" altLang="en-US" sz="2000" dirty="0" smtClean="0">
                <a:ea typeface="华文细黑"/>
                <a:cs typeface="华文细黑"/>
              </a:rPr>
              <a:t>日</a:t>
            </a:r>
            <a:r>
              <a:rPr lang="en-US" altLang="zh-CN" sz="2000" dirty="0" smtClean="0">
                <a:ea typeface="华文细黑"/>
                <a:cs typeface="华文细黑"/>
              </a:rPr>
              <a:t>  </a:t>
            </a:r>
            <a:r>
              <a:rPr lang="zh-CN" altLang="en-US" sz="2000" dirty="0" smtClean="0">
                <a:solidFill>
                  <a:schemeClr val="tx1"/>
                </a:solidFill>
                <a:ea typeface="华文细黑"/>
                <a:cs typeface="华文细黑"/>
              </a:rPr>
              <a:t>在</a:t>
            </a:r>
            <a:r>
              <a:rPr lang="en-US" altLang="zh-CN" sz="2000" dirty="0" smtClean="0">
                <a:ea typeface="华文细黑"/>
                <a:cs typeface="华文细黑"/>
              </a:rPr>
              <a:t>  </a:t>
            </a:r>
            <a:r>
              <a:rPr lang="zh-CN" altLang="en-US" sz="2000" dirty="0" smtClean="0">
                <a:ea typeface="华文细黑"/>
                <a:cs typeface="华文细黑"/>
              </a:rPr>
              <a:t>四川省</a:t>
            </a:r>
            <a:r>
              <a:rPr lang="en-US" altLang="zh-CN" sz="2000" dirty="0" smtClean="0">
                <a:ea typeface="华文细黑"/>
                <a:cs typeface="华文细黑"/>
              </a:rPr>
              <a:t>  </a:t>
            </a:r>
            <a:r>
              <a:rPr lang="zh-CN" altLang="en-US" sz="2000" dirty="0" smtClean="0">
                <a:ea typeface="华文细黑"/>
                <a:cs typeface="华文细黑"/>
              </a:rPr>
              <a:t>西北部</a:t>
            </a:r>
            <a:r>
              <a:rPr lang="en-US" altLang="zh-CN" sz="2000" dirty="0" smtClean="0">
                <a:ea typeface="华文细黑"/>
                <a:cs typeface="华文细黑"/>
              </a:rPr>
              <a:t>  </a:t>
            </a:r>
            <a:r>
              <a:rPr lang="zh-CN" altLang="en-US" sz="2000" dirty="0" smtClean="0">
                <a:ea typeface="华文细黑"/>
                <a:cs typeface="华文细黑"/>
              </a:rPr>
              <a:t>汶川</a:t>
            </a:r>
            <a:r>
              <a:rPr lang="en-US" altLang="zh-CN" sz="2000" dirty="0" smtClean="0">
                <a:ea typeface="华文细黑"/>
                <a:cs typeface="华文细黑"/>
              </a:rPr>
              <a:t>  </a:t>
            </a:r>
            <a:r>
              <a:rPr lang="zh-CN" altLang="en-US" sz="2000" dirty="0" smtClean="0">
                <a:ea typeface="华文细黑"/>
                <a:cs typeface="华文细黑"/>
              </a:rPr>
              <a:t>地区</a:t>
            </a:r>
            <a:r>
              <a:rPr lang="en-US" altLang="zh-CN" sz="2000" dirty="0" smtClean="0">
                <a:ea typeface="华文细黑"/>
                <a:cs typeface="华文细黑"/>
              </a:rPr>
              <a:t>  </a:t>
            </a:r>
            <a:r>
              <a:rPr lang="zh-CN" altLang="en-US" sz="2000" dirty="0" smtClean="0">
                <a:ea typeface="华文细黑"/>
                <a:cs typeface="华文细黑"/>
              </a:rPr>
              <a:t>发生</a:t>
            </a:r>
            <a:r>
              <a:rPr lang="en-US" altLang="zh-CN" sz="2000" dirty="0" smtClean="0">
                <a:ea typeface="华文细黑"/>
                <a:cs typeface="华文细黑"/>
              </a:rPr>
              <a:t>  </a:t>
            </a:r>
            <a:r>
              <a:rPr lang="zh-CN" altLang="en-US" sz="2000" dirty="0" smtClean="0">
                <a:solidFill>
                  <a:schemeClr val="tx1"/>
                </a:solidFill>
                <a:ea typeface="华文细黑"/>
                <a:cs typeface="华文细黑"/>
              </a:rPr>
              <a:t>了</a:t>
            </a:r>
            <a:r>
              <a:rPr lang="en-US" altLang="zh-CN" sz="2000" dirty="0" smtClean="0">
                <a:ea typeface="华文细黑"/>
                <a:cs typeface="华文细黑"/>
              </a:rPr>
              <a:t>  </a:t>
            </a:r>
            <a:r>
              <a:rPr lang="zh-CN" altLang="en-US" sz="2000" dirty="0" smtClean="0">
                <a:ea typeface="华文细黑"/>
                <a:cs typeface="华文细黑"/>
              </a:rPr>
              <a:t>里氏</a:t>
            </a:r>
            <a:r>
              <a:rPr lang="en-US" altLang="zh-CN" sz="2000" dirty="0" smtClean="0">
                <a:ea typeface="华文细黑"/>
                <a:cs typeface="华文细黑"/>
              </a:rPr>
              <a:t>  8.0  </a:t>
            </a:r>
            <a:r>
              <a:rPr lang="zh-CN" altLang="en-US" sz="2000" dirty="0" smtClean="0">
                <a:solidFill>
                  <a:schemeClr val="tx1"/>
                </a:solidFill>
                <a:ea typeface="华文细黑"/>
                <a:cs typeface="华文细黑"/>
              </a:rPr>
              <a:t>级</a:t>
            </a:r>
            <a:r>
              <a:rPr lang="en-US" altLang="zh-CN" sz="2000" dirty="0" smtClean="0">
                <a:ea typeface="华文细黑"/>
                <a:cs typeface="华文细黑"/>
              </a:rPr>
              <a:t>  </a:t>
            </a:r>
            <a:r>
              <a:rPr lang="zh-CN" altLang="en-US" sz="2000" dirty="0" smtClean="0">
                <a:ea typeface="华文细黑"/>
                <a:cs typeface="华文细黑"/>
              </a:rPr>
              <a:t>地震</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波及</a:t>
            </a:r>
            <a:r>
              <a:rPr lang="en-US" altLang="zh-CN" sz="2000" dirty="0" smtClean="0">
                <a:ea typeface="华文细黑"/>
                <a:cs typeface="华文细黑"/>
              </a:rPr>
              <a:t>  </a:t>
            </a:r>
            <a:r>
              <a:rPr lang="zh-CN" altLang="en-US" sz="2000" dirty="0" smtClean="0">
                <a:ea typeface="华文细黑"/>
                <a:cs typeface="华文细黑"/>
              </a:rPr>
              <a:t>四川</a:t>
            </a:r>
            <a:r>
              <a:rPr lang="en-US" altLang="zh-CN" sz="2000" dirty="0" smtClean="0">
                <a:ea typeface="华文细黑"/>
                <a:cs typeface="华文细黑"/>
              </a:rPr>
              <a:t>  </a:t>
            </a:r>
            <a:r>
              <a:rPr lang="zh-CN" altLang="en-US" sz="2000" dirty="0" smtClean="0">
                <a:ea typeface="华文细黑"/>
                <a:cs typeface="华文细黑"/>
              </a:rPr>
              <a:t>成都</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绵阳</a:t>
            </a:r>
            <a:r>
              <a:rPr lang="en-US" altLang="zh-CN" sz="2000" dirty="0" smtClean="0">
                <a:solidFill>
                  <a:schemeClr val="tx1"/>
                </a:solidFill>
                <a:ea typeface="华文细黑"/>
                <a:cs typeface="华文细黑"/>
              </a:rPr>
              <a:t> </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德阳</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雅安</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陕西</a:t>
            </a:r>
            <a:r>
              <a:rPr lang="en-US" altLang="zh-CN" sz="2000" dirty="0" smtClean="0">
                <a:ea typeface="华文细黑"/>
                <a:cs typeface="华文细黑"/>
              </a:rPr>
              <a:t>  </a:t>
            </a:r>
            <a:r>
              <a:rPr lang="zh-CN" altLang="en-US" sz="2000" dirty="0" smtClean="0">
                <a:solidFill>
                  <a:schemeClr val="tx1"/>
                </a:solidFill>
                <a:ea typeface="华文细黑"/>
                <a:cs typeface="华文细黑"/>
              </a:rPr>
              <a:t>和</a:t>
            </a:r>
            <a:r>
              <a:rPr lang="en-US" altLang="zh-CN" sz="2000" dirty="0" smtClean="0">
                <a:ea typeface="华文细黑"/>
                <a:cs typeface="华文细黑"/>
              </a:rPr>
              <a:t>  </a:t>
            </a:r>
            <a:r>
              <a:rPr lang="zh-CN" altLang="en-US" sz="2000" dirty="0" smtClean="0">
                <a:ea typeface="华文细黑"/>
                <a:cs typeface="华文细黑"/>
              </a:rPr>
              <a:t>甘肃</a:t>
            </a:r>
            <a:r>
              <a:rPr lang="en-US" altLang="zh-CN" sz="2000" dirty="0" smtClean="0">
                <a:ea typeface="华文细黑"/>
                <a:cs typeface="华文细黑"/>
              </a:rPr>
              <a:t>  </a:t>
            </a:r>
            <a:r>
              <a:rPr lang="zh-CN" altLang="en-US" sz="2000" dirty="0" smtClean="0">
                <a:solidFill>
                  <a:schemeClr val="tx1"/>
                </a:solidFill>
                <a:ea typeface="华文细黑"/>
                <a:cs typeface="华文细黑"/>
              </a:rPr>
              <a:t>等</a:t>
            </a:r>
            <a:r>
              <a:rPr lang="en-US" altLang="zh-CN" sz="2000" dirty="0" smtClean="0">
                <a:ea typeface="华文细黑"/>
                <a:cs typeface="华文细黑"/>
              </a:rPr>
              <a:t>  </a:t>
            </a:r>
            <a:r>
              <a:rPr lang="zh-CN" altLang="en-US" sz="2000" dirty="0" smtClean="0">
                <a:ea typeface="华文细黑"/>
                <a:cs typeface="华文细黑"/>
              </a:rPr>
              <a:t>部分</a:t>
            </a:r>
            <a:r>
              <a:rPr lang="en-US" altLang="zh-CN" sz="2000" dirty="0" smtClean="0">
                <a:ea typeface="华文细黑"/>
                <a:cs typeface="华文细黑"/>
              </a:rPr>
              <a:t>  </a:t>
            </a:r>
            <a:r>
              <a:rPr lang="zh-CN" altLang="en-US" sz="2000" dirty="0" smtClean="0">
                <a:ea typeface="华文细黑"/>
                <a:cs typeface="华文细黑"/>
              </a:rPr>
              <a:t>地区</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solidFill>
                  <a:schemeClr val="tx1"/>
                </a:solidFill>
                <a:ea typeface="华文细黑"/>
                <a:cs typeface="华文细黑"/>
              </a:rPr>
              <a:t>  </a:t>
            </a:r>
            <a:r>
              <a:rPr lang="zh-CN" altLang="en-US" sz="2000" dirty="0" smtClean="0">
                <a:solidFill>
                  <a:schemeClr val="tx1"/>
                </a:solidFill>
                <a:ea typeface="华文细黑"/>
                <a:cs typeface="华文细黑"/>
              </a:rPr>
              <a:t>在</a:t>
            </a:r>
            <a:r>
              <a:rPr lang="en-US" altLang="zh-CN" sz="2000" dirty="0" smtClean="0">
                <a:ea typeface="华文细黑"/>
                <a:cs typeface="华文细黑"/>
              </a:rPr>
              <a:t>  </a:t>
            </a:r>
            <a:r>
              <a:rPr lang="zh-CN" altLang="en-US" sz="2000" dirty="0" smtClean="0">
                <a:ea typeface="华文细黑"/>
                <a:cs typeface="华文细黑"/>
              </a:rPr>
              <a:t>地震</a:t>
            </a:r>
            <a:r>
              <a:rPr lang="en-US" altLang="zh-CN" sz="2000" dirty="0" smtClean="0">
                <a:ea typeface="华文细黑"/>
                <a:cs typeface="华文细黑"/>
              </a:rPr>
              <a:t>  </a:t>
            </a:r>
            <a:r>
              <a:rPr lang="zh-CN" altLang="en-US" sz="2000" dirty="0" smtClean="0">
                <a:ea typeface="华文细黑"/>
                <a:cs typeface="华文细黑"/>
              </a:rPr>
              <a:t>发生</a:t>
            </a:r>
            <a:r>
              <a:rPr lang="en-US" altLang="zh-CN" sz="2000" dirty="0" smtClean="0">
                <a:ea typeface="华文细黑"/>
                <a:cs typeface="华文细黑"/>
              </a:rPr>
              <a:t>  </a:t>
            </a:r>
            <a:r>
              <a:rPr lang="zh-CN" altLang="en-US" sz="2000" dirty="0" smtClean="0">
                <a:ea typeface="华文细黑"/>
                <a:cs typeface="华文细黑"/>
              </a:rPr>
              <a:t>之前</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r>
              <a:rPr lang="en-US" altLang="zh-CN" sz="2000" dirty="0" smtClean="0">
                <a:ea typeface="华文细黑"/>
                <a:cs typeface="华文细黑"/>
              </a:rPr>
              <a:t>  </a:t>
            </a:r>
            <a:r>
              <a:rPr lang="zh-CN" altLang="en-US" sz="2000" dirty="0" smtClean="0">
                <a:ea typeface="华文细黑"/>
                <a:cs typeface="华文细黑"/>
              </a:rPr>
              <a:t>绵竹县</a:t>
            </a:r>
            <a:r>
              <a:rPr lang="en-US" altLang="zh-CN" sz="2000" dirty="0" smtClean="0">
                <a:ea typeface="华文细黑"/>
                <a:cs typeface="华文细黑"/>
              </a:rPr>
              <a:t>  </a:t>
            </a:r>
            <a:r>
              <a:rPr lang="zh-CN" altLang="en-US" sz="2000" dirty="0" smtClean="0">
                <a:ea typeface="华文细黑"/>
                <a:cs typeface="华文细黑"/>
              </a:rPr>
              <a:t>发生</a:t>
            </a:r>
            <a:r>
              <a:rPr lang="en-US" altLang="zh-CN" sz="2000" dirty="0" smtClean="0">
                <a:ea typeface="华文细黑"/>
                <a:cs typeface="华文细黑"/>
              </a:rPr>
              <a:t>  </a:t>
            </a:r>
            <a:r>
              <a:rPr lang="zh-CN" altLang="en-US" sz="2000" dirty="0" smtClean="0">
                <a:solidFill>
                  <a:schemeClr val="tx1"/>
                </a:solidFill>
                <a:ea typeface="华文细黑"/>
                <a:cs typeface="华文细黑"/>
              </a:rPr>
              <a:t>了</a:t>
            </a:r>
            <a:r>
              <a:rPr lang="en-US" altLang="zh-CN" sz="2000" dirty="0" smtClean="0">
                <a:ea typeface="华文细黑"/>
                <a:cs typeface="华文细黑"/>
              </a:rPr>
              <a:t>  </a:t>
            </a:r>
            <a:r>
              <a:rPr lang="zh-CN" altLang="en-US" sz="2000" dirty="0" smtClean="0">
                <a:ea typeface="华文细黑"/>
                <a:cs typeface="华文细黑"/>
              </a:rPr>
              <a:t>蛤蟆</a:t>
            </a:r>
            <a:r>
              <a:rPr lang="en-US" altLang="zh-CN" sz="2000" dirty="0" smtClean="0">
                <a:ea typeface="华文细黑"/>
                <a:cs typeface="华文细黑"/>
              </a:rPr>
              <a:t>  </a:t>
            </a:r>
            <a:r>
              <a:rPr lang="zh-CN" altLang="en-US" sz="2000" dirty="0" smtClean="0">
                <a:ea typeface="华文细黑"/>
                <a:cs typeface="华文细黑"/>
              </a:rPr>
              <a:t>结群</a:t>
            </a:r>
            <a:r>
              <a:rPr lang="en-US" altLang="zh-CN" sz="2000" dirty="0" smtClean="0">
                <a:ea typeface="华文细黑"/>
                <a:cs typeface="华文细黑"/>
              </a:rPr>
              <a:t>  </a:t>
            </a:r>
            <a:r>
              <a:rPr lang="zh-CN" altLang="en-US" sz="2000" dirty="0" smtClean="0">
                <a:ea typeface="华文细黑"/>
                <a:cs typeface="华文细黑"/>
              </a:rPr>
              <a:t>上街</a:t>
            </a:r>
            <a:r>
              <a:rPr lang="en-US" altLang="zh-CN" sz="2000" dirty="0" smtClean="0">
                <a:ea typeface="华文细黑"/>
                <a:cs typeface="华文细黑"/>
              </a:rPr>
              <a:t>  </a:t>
            </a:r>
            <a:r>
              <a:rPr lang="zh-CN" altLang="en-US" sz="2000" dirty="0" smtClean="0">
                <a:ea typeface="华文细黑"/>
                <a:cs typeface="华文细黑"/>
              </a:rPr>
              <a:t>，</a:t>
            </a:r>
            <a:r>
              <a:rPr lang="en-US" altLang="zh-CN" sz="2000" dirty="0" smtClean="0">
                <a:ea typeface="华文细黑"/>
                <a:cs typeface="华文细黑"/>
              </a:rPr>
              <a:t> </a:t>
            </a:r>
            <a:r>
              <a:rPr lang="zh-CN" altLang="en-US" sz="2000" dirty="0" smtClean="0">
                <a:solidFill>
                  <a:schemeClr val="tx1"/>
                </a:solidFill>
                <a:ea typeface="华文细黑"/>
                <a:cs typeface="华文细黑"/>
              </a:rPr>
              <a:t>远</a:t>
            </a:r>
            <a:r>
              <a:rPr lang="en-US" altLang="zh-CN" sz="2000" dirty="0" smtClean="0">
                <a:solidFill>
                  <a:schemeClr val="tx1"/>
                </a:solidFill>
                <a:ea typeface="华文细黑"/>
                <a:cs typeface="华文细黑"/>
              </a:rPr>
              <a:t>  </a:t>
            </a:r>
            <a:r>
              <a:rPr lang="zh-CN" altLang="en-US" sz="2000" dirty="0" smtClean="0">
                <a:solidFill>
                  <a:schemeClr val="tx1"/>
                </a:solidFill>
                <a:ea typeface="华文细黑"/>
                <a:cs typeface="华文细黑"/>
              </a:rPr>
              <a:t>在</a:t>
            </a:r>
            <a:r>
              <a:rPr lang="en-US" altLang="zh-CN" sz="2000" dirty="0" smtClean="0">
                <a:ea typeface="华文细黑"/>
                <a:cs typeface="华文细黑"/>
              </a:rPr>
              <a:t>  </a:t>
            </a:r>
            <a:r>
              <a:rPr lang="zh-CN" altLang="en-US" sz="2000" dirty="0" smtClean="0">
                <a:ea typeface="华文细黑"/>
                <a:cs typeface="华文细黑"/>
              </a:rPr>
              <a:t>湖北</a:t>
            </a:r>
            <a:r>
              <a:rPr lang="en-US" altLang="zh-CN" sz="2000" dirty="0" smtClean="0">
                <a:ea typeface="华文细黑"/>
                <a:cs typeface="华文细黑"/>
              </a:rPr>
              <a:t>  </a:t>
            </a:r>
            <a:r>
              <a:rPr lang="zh-CN" altLang="en-US" sz="2000" dirty="0" smtClean="0">
                <a:ea typeface="华文细黑"/>
                <a:cs typeface="华文细黑"/>
              </a:rPr>
              <a:t>西部</a:t>
            </a:r>
            <a:r>
              <a:rPr lang="en-US" altLang="zh-CN" sz="2000" dirty="0" smtClean="0">
                <a:ea typeface="华文细黑"/>
                <a:cs typeface="华文细黑"/>
              </a:rPr>
              <a:t>  </a:t>
            </a:r>
            <a:r>
              <a:rPr lang="zh-CN" altLang="en-US" sz="2000" dirty="0" smtClean="0">
                <a:solidFill>
                  <a:schemeClr val="tx1"/>
                </a:solidFill>
                <a:ea typeface="华文细黑"/>
                <a:cs typeface="华文细黑"/>
              </a:rPr>
              <a:t>的</a:t>
            </a:r>
            <a:r>
              <a:rPr lang="en-US" altLang="zh-CN" sz="2000" dirty="0" smtClean="0">
                <a:ea typeface="华文细黑"/>
                <a:cs typeface="华文细黑"/>
              </a:rPr>
              <a:t>  </a:t>
            </a:r>
            <a:r>
              <a:rPr lang="zh-CN" altLang="en-US" sz="2000" dirty="0" smtClean="0">
                <a:ea typeface="华文细黑"/>
                <a:cs typeface="华文细黑"/>
              </a:rPr>
              <a:t>水塘</a:t>
            </a:r>
            <a:r>
              <a:rPr lang="en-US" altLang="zh-CN" sz="2000" dirty="0" smtClean="0">
                <a:ea typeface="华文细黑"/>
                <a:cs typeface="华文细黑"/>
              </a:rPr>
              <a:t>  </a:t>
            </a:r>
            <a:r>
              <a:rPr lang="zh-CN" altLang="en-US" sz="2000" dirty="0" smtClean="0">
                <a:ea typeface="华文细黑"/>
                <a:cs typeface="华文细黑"/>
              </a:rPr>
              <a:t>水体</a:t>
            </a:r>
            <a:r>
              <a:rPr lang="en-US" altLang="zh-CN" sz="2000" dirty="0" smtClean="0">
                <a:ea typeface="华文细黑"/>
                <a:cs typeface="华文细黑"/>
              </a:rPr>
              <a:t>  </a:t>
            </a:r>
            <a:r>
              <a:rPr lang="zh-CN" altLang="en-US" sz="2000" dirty="0" smtClean="0">
                <a:ea typeface="华文细黑"/>
                <a:cs typeface="华文细黑"/>
              </a:rPr>
              <a:t>一夜</a:t>
            </a:r>
            <a:r>
              <a:rPr lang="en-US" altLang="zh-CN" sz="2000" dirty="0" smtClean="0">
                <a:ea typeface="华文细黑"/>
                <a:cs typeface="华文细黑"/>
              </a:rPr>
              <a:t>  </a:t>
            </a:r>
            <a:r>
              <a:rPr lang="zh-CN" altLang="en-US" sz="2000" dirty="0" smtClean="0">
                <a:ea typeface="华文细黑"/>
                <a:cs typeface="华文细黑"/>
              </a:rPr>
              <a:t>之间</a:t>
            </a:r>
            <a:r>
              <a:rPr lang="en-US" altLang="zh-CN" sz="2000" dirty="0" smtClean="0">
                <a:ea typeface="华文细黑"/>
                <a:cs typeface="华文细黑"/>
              </a:rPr>
              <a:t>  </a:t>
            </a:r>
            <a:r>
              <a:rPr lang="zh-CN" altLang="en-US" sz="2000" dirty="0" smtClean="0">
                <a:ea typeface="华文细黑"/>
                <a:cs typeface="华文细黑"/>
              </a:rPr>
              <a:t>消失</a:t>
            </a:r>
            <a:r>
              <a:rPr lang="en-US" altLang="zh-CN" sz="2000" dirty="0" smtClean="0">
                <a:ea typeface="华文细黑"/>
                <a:cs typeface="华文细黑"/>
              </a:rPr>
              <a:t>  </a:t>
            </a:r>
            <a:r>
              <a:rPr lang="zh-CN" altLang="en-US" sz="2000" dirty="0" smtClean="0">
                <a:solidFill>
                  <a:schemeClr val="tx1"/>
                </a:solidFill>
                <a:ea typeface="华文细黑"/>
                <a:cs typeface="华文细黑"/>
              </a:rPr>
              <a:t>等</a:t>
            </a:r>
            <a:r>
              <a:rPr lang="en-US" altLang="zh-CN" sz="2000" dirty="0" smtClean="0">
                <a:ea typeface="华文细黑"/>
                <a:cs typeface="华文细黑"/>
              </a:rPr>
              <a:t>  </a:t>
            </a:r>
            <a:r>
              <a:rPr lang="zh-CN" altLang="en-US" sz="2000" dirty="0" smtClean="0">
                <a:ea typeface="华文细黑"/>
                <a:cs typeface="华文细黑"/>
              </a:rPr>
              <a:t>异常</a:t>
            </a:r>
            <a:r>
              <a:rPr lang="en-US" altLang="zh-CN" sz="2000" dirty="0" smtClean="0">
                <a:ea typeface="华文细黑"/>
                <a:cs typeface="华文细黑"/>
              </a:rPr>
              <a:t>  </a:t>
            </a:r>
            <a:r>
              <a:rPr lang="zh-CN" altLang="en-US" sz="2000" dirty="0" smtClean="0">
                <a:ea typeface="华文细黑"/>
                <a:cs typeface="华文细黑"/>
              </a:rPr>
              <a:t>现象</a:t>
            </a:r>
            <a:r>
              <a:rPr lang="en-US" altLang="zh-CN" sz="2000" dirty="0" smtClean="0">
                <a:ea typeface="华文细黑"/>
                <a:cs typeface="华文细黑"/>
              </a:rPr>
              <a:t>  </a:t>
            </a:r>
            <a:r>
              <a:rPr lang="zh-CN" altLang="en-US" sz="2000" dirty="0" smtClean="0">
                <a:solidFill>
                  <a:schemeClr val="tx1"/>
                </a:solidFill>
                <a:ea typeface="华文细黑"/>
                <a:cs typeface="华文细黑"/>
              </a:rPr>
              <a:t>。</a:t>
            </a:r>
            <a:endParaRPr lang="en-US" altLang="zh-CN" sz="2000" dirty="0" smtClean="0">
              <a:solidFill>
                <a:schemeClr val="tx1"/>
              </a:solidFill>
              <a:ea typeface="华文细黑"/>
              <a:cs typeface="华文细黑"/>
            </a:endParaRPr>
          </a:p>
        </p:txBody>
      </p:sp>
      <p:sp>
        <p:nvSpPr>
          <p:cNvPr id="91139" name="Rectangle 4"/>
          <p:cNvSpPr>
            <a:spLocks noChangeArrowheads="1"/>
          </p:cNvSpPr>
          <p:nvPr/>
        </p:nvSpPr>
        <p:spPr bwMode="auto">
          <a:xfrm>
            <a:off x="539750" y="2476500"/>
            <a:ext cx="8135938" cy="1412875"/>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buFont typeface="Wingdings" pitchFamily="2" charset="2"/>
              <a:buNone/>
              <a:defRPr/>
            </a:pPr>
            <a:r>
              <a:rPr lang="en-US" altLang="zh-CN" sz="2000" dirty="0">
                <a:latin typeface="Arial" pitchFamily="34" charset="0"/>
                <a:ea typeface="华文细黑" pitchFamily="2" charset="-122"/>
              </a:rPr>
              <a:t>2008</a:t>
            </a:r>
            <a:r>
              <a:rPr lang="zh-CN" altLang="en-US" sz="2000" dirty="0">
                <a:latin typeface="Arial" pitchFamily="34" charset="0"/>
                <a:ea typeface="华文细黑" pitchFamily="2" charset="-122"/>
              </a:rPr>
              <a:t>年</a:t>
            </a:r>
            <a:r>
              <a:rPr lang="en-US" altLang="zh-CN" sz="2000" dirty="0">
                <a:latin typeface="Arial" pitchFamily="34" charset="0"/>
                <a:ea typeface="华文细黑" pitchFamily="2" charset="-122"/>
              </a:rPr>
              <a:t>5</a:t>
            </a:r>
            <a:r>
              <a:rPr lang="zh-CN" altLang="en-US" sz="2000" dirty="0">
                <a:latin typeface="Arial" pitchFamily="34" charset="0"/>
                <a:ea typeface="华文细黑" pitchFamily="2" charset="-122"/>
              </a:rPr>
              <a:t>月</a:t>
            </a:r>
            <a:r>
              <a:rPr lang="en-US" altLang="zh-CN" sz="2000" dirty="0">
                <a:latin typeface="Arial" pitchFamily="34" charset="0"/>
                <a:ea typeface="华文细黑" pitchFamily="2" charset="-122"/>
              </a:rPr>
              <a:t>12</a:t>
            </a:r>
            <a:r>
              <a:rPr lang="zh-CN" altLang="en-US" sz="2000" dirty="0">
                <a:latin typeface="Arial" pitchFamily="34" charset="0"/>
                <a:ea typeface="华文细黑" pitchFamily="2" charset="-122"/>
              </a:rPr>
              <a:t>日在四川省西北部汶川地区发生了里氏</a:t>
            </a:r>
            <a:r>
              <a:rPr lang="en-US" altLang="zh-CN" sz="2000" dirty="0">
                <a:latin typeface="Arial" pitchFamily="34" charset="0"/>
                <a:ea typeface="华文细黑" pitchFamily="2" charset="-122"/>
              </a:rPr>
              <a:t>8.0</a:t>
            </a:r>
            <a:r>
              <a:rPr lang="zh-CN" altLang="en-US" sz="2000" dirty="0">
                <a:latin typeface="Arial" pitchFamily="34" charset="0"/>
                <a:ea typeface="华文细黑" pitchFamily="2" charset="-122"/>
              </a:rPr>
              <a:t>级地震，波及四川成都、绵阳、德阳、雅安、陕西和甘肃等部分地区。在地震发生之前，绵竹县发生了蛤蟆结群上街，远在湖北西部的水塘水体一夜之间消失等异常现象。</a:t>
            </a:r>
          </a:p>
        </p:txBody>
      </p:sp>
      <p:sp>
        <p:nvSpPr>
          <p:cNvPr id="17413" name="Text Box 5"/>
          <p:cNvSpPr txBox="1">
            <a:spLocks noChangeArrowheads="1"/>
          </p:cNvSpPr>
          <p:nvPr/>
        </p:nvSpPr>
        <p:spPr bwMode="auto">
          <a:xfrm>
            <a:off x="528638" y="2020888"/>
            <a:ext cx="2232025" cy="457200"/>
          </a:xfrm>
          <a:prstGeom prst="rect">
            <a:avLst/>
          </a:prstGeom>
          <a:noFill/>
          <a:ln w="9525" algn="ctr">
            <a:noFill/>
            <a:miter lim="800000"/>
            <a:headEnd/>
            <a:tailEnd/>
          </a:ln>
        </p:spPr>
        <p:txBody>
          <a:bodyPr>
            <a:spAutoFit/>
          </a:bodyPr>
          <a:lstStyle/>
          <a:p>
            <a:r>
              <a:rPr lang="zh-CN" altLang="en-US" i="1">
                <a:solidFill>
                  <a:srgbClr val="00FF00"/>
                </a:solidFill>
                <a:latin typeface="Arial" charset="0"/>
                <a:ea typeface="华文细黑" pitchFamily="2" charset="-122"/>
              </a:rPr>
              <a:t>正文文档：</a:t>
            </a:r>
          </a:p>
        </p:txBody>
      </p:sp>
      <p:sp>
        <p:nvSpPr>
          <p:cNvPr id="17414" name="Text Box 6"/>
          <p:cNvSpPr txBox="1">
            <a:spLocks noChangeArrowheads="1"/>
          </p:cNvSpPr>
          <p:nvPr/>
        </p:nvSpPr>
        <p:spPr bwMode="auto">
          <a:xfrm>
            <a:off x="415925" y="4232275"/>
            <a:ext cx="2663825" cy="457200"/>
          </a:xfrm>
          <a:prstGeom prst="rect">
            <a:avLst/>
          </a:prstGeom>
          <a:noFill/>
          <a:ln w="9525">
            <a:noFill/>
            <a:miter lim="800000"/>
            <a:headEnd/>
            <a:tailEnd/>
          </a:ln>
        </p:spPr>
        <p:txBody>
          <a:bodyPr>
            <a:spAutoFit/>
          </a:bodyPr>
          <a:lstStyle/>
          <a:p>
            <a:r>
              <a:rPr lang="zh-CN" altLang="en-US" i="1">
                <a:solidFill>
                  <a:srgbClr val="00FF00"/>
                </a:solidFill>
                <a:latin typeface="Arial" charset="0"/>
                <a:ea typeface="华文细黑" pitchFamily="2" charset="-122"/>
              </a:rPr>
              <a:t>分词结果：</a:t>
            </a:r>
          </a:p>
        </p:txBody>
      </p:sp>
      <p:sp>
        <p:nvSpPr>
          <p:cNvPr id="8" name="矩形 7"/>
          <p:cNvSpPr/>
          <p:nvPr/>
        </p:nvSpPr>
        <p:spPr>
          <a:xfrm>
            <a:off x="306388" y="711200"/>
            <a:ext cx="8397875" cy="1200150"/>
          </a:xfrm>
          <a:prstGeom prst="rect">
            <a:avLst/>
          </a:prstGeom>
        </p:spPr>
        <p:txBody>
          <a:bodyPr>
            <a:spAutoFit/>
          </a:bodyPr>
          <a:lstStyle/>
          <a:p>
            <a:pPr algn="l">
              <a:defRPr/>
            </a:pPr>
            <a:r>
              <a:rPr lang="zh-CN" altLang="en-US" sz="3600" dirty="0">
                <a:solidFill>
                  <a:srgbClr val="FFFF00"/>
                </a:solidFill>
                <a:latin typeface="+mn-lt"/>
                <a:ea typeface="+mn-ea"/>
              </a:rPr>
              <a:t>分词：</a:t>
            </a:r>
            <a:r>
              <a:rPr lang="zh-CN" altLang="en-US" sz="3600" dirty="0">
                <a:latin typeface="+mn-lt"/>
                <a:ea typeface="+mn-ea"/>
              </a:rPr>
              <a:t>将连续的字序列按照一定的规范重新组合成词序列的过程</a:t>
            </a:r>
          </a:p>
        </p:txBody>
      </p:sp>
    </p:spTree>
    <p:extLst>
      <p:ext uri="{BB962C8B-B14F-4D97-AF65-F5344CB8AC3E}">
        <p14:creationId xmlns:p14="http://schemas.microsoft.com/office/powerpoint/2010/main" val="3827304121"/>
      </p:ext>
    </p:extLst>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4"/>
          <p:cNvSpPr>
            <a:spLocks noGrp="1"/>
          </p:cNvSpPr>
          <p:nvPr>
            <p:ph type="sldNum" sz="quarter" idx="11"/>
          </p:nvPr>
        </p:nvSpPr>
        <p:spPr/>
        <p:txBody>
          <a:bodyPr/>
          <a:lstStyle/>
          <a:p>
            <a:pPr>
              <a:defRPr/>
            </a:pPr>
            <a:r>
              <a:rPr lang="zh-CN" altLang="en-US"/>
              <a:t>第 </a:t>
            </a:r>
            <a:fld id="{A0500879-48AA-4ED0-BB9E-30194B1F1CD2}" type="slidenum">
              <a:rPr lang="zh-CN" altLang="en-US" b="1">
                <a:solidFill>
                  <a:srgbClr val="66CCFF"/>
                </a:solidFill>
              </a:rPr>
              <a:pPr>
                <a:defRPr/>
              </a:pPr>
              <a:t>80</a:t>
            </a:fld>
            <a:r>
              <a:rPr lang="en-US" altLang="zh-CN" b="1"/>
              <a:t> </a:t>
            </a:r>
            <a:r>
              <a:rPr lang="zh-CN" altLang="en-US"/>
              <a:t>页</a:t>
            </a:r>
            <a:endParaRPr lang="zh-CN" altLang="en-US" sz="1800">
              <a:latin typeface="Arial" charset="0"/>
            </a:endParaRPr>
          </a:p>
        </p:txBody>
      </p:sp>
      <p:sp>
        <p:nvSpPr>
          <p:cNvPr id="4099" name="Rectangle 2"/>
          <p:cNvSpPr>
            <a:spLocks noGrp="1" noChangeArrowheads="1"/>
          </p:cNvSpPr>
          <p:nvPr>
            <p:ph type="title"/>
          </p:nvPr>
        </p:nvSpPr>
        <p:spPr/>
        <p:txBody>
          <a:bodyPr/>
          <a:lstStyle/>
          <a:p>
            <a:pPr eaLnBrk="1" hangingPunct="1"/>
            <a:r>
              <a:rPr lang="zh-CN" altLang="en-US" i="0" smtClean="0">
                <a:solidFill>
                  <a:srgbClr val="FFFF00"/>
                </a:solidFill>
              </a:rPr>
              <a:t>第</a:t>
            </a:r>
            <a:r>
              <a:rPr lang="en-US" altLang="zh-CN" i="0" smtClean="0">
                <a:solidFill>
                  <a:srgbClr val="FFFF00"/>
                </a:solidFill>
              </a:rPr>
              <a:t>1</a:t>
            </a:r>
            <a:r>
              <a:rPr lang="zh-CN" altLang="en-US" i="0" smtClean="0">
                <a:solidFill>
                  <a:srgbClr val="FFFF00"/>
                </a:solidFill>
              </a:rPr>
              <a:t>章 绪论</a:t>
            </a:r>
          </a:p>
        </p:txBody>
      </p:sp>
      <p:sp>
        <p:nvSpPr>
          <p:cNvPr id="4100" name="Rectangle 3"/>
          <p:cNvSpPr>
            <a:spLocks noGrp="1" noChangeArrowheads="1"/>
          </p:cNvSpPr>
          <p:nvPr>
            <p:ph type="body" idx="1"/>
          </p:nvPr>
        </p:nvSpPr>
        <p:spPr/>
        <p:txBody>
          <a:bodyPr/>
          <a:lstStyle/>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1.1 </a:t>
            </a:r>
            <a:r>
              <a:rPr lang="zh-CN" altLang="en-US" dirty="0" smtClean="0">
                <a:solidFill>
                  <a:schemeClr val="tx1"/>
                </a:solidFill>
                <a:latin typeface="宋体" pitchFamily="2" charset="-122"/>
              </a:rPr>
              <a:t>什么是数据结构</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1.2 </a:t>
            </a:r>
            <a:r>
              <a:rPr lang="zh-CN" altLang="en-US" dirty="0" smtClean="0">
                <a:solidFill>
                  <a:schemeClr val="tx1"/>
                </a:solidFill>
                <a:latin typeface="宋体" pitchFamily="2" charset="-122"/>
              </a:rPr>
              <a:t>基本概念和术语</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solidFill>
                  <a:schemeClr val="tx1"/>
                </a:solidFill>
                <a:latin typeface="宋体" pitchFamily="2" charset="-122"/>
              </a:rPr>
              <a:t>1.3 </a:t>
            </a:r>
            <a:r>
              <a:rPr lang="zh-CN" altLang="en-US" dirty="0" smtClean="0">
                <a:solidFill>
                  <a:schemeClr val="tx1"/>
                </a:solidFill>
                <a:latin typeface="宋体" pitchFamily="2" charset="-122"/>
              </a:rPr>
              <a:t>抽象数据类型</a:t>
            </a:r>
          </a:p>
          <a:p>
            <a:pPr eaLnBrk="1" hangingPunct="1">
              <a:buFont typeface="Wingdings" pitchFamily="2" charset="2"/>
              <a:buNone/>
            </a:pPr>
            <a:r>
              <a:rPr lang="zh-CN" altLang="en-US" dirty="0" smtClean="0">
                <a:solidFill>
                  <a:schemeClr val="tx1"/>
                </a:solidFill>
                <a:latin typeface="宋体" pitchFamily="2" charset="-122"/>
              </a:rPr>
              <a:t>	    </a:t>
            </a:r>
            <a:r>
              <a:rPr lang="en-US" altLang="zh-CN" dirty="0" smtClean="0">
                <a:latin typeface="宋体" pitchFamily="2" charset="-122"/>
              </a:rPr>
              <a:t>1.4 </a:t>
            </a:r>
            <a:r>
              <a:rPr lang="zh-CN" altLang="en-US" dirty="0" smtClean="0">
                <a:latin typeface="宋体" pitchFamily="2" charset="-122"/>
              </a:rPr>
              <a:t>算法和算法分析</a:t>
            </a:r>
          </a:p>
        </p:txBody>
      </p:sp>
    </p:spTree>
    <p:extLst>
      <p:ext uri="{BB962C8B-B14F-4D97-AF65-F5344CB8AC3E}">
        <p14:creationId xmlns:p14="http://schemas.microsoft.com/office/powerpoint/2010/main" val="235730076"/>
      </p:ext>
    </p:extLst>
  </p:cSld>
  <p:clrMapOvr>
    <a:masterClrMapping/>
  </p:clrMapOvr>
  <p:transition>
    <p:random/>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7C1468CF-BA4C-4479-868E-84739A8D03D4}" type="slidenum">
              <a:rPr lang="zh-CN" altLang="en-US" b="1">
                <a:solidFill>
                  <a:srgbClr val="66CCFF"/>
                </a:solidFill>
              </a:rPr>
              <a:pPr>
                <a:defRPr/>
              </a:pPr>
              <a:t>81</a:t>
            </a:fld>
            <a:r>
              <a:rPr lang="en-US" altLang="zh-CN" b="1"/>
              <a:t> </a:t>
            </a:r>
            <a:r>
              <a:rPr lang="zh-CN" altLang="en-US"/>
              <a:t>页</a:t>
            </a:r>
            <a:endParaRPr lang="zh-CN" altLang="en-US" sz="1800">
              <a:latin typeface="Arial" charset="0"/>
            </a:endParaRPr>
          </a:p>
        </p:txBody>
      </p:sp>
      <p:sp>
        <p:nvSpPr>
          <p:cNvPr id="34819"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p>
        </p:txBody>
      </p:sp>
      <p:sp>
        <p:nvSpPr>
          <p:cNvPr id="1062915" name="Rectangle 3"/>
          <p:cNvSpPr>
            <a:spLocks noGrp="1" noChangeArrowheads="1"/>
          </p:cNvSpPr>
          <p:nvPr>
            <p:ph type="body" sz="half" idx="1"/>
          </p:nvPr>
        </p:nvSpPr>
        <p:spPr>
          <a:xfrm>
            <a:off x="161925" y="819150"/>
            <a:ext cx="8780463" cy="5949950"/>
          </a:xfrm>
        </p:spPr>
        <p:txBody>
          <a:bodyPr/>
          <a:lstStyle/>
          <a:p>
            <a:pPr marL="266700" indent="-266700" eaLnBrk="1" hangingPunct="1">
              <a:lnSpc>
                <a:spcPct val="120000"/>
              </a:lnSpc>
              <a:spcBef>
                <a:spcPct val="0"/>
              </a:spcBef>
              <a:buClrTx/>
              <a:buSzTx/>
              <a:buFontTx/>
              <a:buNone/>
            </a:pPr>
            <a:r>
              <a:rPr lang="zh-CN" altLang="en-US" sz="3200" dirty="0" smtClean="0">
                <a:solidFill>
                  <a:schemeClr val="tx1"/>
                </a:solidFill>
                <a:latin typeface="宋体" pitchFamily="2" charset="-122"/>
              </a:rPr>
              <a:t>	  </a:t>
            </a:r>
            <a:r>
              <a:rPr lang="zh-CN" altLang="en-US" sz="2800" dirty="0" smtClean="0">
                <a:solidFill>
                  <a:schemeClr val="tx1"/>
                </a:solidFill>
                <a:latin typeface="宋体" pitchFamily="2" charset="-122"/>
              </a:rPr>
              <a:t>算法是为了解决某类问题而规定的一个</a:t>
            </a:r>
            <a:r>
              <a:rPr lang="zh-CN" altLang="en-US" sz="2800" dirty="0" smtClean="0">
                <a:solidFill>
                  <a:srgbClr val="00FFFF"/>
                </a:solidFill>
                <a:latin typeface="宋体" pitchFamily="2" charset="-122"/>
              </a:rPr>
              <a:t>有限长</a:t>
            </a:r>
            <a:r>
              <a:rPr lang="zh-CN" altLang="en-US" sz="2800" dirty="0" smtClean="0">
                <a:solidFill>
                  <a:schemeClr val="tx1"/>
                </a:solidFill>
                <a:latin typeface="宋体" pitchFamily="2" charset="-122"/>
              </a:rPr>
              <a:t>的操作序列。</a:t>
            </a:r>
          </a:p>
          <a:p>
            <a:pPr marL="266700" indent="-266700" eaLnBrk="1" hangingPunct="1">
              <a:lnSpc>
                <a:spcPct val="120000"/>
              </a:lnSpc>
              <a:spcBef>
                <a:spcPct val="0"/>
              </a:spcBef>
              <a:buClrTx/>
              <a:buSzTx/>
              <a:buFontTx/>
              <a:buNone/>
            </a:pPr>
            <a:r>
              <a:rPr lang="zh-CN" altLang="en-US" sz="3200" dirty="0" smtClean="0">
                <a:solidFill>
                  <a:schemeClr val="tx1"/>
                </a:solidFill>
                <a:latin typeface="宋体" pitchFamily="2" charset="-122"/>
              </a:rPr>
              <a:t>	  </a:t>
            </a:r>
            <a:r>
              <a:rPr lang="zh-CN" altLang="en-US" sz="2800" dirty="0" smtClean="0">
                <a:solidFill>
                  <a:schemeClr val="tx1"/>
                </a:solidFill>
                <a:latin typeface="宋体" pitchFamily="2" charset="-122"/>
              </a:rPr>
              <a:t>一个算法必须满足以下</a:t>
            </a:r>
            <a:r>
              <a:rPr lang="zh-CN" altLang="en-US" sz="2800" dirty="0" smtClean="0">
                <a:solidFill>
                  <a:srgbClr val="00FFFF"/>
                </a:solidFill>
                <a:latin typeface="宋体" pitchFamily="2" charset="-122"/>
              </a:rPr>
              <a:t>五个重要特性</a:t>
            </a:r>
            <a:r>
              <a:rPr lang="zh-CN" altLang="en-US" sz="2800" dirty="0" smtClean="0">
                <a:solidFill>
                  <a:schemeClr val="tx1"/>
                </a:solidFill>
                <a:latin typeface="宋体" pitchFamily="2" charset="-122"/>
              </a:rPr>
              <a:t>：</a:t>
            </a:r>
            <a:r>
              <a:rPr lang="zh-CN" altLang="en-US" sz="2800" dirty="0" smtClean="0">
                <a:latin typeface="宋体" pitchFamily="2" charset="-122"/>
              </a:rPr>
              <a:t>有穷性、确定性、可行性、有输入</a:t>
            </a:r>
            <a:r>
              <a:rPr lang="zh-CN" altLang="en-US" sz="2800" dirty="0" smtClean="0">
                <a:solidFill>
                  <a:schemeClr val="tx1"/>
                </a:solidFill>
                <a:latin typeface="宋体" pitchFamily="2" charset="-122"/>
              </a:rPr>
              <a:t>和</a:t>
            </a:r>
            <a:r>
              <a:rPr lang="zh-CN" altLang="en-US" sz="2800" dirty="0" smtClean="0">
                <a:latin typeface="宋体" pitchFamily="2" charset="-122"/>
              </a:rPr>
              <a:t>有输出。</a:t>
            </a:r>
            <a:endParaRPr lang="en-US" altLang="zh-CN" sz="2800" dirty="0" smtClean="0">
              <a:latin typeface="宋体" pitchFamily="2" charset="-122"/>
            </a:endParaRPr>
          </a:p>
          <a:p>
            <a:pPr lvl="1" eaLnBrk="1" hangingPunct="1">
              <a:lnSpc>
                <a:spcPct val="120000"/>
              </a:lnSpc>
              <a:spcBef>
                <a:spcPct val="0"/>
              </a:spcBef>
            </a:pPr>
            <a:r>
              <a:rPr lang="zh-CN" altLang="en-US" sz="2400" dirty="0" smtClean="0">
                <a:latin typeface="宋体" pitchFamily="2" charset="-122"/>
              </a:rPr>
              <a:t>有穷性：算法必须在有限步内结束</a:t>
            </a:r>
            <a:r>
              <a:rPr lang="en-US" altLang="zh-CN" sz="2400" dirty="0" smtClean="0">
                <a:latin typeface="宋体" pitchFamily="2" charset="-122"/>
              </a:rPr>
              <a:t>,</a:t>
            </a:r>
            <a:r>
              <a:rPr lang="zh-CN" altLang="en-US" sz="2400" dirty="0" smtClean="0">
                <a:latin typeface="宋体" pitchFamily="2" charset="-122"/>
              </a:rPr>
              <a:t>每个步骤都能在有限时间内完成。</a:t>
            </a:r>
          </a:p>
          <a:p>
            <a:pPr lvl="1" eaLnBrk="1" hangingPunct="1">
              <a:lnSpc>
                <a:spcPct val="120000"/>
              </a:lnSpc>
              <a:spcBef>
                <a:spcPct val="0"/>
              </a:spcBef>
            </a:pPr>
            <a:r>
              <a:rPr lang="zh-CN" altLang="en-US" sz="2400" dirty="0" smtClean="0">
                <a:latin typeface="宋体" pitchFamily="2" charset="-122"/>
              </a:rPr>
              <a:t>确定性：算法的操作清晰无二义性</a:t>
            </a:r>
            <a:r>
              <a:rPr lang="en-US" altLang="zh-CN" sz="2400" dirty="0" smtClean="0">
                <a:latin typeface="宋体" pitchFamily="2" charset="-122"/>
              </a:rPr>
              <a:t>,</a:t>
            </a:r>
            <a:r>
              <a:rPr lang="zh-CN" altLang="en-US" sz="2400" dirty="0" smtClean="0">
                <a:latin typeface="宋体" pitchFamily="2" charset="-122"/>
              </a:rPr>
              <a:t>任何条件下，</a:t>
            </a:r>
            <a:r>
              <a:rPr lang="zh-CN" altLang="en-US" sz="2400" dirty="0" smtClean="0"/>
              <a:t> 只有一条执行路径</a:t>
            </a:r>
            <a:endParaRPr lang="zh-CN" altLang="en-US" sz="2400" dirty="0" smtClean="0">
              <a:latin typeface="宋体" pitchFamily="2" charset="-122"/>
            </a:endParaRPr>
          </a:p>
          <a:p>
            <a:pPr lvl="1" eaLnBrk="1" hangingPunct="1">
              <a:lnSpc>
                <a:spcPct val="120000"/>
              </a:lnSpc>
              <a:spcBef>
                <a:spcPct val="0"/>
              </a:spcBef>
            </a:pPr>
            <a:r>
              <a:rPr lang="zh-CN" altLang="en-US" sz="2400" dirty="0" smtClean="0">
                <a:latin typeface="宋体" pitchFamily="2" charset="-122"/>
              </a:rPr>
              <a:t>可行性：算法的操作必须能够在已实现的基本运算基础上实现。</a:t>
            </a:r>
          </a:p>
          <a:p>
            <a:pPr lvl="1" eaLnBrk="1" hangingPunct="1">
              <a:lnSpc>
                <a:spcPct val="120000"/>
              </a:lnSpc>
              <a:spcBef>
                <a:spcPct val="0"/>
              </a:spcBef>
              <a:buClrTx/>
              <a:buSzTx/>
              <a:buFontTx/>
              <a:buChar char="•"/>
            </a:pPr>
            <a:r>
              <a:rPr lang="zh-CN" altLang="en-US" sz="2400" dirty="0" smtClean="0">
                <a:latin typeface="宋体" pitchFamily="2" charset="-122"/>
              </a:rPr>
              <a:t>有输入：有</a:t>
            </a:r>
            <a:r>
              <a:rPr lang="en-US" altLang="zh-CN" sz="2400" dirty="0" smtClean="0">
                <a:latin typeface="宋体" pitchFamily="2" charset="-122"/>
              </a:rPr>
              <a:t>0</a:t>
            </a:r>
            <a:r>
              <a:rPr lang="zh-CN" altLang="en-US" sz="2400" dirty="0" smtClean="0">
                <a:latin typeface="宋体" pitchFamily="2" charset="-122"/>
              </a:rPr>
              <a:t>个或多个输入。</a:t>
            </a:r>
          </a:p>
          <a:p>
            <a:pPr lvl="1" eaLnBrk="1" hangingPunct="1">
              <a:lnSpc>
                <a:spcPct val="120000"/>
              </a:lnSpc>
              <a:spcBef>
                <a:spcPct val="0"/>
              </a:spcBef>
            </a:pPr>
            <a:r>
              <a:rPr lang="zh-CN" altLang="en-US" sz="2400" dirty="0" smtClean="0">
                <a:latin typeface="宋体" pitchFamily="2" charset="-122"/>
              </a:rPr>
              <a:t>有输出：有</a:t>
            </a:r>
            <a:r>
              <a:rPr lang="en-US" altLang="zh-CN" sz="2400" dirty="0" smtClean="0">
                <a:latin typeface="宋体" pitchFamily="2" charset="-122"/>
              </a:rPr>
              <a:t>1</a:t>
            </a:r>
            <a:r>
              <a:rPr lang="zh-CN" altLang="en-US" sz="2400" dirty="0" smtClean="0">
                <a:latin typeface="宋体" pitchFamily="2" charset="-122"/>
              </a:rPr>
              <a:t>个或多个输出。</a:t>
            </a:r>
            <a:endParaRPr lang="en-US" altLang="zh-CN" sz="2400" dirty="0" smtClean="0">
              <a:latin typeface="宋体" pitchFamily="2" charset="-122"/>
            </a:endParaRPr>
          </a:p>
        </p:txBody>
      </p:sp>
    </p:spTree>
    <p:extLst>
      <p:ext uri="{BB962C8B-B14F-4D97-AF65-F5344CB8AC3E}">
        <p14:creationId xmlns:p14="http://schemas.microsoft.com/office/powerpoint/2010/main" val="121325102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2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29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29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291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29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291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29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915" grpId="0" build="p" bldLvl="2"/>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p:txBody>
          <a:bodyPr/>
          <a:lstStyle/>
          <a:p>
            <a:r>
              <a:rPr lang="en-US" altLang="zh-CN" i="0" dirty="0" smtClean="0">
                <a:solidFill>
                  <a:srgbClr val="FFFF00"/>
                </a:solidFill>
              </a:rPr>
              <a:t>1.4 </a:t>
            </a:r>
            <a:r>
              <a:rPr lang="zh-CN" altLang="en-US" i="0" dirty="0" smtClean="0">
                <a:solidFill>
                  <a:srgbClr val="FFFF00"/>
                </a:solidFill>
              </a:rPr>
              <a:t>算法设计的原则</a:t>
            </a:r>
          </a:p>
        </p:txBody>
      </p:sp>
      <p:sp>
        <p:nvSpPr>
          <p:cNvPr id="137219" name="Rectangle 3"/>
          <p:cNvSpPr>
            <a:spLocks noGrp="1" noChangeArrowheads="1"/>
          </p:cNvSpPr>
          <p:nvPr>
            <p:ph type="body" idx="1"/>
          </p:nvPr>
        </p:nvSpPr>
        <p:spPr/>
        <p:txBody>
          <a:bodyPr/>
          <a:lstStyle/>
          <a:p>
            <a:pPr marL="457200" indent="-457200"/>
            <a:r>
              <a:rPr lang="zh-CN" altLang="en-US" dirty="0">
                <a:solidFill>
                  <a:schemeClr val="tx1"/>
                </a:solidFill>
              </a:rPr>
              <a:t>评价一个好的算法有以下几个标准</a:t>
            </a:r>
            <a:r>
              <a:rPr lang="en-US" altLang="zh-CN" dirty="0">
                <a:solidFill>
                  <a:schemeClr val="tx1"/>
                </a:solidFill>
              </a:rPr>
              <a:t>:</a:t>
            </a:r>
          </a:p>
          <a:p>
            <a:pPr marL="914400" lvl="1" indent="-457200">
              <a:buFontTx/>
              <a:buAutoNum type="arabicPeriod"/>
            </a:pPr>
            <a:r>
              <a:rPr lang="zh-CN" altLang="en-US" sz="2800" dirty="0">
                <a:solidFill>
                  <a:srgbClr val="00FFFF"/>
                </a:solidFill>
              </a:rPr>
              <a:t>正确性</a:t>
            </a:r>
            <a:r>
              <a:rPr lang="en-US" altLang="zh-CN" sz="2800" dirty="0">
                <a:solidFill>
                  <a:srgbClr val="00FFFF"/>
                </a:solidFill>
              </a:rPr>
              <a:t>(Correctness )</a:t>
            </a:r>
            <a:r>
              <a:rPr lang="zh-CN" altLang="en-US" sz="2800" dirty="0"/>
              <a:t>：算法</a:t>
            </a:r>
            <a:r>
              <a:rPr lang="zh-CN" altLang="en-US" sz="2800" dirty="0" smtClean="0"/>
              <a:t>应满足</a:t>
            </a:r>
            <a:r>
              <a:rPr lang="zh-CN" altLang="en-US" sz="2800" dirty="0"/>
              <a:t>具体问题的</a:t>
            </a:r>
            <a:r>
              <a:rPr lang="zh-CN" altLang="en-US" sz="2800" dirty="0" smtClean="0"/>
              <a:t>需求。</a:t>
            </a:r>
            <a:endParaRPr lang="zh-CN" altLang="en-US" sz="2800" dirty="0"/>
          </a:p>
          <a:p>
            <a:pPr marL="914400" lvl="1" indent="-457200">
              <a:buFontTx/>
              <a:buAutoNum type="arabicPeriod"/>
            </a:pPr>
            <a:r>
              <a:rPr lang="zh-CN" altLang="en-US" sz="2800" dirty="0">
                <a:solidFill>
                  <a:srgbClr val="00FFFF"/>
                </a:solidFill>
              </a:rPr>
              <a:t>可读性</a:t>
            </a:r>
            <a:r>
              <a:rPr lang="en-US" altLang="zh-CN" sz="2800" dirty="0">
                <a:solidFill>
                  <a:srgbClr val="00FFFF"/>
                </a:solidFill>
              </a:rPr>
              <a:t>(Readability)</a:t>
            </a:r>
            <a:r>
              <a:rPr lang="zh-CN" altLang="en-US" sz="2800" dirty="0"/>
              <a:t>：算法应该好读。以有利于阅读者对程序的理解。</a:t>
            </a:r>
          </a:p>
          <a:p>
            <a:pPr marL="914400" lvl="1" indent="-457200">
              <a:buFontTx/>
              <a:buAutoNum type="arabicPeriod"/>
            </a:pPr>
            <a:r>
              <a:rPr lang="zh-CN" altLang="en-US" sz="2800" dirty="0">
                <a:solidFill>
                  <a:srgbClr val="00FFFF"/>
                </a:solidFill>
              </a:rPr>
              <a:t>健状性</a:t>
            </a:r>
            <a:r>
              <a:rPr lang="en-US" altLang="zh-CN" sz="2800" dirty="0">
                <a:solidFill>
                  <a:srgbClr val="00FFFF"/>
                </a:solidFill>
              </a:rPr>
              <a:t>(Robustness) </a:t>
            </a:r>
            <a:r>
              <a:rPr lang="zh-CN" altLang="en-US" sz="2800" dirty="0"/>
              <a:t>：算法应具有容错处理。当输入非法数据时，算法应对其作出反应，而不是</a:t>
            </a:r>
            <a:r>
              <a:rPr lang="zh-CN" altLang="en-US" sz="2800" dirty="0" smtClean="0"/>
              <a:t>产生莫名其妙</a:t>
            </a:r>
            <a:r>
              <a:rPr lang="zh-CN" altLang="en-US" sz="2800" dirty="0"/>
              <a:t>的输出</a:t>
            </a:r>
            <a:r>
              <a:rPr lang="zh-CN" altLang="en-US" sz="2800" dirty="0" smtClean="0"/>
              <a:t>结果，甚至崩溃</a:t>
            </a:r>
            <a:endParaRPr lang="zh-CN" altLang="en-US" sz="2800" dirty="0"/>
          </a:p>
          <a:p>
            <a:pPr marL="914400" lvl="1" indent="-457200">
              <a:buFontTx/>
              <a:buAutoNum type="arabicPeriod"/>
            </a:pPr>
            <a:r>
              <a:rPr lang="zh-CN" altLang="en-US" sz="2800" dirty="0">
                <a:solidFill>
                  <a:srgbClr val="00FFFF"/>
                </a:solidFill>
              </a:rPr>
              <a:t>效率与存储量需求</a:t>
            </a:r>
            <a:r>
              <a:rPr lang="zh-CN" altLang="en-US" sz="2800" dirty="0"/>
              <a:t>：效率指的是算法执行的时间；存储量需求指算法执行过程中所需要的最大存储空间。一般，这两者与问题的规模有关</a:t>
            </a:r>
          </a:p>
        </p:txBody>
      </p:sp>
    </p:spTree>
    <p:extLst>
      <p:ext uri="{BB962C8B-B14F-4D97-AF65-F5344CB8AC3E}">
        <p14:creationId xmlns:p14="http://schemas.microsoft.com/office/powerpoint/2010/main" val="4237105949"/>
      </p:ext>
    </p:extLst>
  </p:cSld>
  <p:clrMapOvr>
    <a:masterClrMapping/>
  </p:clrMapOvr>
  <p:transition>
    <p:random/>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0FE2680-0E83-43D0-B75B-03F4EAF3F771}" type="slidenum">
              <a:rPr lang="zh-CN" altLang="en-US" b="1">
                <a:solidFill>
                  <a:srgbClr val="66CCFF"/>
                </a:solidFill>
              </a:rPr>
              <a:pPr>
                <a:defRPr/>
              </a:pPr>
              <a:t>83</a:t>
            </a:fld>
            <a:r>
              <a:rPr lang="en-US" altLang="zh-CN" b="1"/>
              <a:t> </a:t>
            </a:r>
            <a:r>
              <a:rPr lang="zh-CN" altLang="en-US"/>
              <a:t>页</a:t>
            </a:r>
            <a:endParaRPr lang="zh-CN" altLang="en-US" sz="1800">
              <a:latin typeface="Arial" charset="0"/>
            </a:endParaRPr>
          </a:p>
        </p:txBody>
      </p:sp>
      <p:sp>
        <p:nvSpPr>
          <p:cNvPr id="36867"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p>
        </p:txBody>
      </p:sp>
      <p:sp>
        <p:nvSpPr>
          <p:cNvPr id="1063939" name="Rectangle 3"/>
          <p:cNvSpPr>
            <a:spLocks noGrp="1" noChangeArrowheads="1"/>
          </p:cNvSpPr>
          <p:nvPr>
            <p:ph type="body" sz="half" idx="1"/>
          </p:nvPr>
        </p:nvSpPr>
        <p:spPr>
          <a:xfrm>
            <a:off x="228600" y="863600"/>
            <a:ext cx="8709025" cy="5949950"/>
          </a:xfrm>
        </p:spPr>
        <p:txBody>
          <a:bodyPr/>
          <a:lstStyle/>
          <a:p>
            <a:pPr marL="363538" indent="-363538" eaLnBrk="1" hangingPunct="1">
              <a:lnSpc>
                <a:spcPct val="120000"/>
              </a:lnSpc>
              <a:spcBef>
                <a:spcPct val="0"/>
              </a:spcBef>
            </a:pPr>
            <a:r>
              <a:rPr lang="zh-CN" altLang="en-US" sz="3200" dirty="0" smtClean="0">
                <a:latin typeface="宋体" pitchFamily="2" charset="-122"/>
              </a:rPr>
              <a:t>评价算法的标准</a:t>
            </a:r>
          </a:p>
          <a:p>
            <a:pPr marL="363538" indent="-363538" eaLnBrk="1" hangingPunct="1">
              <a:lnSpc>
                <a:spcPct val="120000"/>
              </a:lnSpc>
              <a:spcBef>
                <a:spcPct val="0"/>
              </a:spcBef>
              <a:buFont typeface="Wingdings" pitchFamily="2" charset="2"/>
              <a:buNone/>
            </a:pPr>
            <a:r>
              <a:rPr lang="en-US" altLang="zh-CN" sz="3200" dirty="0" smtClean="0">
                <a:solidFill>
                  <a:schemeClr val="tx1"/>
                </a:solidFill>
                <a:latin typeface="宋体" pitchFamily="2" charset="-122"/>
              </a:rPr>
              <a:t>	</a:t>
            </a:r>
            <a:r>
              <a:rPr lang="zh-CN" altLang="en-US" sz="3200" dirty="0" smtClean="0">
                <a:solidFill>
                  <a:schemeClr val="tx1"/>
                </a:solidFill>
                <a:latin typeface="宋体" pitchFamily="2" charset="-122"/>
              </a:rPr>
              <a:t>正确性，可读性，可维护性，健壮性，效率。</a:t>
            </a:r>
          </a:p>
          <a:p>
            <a:pPr marL="363538" indent="-363538" eaLnBrk="1" hangingPunct="1">
              <a:lnSpc>
                <a:spcPct val="120000"/>
              </a:lnSpc>
              <a:spcBef>
                <a:spcPct val="0"/>
              </a:spcBef>
            </a:pPr>
            <a:r>
              <a:rPr lang="zh-CN" altLang="en-US" sz="3200" dirty="0" smtClean="0">
                <a:solidFill>
                  <a:srgbClr val="FFFF66"/>
                </a:solidFill>
                <a:latin typeface="宋体" pitchFamily="2" charset="-122"/>
              </a:rPr>
              <a:t>算法效率的度量</a:t>
            </a:r>
          </a:p>
          <a:p>
            <a:pPr marL="828675" lvl="1" eaLnBrk="1" hangingPunct="1">
              <a:lnSpc>
                <a:spcPct val="105000"/>
              </a:lnSpc>
            </a:pPr>
            <a:r>
              <a:rPr lang="zh-CN" altLang="en-US" dirty="0" smtClean="0"/>
              <a:t>程序所用算法运行时所要花费的时间代价</a:t>
            </a:r>
          </a:p>
          <a:p>
            <a:pPr marL="828675" lvl="1" eaLnBrk="1" hangingPunct="1">
              <a:lnSpc>
                <a:spcPct val="105000"/>
              </a:lnSpc>
            </a:pPr>
            <a:r>
              <a:rPr lang="zh-CN" altLang="en-US" dirty="0" smtClean="0"/>
              <a:t>程序中使用的数据结构占有的空间代价</a:t>
            </a:r>
            <a:endParaRPr lang="zh-CN" altLang="en-US" dirty="0" smtClean="0">
              <a:latin typeface="宋体" pitchFamily="2" charset="-122"/>
            </a:endParaRPr>
          </a:p>
          <a:p>
            <a:pPr marL="363538" indent="-363538" eaLnBrk="1" hangingPunct="1">
              <a:lnSpc>
                <a:spcPct val="120000"/>
              </a:lnSpc>
              <a:spcBef>
                <a:spcPct val="0"/>
              </a:spcBef>
              <a:buFont typeface="Wingdings" pitchFamily="2" charset="2"/>
              <a:buNone/>
            </a:pPr>
            <a:r>
              <a:rPr lang="zh-CN" altLang="en-US" sz="3200" dirty="0" smtClean="0">
                <a:solidFill>
                  <a:schemeClr val="tx1"/>
                </a:solidFill>
                <a:latin typeface="宋体" pitchFamily="2" charset="-122"/>
              </a:rPr>
              <a:t>	算法的</a:t>
            </a:r>
            <a:r>
              <a:rPr lang="zh-CN" altLang="en-US" sz="3200" dirty="0" smtClean="0">
                <a:solidFill>
                  <a:srgbClr val="00FFFF"/>
                </a:solidFill>
                <a:latin typeface="宋体" pitchFamily="2" charset="-122"/>
              </a:rPr>
              <a:t>时间复杂度</a:t>
            </a:r>
            <a:r>
              <a:rPr lang="zh-CN" altLang="en-US" sz="3200" dirty="0" smtClean="0">
                <a:solidFill>
                  <a:schemeClr val="tx1"/>
                </a:solidFill>
                <a:latin typeface="宋体" pitchFamily="2" charset="-122"/>
              </a:rPr>
              <a:t>：算法的时间效率</a:t>
            </a:r>
          </a:p>
          <a:p>
            <a:pPr marL="363538" indent="-363538" eaLnBrk="1" hangingPunct="1">
              <a:lnSpc>
                <a:spcPct val="120000"/>
              </a:lnSpc>
              <a:spcBef>
                <a:spcPct val="0"/>
              </a:spcBef>
              <a:buFont typeface="Wingdings" pitchFamily="2" charset="2"/>
              <a:buNone/>
            </a:pPr>
            <a:r>
              <a:rPr lang="zh-CN" altLang="en-US" sz="3200" dirty="0" smtClean="0">
                <a:solidFill>
                  <a:schemeClr val="tx1"/>
                </a:solidFill>
                <a:latin typeface="宋体" pitchFamily="2" charset="-122"/>
              </a:rPr>
              <a:t>	算法的</a:t>
            </a:r>
            <a:r>
              <a:rPr lang="zh-CN" altLang="en-US" sz="3200" dirty="0" smtClean="0">
                <a:solidFill>
                  <a:srgbClr val="00FFFF"/>
                </a:solidFill>
                <a:latin typeface="宋体" pitchFamily="2" charset="-122"/>
              </a:rPr>
              <a:t>空间复杂度</a:t>
            </a:r>
            <a:r>
              <a:rPr lang="zh-CN" altLang="en-US" sz="3200" dirty="0" smtClean="0">
                <a:solidFill>
                  <a:schemeClr val="tx1"/>
                </a:solidFill>
                <a:latin typeface="宋体" pitchFamily="2" charset="-122"/>
              </a:rPr>
              <a:t>：算法的空间效率</a:t>
            </a:r>
          </a:p>
        </p:txBody>
      </p:sp>
    </p:spTree>
    <p:extLst>
      <p:ext uri="{BB962C8B-B14F-4D97-AF65-F5344CB8AC3E}">
        <p14:creationId xmlns:p14="http://schemas.microsoft.com/office/powerpoint/2010/main" val="2598809122"/>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39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39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6393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6393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639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6393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63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3939"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F177839-D786-4BBE-A475-E912F3D953AF}" type="slidenum">
              <a:rPr lang="zh-CN" altLang="en-US" b="1">
                <a:solidFill>
                  <a:srgbClr val="66CCFF"/>
                </a:solidFill>
              </a:rPr>
              <a:pPr>
                <a:defRPr/>
              </a:pPr>
              <a:t>84</a:t>
            </a:fld>
            <a:r>
              <a:rPr lang="en-US" altLang="zh-CN" b="1"/>
              <a:t> </a:t>
            </a:r>
            <a:r>
              <a:rPr lang="zh-CN" altLang="en-US"/>
              <a:t>页</a:t>
            </a:r>
            <a:endParaRPr lang="zh-CN" altLang="en-US" sz="1800">
              <a:latin typeface="Arial" charset="0"/>
            </a:endParaRPr>
          </a:p>
        </p:txBody>
      </p:sp>
      <p:sp>
        <p:nvSpPr>
          <p:cNvPr id="37891"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p>
        </p:txBody>
      </p:sp>
      <p:sp>
        <p:nvSpPr>
          <p:cNvPr id="1103875" name="Rectangle 3"/>
          <p:cNvSpPr>
            <a:spLocks noGrp="1" noChangeArrowheads="1"/>
          </p:cNvSpPr>
          <p:nvPr>
            <p:ph type="body" sz="half" idx="1"/>
          </p:nvPr>
        </p:nvSpPr>
        <p:spPr>
          <a:xfrm>
            <a:off x="228600" y="863600"/>
            <a:ext cx="8709025" cy="5805488"/>
          </a:xfrm>
        </p:spPr>
        <p:txBody>
          <a:bodyPr/>
          <a:lstStyle/>
          <a:p>
            <a:pPr marL="363538" indent="-363538" eaLnBrk="1" hangingPunct="1">
              <a:lnSpc>
                <a:spcPct val="120000"/>
              </a:lnSpc>
              <a:spcBef>
                <a:spcPct val="0"/>
              </a:spcBef>
            </a:pPr>
            <a:r>
              <a:rPr lang="zh-CN" altLang="en-US" sz="3200" dirty="0" smtClean="0">
                <a:latin typeface="宋体" pitchFamily="2" charset="-122"/>
              </a:rPr>
              <a:t>评价算法效率的方法</a:t>
            </a:r>
          </a:p>
          <a:p>
            <a:pPr marL="828675" lvl="1" eaLnBrk="1" hangingPunct="1"/>
            <a:r>
              <a:rPr lang="zh-CN" altLang="en-US" dirty="0" smtClean="0">
                <a:latin typeface="宋体" pitchFamily="2" charset="-122"/>
              </a:rPr>
              <a:t>事后统计法</a:t>
            </a:r>
          </a:p>
          <a:p>
            <a:pPr marL="1236663" lvl="2" eaLnBrk="1" hangingPunct="1"/>
            <a:r>
              <a:rPr lang="zh-CN" altLang="en-US" sz="3200" dirty="0" smtClean="0">
                <a:latin typeface="宋体" pitchFamily="2" charset="-122"/>
              </a:rPr>
              <a:t>通过上机运行，测试算法花费的时间。算法的平均执行时间，算法的最大执行时间。</a:t>
            </a:r>
          </a:p>
          <a:p>
            <a:pPr marL="363538" indent="-363538" eaLnBrk="1" hangingPunct="1">
              <a:lnSpc>
                <a:spcPct val="120000"/>
              </a:lnSpc>
              <a:spcBef>
                <a:spcPct val="0"/>
              </a:spcBef>
              <a:buClrTx/>
              <a:buFontTx/>
              <a:buNone/>
            </a:pPr>
            <a:r>
              <a:rPr lang="zh-CN" altLang="en-US" sz="3200" dirty="0" smtClean="0">
                <a:latin typeface="宋体" pitchFamily="2" charset="-122"/>
              </a:rPr>
              <a:t>     缺点：</a:t>
            </a:r>
          </a:p>
          <a:p>
            <a:pPr marL="363538" indent="-363538" eaLnBrk="1" hangingPunct="1">
              <a:lnSpc>
                <a:spcPct val="120000"/>
              </a:lnSpc>
              <a:spcBef>
                <a:spcPct val="0"/>
              </a:spcBef>
              <a:buClrTx/>
              <a:buFontTx/>
              <a:buNone/>
            </a:pPr>
            <a:r>
              <a:rPr lang="zh-CN" altLang="en-US" sz="3200" dirty="0" smtClean="0">
                <a:latin typeface="宋体" pitchFamily="2" charset="-122"/>
              </a:rPr>
              <a:t>          </a:t>
            </a:r>
            <a:r>
              <a:rPr lang="en-US" altLang="zh-CN" sz="3200" dirty="0" smtClean="0">
                <a:latin typeface="宋体" pitchFamily="2" charset="-122"/>
              </a:rPr>
              <a:t>1) </a:t>
            </a:r>
            <a:r>
              <a:rPr lang="zh-CN" altLang="en-US" sz="3200" dirty="0" smtClean="0">
                <a:latin typeface="宋体" pitchFamily="2" charset="-122"/>
              </a:rPr>
              <a:t>必须编写、执行程序</a:t>
            </a:r>
          </a:p>
          <a:p>
            <a:pPr marL="363538" indent="-363538" eaLnBrk="1" hangingPunct="1">
              <a:lnSpc>
                <a:spcPct val="120000"/>
              </a:lnSpc>
              <a:spcBef>
                <a:spcPct val="0"/>
              </a:spcBef>
              <a:buClrTx/>
              <a:buFontTx/>
              <a:buNone/>
            </a:pPr>
            <a:r>
              <a:rPr lang="zh-CN" altLang="en-US" sz="3200" dirty="0" smtClean="0">
                <a:latin typeface="宋体" pitchFamily="2" charset="-122"/>
              </a:rPr>
              <a:t>          </a:t>
            </a:r>
            <a:r>
              <a:rPr lang="en-US" altLang="zh-CN" sz="3200" dirty="0" smtClean="0">
                <a:latin typeface="宋体" pitchFamily="2" charset="-122"/>
              </a:rPr>
              <a:t>2</a:t>
            </a:r>
            <a:r>
              <a:rPr lang="zh-CN" altLang="en-US" sz="3200" dirty="0" smtClean="0">
                <a:latin typeface="宋体" pitchFamily="2" charset="-122"/>
              </a:rPr>
              <a:t>）其它因素掩盖算法本质</a:t>
            </a:r>
          </a:p>
          <a:p>
            <a:pPr marL="828675" lvl="1" eaLnBrk="1" hangingPunct="1"/>
            <a:r>
              <a:rPr lang="zh-CN" altLang="en-US" dirty="0" smtClean="0">
                <a:latin typeface="宋体" pitchFamily="2" charset="-122"/>
              </a:rPr>
              <a:t>事前分析估算法</a:t>
            </a:r>
          </a:p>
        </p:txBody>
      </p:sp>
    </p:spTree>
    <p:extLst>
      <p:ext uri="{BB962C8B-B14F-4D97-AF65-F5344CB8AC3E}">
        <p14:creationId xmlns:p14="http://schemas.microsoft.com/office/powerpoint/2010/main" val="283370067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2"/>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altLang="zh-CN" i="0" dirty="0" smtClean="0">
                <a:solidFill>
                  <a:srgbClr val="FFFF00"/>
                </a:solidFill>
              </a:rPr>
              <a:t>1.4 </a:t>
            </a:r>
            <a:r>
              <a:rPr lang="zh-CN" altLang="en-US" i="0" dirty="0" smtClean="0">
                <a:solidFill>
                  <a:srgbClr val="FFFF00"/>
                </a:solidFill>
              </a:rPr>
              <a:t>算法效率的衡量方法和准则</a:t>
            </a:r>
          </a:p>
        </p:txBody>
      </p:sp>
      <p:sp>
        <p:nvSpPr>
          <p:cNvPr id="139267" name="Rectangle 3"/>
          <p:cNvSpPr>
            <a:spLocks noGrp="1" noChangeArrowheads="1"/>
          </p:cNvSpPr>
          <p:nvPr>
            <p:ph type="body" idx="1"/>
          </p:nvPr>
        </p:nvSpPr>
        <p:spPr>
          <a:xfrm>
            <a:off x="11579" y="682900"/>
            <a:ext cx="9016196" cy="5010150"/>
          </a:xfrm>
        </p:spPr>
        <p:txBody>
          <a:bodyPr/>
          <a:lstStyle/>
          <a:p>
            <a:pPr marL="363538" indent="-363538" eaLnBrk="1" hangingPunct="1"/>
            <a:r>
              <a:rPr lang="zh-CN" altLang="en-US" sz="3200" dirty="0" smtClean="0">
                <a:latin typeface="宋体" pitchFamily="2" charset="-122"/>
              </a:rPr>
              <a:t>事前分析估算法</a:t>
            </a:r>
          </a:p>
          <a:p>
            <a:pPr marL="363538" indent="-363538" algn="just">
              <a:lnSpc>
                <a:spcPct val="120000"/>
              </a:lnSpc>
              <a:spcBef>
                <a:spcPct val="10000"/>
              </a:spcBef>
              <a:spcAft>
                <a:spcPct val="10000"/>
              </a:spcAft>
              <a:buClrTx/>
              <a:buSzTx/>
              <a:buNone/>
            </a:pPr>
            <a:r>
              <a:rPr kumimoji="0" lang="zh-CN" altLang="en-US" sz="3200" dirty="0" smtClean="0">
                <a:solidFill>
                  <a:schemeClr val="tx1"/>
                </a:solidFill>
              </a:rPr>
              <a:t>	</a:t>
            </a:r>
            <a:r>
              <a:rPr lang="zh-CN" altLang="en-US" sz="2800" dirty="0" smtClean="0">
                <a:solidFill>
                  <a:schemeClr val="tx1"/>
                </a:solidFill>
              </a:rPr>
              <a:t>对算法所需要的计算机资源</a:t>
            </a:r>
            <a:r>
              <a:rPr lang="en-US" altLang="zh-CN" sz="2800" dirty="0" smtClean="0">
                <a:solidFill>
                  <a:schemeClr val="tx1"/>
                </a:solidFill>
              </a:rPr>
              <a:t>——</a:t>
            </a:r>
            <a:r>
              <a:rPr lang="zh-CN" altLang="en-US" sz="2800" dirty="0" smtClean="0">
                <a:solidFill>
                  <a:srgbClr val="00FFFF"/>
                </a:solidFill>
              </a:rPr>
              <a:t>时间</a:t>
            </a:r>
            <a:r>
              <a:rPr lang="zh-CN" altLang="en-US" sz="2800" dirty="0" smtClean="0">
                <a:solidFill>
                  <a:schemeClr val="tx1"/>
                </a:solidFill>
              </a:rPr>
              <a:t>和</a:t>
            </a:r>
            <a:r>
              <a:rPr lang="zh-CN" altLang="en-US" sz="2800" dirty="0" smtClean="0">
                <a:solidFill>
                  <a:srgbClr val="00FFFF"/>
                </a:solidFill>
              </a:rPr>
              <a:t>空间</a:t>
            </a:r>
            <a:r>
              <a:rPr lang="zh-CN" altLang="en-US" sz="2800" dirty="0" smtClean="0">
                <a:solidFill>
                  <a:schemeClr val="tx1"/>
                </a:solidFill>
              </a:rPr>
              <a:t>进行估算</a:t>
            </a:r>
            <a:endParaRPr lang="en-US" altLang="zh-CN" sz="2800" dirty="0" smtClean="0"/>
          </a:p>
          <a:p>
            <a:r>
              <a:rPr lang="zh-CN" altLang="en-US" sz="3200" dirty="0" smtClean="0"/>
              <a:t>和</a:t>
            </a:r>
            <a:r>
              <a:rPr lang="zh-CN" altLang="en-US" sz="3200" dirty="0"/>
              <a:t>算法执行时间相关的因素：</a:t>
            </a:r>
          </a:p>
          <a:p>
            <a:pPr lvl="1"/>
            <a:r>
              <a:rPr lang="en-US" altLang="zh-CN" sz="2800" dirty="0"/>
              <a:t>1</a:t>
            </a:r>
            <a:r>
              <a:rPr lang="zh-CN" altLang="en-US" sz="2800" dirty="0"/>
              <a:t>．计算机执行指令的速度</a:t>
            </a:r>
          </a:p>
          <a:p>
            <a:pPr lvl="1"/>
            <a:r>
              <a:rPr lang="en-US" altLang="zh-CN" sz="2800" dirty="0"/>
              <a:t>2</a:t>
            </a:r>
            <a:r>
              <a:rPr lang="zh-CN" altLang="en-US" sz="2800" dirty="0"/>
              <a:t>．编译程序产生的机器代码的质量</a:t>
            </a:r>
          </a:p>
          <a:p>
            <a:pPr lvl="1"/>
            <a:r>
              <a:rPr lang="en-US" altLang="zh-CN" sz="2800" dirty="0"/>
              <a:t>3</a:t>
            </a:r>
            <a:r>
              <a:rPr lang="zh-CN" altLang="en-US" sz="2800" dirty="0"/>
              <a:t>．编写程序的语言</a:t>
            </a:r>
          </a:p>
          <a:p>
            <a:pPr lvl="1"/>
            <a:r>
              <a:rPr lang="en-US" altLang="zh-CN" dirty="0">
                <a:solidFill>
                  <a:srgbClr val="00FFFF"/>
                </a:solidFill>
              </a:rPr>
              <a:t>4</a:t>
            </a:r>
            <a:r>
              <a:rPr lang="zh-CN" altLang="en-US" dirty="0">
                <a:solidFill>
                  <a:srgbClr val="00FFFF"/>
                </a:solidFill>
              </a:rPr>
              <a:t>．问题的规模</a:t>
            </a:r>
          </a:p>
          <a:p>
            <a:pPr lvl="1"/>
            <a:r>
              <a:rPr lang="en-US" altLang="zh-CN" dirty="0">
                <a:solidFill>
                  <a:srgbClr val="00FFFF"/>
                </a:solidFill>
              </a:rPr>
              <a:t>5</a:t>
            </a:r>
            <a:r>
              <a:rPr lang="zh-CN" altLang="en-US" dirty="0">
                <a:solidFill>
                  <a:srgbClr val="00FFFF"/>
                </a:solidFill>
              </a:rPr>
              <a:t>．算法选用的</a:t>
            </a:r>
            <a:r>
              <a:rPr lang="zh-CN" altLang="en-US" dirty="0" smtClean="0">
                <a:solidFill>
                  <a:srgbClr val="00FFFF"/>
                </a:solidFill>
              </a:rPr>
              <a:t>策略</a:t>
            </a:r>
            <a:endParaRPr lang="zh-CN" altLang="en-US" dirty="0">
              <a:solidFill>
                <a:srgbClr val="FF0000"/>
              </a:solidFill>
            </a:endParaRPr>
          </a:p>
          <a:p>
            <a:r>
              <a:rPr lang="zh-CN" altLang="en-US" sz="3200" dirty="0">
                <a:solidFill>
                  <a:schemeClr val="tx1"/>
                </a:solidFill>
              </a:rPr>
              <a:t> </a:t>
            </a:r>
            <a:r>
              <a:rPr lang="zh-CN" altLang="en-US" sz="2800" dirty="0">
                <a:solidFill>
                  <a:schemeClr val="tx1"/>
                </a:solidFill>
              </a:rPr>
              <a:t>一个特定算法的“</a:t>
            </a:r>
            <a:r>
              <a:rPr lang="zh-CN" altLang="en-US" sz="2800" dirty="0"/>
              <a:t>运行工作量</a:t>
            </a:r>
            <a:r>
              <a:rPr lang="zh-CN" altLang="en-US" sz="2800" dirty="0">
                <a:solidFill>
                  <a:schemeClr val="tx1"/>
                </a:solidFill>
              </a:rPr>
              <a:t>”的大小，只依赖于</a:t>
            </a:r>
            <a:r>
              <a:rPr lang="zh-CN" altLang="en-US" sz="2800" dirty="0"/>
              <a:t>问题的规模</a:t>
            </a:r>
            <a:r>
              <a:rPr lang="zh-CN" altLang="en-US" sz="2800" dirty="0">
                <a:solidFill>
                  <a:schemeClr val="tx1"/>
                </a:solidFill>
              </a:rPr>
              <a:t>（通常用整数量</a:t>
            </a:r>
            <a:r>
              <a:rPr lang="en-US" altLang="zh-CN" sz="2800" dirty="0"/>
              <a:t>n</a:t>
            </a:r>
            <a:r>
              <a:rPr lang="zh-CN" altLang="en-US" sz="2800" dirty="0">
                <a:solidFill>
                  <a:schemeClr val="tx1"/>
                </a:solidFill>
              </a:rPr>
              <a:t>表示），即它是问题规模的函数。</a:t>
            </a:r>
          </a:p>
          <a:p>
            <a:endParaRPr lang="en-US" altLang="zh-CN" sz="3200" dirty="0">
              <a:solidFill>
                <a:srgbClr val="FF0000"/>
              </a:solidFill>
            </a:endParaRPr>
          </a:p>
        </p:txBody>
      </p:sp>
    </p:spTree>
    <p:extLst>
      <p:ext uri="{BB962C8B-B14F-4D97-AF65-F5344CB8AC3E}">
        <p14:creationId xmlns:p14="http://schemas.microsoft.com/office/powerpoint/2010/main" val="470148221"/>
      </p:ext>
    </p:extLst>
  </p:cSld>
  <p:clrMapOvr>
    <a:masterClrMapping/>
  </p:clrMapOvr>
  <p:transition>
    <p:random/>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5"/>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FF00"/>
              </a:buClr>
              <a:buSzPct val="70000"/>
              <a:buFont typeface="Wingdings" panose="05000000000000000000" pitchFamily="2" charset="2"/>
              <a:buChar char="l"/>
              <a:defRPr kumimoji="1" sz="3600" b="1">
                <a:solidFill>
                  <a:srgbClr val="FFFF00"/>
                </a:solidFill>
                <a:latin typeface="Arial" panose="020B0604020202020204" pitchFamily="34" charset="0"/>
                <a:ea typeface="宋体" panose="02010600030101010101" pitchFamily="2" charset="-122"/>
              </a:defRPr>
            </a:lvl1pPr>
            <a:lvl2pPr marL="742950" indent="-285750">
              <a:spcBef>
                <a:spcPct val="20000"/>
              </a:spcBef>
              <a:buClr>
                <a:schemeClr val="tx1"/>
              </a:buClr>
              <a:buSzPct val="60000"/>
              <a:buFont typeface="宋体" panose="02010600030101010101" pitchFamily="2" charset="-122"/>
              <a:buChar char="◆"/>
              <a:defRPr kumimoji="1" sz="32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66FF33"/>
              </a:buClr>
              <a:buSzPct val="75000"/>
              <a:buFont typeface="Wingdings" panose="05000000000000000000" pitchFamily="2" charset="2"/>
              <a:buChar char="n"/>
              <a:defRPr kumimoji="1" sz="2800" b="1">
                <a:solidFill>
                  <a:srgbClr val="66FF33"/>
                </a:solidFill>
                <a:latin typeface="Arial" panose="020B0604020202020204" pitchFamily="34" charset="0"/>
                <a:ea typeface="宋体" panose="02010600030101010101" pitchFamily="2" charset="-122"/>
              </a:defRPr>
            </a:lvl3pPr>
            <a:lvl4pPr marL="1600200" indent="-228600">
              <a:spcBef>
                <a:spcPct val="20000"/>
              </a:spcBef>
              <a:buClr>
                <a:srgbClr val="00FFFF"/>
              </a:buClr>
              <a:buSzPct val="70000"/>
              <a:buFont typeface="宋体" panose="02010600030101010101" pitchFamily="2" charset="-122"/>
              <a:buChar char="▲"/>
              <a:defRPr kumimoji="1" sz="2400" b="1">
                <a:solidFill>
                  <a:srgbClr val="00FFFF"/>
                </a:solidFill>
                <a:latin typeface="Arial" panose="020B0604020202020204" pitchFamily="34" charset="0"/>
                <a:ea typeface="宋体" panose="02010600030101010101" pitchFamily="2" charset="-122"/>
              </a:defRPr>
            </a:lvl4pPr>
            <a:lvl5pPr marL="2057400" indent="-228600">
              <a:spcBef>
                <a:spcPct val="20000"/>
              </a:spcBef>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tx1"/>
              </a:buClr>
              <a:buSzPct val="70000"/>
              <a:buFont typeface="Wingdings" panose="05000000000000000000" pitchFamily="2" charset="2"/>
              <a:buChar char="l"/>
              <a:defRPr kumimoji="1" sz="2200" b="1">
                <a:solidFill>
                  <a:schemeClr val="tx1"/>
                </a:solidFill>
                <a:latin typeface="Arial" panose="020B0604020202020204" pitchFamily="34" charset="0"/>
                <a:ea typeface="宋体" panose="02010600030101010101" pitchFamily="2" charset="-122"/>
              </a:defRPr>
            </a:lvl9pPr>
          </a:lstStyle>
          <a:p>
            <a:pPr>
              <a:buClr>
                <a:srgbClr val="CC99FF"/>
              </a:buClr>
              <a:buSzTx/>
              <a:buFont typeface="Monotype Sorts" pitchFamily="2" charset="2"/>
              <a:buNone/>
            </a:pPr>
            <a:r>
              <a:rPr lang="zh-CN" altLang="en-US" sz="1400" b="0" smtClean="0">
                <a:solidFill>
                  <a:srgbClr val="00FFFF"/>
                </a:solidFill>
                <a:latin typeface="宋体" panose="02010600030101010101" pitchFamily="2" charset="-122"/>
              </a:rPr>
              <a:t>第 </a:t>
            </a:r>
            <a:fld id="{418FE671-CEC3-432F-B6C0-C8F000464F37}" type="slidenum">
              <a:rPr lang="zh-CN" altLang="en-US" sz="1400" smtClean="0">
                <a:solidFill>
                  <a:srgbClr val="66CCFF"/>
                </a:solidFill>
                <a:latin typeface="宋体" panose="02010600030101010101" pitchFamily="2" charset="-122"/>
              </a:rPr>
              <a:pPr>
                <a:buClr>
                  <a:srgbClr val="CC99FF"/>
                </a:buClr>
                <a:buSzTx/>
                <a:buFont typeface="Monotype Sorts" pitchFamily="2" charset="2"/>
                <a:buNone/>
              </a:pPr>
              <a:t>86</a:t>
            </a:fld>
            <a:r>
              <a:rPr lang="en-US" altLang="zh-CN" sz="1400" smtClean="0">
                <a:solidFill>
                  <a:srgbClr val="00FFFF"/>
                </a:solidFill>
                <a:latin typeface="宋体" panose="02010600030101010101" pitchFamily="2" charset="-122"/>
              </a:rPr>
              <a:t> </a:t>
            </a:r>
            <a:r>
              <a:rPr lang="zh-CN" altLang="en-US" sz="1400" b="0" smtClean="0">
                <a:solidFill>
                  <a:srgbClr val="00FFFF"/>
                </a:solidFill>
                <a:latin typeface="宋体" panose="02010600030101010101" pitchFamily="2" charset="-122"/>
              </a:rPr>
              <a:t>页</a:t>
            </a:r>
            <a:endParaRPr lang="zh-CN" altLang="en-US" sz="1800" b="0" smtClean="0">
              <a:solidFill>
                <a:srgbClr val="00FFFF"/>
              </a:solidFill>
            </a:endParaRPr>
          </a:p>
        </p:txBody>
      </p:sp>
      <p:sp>
        <p:nvSpPr>
          <p:cNvPr id="89091"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en-US" altLang="zh-CN" i="0" smtClean="0"/>
              <a:t>——</a:t>
            </a:r>
            <a:r>
              <a:rPr lang="zh-CN" altLang="en-US" i="0" smtClean="0"/>
              <a:t>算法分类</a:t>
            </a:r>
          </a:p>
        </p:txBody>
      </p:sp>
      <p:sp>
        <p:nvSpPr>
          <p:cNvPr id="1125379" name="Rectangle 3"/>
          <p:cNvSpPr>
            <a:spLocks noGrp="1" noChangeArrowheads="1"/>
          </p:cNvSpPr>
          <p:nvPr>
            <p:ph type="body" sz="half" idx="1"/>
          </p:nvPr>
        </p:nvSpPr>
        <p:spPr>
          <a:xfrm>
            <a:off x="206375" y="765175"/>
            <a:ext cx="8731250" cy="5949950"/>
          </a:xfrm>
        </p:spPr>
        <p:txBody>
          <a:bodyPr/>
          <a:lstStyle/>
          <a:p>
            <a:pPr marL="266700" indent="-266700" eaLnBrk="1" hangingPunct="1">
              <a:lnSpc>
                <a:spcPts val="3800"/>
              </a:lnSpc>
              <a:spcBef>
                <a:spcPts val="0"/>
              </a:spcBef>
              <a:defRPr/>
            </a:pPr>
            <a:r>
              <a:rPr lang="zh-CN" altLang="en-US" sz="3200" dirty="0" smtClean="0">
                <a:solidFill>
                  <a:srgbClr val="FFFF66"/>
                </a:solidFill>
                <a:latin typeface="+mn-ea"/>
              </a:rPr>
              <a:t>贪心法：</a:t>
            </a:r>
            <a:r>
              <a:rPr lang="zh-CN" altLang="en-US" sz="3200" dirty="0" smtClean="0">
                <a:solidFill>
                  <a:schemeClr val="tx1"/>
                </a:solidFill>
                <a:latin typeface="+mn-ea"/>
              </a:rPr>
              <a:t>分步完成，局部最优得到整体最优</a:t>
            </a:r>
            <a:endParaRPr lang="en-US" altLang="zh-CN" sz="3200" dirty="0" smtClean="0">
              <a:solidFill>
                <a:schemeClr val="tx1"/>
              </a:solidFill>
              <a:latin typeface="+mn-ea"/>
            </a:endParaRPr>
          </a:p>
          <a:p>
            <a:pPr>
              <a:lnSpc>
                <a:spcPts val="3800"/>
              </a:lnSpc>
              <a:spcBef>
                <a:spcPts val="0"/>
              </a:spcBef>
              <a:defRPr/>
            </a:pPr>
            <a:r>
              <a:rPr lang="zh-CN" altLang="en-US" sz="3200" dirty="0" smtClean="0">
                <a:solidFill>
                  <a:srgbClr val="FFFF66"/>
                </a:solidFill>
                <a:latin typeface="+mn-ea"/>
              </a:rPr>
              <a:t>分治法：</a:t>
            </a:r>
            <a:r>
              <a:rPr lang="zh-CN" altLang="en-US" sz="3200" dirty="0" smtClean="0">
                <a:solidFill>
                  <a:schemeClr val="tx1"/>
                </a:solidFill>
                <a:latin typeface="+mn-ea"/>
              </a:rPr>
              <a:t>问题规模缩小，分而治之。如折半检索等</a:t>
            </a:r>
            <a:endParaRPr lang="en-US" altLang="zh-CN" sz="3200" dirty="0" smtClean="0">
              <a:solidFill>
                <a:schemeClr val="tx1"/>
              </a:solidFill>
              <a:latin typeface="+mn-ea"/>
            </a:endParaRPr>
          </a:p>
          <a:p>
            <a:pPr>
              <a:lnSpc>
                <a:spcPts val="3800"/>
              </a:lnSpc>
              <a:spcBef>
                <a:spcPts val="0"/>
              </a:spcBef>
              <a:defRPr/>
            </a:pPr>
            <a:r>
              <a:rPr lang="zh-CN" altLang="en-US" sz="3200" dirty="0" smtClean="0">
                <a:solidFill>
                  <a:srgbClr val="FFFF66"/>
                </a:solidFill>
                <a:latin typeface="+mn-ea"/>
              </a:rPr>
              <a:t>动态规划法：</a:t>
            </a:r>
            <a:r>
              <a:rPr lang="zh-CN" altLang="en-US" sz="3200" dirty="0" smtClean="0">
                <a:solidFill>
                  <a:schemeClr val="tx1"/>
                </a:solidFill>
                <a:latin typeface="+mn-ea"/>
              </a:rPr>
              <a:t>问题分解（缩小规模），得到各个分解结果，再自底向上求出最后结果</a:t>
            </a:r>
            <a:endParaRPr lang="en-US" altLang="zh-CN" sz="3200" dirty="0" smtClean="0">
              <a:solidFill>
                <a:schemeClr val="tx1"/>
              </a:solidFill>
              <a:latin typeface="+mn-ea"/>
            </a:endParaRPr>
          </a:p>
          <a:p>
            <a:pPr>
              <a:lnSpc>
                <a:spcPts val="3800"/>
              </a:lnSpc>
              <a:spcBef>
                <a:spcPts val="0"/>
              </a:spcBef>
              <a:defRPr/>
            </a:pPr>
            <a:r>
              <a:rPr lang="zh-CN" altLang="en-US" sz="3200" dirty="0" smtClean="0">
                <a:solidFill>
                  <a:srgbClr val="FFFF66"/>
                </a:solidFill>
                <a:latin typeface="+mn-ea"/>
              </a:rPr>
              <a:t>回溯法：</a:t>
            </a:r>
            <a:r>
              <a:rPr lang="zh-CN" altLang="en-US" sz="3200" dirty="0" smtClean="0">
                <a:solidFill>
                  <a:schemeClr val="tx1"/>
                </a:solidFill>
                <a:latin typeface="+mn-ea"/>
              </a:rPr>
              <a:t>彻底搜索，深度优先试探求得</a:t>
            </a:r>
            <a:endParaRPr lang="en-US" altLang="zh-CN" sz="3200" dirty="0" smtClean="0">
              <a:solidFill>
                <a:schemeClr val="tx1"/>
              </a:solidFill>
              <a:latin typeface="+mn-ea"/>
            </a:endParaRPr>
          </a:p>
          <a:p>
            <a:pPr>
              <a:lnSpc>
                <a:spcPts val="3800"/>
              </a:lnSpc>
              <a:spcBef>
                <a:spcPts val="0"/>
              </a:spcBef>
              <a:defRPr/>
            </a:pPr>
            <a:r>
              <a:rPr lang="zh-CN" altLang="en-US" sz="3200" dirty="0" smtClean="0">
                <a:solidFill>
                  <a:srgbClr val="FFFF66"/>
                </a:solidFill>
                <a:latin typeface="+mn-ea"/>
              </a:rPr>
              <a:t>分支界限法：</a:t>
            </a:r>
            <a:r>
              <a:rPr lang="zh-CN" altLang="en-US" sz="3200" dirty="0" smtClean="0">
                <a:solidFill>
                  <a:schemeClr val="tx1"/>
                </a:solidFill>
                <a:latin typeface="+mn-ea"/>
              </a:rPr>
              <a:t>彻底搜索，广度优先试探求得</a:t>
            </a:r>
            <a:endParaRPr lang="en-US" altLang="zh-CN" sz="3200" dirty="0" smtClean="0">
              <a:solidFill>
                <a:schemeClr val="tx1"/>
              </a:solidFill>
              <a:latin typeface="+mn-ea"/>
            </a:endParaRPr>
          </a:p>
          <a:p>
            <a:pPr>
              <a:lnSpc>
                <a:spcPts val="3800"/>
              </a:lnSpc>
              <a:spcBef>
                <a:spcPts val="0"/>
              </a:spcBef>
              <a:defRPr/>
            </a:pPr>
            <a:r>
              <a:rPr lang="en-US" altLang="zh-CN" sz="3200" dirty="0" smtClean="0">
                <a:solidFill>
                  <a:srgbClr val="00FFFF"/>
                </a:solidFill>
                <a:latin typeface="+mn-ea"/>
              </a:rPr>
              <a:t>A*</a:t>
            </a:r>
            <a:r>
              <a:rPr lang="zh-CN" altLang="en-US" sz="3200" dirty="0" smtClean="0">
                <a:solidFill>
                  <a:srgbClr val="00FFFF"/>
                </a:solidFill>
                <a:latin typeface="+mn-ea"/>
              </a:rPr>
              <a:t>算法</a:t>
            </a:r>
            <a:endParaRPr lang="en-US" altLang="zh-CN" sz="3200" dirty="0" smtClean="0">
              <a:solidFill>
                <a:srgbClr val="00FFFF"/>
              </a:solidFill>
              <a:latin typeface="+mn-ea"/>
            </a:endParaRPr>
          </a:p>
          <a:p>
            <a:pPr>
              <a:lnSpc>
                <a:spcPts val="3800"/>
              </a:lnSpc>
              <a:spcBef>
                <a:spcPts val="0"/>
              </a:spcBef>
              <a:defRPr/>
            </a:pPr>
            <a:r>
              <a:rPr lang="zh-CN" altLang="en-US" sz="3200" dirty="0" smtClean="0">
                <a:solidFill>
                  <a:srgbClr val="00FFFF"/>
                </a:solidFill>
                <a:latin typeface="+mn-ea"/>
              </a:rPr>
              <a:t>遗传算法、进化计算</a:t>
            </a:r>
            <a:endParaRPr lang="en-US" altLang="zh-CN" sz="3200" dirty="0" smtClean="0">
              <a:solidFill>
                <a:srgbClr val="00FFFF"/>
              </a:solidFill>
              <a:latin typeface="+mn-ea"/>
            </a:endParaRPr>
          </a:p>
          <a:p>
            <a:pPr>
              <a:lnSpc>
                <a:spcPts val="3800"/>
              </a:lnSpc>
              <a:spcBef>
                <a:spcPts val="0"/>
              </a:spcBef>
              <a:defRPr/>
            </a:pPr>
            <a:r>
              <a:rPr lang="zh-CN" altLang="en-US" sz="3200" dirty="0" smtClean="0">
                <a:solidFill>
                  <a:srgbClr val="00FFFF"/>
                </a:solidFill>
                <a:latin typeface="+mn-ea"/>
              </a:rPr>
              <a:t>蚁群算法、粒子群算法</a:t>
            </a:r>
            <a:endParaRPr lang="en-US" altLang="zh-CN" sz="3200" dirty="0" smtClean="0">
              <a:solidFill>
                <a:srgbClr val="00FFFF"/>
              </a:solidFill>
              <a:latin typeface="+mn-ea"/>
            </a:endParaRPr>
          </a:p>
          <a:p>
            <a:pPr>
              <a:lnSpc>
                <a:spcPts val="3800"/>
              </a:lnSpc>
              <a:spcBef>
                <a:spcPts val="0"/>
              </a:spcBef>
              <a:defRPr/>
            </a:pPr>
            <a:r>
              <a:rPr lang="zh-CN" altLang="en-US" sz="3200" dirty="0" smtClean="0">
                <a:solidFill>
                  <a:srgbClr val="00FFFF"/>
                </a:solidFill>
                <a:latin typeface="+mn-ea"/>
              </a:rPr>
              <a:t>支持向量机</a:t>
            </a:r>
            <a:endParaRPr lang="en-US" altLang="zh-CN" sz="3200" dirty="0" smtClean="0">
              <a:solidFill>
                <a:srgbClr val="00FFFF"/>
              </a:solidFill>
              <a:latin typeface="+mn-ea"/>
            </a:endParaRPr>
          </a:p>
          <a:p>
            <a:pPr>
              <a:lnSpc>
                <a:spcPts val="3800"/>
              </a:lnSpc>
              <a:spcBef>
                <a:spcPts val="0"/>
              </a:spcBef>
              <a:defRPr/>
            </a:pPr>
            <a:r>
              <a:rPr lang="en-US" altLang="zh-CN" sz="3200" dirty="0" smtClean="0">
                <a:solidFill>
                  <a:srgbClr val="00FFFF"/>
                </a:solidFill>
                <a:latin typeface="+mn-ea"/>
              </a:rPr>
              <a:t>……</a:t>
            </a:r>
            <a:endParaRPr lang="zh-CN" altLang="en-US" sz="3200" dirty="0" smtClean="0">
              <a:solidFill>
                <a:srgbClr val="00FFFF"/>
              </a:solidFill>
              <a:latin typeface="+mn-ea"/>
            </a:endParaRPr>
          </a:p>
        </p:txBody>
      </p:sp>
    </p:spTree>
    <p:extLst>
      <p:ext uri="{BB962C8B-B14F-4D97-AF65-F5344CB8AC3E}">
        <p14:creationId xmlns:p14="http://schemas.microsoft.com/office/powerpoint/2010/main" val="1331162481"/>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53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53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53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537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2537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2537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2537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2537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25379">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2537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5379"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58EF1965-FEC7-4C0F-BBD1-D702904C3724}" type="slidenum">
              <a:rPr lang="zh-CN" altLang="en-US" b="1">
                <a:solidFill>
                  <a:srgbClr val="66CCFF"/>
                </a:solidFill>
              </a:rPr>
              <a:pPr>
                <a:defRPr/>
              </a:pPr>
              <a:t>87</a:t>
            </a:fld>
            <a:r>
              <a:rPr lang="en-US" altLang="zh-CN" b="1"/>
              <a:t> </a:t>
            </a:r>
            <a:r>
              <a:rPr lang="zh-CN" altLang="en-US"/>
              <a:t>页</a:t>
            </a:r>
            <a:endParaRPr lang="zh-CN" altLang="en-US" sz="180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a:t>如何估计时间复杂度？</a:t>
            </a:r>
            <a:endParaRPr lang="en-US" altLang="zh-CN" i="0" dirty="0" smtClean="0">
              <a:solidFill>
                <a:srgbClr val="00FFFF"/>
              </a:solidFill>
            </a:endParaRPr>
          </a:p>
        </p:txBody>
      </p:sp>
      <p:sp>
        <p:nvSpPr>
          <p:cNvPr id="1106947" name="Rectangle 3"/>
          <p:cNvSpPr>
            <a:spLocks noGrp="1" noChangeArrowheads="1"/>
          </p:cNvSpPr>
          <p:nvPr>
            <p:ph type="body" sz="half" idx="1"/>
          </p:nvPr>
        </p:nvSpPr>
        <p:spPr>
          <a:xfrm>
            <a:off x="228600" y="736275"/>
            <a:ext cx="8709025" cy="5805488"/>
          </a:xfrm>
        </p:spPr>
        <p:txBody>
          <a:bodyPr/>
          <a:lstStyle/>
          <a:p>
            <a:pPr marL="363538" indent="-363538" eaLnBrk="1" hangingPunct="1"/>
            <a:r>
              <a:rPr lang="zh-CN" altLang="en-US" sz="3200" dirty="0" smtClean="0">
                <a:solidFill>
                  <a:schemeClr val="tx1"/>
                </a:solidFill>
                <a:latin typeface="宋体" pitchFamily="2" charset="-122"/>
              </a:rPr>
              <a:t>算法由</a:t>
            </a:r>
            <a:r>
              <a:rPr lang="zh-CN" altLang="en-US" sz="3200" dirty="0" smtClean="0">
                <a:latin typeface="宋体" pitchFamily="2" charset="-122"/>
              </a:rPr>
              <a:t>控制语句</a:t>
            </a:r>
            <a:r>
              <a:rPr lang="zh-CN" altLang="en-US" sz="3200" dirty="0" smtClean="0">
                <a:solidFill>
                  <a:schemeClr val="tx1"/>
                </a:solidFill>
                <a:latin typeface="宋体" pitchFamily="2" charset="-122"/>
              </a:rPr>
              <a:t>和</a:t>
            </a:r>
            <a:r>
              <a:rPr lang="zh-CN" altLang="en-US" sz="3200" dirty="0" smtClean="0">
                <a:latin typeface="宋体" pitchFamily="2" charset="-122"/>
              </a:rPr>
              <a:t>原操作</a:t>
            </a:r>
            <a:r>
              <a:rPr lang="zh-CN" altLang="en-US" sz="3200" dirty="0" smtClean="0">
                <a:solidFill>
                  <a:schemeClr val="tx1"/>
                </a:solidFill>
                <a:latin typeface="宋体" pitchFamily="2" charset="-122"/>
              </a:rPr>
              <a:t>（预定义数据类型的操作）组成</a:t>
            </a:r>
          </a:p>
          <a:p>
            <a:pPr marL="363538" indent="-363538" eaLnBrk="1" hangingPunct="1"/>
            <a:r>
              <a:rPr lang="zh-CN" altLang="en-US" sz="3200" dirty="0" smtClean="0">
                <a:solidFill>
                  <a:srgbClr val="00FFFF"/>
                </a:solidFill>
                <a:latin typeface="宋体" pitchFamily="2" charset="-122"/>
                <a:cs typeface="Times New Roman" pitchFamily="18" charset="0"/>
              </a:rPr>
              <a:t>原操作是算法的核心操作</a:t>
            </a:r>
            <a:endParaRPr lang="zh-CN" altLang="en-US" sz="3200" dirty="0" smtClean="0">
              <a:solidFill>
                <a:srgbClr val="00FFFF"/>
              </a:solidFill>
              <a:latin typeface="宋体" pitchFamily="2" charset="-122"/>
            </a:endParaRPr>
          </a:p>
          <a:p>
            <a:pPr marL="828675" lvl="1" eaLnBrk="1" hangingPunct="1">
              <a:buFont typeface="宋体" pitchFamily="2" charset="-122"/>
              <a:buNone/>
            </a:pPr>
            <a:r>
              <a:rPr lang="zh-CN" altLang="en-US" dirty="0" smtClean="0"/>
              <a:t>例：</a:t>
            </a:r>
            <a:r>
              <a:rPr lang="en-US" altLang="zh-CN" dirty="0" smtClean="0"/>
              <a:t>n </a:t>
            </a:r>
            <a:r>
              <a:rPr lang="zh-CN" altLang="en-US" dirty="0" smtClean="0"/>
              <a:t>阶矩阵相乘算法</a:t>
            </a:r>
          </a:p>
          <a:p>
            <a:pPr marL="828675" lvl="1" eaLnBrk="1" hangingPunct="1">
              <a:buFont typeface="宋体" pitchFamily="2" charset="-122"/>
              <a:buNone/>
            </a:pPr>
            <a:r>
              <a:rPr lang="zh-CN" altLang="en-US" dirty="0" smtClean="0"/>
              <a:t>   </a:t>
            </a:r>
            <a:r>
              <a:rPr lang="en-US" altLang="zh-CN" dirty="0" smtClean="0"/>
              <a:t>for ( </a:t>
            </a:r>
            <a:r>
              <a:rPr lang="en-US" altLang="zh-CN" dirty="0" err="1" smtClean="0"/>
              <a:t>i</a:t>
            </a:r>
            <a:r>
              <a:rPr lang="en-US" altLang="zh-CN" dirty="0" smtClean="0"/>
              <a:t> = 1; </a:t>
            </a:r>
            <a:r>
              <a:rPr lang="en-US" altLang="zh-CN" dirty="0" err="1" smtClean="0"/>
              <a:t>i</a:t>
            </a:r>
            <a:r>
              <a:rPr lang="en-US" altLang="zh-CN" dirty="0" smtClean="0"/>
              <a:t>&lt;=n; ++</a:t>
            </a:r>
            <a:r>
              <a:rPr lang="en-US" altLang="zh-CN" dirty="0" err="1" smtClean="0"/>
              <a:t>i</a:t>
            </a:r>
            <a:r>
              <a:rPr lang="en-US" altLang="zh-CN" dirty="0" smtClean="0"/>
              <a:t> )</a:t>
            </a:r>
          </a:p>
          <a:p>
            <a:pPr marL="828675" lvl="1" eaLnBrk="1" hangingPunct="1">
              <a:buFont typeface="宋体" pitchFamily="2" charset="-122"/>
              <a:buNone/>
            </a:pPr>
            <a:r>
              <a:rPr lang="en-US" altLang="zh-CN" dirty="0" smtClean="0"/>
              <a:t>        for ( j = 1; j&lt;=n; ++j ) {</a:t>
            </a:r>
          </a:p>
          <a:p>
            <a:pPr marL="828675" lvl="1" eaLnBrk="1" hangingPunct="1">
              <a:buFont typeface="宋体" pitchFamily="2" charset="-122"/>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0 ; </a:t>
            </a:r>
            <a:r>
              <a:rPr lang="en-US" altLang="zh-CN" dirty="0" smtClean="0">
                <a:solidFill>
                  <a:srgbClr val="00FF00"/>
                </a:solidFill>
              </a:rPr>
              <a:t>//</a:t>
            </a:r>
            <a:r>
              <a:rPr lang="zh-CN" altLang="en-US" dirty="0" smtClean="0">
                <a:solidFill>
                  <a:srgbClr val="00FF00"/>
                </a:solidFill>
              </a:rPr>
              <a:t>赋值操作</a:t>
            </a:r>
            <a:endParaRPr lang="en-US" altLang="zh-CN" dirty="0" smtClean="0">
              <a:solidFill>
                <a:srgbClr val="00FF00"/>
              </a:solidFill>
            </a:endParaRPr>
          </a:p>
          <a:p>
            <a:pPr marL="828675" lvl="1" eaLnBrk="1" hangingPunct="1">
              <a:buFont typeface="宋体" pitchFamily="2" charset="-122"/>
              <a:buNone/>
            </a:pPr>
            <a:r>
              <a:rPr lang="en-US" altLang="zh-CN" dirty="0" smtClean="0"/>
              <a:t>            for ( k = 1; k&lt;= n; ++k )</a:t>
            </a:r>
          </a:p>
          <a:p>
            <a:pPr marL="828675" lvl="1" eaLnBrk="1" hangingPunct="1">
              <a:buFont typeface="宋体" pitchFamily="2" charset="-122"/>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a[ </a:t>
            </a:r>
            <a:r>
              <a:rPr lang="en-US" altLang="zh-CN" dirty="0" err="1" smtClean="0">
                <a:solidFill>
                  <a:srgbClr val="FFFF00"/>
                </a:solidFill>
              </a:rPr>
              <a:t>i</a:t>
            </a:r>
            <a:r>
              <a:rPr lang="en-US" altLang="zh-CN" dirty="0" smtClean="0">
                <a:solidFill>
                  <a:srgbClr val="FFFF00"/>
                </a:solidFill>
              </a:rPr>
              <a:t> ][ k ] * b[ k] [ j ];</a:t>
            </a:r>
            <a:r>
              <a:rPr lang="en-US" altLang="zh-CN" dirty="0">
                <a:solidFill>
                  <a:srgbClr val="00FF00"/>
                </a:solidFill>
              </a:rPr>
              <a:t> </a:t>
            </a:r>
            <a:r>
              <a:rPr lang="en-US" altLang="zh-CN" dirty="0" smtClean="0">
                <a:solidFill>
                  <a:srgbClr val="00FF00"/>
                </a:solidFill>
              </a:rPr>
              <a:t>			//</a:t>
            </a:r>
            <a:r>
              <a:rPr lang="zh-CN" altLang="en-US" dirty="0" smtClean="0">
                <a:solidFill>
                  <a:srgbClr val="00FF00"/>
                </a:solidFill>
              </a:rPr>
              <a:t>乘法与赋值</a:t>
            </a:r>
            <a:r>
              <a:rPr lang="zh-CN" altLang="en-US" dirty="0">
                <a:solidFill>
                  <a:srgbClr val="00FF00"/>
                </a:solidFill>
              </a:rPr>
              <a:t>操作</a:t>
            </a:r>
            <a:endParaRPr lang="zh-CN" altLang="en-US" dirty="0" smtClean="0">
              <a:solidFill>
                <a:srgbClr val="FFFF00"/>
              </a:solidFill>
            </a:endParaRPr>
          </a:p>
          <a:p>
            <a:pPr marL="828675" lvl="1" eaLnBrk="1" hangingPunct="1">
              <a:buFont typeface="宋体" pitchFamily="2" charset="-122"/>
              <a:buNone/>
            </a:pPr>
            <a:r>
              <a:rPr lang="en-US" altLang="zh-CN" dirty="0" smtClean="0"/>
              <a:t>        }</a:t>
            </a:r>
            <a:endParaRPr lang="zh-CN" altLang="en-US" dirty="0" smtClean="0">
              <a:latin typeface="宋体" pitchFamily="2" charset="-122"/>
            </a:endParaRPr>
          </a:p>
        </p:txBody>
      </p:sp>
    </p:spTree>
    <p:extLst>
      <p:ext uri="{BB962C8B-B14F-4D97-AF65-F5344CB8AC3E}">
        <p14:creationId xmlns:p14="http://schemas.microsoft.com/office/powerpoint/2010/main" val="99831712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6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69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69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9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06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069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0694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0694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0694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6947" grpId="0" build="p" bldLvl="2"/>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58EF1965-FEC7-4C0F-BBD1-D702904C3724}" type="slidenum">
              <a:rPr lang="zh-CN" altLang="en-US" b="1">
                <a:solidFill>
                  <a:srgbClr val="66CCFF"/>
                </a:solidFill>
              </a:rPr>
              <a:pPr>
                <a:defRPr/>
              </a:pPr>
              <a:t>88</a:t>
            </a:fld>
            <a:r>
              <a:rPr lang="en-US" altLang="zh-CN" b="1"/>
              <a:t> </a:t>
            </a:r>
            <a:r>
              <a:rPr lang="zh-CN" altLang="en-US"/>
              <a:t>页</a:t>
            </a:r>
            <a:endParaRPr lang="zh-CN" altLang="en-US" sz="180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a:t>如何估计时间复杂度？</a:t>
            </a:r>
            <a:endParaRPr lang="en-US" altLang="zh-CN" i="0" dirty="0" smtClean="0">
              <a:solidFill>
                <a:srgbClr val="00FFFF"/>
              </a:solidFill>
            </a:endParaRPr>
          </a:p>
        </p:txBody>
      </p:sp>
      <p:sp>
        <p:nvSpPr>
          <p:cNvPr id="1106947" name="Rectangle 3"/>
          <p:cNvSpPr>
            <a:spLocks noGrp="1" noChangeArrowheads="1"/>
          </p:cNvSpPr>
          <p:nvPr>
            <p:ph type="body" sz="half" idx="1"/>
          </p:nvPr>
        </p:nvSpPr>
        <p:spPr>
          <a:xfrm>
            <a:off x="0" y="747850"/>
            <a:ext cx="8937625" cy="5805488"/>
          </a:xfrm>
        </p:spPr>
        <p:txBody>
          <a:bodyPr/>
          <a:lstStyle/>
          <a:p>
            <a:pPr marL="363538" indent="-363538" eaLnBrk="1" hangingPunct="1"/>
            <a:r>
              <a:rPr lang="zh-CN" altLang="en-US" sz="3200" dirty="0"/>
              <a:t>算法的执行时间 </a:t>
            </a:r>
            <a:r>
              <a:rPr lang="en-US" altLang="zh-CN" sz="3200" dirty="0">
                <a:solidFill>
                  <a:schemeClr val="tx1"/>
                </a:solidFill>
              </a:rPr>
              <a:t>=</a:t>
            </a:r>
            <a:br>
              <a:rPr lang="en-US" altLang="zh-CN" sz="3200" dirty="0">
                <a:solidFill>
                  <a:schemeClr val="tx1"/>
                </a:solidFill>
              </a:rPr>
            </a:br>
            <a:r>
              <a:rPr lang="en-US" altLang="zh-CN" sz="3200" dirty="0">
                <a:solidFill>
                  <a:schemeClr val="tx1"/>
                </a:solidFill>
                <a:latin typeface="Arial" charset="0"/>
                <a:cs typeface="Arial" charset="0"/>
              </a:rPr>
              <a:t>∑</a:t>
            </a:r>
            <a:r>
              <a:rPr lang="zh-CN" altLang="en-US" sz="3200" dirty="0"/>
              <a:t>原操作</a:t>
            </a:r>
            <a:r>
              <a:rPr lang="en-US" altLang="zh-CN" sz="3200" baseline="-25000" dirty="0" err="1"/>
              <a:t>i</a:t>
            </a:r>
            <a:r>
              <a:rPr lang="zh-CN" altLang="en-US" sz="3200" dirty="0">
                <a:solidFill>
                  <a:schemeClr val="tx1"/>
                </a:solidFill>
              </a:rPr>
              <a:t>的</a:t>
            </a:r>
            <a:r>
              <a:rPr lang="zh-CN" altLang="en-US" sz="3200" dirty="0">
                <a:solidFill>
                  <a:srgbClr val="00FFFF"/>
                </a:solidFill>
              </a:rPr>
              <a:t>执行次数</a:t>
            </a:r>
            <a:r>
              <a:rPr lang="en-US" altLang="zh-CN" sz="3200" dirty="0">
                <a:solidFill>
                  <a:schemeClr val="tx1"/>
                </a:solidFill>
              </a:rPr>
              <a:t>×</a:t>
            </a:r>
            <a:r>
              <a:rPr lang="zh-CN" altLang="en-US" sz="3200" dirty="0"/>
              <a:t>原操作</a:t>
            </a:r>
            <a:r>
              <a:rPr lang="en-US" altLang="zh-CN" sz="3200" baseline="-25000" dirty="0" err="1"/>
              <a:t>i</a:t>
            </a:r>
            <a:r>
              <a:rPr lang="zh-CN" altLang="en-US" sz="3200" dirty="0">
                <a:solidFill>
                  <a:schemeClr val="tx1"/>
                </a:solidFill>
              </a:rPr>
              <a:t>的</a:t>
            </a:r>
            <a:r>
              <a:rPr lang="zh-CN" altLang="en-US" sz="3200" dirty="0">
                <a:solidFill>
                  <a:srgbClr val="00FFFF"/>
                </a:solidFill>
              </a:rPr>
              <a:t>执行时间</a:t>
            </a:r>
            <a:endParaRPr lang="zh-CN" altLang="en-US" sz="3200" dirty="0"/>
          </a:p>
          <a:p>
            <a:pPr marL="363538" indent="-363538" eaLnBrk="1" hangingPunct="1"/>
            <a:r>
              <a:rPr lang="zh-CN" altLang="en-US" sz="3200" dirty="0"/>
              <a:t>算法的执行时间 </a:t>
            </a:r>
            <a:r>
              <a:rPr lang="zh-CN" altLang="en-US" sz="3200" dirty="0">
                <a:solidFill>
                  <a:schemeClr val="tx1"/>
                </a:solidFill>
              </a:rPr>
              <a:t>与</a:t>
            </a:r>
            <a:r>
              <a:rPr lang="zh-CN" altLang="en-US" sz="3200" dirty="0"/>
              <a:t> 原操作执行次数之和    </a:t>
            </a:r>
            <a:r>
              <a:rPr lang="zh-CN" altLang="en-US" sz="3200" dirty="0">
                <a:solidFill>
                  <a:schemeClr val="tx1"/>
                </a:solidFill>
              </a:rPr>
              <a:t>成正比</a:t>
            </a:r>
            <a:endParaRPr lang="zh-CN" altLang="en-US" sz="3200" dirty="0" smtClean="0">
              <a:solidFill>
                <a:srgbClr val="00FFFF"/>
              </a:solidFill>
              <a:latin typeface="宋体" pitchFamily="2" charset="-122"/>
            </a:endParaRPr>
          </a:p>
          <a:p>
            <a:pPr marL="828675" lvl="1" eaLnBrk="1" hangingPunct="1">
              <a:buFont typeface="宋体" pitchFamily="2" charset="-122"/>
              <a:buNone/>
            </a:pPr>
            <a:r>
              <a:rPr lang="zh-CN" altLang="en-US" dirty="0" smtClean="0"/>
              <a:t>例：</a:t>
            </a:r>
            <a:r>
              <a:rPr lang="en-US" altLang="zh-CN" dirty="0" smtClean="0"/>
              <a:t>n </a:t>
            </a:r>
            <a:r>
              <a:rPr lang="zh-CN" altLang="en-US" dirty="0" smtClean="0"/>
              <a:t>阶矩阵相乘算法</a:t>
            </a:r>
          </a:p>
          <a:p>
            <a:pPr marL="828675" lvl="1" eaLnBrk="1" hangingPunct="1">
              <a:buFont typeface="宋体" pitchFamily="2" charset="-122"/>
              <a:buNone/>
            </a:pPr>
            <a:r>
              <a:rPr lang="zh-CN" altLang="en-US" dirty="0" smtClean="0"/>
              <a:t>   </a:t>
            </a:r>
            <a:r>
              <a:rPr lang="en-US" altLang="zh-CN" dirty="0" smtClean="0"/>
              <a:t>for ( </a:t>
            </a:r>
            <a:r>
              <a:rPr lang="en-US" altLang="zh-CN" dirty="0" err="1" smtClean="0"/>
              <a:t>i</a:t>
            </a:r>
            <a:r>
              <a:rPr lang="en-US" altLang="zh-CN" dirty="0" smtClean="0"/>
              <a:t> = 1; </a:t>
            </a:r>
            <a:r>
              <a:rPr lang="en-US" altLang="zh-CN" dirty="0" err="1" smtClean="0"/>
              <a:t>i</a:t>
            </a:r>
            <a:r>
              <a:rPr lang="en-US" altLang="zh-CN" dirty="0" smtClean="0"/>
              <a:t>&lt;=n; ++</a:t>
            </a:r>
            <a:r>
              <a:rPr lang="en-US" altLang="zh-CN" dirty="0" err="1" smtClean="0"/>
              <a:t>i</a:t>
            </a:r>
            <a:r>
              <a:rPr lang="en-US" altLang="zh-CN" dirty="0" smtClean="0"/>
              <a:t> )</a:t>
            </a:r>
          </a:p>
          <a:p>
            <a:pPr marL="828675" lvl="1" eaLnBrk="1" hangingPunct="1">
              <a:buFont typeface="宋体" pitchFamily="2" charset="-122"/>
              <a:buNone/>
            </a:pPr>
            <a:r>
              <a:rPr lang="en-US" altLang="zh-CN" dirty="0" smtClean="0"/>
              <a:t>        for ( j = 1; j&lt;=n; ++j ) {</a:t>
            </a:r>
          </a:p>
          <a:p>
            <a:pPr marL="828675" lvl="1" eaLnBrk="1" hangingPunct="1">
              <a:buFont typeface="宋体" pitchFamily="2" charset="-122"/>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0 ;				</a:t>
            </a:r>
            <a:r>
              <a:rPr lang="en-US" altLang="zh-CN" dirty="0" smtClean="0"/>
              <a:t>            for ( k = 1; k&lt;= n; ++k )</a:t>
            </a:r>
          </a:p>
          <a:p>
            <a:pPr marL="828675" lvl="1" eaLnBrk="1" hangingPunct="1">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a[ </a:t>
            </a:r>
            <a:r>
              <a:rPr lang="en-US" altLang="zh-CN" dirty="0" err="1" smtClean="0">
                <a:solidFill>
                  <a:srgbClr val="FFFF00"/>
                </a:solidFill>
              </a:rPr>
              <a:t>i</a:t>
            </a:r>
            <a:r>
              <a:rPr lang="en-US" altLang="zh-CN" dirty="0" smtClean="0">
                <a:solidFill>
                  <a:srgbClr val="FFFF00"/>
                </a:solidFill>
              </a:rPr>
              <a:t> ][ k ] * b[ k] [ j ]; </a:t>
            </a:r>
            <a:endParaRPr lang="zh-CN" altLang="en-US" dirty="0" smtClean="0">
              <a:solidFill>
                <a:srgbClr val="FFFF00"/>
              </a:solidFill>
            </a:endParaRPr>
          </a:p>
          <a:p>
            <a:pPr marL="828675" lvl="1" eaLnBrk="1" hangingPunct="1">
              <a:buFont typeface="宋体" pitchFamily="2" charset="-122"/>
              <a:buNone/>
            </a:pPr>
            <a:r>
              <a:rPr lang="en-US" altLang="zh-CN" dirty="0" smtClean="0"/>
              <a:t>        }</a:t>
            </a:r>
            <a:endParaRPr lang="zh-CN" altLang="en-US" dirty="0" smtClean="0">
              <a:latin typeface="宋体" pitchFamily="2" charset="-122"/>
            </a:endParaRPr>
          </a:p>
        </p:txBody>
      </p:sp>
      <p:sp>
        <p:nvSpPr>
          <p:cNvPr id="2" name="矩形 1"/>
          <p:cNvSpPr/>
          <p:nvPr/>
        </p:nvSpPr>
        <p:spPr>
          <a:xfrm>
            <a:off x="5787135" y="4644135"/>
            <a:ext cx="1794081" cy="523220"/>
          </a:xfrm>
          <a:prstGeom prst="rect">
            <a:avLst/>
          </a:prstGeom>
        </p:spPr>
        <p:txBody>
          <a:bodyPr wrap="none">
            <a:spAutoFit/>
          </a:bodyPr>
          <a:lstStyle/>
          <a:p>
            <a:pPr marL="828675" lvl="1" eaLnBrk="1" hangingPunct="1">
              <a:buFont typeface="宋体" pitchFamily="2" charset="-122"/>
              <a:buNone/>
            </a:pPr>
            <a:r>
              <a:rPr lang="en-US" altLang="zh-CN" dirty="0">
                <a:solidFill>
                  <a:srgbClr val="00FF00"/>
                </a:solidFill>
              </a:rPr>
              <a:t>A*n</a:t>
            </a:r>
            <a:r>
              <a:rPr lang="en-US" altLang="zh-CN" sz="3600" baseline="30000" dirty="0">
                <a:solidFill>
                  <a:srgbClr val="00FF00"/>
                </a:solidFill>
              </a:rPr>
              <a:t>2</a:t>
            </a:r>
            <a:endParaRPr lang="en-US" altLang="zh-CN" baseline="30000" dirty="0">
              <a:solidFill>
                <a:srgbClr val="00FF00"/>
              </a:solidFill>
            </a:endParaRPr>
          </a:p>
        </p:txBody>
      </p:sp>
      <p:sp>
        <p:nvSpPr>
          <p:cNvPr id="3" name="矩形 2"/>
          <p:cNvSpPr/>
          <p:nvPr/>
        </p:nvSpPr>
        <p:spPr>
          <a:xfrm>
            <a:off x="15473" y="5769260"/>
            <a:ext cx="1773242" cy="523220"/>
          </a:xfrm>
          <a:prstGeom prst="rect">
            <a:avLst/>
          </a:prstGeom>
        </p:spPr>
        <p:txBody>
          <a:bodyPr wrap="none">
            <a:spAutoFit/>
          </a:bodyPr>
          <a:lstStyle/>
          <a:p>
            <a:pPr marL="828675" lvl="1" eaLnBrk="1" hangingPunct="1">
              <a:buNone/>
            </a:pPr>
            <a:r>
              <a:rPr lang="en-US" altLang="zh-CN" dirty="0">
                <a:solidFill>
                  <a:srgbClr val="00FF00"/>
                </a:solidFill>
              </a:rPr>
              <a:t>B*n</a:t>
            </a:r>
            <a:r>
              <a:rPr lang="en-US" altLang="zh-CN" sz="3600" baseline="30000" dirty="0">
                <a:solidFill>
                  <a:srgbClr val="00FF00"/>
                </a:solidFill>
              </a:rPr>
              <a:t>3</a:t>
            </a:r>
            <a:endParaRPr lang="en-US" altLang="zh-CN" baseline="30000" dirty="0">
              <a:solidFill>
                <a:srgbClr val="00FF00"/>
              </a:solidFill>
            </a:endParaRPr>
          </a:p>
        </p:txBody>
      </p:sp>
    </p:spTree>
    <p:extLst>
      <p:ext uri="{BB962C8B-B14F-4D97-AF65-F5344CB8AC3E}">
        <p14:creationId xmlns:p14="http://schemas.microsoft.com/office/powerpoint/2010/main" val="236033836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69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0694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58EF1965-FEC7-4C0F-BBD1-D702904C3724}" type="slidenum">
              <a:rPr lang="zh-CN" altLang="en-US" b="1">
                <a:solidFill>
                  <a:srgbClr val="66CCFF"/>
                </a:solidFill>
              </a:rPr>
              <a:pPr>
                <a:defRPr/>
              </a:pPr>
              <a:t>89</a:t>
            </a:fld>
            <a:r>
              <a:rPr lang="en-US" altLang="zh-CN" b="1"/>
              <a:t> </a:t>
            </a:r>
            <a:r>
              <a:rPr lang="zh-CN" altLang="en-US"/>
              <a:t>页</a:t>
            </a:r>
            <a:endParaRPr lang="zh-CN" altLang="en-US" sz="1800">
              <a:latin typeface="Arial" charset="0"/>
            </a:endParaRPr>
          </a:p>
        </p:txBody>
      </p:sp>
      <p:sp>
        <p:nvSpPr>
          <p:cNvPr id="47107"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a:t>如何估计时间复杂度？</a:t>
            </a:r>
            <a:endParaRPr lang="en-US" altLang="zh-CN" i="0" dirty="0" smtClean="0">
              <a:solidFill>
                <a:srgbClr val="00FFFF"/>
              </a:solidFill>
            </a:endParaRPr>
          </a:p>
        </p:txBody>
      </p:sp>
      <p:sp>
        <p:nvSpPr>
          <p:cNvPr id="1106947" name="Rectangle 3"/>
          <p:cNvSpPr>
            <a:spLocks noGrp="1" noChangeArrowheads="1"/>
          </p:cNvSpPr>
          <p:nvPr>
            <p:ph type="body" sz="half" idx="1"/>
          </p:nvPr>
        </p:nvSpPr>
        <p:spPr>
          <a:xfrm>
            <a:off x="228600" y="817300"/>
            <a:ext cx="8709025" cy="5805488"/>
          </a:xfrm>
        </p:spPr>
        <p:txBody>
          <a:bodyPr/>
          <a:lstStyle/>
          <a:p>
            <a:pPr marL="363538" indent="-363538" eaLnBrk="1" hangingPunct="1"/>
            <a:r>
              <a:rPr lang="zh-CN" altLang="en-US" sz="3200" dirty="0">
                <a:solidFill>
                  <a:schemeClr val="tx1"/>
                </a:solidFill>
              </a:rPr>
              <a:t>很显然，</a:t>
            </a:r>
            <a:r>
              <a:rPr lang="zh-CN" altLang="en-US" sz="3200" dirty="0"/>
              <a:t>原操作</a:t>
            </a:r>
            <a:r>
              <a:rPr lang="zh-CN" altLang="en-US" sz="3200" dirty="0">
                <a:solidFill>
                  <a:schemeClr val="tx1"/>
                </a:solidFill>
              </a:rPr>
              <a:t>的</a:t>
            </a:r>
            <a:r>
              <a:rPr lang="zh-CN" altLang="en-US" sz="3200" dirty="0">
                <a:solidFill>
                  <a:srgbClr val="FF6600"/>
                </a:solidFill>
              </a:rPr>
              <a:t>执行次数</a:t>
            </a:r>
            <a:r>
              <a:rPr lang="zh-CN" altLang="en-US" sz="3200" dirty="0">
                <a:solidFill>
                  <a:srgbClr val="00FFFF"/>
                </a:solidFill>
              </a:rPr>
              <a:t>取决于</a:t>
            </a:r>
            <a:r>
              <a:rPr lang="zh-CN" altLang="en-US" sz="3200" dirty="0">
                <a:solidFill>
                  <a:srgbClr val="FF6600"/>
                </a:solidFill>
              </a:rPr>
              <a:t>问题规模</a:t>
            </a:r>
          </a:p>
          <a:p>
            <a:pPr marL="828675" lvl="1" eaLnBrk="1" hangingPunct="1">
              <a:buFont typeface="宋体" pitchFamily="2" charset="-122"/>
              <a:buNone/>
            </a:pPr>
            <a:r>
              <a:rPr lang="zh-CN" altLang="en-US" dirty="0" smtClean="0"/>
              <a:t>例：</a:t>
            </a:r>
            <a:r>
              <a:rPr lang="en-US" altLang="zh-CN" dirty="0" smtClean="0"/>
              <a:t>n </a:t>
            </a:r>
            <a:r>
              <a:rPr lang="zh-CN" altLang="en-US" dirty="0" smtClean="0"/>
              <a:t>阶矩阵相乘算法</a:t>
            </a:r>
          </a:p>
          <a:p>
            <a:pPr marL="828675" lvl="1" eaLnBrk="1" hangingPunct="1">
              <a:buFont typeface="宋体" pitchFamily="2" charset="-122"/>
              <a:buNone/>
            </a:pPr>
            <a:r>
              <a:rPr lang="zh-CN" altLang="en-US" dirty="0" smtClean="0"/>
              <a:t>   </a:t>
            </a:r>
            <a:r>
              <a:rPr lang="en-US" altLang="zh-CN" dirty="0" smtClean="0"/>
              <a:t>for ( </a:t>
            </a:r>
            <a:r>
              <a:rPr lang="en-US" altLang="zh-CN" dirty="0" err="1" smtClean="0"/>
              <a:t>i</a:t>
            </a:r>
            <a:r>
              <a:rPr lang="en-US" altLang="zh-CN" dirty="0" smtClean="0"/>
              <a:t> = 1; </a:t>
            </a:r>
            <a:r>
              <a:rPr lang="en-US" altLang="zh-CN" dirty="0" err="1" smtClean="0"/>
              <a:t>i</a:t>
            </a:r>
            <a:r>
              <a:rPr lang="en-US" altLang="zh-CN" dirty="0" smtClean="0"/>
              <a:t>&lt;=n; ++</a:t>
            </a:r>
            <a:r>
              <a:rPr lang="en-US" altLang="zh-CN" dirty="0" err="1" smtClean="0"/>
              <a:t>i</a:t>
            </a:r>
            <a:r>
              <a:rPr lang="en-US" altLang="zh-CN" dirty="0" smtClean="0"/>
              <a:t> )</a:t>
            </a:r>
          </a:p>
          <a:p>
            <a:pPr marL="828675" lvl="1" eaLnBrk="1" hangingPunct="1">
              <a:buFont typeface="宋体" pitchFamily="2" charset="-122"/>
              <a:buNone/>
            </a:pPr>
            <a:r>
              <a:rPr lang="en-US" altLang="zh-CN" dirty="0" smtClean="0"/>
              <a:t>        for ( j = 1; j&lt;=n; ++j ) {</a:t>
            </a:r>
          </a:p>
          <a:p>
            <a:pPr marL="828675" lvl="1" eaLnBrk="1" hangingPunct="1">
              <a:buFont typeface="宋体" pitchFamily="2" charset="-122"/>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0 ;</a:t>
            </a:r>
          </a:p>
          <a:p>
            <a:pPr marL="828675" lvl="1" eaLnBrk="1" hangingPunct="1">
              <a:buFont typeface="宋体" pitchFamily="2" charset="-122"/>
              <a:buNone/>
            </a:pPr>
            <a:r>
              <a:rPr lang="en-US" altLang="zh-CN" dirty="0" smtClean="0"/>
              <a:t>            for ( k = 1; k&lt;= n; ++k )</a:t>
            </a:r>
          </a:p>
          <a:p>
            <a:pPr marL="828675" lvl="1" eaLnBrk="1" hangingPunct="1">
              <a:buFont typeface="宋体" pitchFamily="2" charset="-122"/>
              <a:buNone/>
            </a:pPr>
            <a:r>
              <a:rPr lang="en-US" altLang="zh-CN" dirty="0" smtClean="0"/>
              <a:t>                 </a:t>
            </a:r>
            <a:r>
              <a:rPr lang="en-US" altLang="zh-CN" dirty="0" smtClean="0">
                <a:solidFill>
                  <a:srgbClr val="FFFF00"/>
                </a:solidFill>
              </a:rPr>
              <a:t>c[ </a:t>
            </a:r>
            <a:r>
              <a:rPr lang="en-US" altLang="zh-CN" dirty="0" err="1" smtClean="0">
                <a:solidFill>
                  <a:srgbClr val="FFFF00"/>
                </a:solidFill>
              </a:rPr>
              <a:t>i</a:t>
            </a:r>
            <a:r>
              <a:rPr lang="en-US" altLang="zh-CN" dirty="0" smtClean="0">
                <a:solidFill>
                  <a:srgbClr val="FFFF00"/>
                </a:solidFill>
              </a:rPr>
              <a:t> ][ j ] += a[ </a:t>
            </a:r>
            <a:r>
              <a:rPr lang="en-US" altLang="zh-CN" dirty="0" err="1" smtClean="0">
                <a:solidFill>
                  <a:srgbClr val="FFFF00"/>
                </a:solidFill>
              </a:rPr>
              <a:t>i</a:t>
            </a:r>
            <a:r>
              <a:rPr lang="en-US" altLang="zh-CN" dirty="0" smtClean="0">
                <a:solidFill>
                  <a:srgbClr val="FFFF00"/>
                </a:solidFill>
              </a:rPr>
              <a:t> ][ k ] * b[ k] [ j ];</a:t>
            </a:r>
            <a:endParaRPr lang="zh-CN" altLang="en-US" dirty="0" smtClean="0">
              <a:solidFill>
                <a:srgbClr val="FFFF00"/>
              </a:solidFill>
            </a:endParaRPr>
          </a:p>
          <a:p>
            <a:pPr marL="828675" lvl="1" eaLnBrk="1" hangingPunct="1">
              <a:buFont typeface="宋体" pitchFamily="2" charset="-122"/>
              <a:buNone/>
            </a:pPr>
            <a:r>
              <a:rPr lang="en-US" altLang="zh-CN" dirty="0" smtClean="0"/>
              <a:t>        }</a:t>
            </a:r>
            <a:endParaRPr lang="zh-CN" altLang="en-US" dirty="0" smtClean="0">
              <a:latin typeface="宋体" pitchFamily="2" charset="-122"/>
            </a:endParaRPr>
          </a:p>
        </p:txBody>
      </p:sp>
      <p:sp>
        <p:nvSpPr>
          <p:cNvPr id="3" name="矩形 2"/>
          <p:cNvSpPr/>
          <p:nvPr/>
        </p:nvSpPr>
        <p:spPr>
          <a:xfrm>
            <a:off x="2366755" y="5814265"/>
            <a:ext cx="3392497" cy="769441"/>
          </a:xfrm>
          <a:prstGeom prst="rect">
            <a:avLst/>
          </a:prstGeom>
        </p:spPr>
        <p:txBody>
          <a:bodyPr wrap="square">
            <a:spAutoFit/>
          </a:bodyPr>
          <a:lstStyle/>
          <a:p>
            <a:r>
              <a:rPr lang="en-US" altLang="zh-CN" sz="4400" b="1" dirty="0" smtClean="0">
                <a:solidFill>
                  <a:srgbClr val="00FF00"/>
                </a:solidFill>
              </a:rPr>
              <a:t>T = An</a:t>
            </a:r>
            <a:r>
              <a:rPr lang="en-US" altLang="zh-CN" sz="4400" b="1" baseline="30000" dirty="0" smtClean="0">
                <a:solidFill>
                  <a:srgbClr val="00FF00"/>
                </a:solidFill>
              </a:rPr>
              <a:t>2</a:t>
            </a:r>
            <a:r>
              <a:rPr lang="en-US" altLang="zh-CN" sz="4400" b="1" dirty="0" smtClean="0">
                <a:solidFill>
                  <a:srgbClr val="00FF00"/>
                </a:solidFill>
              </a:rPr>
              <a:t>+Bn</a:t>
            </a:r>
            <a:r>
              <a:rPr lang="en-US" altLang="zh-CN" sz="4400" b="1" baseline="30000" dirty="0" smtClean="0">
                <a:solidFill>
                  <a:srgbClr val="00FF00"/>
                </a:solidFill>
              </a:rPr>
              <a:t>3</a:t>
            </a:r>
            <a:endParaRPr lang="zh-CN" altLang="en-US" sz="4400" b="1" baseline="30000" dirty="0">
              <a:solidFill>
                <a:srgbClr val="00FF00"/>
              </a:solidFill>
            </a:endParaRPr>
          </a:p>
        </p:txBody>
      </p:sp>
    </p:spTree>
    <p:extLst>
      <p:ext uri="{BB962C8B-B14F-4D97-AF65-F5344CB8AC3E}">
        <p14:creationId xmlns:p14="http://schemas.microsoft.com/office/powerpoint/2010/main" val="70999750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0694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Rectangle 4"/>
          <p:cNvSpPr>
            <a:spLocks noChangeArrowheads="1"/>
          </p:cNvSpPr>
          <p:nvPr/>
        </p:nvSpPr>
        <p:spPr bwMode="auto">
          <a:xfrm>
            <a:off x="5437188" y="5359400"/>
            <a:ext cx="5929312" cy="928688"/>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endParaRPr lang="zh-CN" altLang="en-US" sz="2000" dirty="0">
              <a:latin typeface="Arial" pitchFamily="34" charset="0"/>
              <a:ea typeface="华文细黑" pitchFamily="2" charset="-122"/>
            </a:endParaRPr>
          </a:p>
        </p:txBody>
      </p:sp>
      <p:sp>
        <p:nvSpPr>
          <p:cNvPr id="18435" name="Rectangle 2"/>
          <p:cNvSpPr>
            <a:spLocks noGrp="1" noChangeArrowheads="1"/>
          </p:cNvSpPr>
          <p:nvPr>
            <p:ph type="title"/>
          </p:nvPr>
        </p:nvSpPr>
        <p:spPr/>
        <p:txBody>
          <a:bodyPr/>
          <a:lstStyle/>
          <a:p>
            <a:pPr eaLnBrk="1" hangingPunct="1">
              <a:lnSpc>
                <a:spcPct val="110000"/>
              </a:lnSpc>
            </a:pPr>
            <a:r>
              <a:rPr lang="zh-CN" altLang="en-US" sz="3600" i="0" dirty="0" smtClean="0">
                <a:solidFill>
                  <a:srgbClr val="FFFF66"/>
                </a:solidFill>
              </a:rPr>
              <a:t>建立关键词</a:t>
            </a:r>
            <a:r>
              <a:rPr lang="en-US" altLang="zh-CN" sz="3600" i="0" dirty="0" smtClean="0">
                <a:solidFill>
                  <a:srgbClr val="FFFF66"/>
                </a:solidFill>
              </a:rPr>
              <a:t>-</a:t>
            </a:r>
            <a:r>
              <a:rPr lang="zh-CN" altLang="en-US" sz="3600" i="0" dirty="0" smtClean="0">
                <a:solidFill>
                  <a:srgbClr val="FFFF66"/>
                </a:solidFill>
              </a:rPr>
              <a:t>文档倒排表结构</a:t>
            </a:r>
            <a:endParaRPr lang="en-US" altLang="zh-CN" sz="3600" i="0" dirty="0" smtClean="0">
              <a:solidFill>
                <a:srgbClr val="FFFF66"/>
              </a:solidFill>
            </a:endParaRPr>
          </a:p>
        </p:txBody>
      </p:sp>
      <p:sp>
        <p:nvSpPr>
          <p:cNvPr id="18436" name="椭圆 8"/>
          <p:cNvSpPr>
            <a:spLocks noChangeArrowheads="1"/>
          </p:cNvSpPr>
          <p:nvPr/>
        </p:nvSpPr>
        <p:spPr bwMode="auto">
          <a:xfrm>
            <a:off x="787400" y="15271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2008</a:t>
            </a:r>
            <a:r>
              <a:rPr lang="zh-CN" altLang="en-US">
                <a:solidFill>
                  <a:srgbClr val="FFFF00"/>
                </a:solidFill>
                <a:latin typeface="Arial" charset="0"/>
                <a:ea typeface="华文细黑" pitchFamily="2" charset="-122"/>
              </a:rPr>
              <a:t>年</a:t>
            </a:r>
          </a:p>
        </p:txBody>
      </p:sp>
      <p:sp>
        <p:nvSpPr>
          <p:cNvPr id="18437" name="椭圆 9"/>
          <p:cNvSpPr>
            <a:spLocks noChangeArrowheads="1"/>
          </p:cNvSpPr>
          <p:nvPr/>
        </p:nvSpPr>
        <p:spPr bwMode="auto">
          <a:xfrm>
            <a:off x="581025" y="2339975"/>
            <a:ext cx="1770063"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5</a:t>
            </a:r>
            <a:r>
              <a:rPr lang="zh-CN" altLang="en-US">
                <a:solidFill>
                  <a:srgbClr val="FFFF00"/>
                </a:solidFill>
                <a:latin typeface="Arial" charset="0"/>
                <a:ea typeface="华文细黑" pitchFamily="2" charset="-122"/>
              </a:rPr>
              <a:t>月</a:t>
            </a:r>
            <a:endParaRPr lang="zh-CN" altLang="en-US"/>
          </a:p>
        </p:txBody>
      </p:sp>
      <p:sp>
        <p:nvSpPr>
          <p:cNvPr id="18438" name="椭圆 10"/>
          <p:cNvSpPr>
            <a:spLocks noChangeArrowheads="1"/>
          </p:cNvSpPr>
          <p:nvPr/>
        </p:nvSpPr>
        <p:spPr bwMode="auto">
          <a:xfrm>
            <a:off x="1114425" y="2897188"/>
            <a:ext cx="1771650" cy="555625"/>
          </a:xfrm>
          <a:prstGeom prst="ellipse">
            <a:avLst/>
          </a:prstGeom>
          <a:noFill/>
          <a:ln w="28575" algn="ctr">
            <a:solidFill>
              <a:schemeClr val="tx1"/>
            </a:solidFill>
            <a:round/>
            <a:headEnd/>
            <a:tailEnd/>
          </a:ln>
        </p:spPr>
        <p:txBody>
          <a:bodyPr/>
          <a:lstStyle/>
          <a:p>
            <a:r>
              <a:rPr lang="en-US" altLang="zh-CN">
                <a:solidFill>
                  <a:srgbClr val="FFFF00"/>
                </a:solidFill>
                <a:latin typeface="Arial" charset="0"/>
                <a:ea typeface="华文细黑" pitchFamily="2" charset="-122"/>
              </a:rPr>
              <a:t>12</a:t>
            </a:r>
            <a:r>
              <a:rPr lang="zh-CN" altLang="en-US">
                <a:solidFill>
                  <a:srgbClr val="FFFF00"/>
                </a:solidFill>
                <a:latin typeface="Arial" charset="0"/>
                <a:ea typeface="华文细黑" pitchFamily="2" charset="-122"/>
              </a:rPr>
              <a:t>日</a:t>
            </a:r>
            <a:endParaRPr lang="zh-CN" altLang="en-US"/>
          </a:p>
        </p:txBody>
      </p:sp>
      <p:sp>
        <p:nvSpPr>
          <p:cNvPr id="18439" name="椭圆 11"/>
          <p:cNvSpPr>
            <a:spLocks noChangeArrowheads="1"/>
          </p:cNvSpPr>
          <p:nvPr/>
        </p:nvSpPr>
        <p:spPr bwMode="auto">
          <a:xfrm>
            <a:off x="0" y="3421063"/>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四川</a:t>
            </a:r>
            <a:endParaRPr lang="zh-CN" altLang="en-US"/>
          </a:p>
        </p:txBody>
      </p:sp>
      <p:sp>
        <p:nvSpPr>
          <p:cNvPr id="18440" name="椭圆 13"/>
          <p:cNvSpPr>
            <a:spLocks noChangeArrowheads="1"/>
          </p:cNvSpPr>
          <p:nvPr/>
        </p:nvSpPr>
        <p:spPr bwMode="auto">
          <a:xfrm>
            <a:off x="0" y="4338638"/>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汶川</a:t>
            </a:r>
            <a:endParaRPr lang="zh-CN" altLang="en-US"/>
          </a:p>
        </p:txBody>
      </p:sp>
      <p:sp>
        <p:nvSpPr>
          <p:cNvPr id="18441" name="椭圆 14"/>
          <p:cNvSpPr>
            <a:spLocks noChangeArrowheads="1"/>
          </p:cNvSpPr>
          <p:nvPr/>
        </p:nvSpPr>
        <p:spPr bwMode="auto">
          <a:xfrm>
            <a:off x="2314575" y="5429250"/>
            <a:ext cx="1771650" cy="555625"/>
          </a:xfrm>
          <a:prstGeom prst="ellipse">
            <a:avLst/>
          </a:prstGeom>
          <a:noFill/>
          <a:ln w="9525" algn="ctr">
            <a:solidFill>
              <a:schemeClr val="tx1"/>
            </a:solidFill>
            <a:round/>
            <a:headEnd/>
            <a:tailEnd/>
          </a:ln>
        </p:spPr>
        <p:txBody>
          <a:bodyPr/>
          <a:lstStyle/>
          <a:p>
            <a:r>
              <a:rPr lang="zh-CN" altLang="en-US">
                <a:latin typeface="Arial" charset="0"/>
                <a:ea typeface="华文细黑" pitchFamily="2" charset="-122"/>
              </a:rPr>
              <a:t>厨师</a:t>
            </a:r>
            <a:endParaRPr lang="zh-CN" altLang="en-US"/>
          </a:p>
        </p:txBody>
      </p:sp>
      <p:sp>
        <p:nvSpPr>
          <p:cNvPr id="18442" name="椭圆 15"/>
          <p:cNvSpPr>
            <a:spLocks noChangeArrowheads="1"/>
          </p:cNvSpPr>
          <p:nvPr/>
        </p:nvSpPr>
        <p:spPr bwMode="auto">
          <a:xfrm>
            <a:off x="198438" y="5118100"/>
            <a:ext cx="1771650" cy="555625"/>
          </a:xfrm>
          <a:prstGeom prst="ellipse">
            <a:avLst/>
          </a:prstGeom>
          <a:noFill/>
          <a:ln w="28575" algn="ctr">
            <a:solidFill>
              <a:schemeClr val="tx1"/>
            </a:solidFill>
            <a:round/>
            <a:headEnd/>
            <a:tailEnd/>
          </a:ln>
        </p:spPr>
        <p:txBody>
          <a:bodyPr/>
          <a:lstStyle/>
          <a:p>
            <a:r>
              <a:rPr lang="zh-CN" altLang="en-US">
                <a:solidFill>
                  <a:srgbClr val="FFFF00"/>
                </a:solidFill>
                <a:latin typeface="Arial" charset="0"/>
                <a:ea typeface="华文细黑" pitchFamily="2" charset="-122"/>
              </a:rPr>
              <a:t>发生</a:t>
            </a:r>
            <a:endParaRPr lang="zh-CN" altLang="en-US"/>
          </a:p>
        </p:txBody>
      </p:sp>
      <p:sp>
        <p:nvSpPr>
          <p:cNvPr id="17" name="Rectangle 4"/>
          <p:cNvSpPr>
            <a:spLocks noChangeArrowheads="1"/>
          </p:cNvSpPr>
          <p:nvPr/>
        </p:nvSpPr>
        <p:spPr bwMode="auto">
          <a:xfrm>
            <a:off x="4370388" y="1365250"/>
            <a:ext cx="4716462" cy="1285875"/>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美国国防部长莱昂 ∙</a:t>
            </a:r>
            <a:r>
              <a:rPr lang="en-US" altLang="zh-CN" sz="2000" dirty="0">
                <a:latin typeface="Arial" pitchFamily="34" charset="0"/>
                <a:ea typeface="华文细黑" pitchFamily="2" charset="-122"/>
              </a:rPr>
              <a:t>E.</a:t>
            </a:r>
            <a:r>
              <a:rPr lang="zh-CN" altLang="en-US" sz="2000" dirty="0">
                <a:latin typeface="Arial" pitchFamily="34" charset="0"/>
                <a:ea typeface="华文细黑" pitchFamily="2" charset="-122"/>
              </a:rPr>
              <a:t>帕内塔宣布，对于新西兰海军舰艇访问美国国防部和海岸警卫队在美国和全世界各地的设施一事，他已经放松了有关的限制。 。</a:t>
            </a:r>
          </a:p>
        </p:txBody>
      </p:sp>
      <p:sp>
        <p:nvSpPr>
          <p:cNvPr id="19" name="Rectangle 4"/>
          <p:cNvSpPr>
            <a:spLocks noChangeArrowheads="1"/>
          </p:cNvSpPr>
          <p:nvPr/>
        </p:nvSpPr>
        <p:spPr bwMode="auto">
          <a:xfrm>
            <a:off x="4648200" y="2257425"/>
            <a:ext cx="8135938" cy="1412875"/>
          </a:xfrm>
          <a:prstGeom prst="rect">
            <a:avLst/>
          </a:prstGeom>
          <a:solidFill>
            <a:schemeClr val="bg1"/>
          </a:solidFill>
          <a:ln w="28575">
            <a:solidFill>
              <a:srgbClr val="00FFFF"/>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buFont typeface="Wingdings" pitchFamily="2" charset="2"/>
              <a:buNone/>
              <a:defRPr/>
            </a:pPr>
            <a:r>
              <a:rPr lang="en-US" altLang="zh-CN" sz="2000" dirty="0">
                <a:solidFill>
                  <a:srgbClr val="FFFF00"/>
                </a:solidFill>
                <a:latin typeface="Arial" pitchFamily="34" charset="0"/>
                <a:ea typeface="华文细黑" pitchFamily="2" charset="-122"/>
              </a:rPr>
              <a:t>2008</a:t>
            </a:r>
            <a:r>
              <a:rPr lang="zh-CN" altLang="en-US" sz="2000" dirty="0">
                <a:solidFill>
                  <a:srgbClr val="FFFF00"/>
                </a:solidFill>
                <a:latin typeface="Arial" pitchFamily="34" charset="0"/>
                <a:ea typeface="华文细黑" pitchFamily="2" charset="-122"/>
              </a:rPr>
              <a:t>年</a:t>
            </a:r>
            <a:r>
              <a:rPr lang="en-US" altLang="zh-CN" sz="2000" dirty="0">
                <a:solidFill>
                  <a:srgbClr val="FFFF00"/>
                </a:solidFill>
                <a:latin typeface="Arial" pitchFamily="34" charset="0"/>
                <a:ea typeface="华文细黑" pitchFamily="2" charset="-122"/>
              </a:rPr>
              <a:t>5</a:t>
            </a:r>
            <a:r>
              <a:rPr lang="zh-CN" altLang="en-US" sz="2000" dirty="0">
                <a:solidFill>
                  <a:srgbClr val="FFFF00"/>
                </a:solidFill>
                <a:latin typeface="Arial" pitchFamily="34" charset="0"/>
                <a:ea typeface="华文细黑" pitchFamily="2" charset="-122"/>
              </a:rPr>
              <a:t>月</a:t>
            </a:r>
            <a:r>
              <a:rPr lang="en-US" altLang="zh-CN" sz="2000" dirty="0">
                <a:solidFill>
                  <a:srgbClr val="FFFF00"/>
                </a:solidFill>
                <a:latin typeface="Arial" pitchFamily="34" charset="0"/>
                <a:ea typeface="华文细黑" pitchFamily="2" charset="-122"/>
              </a:rPr>
              <a:t>12</a:t>
            </a:r>
            <a:r>
              <a:rPr lang="zh-CN" altLang="en-US" sz="2000" dirty="0">
                <a:solidFill>
                  <a:srgbClr val="FFFF00"/>
                </a:solidFill>
                <a:latin typeface="Arial" pitchFamily="34" charset="0"/>
                <a:ea typeface="华文细黑" pitchFamily="2" charset="-122"/>
              </a:rPr>
              <a:t>日在四川省西北部汶川地区发生了里氏</a:t>
            </a:r>
            <a:r>
              <a:rPr lang="en-US" altLang="zh-CN" sz="2000" dirty="0">
                <a:solidFill>
                  <a:srgbClr val="FFFF00"/>
                </a:solidFill>
                <a:latin typeface="Arial" pitchFamily="34" charset="0"/>
                <a:ea typeface="华文细黑" pitchFamily="2" charset="-122"/>
              </a:rPr>
              <a:t>8.0</a:t>
            </a:r>
            <a:r>
              <a:rPr lang="zh-CN" altLang="en-US" sz="2000" dirty="0">
                <a:solidFill>
                  <a:srgbClr val="FFFF00"/>
                </a:solidFill>
                <a:latin typeface="Arial" pitchFamily="34" charset="0"/>
                <a:ea typeface="华文细黑" pitchFamily="2" charset="-122"/>
              </a:rPr>
              <a:t>级地震，波及四川成都、绵阳、德阳、雅安、陕西和甘肃等部分地区。在地震发生之前，绵竹县发生了蛤蟆结群上街，远在湖北西部的水塘水体一夜之间消失等异常现象。</a:t>
            </a:r>
          </a:p>
        </p:txBody>
      </p:sp>
      <p:sp>
        <p:nvSpPr>
          <p:cNvPr id="18" name="Rectangle 4"/>
          <p:cNvSpPr>
            <a:spLocks noChangeArrowheads="1"/>
          </p:cNvSpPr>
          <p:nvPr/>
        </p:nvSpPr>
        <p:spPr bwMode="auto">
          <a:xfrm>
            <a:off x="5076825" y="3471863"/>
            <a:ext cx="8135938" cy="1760537"/>
          </a:xfrm>
          <a:prstGeom prst="rect">
            <a:avLst/>
          </a:prstGeom>
          <a:solidFill>
            <a:schemeClr val="bg1"/>
          </a:solidFill>
          <a:ln w="9525">
            <a:solidFill>
              <a:schemeClr val="tx2"/>
            </a:solidFill>
            <a:miter lim="800000"/>
            <a:headEnd/>
            <a:tailEnd/>
          </a:ln>
          <a:effectLst>
            <a:outerShdw blurRad="50800" dist="38100" dir="2700000" algn="tl" rotWithShape="0">
              <a:prstClr val="black">
                <a:alpha val="40000"/>
              </a:prstClr>
            </a:outerShdw>
          </a:effectLst>
        </p:spPr>
        <p:txBody>
          <a:bodyPr anchor="ctr"/>
          <a:lstStyle/>
          <a:p>
            <a:pPr algn="just">
              <a:lnSpc>
                <a:spcPct val="90000"/>
              </a:lnSpc>
              <a:buClr>
                <a:schemeClr val="tx2"/>
              </a:buClr>
              <a:buSzPct val="70000"/>
              <a:defRPr/>
            </a:pPr>
            <a:r>
              <a:rPr lang="zh-CN" altLang="en-US" sz="2000" dirty="0">
                <a:latin typeface="Arial" pitchFamily="34" charset="0"/>
                <a:ea typeface="华文细黑" pitchFamily="2" charset="-122"/>
              </a:rPr>
              <a:t>四川厨师们用了一些一直以来都被粤菜忽略的食材来制作菜式，另外在调味及配搭方面都做得非常出色。所谓海蜇花，就是海蜇头，也就是海蜇的底部吸管的部位，这个部位的海蜇口感非常爽脆，但缺点是海蜇本身没有味道，所以厨师们用了山西老陈醋、日本黑芝麻油及越南的顶级角露来调味，而且调校得酸中带香，香中带鲜，鲜中又带甜，直县不错。另外，厨师们更以黑木耳</a:t>
            </a:r>
            <a:r>
              <a:rPr lang="en-US" altLang="zh-CN" sz="2000" dirty="0">
                <a:latin typeface="Arial" pitchFamily="34" charset="0"/>
                <a:ea typeface="华文细黑" pitchFamily="2" charset="-122"/>
              </a:rPr>
              <a:t>…</a:t>
            </a:r>
            <a:endParaRPr lang="zh-CN" altLang="en-US" sz="2000" dirty="0">
              <a:latin typeface="Arial" pitchFamily="34" charset="0"/>
              <a:ea typeface="华文细黑" pitchFamily="2" charset="-122"/>
            </a:endParaRPr>
          </a:p>
        </p:txBody>
      </p:sp>
      <p:sp>
        <p:nvSpPr>
          <p:cNvPr id="18446" name="椭圆 20"/>
          <p:cNvSpPr>
            <a:spLocks noChangeArrowheads="1"/>
          </p:cNvSpPr>
          <p:nvPr/>
        </p:nvSpPr>
        <p:spPr bwMode="auto">
          <a:xfrm>
            <a:off x="0" y="754063"/>
            <a:ext cx="1771650" cy="555625"/>
          </a:xfrm>
          <a:prstGeom prst="ellipse">
            <a:avLst/>
          </a:prstGeom>
          <a:noFill/>
          <a:ln w="9525" algn="ctr">
            <a:solidFill>
              <a:schemeClr val="tx1"/>
            </a:solidFill>
            <a:round/>
            <a:headEnd/>
            <a:tailEnd/>
          </a:ln>
        </p:spPr>
        <p:txBody>
          <a:bodyPr/>
          <a:lstStyle/>
          <a:p>
            <a:r>
              <a:rPr lang="zh-CN" altLang="en-US" dirty="0">
                <a:latin typeface="Arial" charset="0"/>
                <a:ea typeface="华文细黑" pitchFamily="2" charset="-122"/>
              </a:rPr>
              <a:t>美国</a:t>
            </a:r>
            <a:endParaRPr lang="zh-CN" altLang="en-US" dirty="0">
              <a:solidFill>
                <a:srgbClr val="FFFF00"/>
              </a:solidFill>
              <a:latin typeface="Arial" charset="0"/>
              <a:ea typeface="华文细黑" pitchFamily="2" charset="-122"/>
            </a:endParaRPr>
          </a:p>
        </p:txBody>
      </p:sp>
      <p:cxnSp>
        <p:nvCxnSpPr>
          <p:cNvPr id="18447" name="直接箭头连接符 22"/>
          <p:cNvCxnSpPr>
            <a:cxnSpLocks noChangeShapeType="1"/>
            <a:stCxn id="18436" idx="6"/>
            <a:endCxn id="19" idx="1"/>
          </p:cNvCxnSpPr>
          <p:nvPr/>
        </p:nvCxnSpPr>
        <p:spPr bwMode="auto">
          <a:xfrm>
            <a:off x="2557463" y="1804988"/>
            <a:ext cx="2090737" cy="1158875"/>
          </a:xfrm>
          <a:prstGeom prst="straightConnector1">
            <a:avLst/>
          </a:prstGeom>
          <a:noFill/>
          <a:ln w="38100" algn="ctr">
            <a:solidFill>
              <a:srgbClr val="00FF00"/>
            </a:solidFill>
            <a:prstDash val="dashDot"/>
            <a:round/>
            <a:headEnd/>
            <a:tailEnd type="arrow" w="med" len="med"/>
          </a:ln>
        </p:spPr>
      </p:cxnSp>
      <p:cxnSp>
        <p:nvCxnSpPr>
          <p:cNvPr id="18448" name="直接箭头连接符 23"/>
          <p:cNvCxnSpPr>
            <a:cxnSpLocks noChangeShapeType="1"/>
            <a:stCxn id="18437" idx="6"/>
            <a:endCxn id="19" idx="1"/>
          </p:cNvCxnSpPr>
          <p:nvPr/>
        </p:nvCxnSpPr>
        <p:spPr bwMode="auto">
          <a:xfrm>
            <a:off x="2351088" y="2617788"/>
            <a:ext cx="2297112" cy="346075"/>
          </a:xfrm>
          <a:prstGeom prst="straightConnector1">
            <a:avLst/>
          </a:prstGeom>
          <a:noFill/>
          <a:ln w="38100" algn="ctr">
            <a:solidFill>
              <a:srgbClr val="00FF00"/>
            </a:solidFill>
            <a:prstDash val="dashDot"/>
            <a:round/>
            <a:headEnd/>
            <a:tailEnd type="arrow" w="med" len="med"/>
          </a:ln>
        </p:spPr>
      </p:cxnSp>
      <p:cxnSp>
        <p:nvCxnSpPr>
          <p:cNvPr id="18449" name="直接箭头连接符 26"/>
          <p:cNvCxnSpPr>
            <a:cxnSpLocks noChangeShapeType="1"/>
            <a:stCxn id="18438" idx="6"/>
            <a:endCxn id="19" idx="1"/>
          </p:cNvCxnSpPr>
          <p:nvPr/>
        </p:nvCxnSpPr>
        <p:spPr bwMode="auto">
          <a:xfrm flipV="1">
            <a:off x="2886075" y="2963863"/>
            <a:ext cx="1762125" cy="211137"/>
          </a:xfrm>
          <a:prstGeom prst="straightConnector1">
            <a:avLst/>
          </a:prstGeom>
          <a:noFill/>
          <a:ln w="38100" algn="ctr">
            <a:solidFill>
              <a:srgbClr val="00FF00"/>
            </a:solidFill>
            <a:prstDash val="dashDot"/>
            <a:round/>
            <a:headEnd/>
            <a:tailEnd type="arrow" w="med" len="med"/>
          </a:ln>
        </p:spPr>
      </p:cxnSp>
      <p:cxnSp>
        <p:nvCxnSpPr>
          <p:cNvPr id="18450" name="直接箭头连接符 28"/>
          <p:cNvCxnSpPr>
            <a:cxnSpLocks noChangeShapeType="1"/>
            <a:stCxn id="18439" idx="6"/>
            <a:endCxn id="19" idx="1"/>
          </p:cNvCxnSpPr>
          <p:nvPr/>
        </p:nvCxnSpPr>
        <p:spPr bwMode="auto">
          <a:xfrm flipV="1">
            <a:off x="1771650" y="2963863"/>
            <a:ext cx="2876550" cy="735012"/>
          </a:xfrm>
          <a:prstGeom prst="straightConnector1">
            <a:avLst/>
          </a:prstGeom>
          <a:noFill/>
          <a:ln w="38100" algn="ctr">
            <a:solidFill>
              <a:srgbClr val="00FF00"/>
            </a:solidFill>
            <a:prstDash val="dashDot"/>
            <a:round/>
            <a:headEnd/>
            <a:tailEnd type="arrow" w="med" len="med"/>
          </a:ln>
        </p:spPr>
      </p:cxnSp>
      <p:cxnSp>
        <p:nvCxnSpPr>
          <p:cNvPr id="18451" name="直接箭头连接符 32"/>
          <p:cNvCxnSpPr>
            <a:cxnSpLocks noChangeShapeType="1"/>
            <a:endCxn id="19" idx="1"/>
          </p:cNvCxnSpPr>
          <p:nvPr/>
        </p:nvCxnSpPr>
        <p:spPr bwMode="auto">
          <a:xfrm flipV="1">
            <a:off x="1773238" y="2963863"/>
            <a:ext cx="2874962" cy="1604962"/>
          </a:xfrm>
          <a:prstGeom prst="straightConnector1">
            <a:avLst/>
          </a:prstGeom>
          <a:noFill/>
          <a:ln w="38100" algn="ctr">
            <a:solidFill>
              <a:srgbClr val="00FF00"/>
            </a:solidFill>
            <a:prstDash val="dashDot"/>
            <a:round/>
            <a:headEnd/>
            <a:tailEnd type="arrow" w="med" len="med"/>
          </a:ln>
        </p:spPr>
      </p:cxnSp>
      <p:cxnSp>
        <p:nvCxnSpPr>
          <p:cNvPr id="18452" name="直接箭头连接符 34"/>
          <p:cNvCxnSpPr>
            <a:cxnSpLocks noChangeShapeType="1"/>
            <a:endCxn id="18" idx="1"/>
          </p:cNvCxnSpPr>
          <p:nvPr/>
        </p:nvCxnSpPr>
        <p:spPr bwMode="auto">
          <a:xfrm>
            <a:off x="1677988" y="3808413"/>
            <a:ext cx="3398837" cy="544512"/>
          </a:xfrm>
          <a:prstGeom prst="straightConnector1">
            <a:avLst/>
          </a:prstGeom>
          <a:noFill/>
          <a:ln w="38100" algn="ctr">
            <a:solidFill>
              <a:schemeClr val="tx1"/>
            </a:solidFill>
            <a:prstDash val="dashDot"/>
            <a:round/>
            <a:headEnd/>
            <a:tailEnd type="arrow" w="med" len="med"/>
          </a:ln>
        </p:spPr>
      </p:cxnSp>
      <p:cxnSp>
        <p:nvCxnSpPr>
          <p:cNvPr id="18453" name="直接箭头连接符 37"/>
          <p:cNvCxnSpPr>
            <a:cxnSpLocks noChangeShapeType="1"/>
            <a:stCxn id="18446" idx="6"/>
            <a:endCxn id="17" idx="1"/>
          </p:cNvCxnSpPr>
          <p:nvPr/>
        </p:nvCxnSpPr>
        <p:spPr bwMode="auto">
          <a:xfrm>
            <a:off x="1771650" y="1031875"/>
            <a:ext cx="2598738" cy="976313"/>
          </a:xfrm>
          <a:prstGeom prst="straightConnector1">
            <a:avLst/>
          </a:prstGeom>
          <a:noFill/>
          <a:ln w="38100" algn="ctr">
            <a:solidFill>
              <a:schemeClr val="tx1"/>
            </a:solidFill>
            <a:prstDash val="dashDot"/>
            <a:round/>
            <a:headEnd/>
            <a:tailEnd type="arrow" w="med" len="med"/>
          </a:ln>
        </p:spPr>
      </p:cxnSp>
      <p:cxnSp>
        <p:nvCxnSpPr>
          <p:cNvPr id="18454" name="直接箭头连接符 41"/>
          <p:cNvCxnSpPr>
            <a:cxnSpLocks noChangeShapeType="1"/>
            <a:stCxn id="18442" idx="6"/>
            <a:endCxn id="19" idx="1"/>
          </p:cNvCxnSpPr>
          <p:nvPr/>
        </p:nvCxnSpPr>
        <p:spPr bwMode="auto">
          <a:xfrm flipV="1">
            <a:off x="1970088" y="2963863"/>
            <a:ext cx="2678112" cy="2432050"/>
          </a:xfrm>
          <a:prstGeom prst="straightConnector1">
            <a:avLst/>
          </a:prstGeom>
          <a:noFill/>
          <a:ln w="38100" algn="ctr">
            <a:solidFill>
              <a:srgbClr val="00FF00"/>
            </a:solidFill>
            <a:prstDash val="dashDot"/>
            <a:round/>
            <a:headEnd/>
            <a:tailEnd type="arrow" w="med" len="med"/>
          </a:ln>
        </p:spPr>
      </p:cxnSp>
      <p:cxnSp>
        <p:nvCxnSpPr>
          <p:cNvPr id="18455" name="直接箭头连接符 43"/>
          <p:cNvCxnSpPr>
            <a:cxnSpLocks noChangeShapeType="1"/>
            <a:stCxn id="18441" idx="7"/>
            <a:endCxn id="18" idx="1"/>
          </p:cNvCxnSpPr>
          <p:nvPr/>
        </p:nvCxnSpPr>
        <p:spPr bwMode="auto">
          <a:xfrm rot="5400000" flipH="1" flipV="1">
            <a:off x="3872706" y="4306094"/>
            <a:ext cx="1157288" cy="1250950"/>
          </a:xfrm>
          <a:prstGeom prst="straightConnector1">
            <a:avLst/>
          </a:prstGeom>
          <a:noFill/>
          <a:ln w="38100" algn="ctr">
            <a:solidFill>
              <a:schemeClr val="tx1"/>
            </a:solidFill>
            <a:prstDash val="dashDot"/>
            <a:round/>
            <a:headEnd/>
            <a:tailEnd type="arrow" w="med" len="med"/>
          </a:ln>
        </p:spPr>
      </p:cxnSp>
      <p:cxnSp>
        <p:nvCxnSpPr>
          <p:cNvPr id="18456" name="直接连接符 46"/>
          <p:cNvCxnSpPr>
            <a:cxnSpLocks noChangeShapeType="1"/>
          </p:cNvCxnSpPr>
          <p:nvPr/>
        </p:nvCxnSpPr>
        <p:spPr bwMode="auto">
          <a:xfrm rot="16200000" flipH="1">
            <a:off x="1183481" y="3736182"/>
            <a:ext cx="6232525" cy="11112"/>
          </a:xfrm>
          <a:prstGeom prst="line">
            <a:avLst/>
          </a:prstGeom>
          <a:noFill/>
          <a:ln w="57150" algn="ctr">
            <a:solidFill>
              <a:srgbClr val="FF6600"/>
            </a:solidFill>
            <a:prstDash val="dashDot"/>
            <a:round/>
            <a:headEnd/>
            <a:tailEnd/>
          </a:ln>
        </p:spPr>
      </p:cxnSp>
      <p:sp>
        <p:nvSpPr>
          <p:cNvPr id="18457" name="TextBox 49"/>
          <p:cNvSpPr txBox="1">
            <a:spLocks noChangeArrowheads="1"/>
          </p:cNvSpPr>
          <p:nvPr/>
        </p:nvSpPr>
        <p:spPr bwMode="auto">
          <a:xfrm>
            <a:off x="4456113" y="6384925"/>
            <a:ext cx="1112837" cy="461963"/>
          </a:xfrm>
          <a:prstGeom prst="rect">
            <a:avLst/>
          </a:prstGeom>
          <a:noFill/>
          <a:ln w="9525">
            <a:noFill/>
            <a:miter lim="800000"/>
            <a:headEnd/>
            <a:tailEnd/>
          </a:ln>
        </p:spPr>
        <p:txBody>
          <a:bodyPr wrap="none">
            <a:spAutoFit/>
          </a:bodyPr>
          <a:lstStyle/>
          <a:p>
            <a:r>
              <a:rPr lang="zh-CN" altLang="en-US"/>
              <a:t>文档集</a:t>
            </a:r>
          </a:p>
        </p:txBody>
      </p:sp>
      <p:sp>
        <p:nvSpPr>
          <p:cNvPr id="18458" name="TextBox 50"/>
          <p:cNvSpPr txBox="1">
            <a:spLocks noChangeArrowheads="1"/>
          </p:cNvSpPr>
          <p:nvPr/>
        </p:nvSpPr>
        <p:spPr bwMode="auto">
          <a:xfrm>
            <a:off x="2501900" y="6386513"/>
            <a:ext cx="1422400" cy="461962"/>
          </a:xfrm>
          <a:prstGeom prst="rect">
            <a:avLst/>
          </a:prstGeom>
          <a:noFill/>
          <a:ln w="9525">
            <a:noFill/>
            <a:miter lim="800000"/>
            <a:headEnd/>
            <a:tailEnd/>
          </a:ln>
        </p:spPr>
        <p:txBody>
          <a:bodyPr wrap="none">
            <a:spAutoFit/>
          </a:bodyPr>
          <a:lstStyle/>
          <a:p>
            <a:r>
              <a:rPr lang="zh-CN" altLang="en-US"/>
              <a:t>关键词典</a:t>
            </a:r>
          </a:p>
        </p:txBody>
      </p:sp>
      <p:sp>
        <p:nvSpPr>
          <p:cNvPr id="52" name="矩形 51"/>
          <p:cNvSpPr/>
          <p:nvPr/>
        </p:nvSpPr>
        <p:spPr bwMode="auto">
          <a:xfrm>
            <a:off x="0" y="636588"/>
            <a:ext cx="4294188" cy="6053137"/>
          </a:xfrm>
          <a:prstGeom prst="rect">
            <a:avLst/>
          </a:prstGeom>
          <a:noFill/>
          <a:ln w="19050" cap="flat" cmpd="sng" algn="ctr">
            <a:solidFill>
              <a:schemeClr val="tx2">
                <a:lumMod val="60000"/>
                <a:lumOff val="40000"/>
              </a:schemeClr>
            </a:solidFill>
            <a:prstDash val="dash"/>
            <a:round/>
            <a:headEnd type="none" w="med" len="med"/>
            <a:tailEnd type="none" w="med" len="med"/>
          </a:ln>
          <a:effectLst/>
        </p:spPr>
        <p:txBody>
          <a:bodyPr/>
          <a:lstStyle/>
          <a:p>
            <a:pPr>
              <a:defRPr/>
            </a:pPr>
            <a:endParaRPr lang="zh-CN" altLang="en-US">
              <a:ea typeface="宋体" pitchFamily="2" charset="-122"/>
            </a:endParaRPr>
          </a:p>
        </p:txBody>
      </p:sp>
      <p:grpSp>
        <p:nvGrpSpPr>
          <p:cNvPr id="18460" name="组合 69"/>
          <p:cNvGrpSpPr>
            <a:grpSpLocks/>
          </p:cNvGrpSpPr>
          <p:nvPr/>
        </p:nvGrpSpPr>
        <p:grpSpPr bwMode="auto">
          <a:xfrm>
            <a:off x="693738" y="6230938"/>
            <a:ext cx="854075" cy="107950"/>
            <a:chOff x="1192191" y="6277340"/>
            <a:chExt cx="852638" cy="108000"/>
          </a:xfrm>
        </p:grpSpPr>
        <p:sp>
          <p:nvSpPr>
            <p:cNvPr id="18466" name="六边形 66"/>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7" name="六边形 67"/>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8" name="六边形 68"/>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grpSp>
        <p:nvGrpSpPr>
          <p:cNvPr id="18461" name="组合 70"/>
          <p:cNvGrpSpPr>
            <a:grpSpLocks/>
          </p:cNvGrpSpPr>
          <p:nvPr/>
        </p:nvGrpSpPr>
        <p:grpSpPr bwMode="auto">
          <a:xfrm>
            <a:off x="5754688" y="5619750"/>
            <a:ext cx="852487" cy="107950"/>
            <a:chOff x="1192191" y="6277340"/>
            <a:chExt cx="852638" cy="108000"/>
          </a:xfrm>
        </p:grpSpPr>
        <p:sp>
          <p:nvSpPr>
            <p:cNvPr id="18463" name="六边形 71"/>
            <p:cNvSpPr>
              <a:spLocks noChangeArrowheads="1"/>
            </p:cNvSpPr>
            <p:nvPr/>
          </p:nvSpPr>
          <p:spPr bwMode="auto">
            <a:xfrm>
              <a:off x="1192191"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4" name="六边形 72"/>
            <p:cNvSpPr>
              <a:spLocks noChangeArrowheads="1"/>
            </p:cNvSpPr>
            <p:nvPr/>
          </p:nvSpPr>
          <p:spPr bwMode="auto">
            <a:xfrm>
              <a:off x="1564510"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sp>
          <p:nvSpPr>
            <p:cNvPr id="18465" name="六边形 73"/>
            <p:cNvSpPr>
              <a:spLocks noChangeArrowheads="1"/>
            </p:cNvSpPr>
            <p:nvPr/>
          </p:nvSpPr>
          <p:spPr bwMode="auto">
            <a:xfrm>
              <a:off x="1936829" y="6277340"/>
              <a:ext cx="108000" cy="108000"/>
            </a:xfrm>
            <a:prstGeom prst="hexagon">
              <a:avLst>
                <a:gd name="adj" fmla="val 25000"/>
                <a:gd name="vf" fmla="val 115470"/>
              </a:avLst>
            </a:prstGeom>
            <a:solidFill>
              <a:schemeClr val="tx1"/>
            </a:solidFill>
            <a:ln w="9525" algn="ctr">
              <a:noFill/>
              <a:round/>
              <a:headEnd/>
              <a:tailEnd/>
            </a:ln>
          </p:spPr>
          <p:txBody>
            <a:bodyPr/>
            <a:lstStyle/>
            <a:p>
              <a:endParaRPr lang="zh-CN" altLang="en-US"/>
            </a:p>
          </p:txBody>
        </p:sp>
      </p:grpSp>
      <p:sp>
        <p:nvSpPr>
          <p:cNvPr id="18462" name="椭圆 74"/>
          <p:cNvSpPr>
            <a:spLocks noChangeArrowheads="1"/>
          </p:cNvSpPr>
          <p:nvPr/>
        </p:nvSpPr>
        <p:spPr bwMode="auto">
          <a:xfrm>
            <a:off x="268288" y="5986463"/>
            <a:ext cx="1770062" cy="555625"/>
          </a:xfrm>
          <a:prstGeom prst="ellipse">
            <a:avLst/>
          </a:prstGeom>
          <a:noFill/>
          <a:ln w="9525" algn="ctr">
            <a:solidFill>
              <a:schemeClr val="tx1"/>
            </a:solidFill>
            <a:round/>
            <a:headEnd/>
            <a:tailEnd/>
          </a:ln>
        </p:spPr>
        <p:txBody>
          <a:bodyPr/>
          <a:lstStyle/>
          <a:p>
            <a:endParaRPr lang="zh-CN" altLang="en-US"/>
          </a:p>
        </p:txBody>
      </p:sp>
      <p:sp>
        <p:nvSpPr>
          <p:cNvPr id="2" name="TextBox 1"/>
          <p:cNvSpPr txBox="1"/>
          <p:nvPr/>
        </p:nvSpPr>
        <p:spPr>
          <a:xfrm>
            <a:off x="1560815" y="3346748"/>
            <a:ext cx="6437506" cy="923330"/>
          </a:xfrm>
          <a:prstGeom prst="rect">
            <a:avLst/>
          </a:prstGeom>
          <a:solidFill>
            <a:srgbClr val="FF0000"/>
          </a:solidFill>
        </p:spPr>
        <p:txBody>
          <a:bodyPr wrap="square" rtlCol="0">
            <a:spAutoFit/>
          </a:bodyPr>
          <a:lstStyle/>
          <a:p>
            <a:r>
              <a:rPr lang="zh-CN" altLang="en-US" sz="5400" dirty="0"/>
              <a:t>如何管理关键词典？</a:t>
            </a:r>
          </a:p>
        </p:txBody>
      </p:sp>
    </p:spTree>
    <p:extLst>
      <p:ext uri="{BB962C8B-B14F-4D97-AF65-F5344CB8AC3E}">
        <p14:creationId xmlns:p14="http://schemas.microsoft.com/office/powerpoint/2010/main" val="13253649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955AF13-57DF-44B3-A335-0D0AA038AA9A}" type="slidenum">
              <a:rPr lang="zh-CN" altLang="en-US" b="1">
                <a:solidFill>
                  <a:srgbClr val="66CCFF"/>
                </a:solidFill>
              </a:rPr>
              <a:pPr>
                <a:defRPr/>
              </a:pPr>
              <a:t>90</a:t>
            </a:fld>
            <a:r>
              <a:rPr lang="en-US" altLang="zh-CN" b="1"/>
              <a:t> </a:t>
            </a:r>
            <a:r>
              <a:rPr lang="zh-CN" altLang="en-US"/>
              <a:t>页</a:t>
            </a:r>
            <a:endParaRPr lang="zh-CN" altLang="en-US" sz="180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p>
        </p:txBody>
      </p:sp>
      <p:sp>
        <p:nvSpPr>
          <p:cNvPr id="1114115" name="Rectangle 3"/>
          <p:cNvSpPr>
            <a:spLocks noGrp="1" noChangeArrowheads="1"/>
          </p:cNvSpPr>
          <p:nvPr>
            <p:ph type="body" sz="half" idx="1"/>
          </p:nvPr>
        </p:nvSpPr>
        <p:spPr>
          <a:xfrm>
            <a:off x="228600" y="773113"/>
            <a:ext cx="8709025" cy="5805487"/>
          </a:xfrm>
        </p:spPr>
        <p:txBody>
          <a:bodyPr/>
          <a:lstStyle/>
          <a:p>
            <a:pPr marL="363538" indent="-363538" eaLnBrk="1" hangingPunct="1">
              <a:lnSpc>
                <a:spcPct val="120000"/>
              </a:lnSpc>
              <a:spcBef>
                <a:spcPct val="15000"/>
              </a:spcBef>
            </a:pPr>
            <a:r>
              <a:rPr lang="zh-CN" altLang="en-US" dirty="0" smtClean="0">
                <a:solidFill>
                  <a:srgbClr val="FFFF66"/>
                </a:solidFill>
              </a:rPr>
              <a:t>算法分析</a:t>
            </a:r>
          </a:p>
          <a:p>
            <a:pPr marL="828675" lvl="1" eaLnBrk="1" hangingPunct="1">
              <a:lnSpc>
                <a:spcPct val="120000"/>
              </a:lnSpc>
              <a:spcBef>
                <a:spcPct val="15000"/>
              </a:spcBef>
            </a:pPr>
            <a:r>
              <a:rPr lang="zh-CN" altLang="en-US" dirty="0" smtClean="0"/>
              <a:t>由于算法的复杂性与问题规模直接有关，因此通常将</a:t>
            </a:r>
            <a:r>
              <a:rPr lang="zh-CN" altLang="en-US" dirty="0" smtClean="0">
                <a:solidFill>
                  <a:srgbClr val="FFFF66"/>
                </a:solidFill>
              </a:rPr>
              <a:t>问题规模 </a:t>
            </a:r>
            <a:r>
              <a:rPr lang="en-US" altLang="zh-CN" dirty="0" smtClean="0">
                <a:solidFill>
                  <a:srgbClr val="FFFF66"/>
                </a:solidFill>
              </a:rPr>
              <a:t>n</a:t>
            </a:r>
            <a:r>
              <a:rPr lang="en-US" altLang="zh-CN" dirty="0" smtClean="0">
                <a:solidFill>
                  <a:srgbClr val="CC0000"/>
                </a:solidFill>
              </a:rPr>
              <a:t> </a:t>
            </a:r>
            <a:r>
              <a:rPr lang="zh-CN" altLang="en-US" dirty="0" smtClean="0"/>
              <a:t>作为一个参照量，求算法的时空开销 （分别设为</a:t>
            </a:r>
            <a:r>
              <a:rPr lang="en-US" altLang="zh-CN" dirty="0" smtClean="0"/>
              <a:t>T</a:t>
            </a:r>
            <a:r>
              <a:rPr lang="zh-CN" altLang="en-US" dirty="0" smtClean="0"/>
              <a:t>和</a:t>
            </a:r>
            <a:r>
              <a:rPr lang="en-US" altLang="zh-CN" dirty="0" smtClean="0"/>
              <a:t>S</a:t>
            </a:r>
            <a:r>
              <a:rPr lang="zh-CN" altLang="en-US" dirty="0" smtClean="0"/>
              <a:t>）与 </a:t>
            </a:r>
            <a:r>
              <a:rPr lang="en-US" altLang="zh-CN" dirty="0" smtClean="0"/>
              <a:t>n </a:t>
            </a:r>
            <a:r>
              <a:rPr lang="zh-CN" altLang="en-US" dirty="0" smtClean="0"/>
              <a:t>的函数关系</a:t>
            </a:r>
            <a:r>
              <a:rPr lang="en-US" altLang="zh-CN" dirty="0" smtClean="0"/>
              <a:t>f</a:t>
            </a:r>
            <a:r>
              <a:rPr lang="zh-CN" altLang="en-US" dirty="0" smtClean="0"/>
              <a:t>和</a:t>
            </a:r>
            <a:r>
              <a:rPr lang="en-US" altLang="zh-CN" dirty="0" smtClean="0"/>
              <a:t>s</a:t>
            </a:r>
          </a:p>
          <a:p>
            <a:pPr marL="1685925" lvl="3" eaLnBrk="1" hangingPunct="1">
              <a:lnSpc>
                <a:spcPct val="120000"/>
              </a:lnSpc>
              <a:spcBef>
                <a:spcPct val="15000"/>
              </a:spcBef>
              <a:buNone/>
            </a:pPr>
            <a:r>
              <a:rPr lang="en-US" altLang="zh-CN" sz="4000" dirty="0" smtClean="0">
                <a:solidFill>
                  <a:srgbClr val="FFFF00"/>
                </a:solidFill>
              </a:rPr>
              <a:t>T(n) = f(n)</a:t>
            </a:r>
          </a:p>
          <a:p>
            <a:pPr marL="1685925" lvl="3" eaLnBrk="1" hangingPunct="1">
              <a:lnSpc>
                <a:spcPct val="120000"/>
              </a:lnSpc>
              <a:spcBef>
                <a:spcPct val="15000"/>
              </a:spcBef>
              <a:buNone/>
            </a:pPr>
            <a:r>
              <a:rPr lang="en-US" altLang="zh-CN" sz="4000" dirty="0" smtClean="0">
                <a:solidFill>
                  <a:srgbClr val="FFFF00"/>
                </a:solidFill>
              </a:rPr>
              <a:t>S(n) = s(n)</a:t>
            </a:r>
          </a:p>
          <a:p>
            <a:pPr marL="1685925" lvl="3" eaLnBrk="1" hangingPunct="1">
              <a:lnSpc>
                <a:spcPct val="120000"/>
              </a:lnSpc>
              <a:spcBef>
                <a:spcPct val="15000"/>
              </a:spcBef>
              <a:buNone/>
            </a:pPr>
            <a:endParaRPr lang="zh-CN" altLang="en-US" sz="4000" dirty="0" smtClean="0">
              <a:solidFill>
                <a:srgbClr val="FFFF00"/>
              </a:solidFill>
            </a:endParaRPr>
          </a:p>
        </p:txBody>
      </p:sp>
    </p:spTree>
    <p:extLst>
      <p:ext uri="{BB962C8B-B14F-4D97-AF65-F5344CB8AC3E}">
        <p14:creationId xmlns:p14="http://schemas.microsoft.com/office/powerpoint/2010/main" val="373635419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4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4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bldLvl="2"/>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F955AF13-57DF-44B3-A335-0D0AA038AA9A}" type="slidenum">
              <a:rPr lang="zh-CN" altLang="en-US" b="1">
                <a:solidFill>
                  <a:srgbClr val="66CCFF"/>
                </a:solidFill>
              </a:rPr>
              <a:pPr>
                <a:defRPr/>
              </a:pPr>
              <a:t>91</a:t>
            </a:fld>
            <a:r>
              <a:rPr lang="en-US" altLang="zh-CN" b="1"/>
              <a:t> </a:t>
            </a:r>
            <a:r>
              <a:rPr lang="zh-CN" altLang="en-US"/>
              <a:t>页</a:t>
            </a:r>
            <a:endParaRPr lang="zh-CN" altLang="en-US" sz="1800">
              <a:latin typeface="Arial" charset="0"/>
            </a:endParaRPr>
          </a:p>
        </p:txBody>
      </p:sp>
      <p:sp>
        <p:nvSpPr>
          <p:cNvPr id="43011"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p>
        </p:txBody>
      </p:sp>
      <p:sp>
        <p:nvSpPr>
          <p:cNvPr id="1114115" name="Rectangle 3"/>
          <p:cNvSpPr>
            <a:spLocks noGrp="1" noChangeArrowheads="1"/>
          </p:cNvSpPr>
          <p:nvPr>
            <p:ph type="body" sz="half" idx="1"/>
          </p:nvPr>
        </p:nvSpPr>
        <p:spPr>
          <a:xfrm>
            <a:off x="228600" y="773113"/>
            <a:ext cx="8709025" cy="5805487"/>
          </a:xfrm>
        </p:spPr>
        <p:txBody>
          <a:bodyPr/>
          <a:lstStyle/>
          <a:p>
            <a:pPr marL="363538" indent="-363538" eaLnBrk="1" hangingPunct="1">
              <a:lnSpc>
                <a:spcPct val="120000"/>
              </a:lnSpc>
              <a:spcBef>
                <a:spcPct val="15000"/>
              </a:spcBef>
            </a:pPr>
            <a:r>
              <a:rPr lang="zh-CN" altLang="en-US" dirty="0" smtClean="0">
                <a:solidFill>
                  <a:srgbClr val="FFFF66"/>
                </a:solidFill>
              </a:rPr>
              <a:t>算法分析</a:t>
            </a:r>
          </a:p>
          <a:p>
            <a:pPr marL="828675" lvl="1" eaLnBrk="1" hangingPunct="1">
              <a:lnSpc>
                <a:spcPct val="120000"/>
              </a:lnSpc>
              <a:spcBef>
                <a:spcPct val="15000"/>
              </a:spcBef>
            </a:pPr>
            <a:r>
              <a:rPr lang="zh-CN" altLang="en-US" dirty="0" smtClean="0"/>
              <a:t>一般这种函数关系都相当复杂。</a:t>
            </a:r>
            <a:endParaRPr lang="en-US" altLang="zh-CN" dirty="0" smtClean="0"/>
          </a:p>
          <a:p>
            <a:pPr marL="1228725" lvl="2" eaLnBrk="1" hangingPunct="1">
              <a:lnSpc>
                <a:spcPct val="120000"/>
              </a:lnSpc>
              <a:spcBef>
                <a:spcPct val="15000"/>
              </a:spcBef>
            </a:pPr>
            <a:r>
              <a:rPr lang="zh-CN" altLang="en-US" dirty="0" smtClean="0">
                <a:solidFill>
                  <a:srgbClr val="00FF00"/>
                </a:solidFill>
              </a:rPr>
              <a:t>数学表达形式复杂，</a:t>
            </a:r>
            <a:endParaRPr lang="en-US" altLang="zh-CN" dirty="0" smtClean="0">
              <a:solidFill>
                <a:srgbClr val="00FF00"/>
              </a:solidFill>
            </a:endParaRPr>
          </a:p>
          <a:p>
            <a:pPr marL="1228725" lvl="2" eaLnBrk="1" hangingPunct="1">
              <a:lnSpc>
                <a:spcPct val="120000"/>
              </a:lnSpc>
              <a:spcBef>
                <a:spcPct val="15000"/>
              </a:spcBef>
            </a:pPr>
            <a:r>
              <a:rPr lang="zh-CN" altLang="en-US" dirty="0" smtClean="0"/>
              <a:t>甚至找不到有效形式的数学解，</a:t>
            </a:r>
            <a:r>
              <a:rPr lang="zh-CN" altLang="en-US" dirty="0" smtClean="0">
                <a:solidFill>
                  <a:srgbClr val="FFFF00"/>
                </a:solidFill>
              </a:rPr>
              <a:t>例如希尔排序涉及到的问题尚未得到解决</a:t>
            </a:r>
            <a:endParaRPr lang="en-US" altLang="zh-CN" dirty="0" smtClean="0">
              <a:solidFill>
                <a:srgbClr val="FFFF00"/>
              </a:solidFill>
            </a:endParaRPr>
          </a:p>
          <a:p>
            <a:pPr marL="828675" lvl="1" eaLnBrk="1" hangingPunct="1">
              <a:lnSpc>
                <a:spcPct val="120000"/>
              </a:lnSpc>
              <a:spcBef>
                <a:spcPct val="15000"/>
              </a:spcBef>
            </a:pPr>
            <a:r>
              <a:rPr lang="zh-CN" altLang="en-US" dirty="0" smtClean="0"/>
              <a:t>对</a:t>
            </a:r>
            <a:r>
              <a:rPr lang="zh-CN" altLang="en-US" dirty="0" smtClean="0">
                <a:solidFill>
                  <a:srgbClr val="FFFF00"/>
                </a:solidFill>
              </a:rPr>
              <a:t>复杂度</a:t>
            </a:r>
            <a:r>
              <a:rPr lang="zh-CN" altLang="en-US" dirty="0" smtClean="0"/>
              <a:t>进行</a:t>
            </a:r>
            <a:r>
              <a:rPr lang="zh-CN" altLang="en-US" dirty="0" smtClean="0">
                <a:solidFill>
                  <a:srgbClr val="00FF00"/>
                </a:solidFill>
              </a:rPr>
              <a:t>精确计算</a:t>
            </a:r>
            <a:r>
              <a:rPr lang="zh-CN" altLang="en-US" dirty="0" smtClean="0"/>
              <a:t>，必要性较</a:t>
            </a:r>
            <a:r>
              <a:rPr lang="zh-CN" altLang="en-US" dirty="0" smtClean="0">
                <a:solidFill>
                  <a:srgbClr val="00FFFF"/>
                </a:solidFill>
              </a:rPr>
              <a:t>低</a:t>
            </a:r>
            <a:r>
              <a:rPr lang="zh-CN" altLang="en-US" dirty="0" smtClean="0"/>
              <a:t>！</a:t>
            </a:r>
            <a:endParaRPr lang="en-US" altLang="zh-CN" dirty="0" smtClean="0"/>
          </a:p>
          <a:p>
            <a:pPr marL="828675" lvl="1" eaLnBrk="1" hangingPunct="1">
              <a:lnSpc>
                <a:spcPct val="120000"/>
              </a:lnSpc>
              <a:spcBef>
                <a:spcPct val="15000"/>
              </a:spcBef>
            </a:pPr>
            <a:r>
              <a:rPr lang="zh-CN" altLang="en-US" dirty="0" smtClean="0">
                <a:solidFill>
                  <a:srgbClr val="00FF00"/>
                </a:solidFill>
              </a:rPr>
              <a:t>因此，</a:t>
            </a:r>
            <a:r>
              <a:rPr lang="zh-CN" altLang="en-US" dirty="0" smtClean="0">
                <a:solidFill>
                  <a:srgbClr val="00FFFF"/>
                </a:solidFill>
              </a:rPr>
              <a:t>对算法资源开销进行简单化评估。</a:t>
            </a:r>
            <a:r>
              <a:rPr lang="zh-CN" altLang="en-US" dirty="0" smtClean="0">
                <a:solidFill>
                  <a:srgbClr val="00FF00"/>
                </a:solidFill>
              </a:rPr>
              <a:t>计算时只考虑可以</a:t>
            </a:r>
            <a:r>
              <a:rPr lang="zh-CN" altLang="en-US" dirty="0" smtClean="0"/>
              <a:t>显著影响函数</a:t>
            </a:r>
            <a:r>
              <a:rPr lang="zh-CN" altLang="en-US" dirty="0" smtClean="0">
                <a:solidFill>
                  <a:srgbClr val="00FFFF"/>
                </a:solidFill>
              </a:rPr>
              <a:t>量级</a:t>
            </a:r>
            <a:r>
              <a:rPr lang="zh-CN" altLang="en-US" dirty="0" smtClean="0">
                <a:solidFill>
                  <a:srgbClr val="00FF00"/>
                </a:solidFill>
              </a:rPr>
              <a:t>的部分，以原函数的一个近似值</a:t>
            </a:r>
            <a:r>
              <a:rPr lang="zh-CN" altLang="en-US" dirty="0" smtClean="0">
                <a:solidFill>
                  <a:srgbClr val="00FFFF"/>
                </a:solidFill>
              </a:rPr>
              <a:t>对资源开销的进行</a:t>
            </a:r>
            <a:r>
              <a:rPr lang="zh-CN" altLang="en-US" dirty="0" smtClean="0"/>
              <a:t>不精确估计</a:t>
            </a:r>
            <a:r>
              <a:rPr lang="zh-CN" altLang="en-US" dirty="0" smtClean="0">
                <a:solidFill>
                  <a:srgbClr val="00FFFF"/>
                </a:solidFill>
              </a:rPr>
              <a:t>，</a:t>
            </a:r>
          </a:p>
        </p:txBody>
      </p:sp>
    </p:spTree>
    <p:extLst>
      <p:ext uri="{BB962C8B-B14F-4D97-AF65-F5344CB8AC3E}">
        <p14:creationId xmlns:p14="http://schemas.microsoft.com/office/powerpoint/2010/main" val="192347629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41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411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41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1411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411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41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4115" grpId="0" build="p" bldLvl="2"/>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1"/>
          </p:nvPr>
        </p:nvSpPr>
        <p:spPr/>
        <p:txBody>
          <a:bodyPr/>
          <a:lstStyle/>
          <a:p>
            <a:pPr>
              <a:defRPr/>
            </a:pPr>
            <a:r>
              <a:rPr lang="zh-CN" altLang="en-US"/>
              <a:t>第 </a:t>
            </a:r>
            <a:fld id="{1FA7FB9F-606B-496A-B345-BD2E47B6BDB9}" type="slidenum">
              <a:rPr lang="zh-CN" altLang="en-US" b="1">
                <a:solidFill>
                  <a:srgbClr val="66CCFF"/>
                </a:solidFill>
              </a:rPr>
              <a:pPr>
                <a:defRPr/>
              </a:pPr>
              <a:t>92</a:t>
            </a:fld>
            <a:r>
              <a:rPr lang="en-US" altLang="zh-CN" b="1"/>
              <a:t> </a:t>
            </a:r>
            <a:r>
              <a:rPr lang="zh-CN" altLang="en-US"/>
              <a:t>页</a:t>
            </a:r>
            <a:endParaRPr lang="zh-CN" altLang="en-US" sz="1800">
              <a:latin typeface="Arial" charset="0"/>
            </a:endParaRPr>
          </a:p>
        </p:txBody>
      </p:sp>
      <p:sp>
        <p:nvSpPr>
          <p:cNvPr id="45059"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：算法的时间复杂度</a:t>
            </a:r>
            <a:endParaRPr lang="en-US" altLang="zh-CN" i="0" smtClean="0">
              <a:solidFill>
                <a:srgbClr val="00FFFF"/>
              </a:solidFill>
            </a:endParaRPr>
          </a:p>
        </p:txBody>
      </p:sp>
      <p:sp>
        <p:nvSpPr>
          <p:cNvPr id="1105923" name="Rectangle 3"/>
          <p:cNvSpPr>
            <a:spLocks noGrp="1" noChangeArrowheads="1"/>
          </p:cNvSpPr>
          <p:nvPr>
            <p:ph type="body" sz="half" idx="1"/>
          </p:nvPr>
        </p:nvSpPr>
        <p:spPr>
          <a:xfrm>
            <a:off x="228600" y="863600"/>
            <a:ext cx="8709025" cy="5805488"/>
          </a:xfrm>
        </p:spPr>
        <p:txBody>
          <a:bodyPr/>
          <a:lstStyle/>
          <a:p>
            <a:pPr marL="363538" indent="-363538" eaLnBrk="1" hangingPunct="1">
              <a:lnSpc>
                <a:spcPct val="120000"/>
              </a:lnSpc>
            </a:pPr>
            <a:r>
              <a:rPr lang="zh-CN" altLang="en-US" sz="3200" dirty="0" smtClean="0">
                <a:latin typeface="宋体" pitchFamily="2" charset="-122"/>
              </a:rPr>
              <a:t>大 </a:t>
            </a:r>
            <a:r>
              <a:rPr lang="en-US" altLang="zh-CN" sz="3200" i="1" dirty="0" smtClean="0">
                <a:latin typeface="宋体" pitchFamily="2" charset="-122"/>
              </a:rPr>
              <a:t>O </a:t>
            </a:r>
            <a:r>
              <a:rPr lang="zh-CN" altLang="en-US" sz="3200" dirty="0" smtClean="0">
                <a:latin typeface="宋体" pitchFamily="2" charset="-122"/>
              </a:rPr>
              <a:t>表示法	</a:t>
            </a:r>
          </a:p>
          <a:p>
            <a:pPr marL="363538" indent="-363538" eaLnBrk="1" hangingPunct="1">
              <a:lnSpc>
                <a:spcPct val="120000"/>
              </a:lnSpc>
              <a:buFont typeface="Wingdings" pitchFamily="2" charset="2"/>
              <a:buNone/>
            </a:pPr>
            <a:r>
              <a:rPr lang="zh-CN" altLang="en-US" sz="3200" dirty="0" smtClean="0">
                <a:latin typeface="宋体" pitchFamily="2" charset="-122"/>
              </a:rPr>
              <a:t>    </a:t>
            </a:r>
            <a:r>
              <a:rPr lang="zh-CN" altLang="en-US" sz="3200" dirty="0" smtClean="0">
                <a:solidFill>
                  <a:schemeClr val="tx1"/>
                </a:solidFill>
                <a:latin typeface="宋体" pitchFamily="2" charset="-122"/>
              </a:rPr>
              <a:t>假如随着问题规模 </a:t>
            </a:r>
            <a:r>
              <a:rPr lang="en-US" altLang="zh-CN" sz="3200" dirty="0" smtClean="0">
                <a:latin typeface="宋体" pitchFamily="2" charset="-122"/>
              </a:rPr>
              <a:t>n</a:t>
            </a:r>
            <a:r>
              <a:rPr lang="en-US" altLang="zh-CN" sz="3200" dirty="0" smtClean="0">
                <a:solidFill>
                  <a:schemeClr val="tx1"/>
                </a:solidFill>
                <a:latin typeface="宋体" pitchFamily="2" charset="-122"/>
              </a:rPr>
              <a:t> </a:t>
            </a:r>
            <a:r>
              <a:rPr lang="zh-CN" altLang="en-US" sz="3200" dirty="0" smtClean="0">
                <a:solidFill>
                  <a:schemeClr val="tx1"/>
                </a:solidFill>
                <a:latin typeface="宋体" pitchFamily="2" charset="-122"/>
              </a:rPr>
              <a:t>的增长，</a:t>
            </a:r>
            <a:r>
              <a:rPr lang="en-US" altLang="zh-CN" sz="3200" dirty="0" smtClean="0">
                <a:latin typeface="宋体" pitchFamily="2" charset="-122"/>
              </a:rPr>
              <a:t>T(n)</a:t>
            </a:r>
            <a:r>
              <a:rPr lang="zh-CN" altLang="en-US" sz="3200" dirty="0" smtClean="0">
                <a:solidFill>
                  <a:schemeClr val="tx1"/>
                </a:solidFill>
                <a:latin typeface="宋体" pitchFamily="2" charset="-122"/>
              </a:rPr>
              <a:t>的</a:t>
            </a:r>
            <a:r>
              <a:rPr lang="zh-CN" altLang="en-US" sz="3200" dirty="0" smtClean="0">
                <a:latin typeface="宋体" pitchFamily="2" charset="-122"/>
              </a:rPr>
              <a:t>增长率与 </a:t>
            </a:r>
            <a:r>
              <a:rPr lang="en-US" altLang="zh-CN" sz="3200" dirty="0" smtClean="0">
                <a:latin typeface="宋体" pitchFamily="2" charset="-122"/>
              </a:rPr>
              <a:t>f(n) </a:t>
            </a:r>
            <a:r>
              <a:rPr lang="zh-CN" altLang="en-US" sz="3200" dirty="0" smtClean="0">
                <a:solidFill>
                  <a:schemeClr val="tx1"/>
                </a:solidFill>
                <a:latin typeface="宋体" pitchFamily="2" charset="-122"/>
              </a:rPr>
              <a:t>的</a:t>
            </a:r>
            <a:r>
              <a:rPr lang="zh-CN" altLang="en-US" sz="3200" dirty="0" smtClean="0">
                <a:latin typeface="宋体" pitchFamily="2" charset="-122"/>
              </a:rPr>
              <a:t>增长率</a:t>
            </a:r>
            <a:r>
              <a:rPr lang="zh-CN" altLang="en-US" sz="3200" dirty="0" smtClean="0">
                <a:solidFill>
                  <a:schemeClr val="tx1"/>
                </a:solidFill>
                <a:latin typeface="宋体" pitchFamily="2" charset="-122"/>
              </a:rPr>
              <a:t>相同，则记作：</a:t>
            </a:r>
          </a:p>
          <a:p>
            <a:pPr marL="363538" indent="-363538" eaLnBrk="1" hangingPunct="1">
              <a:lnSpc>
                <a:spcPct val="120000"/>
              </a:lnSpc>
              <a:buFont typeface="Wingdings" pitchFamily="2" charset="2"/>
              <a:buNone/>
            </a:pPr>
            <a:r>
              <a:rPr lang="zh-CN" altLang="en-US" sz="3200" dirty="0" smtClean="0">
                <a:solidFill>
                  <a:srgbClr val="00FFFF"/>
                </a:solidFill>
                <a:latin typeface="宋体" pitchFamily="2" charset="-122"/>
              </a:rPr>
              <a:t>     </a:t>
            </a:r>
            <a:r>
              <a:rPr lang="en-US" altLang="zh-CN" sz="3200" dirty="0" smtClean="0">
                <a:solidFill>
                  <a:srgbClr val="00FFFF"/>
                </a:solidFill>
                <a:latin typeface="宋体" pitchFamily="2" charset="-122"/>
              </a:rPr>
              <a:t>T(n) = O(f(n))</a:t>
            </a:r>
            <a:endParaRPr lang="zh-CN" altLang="en-US" sz="3200" dirty="0" smtClean="0">
              <a:solidFill>
                <a:srgbClr val="00FFFF"/>
              </a:solidFill>
              <a:latin typeface="宋体" pitchFamily="2" charset="-122"/>
            </a:endParaRPr>
          </a:p>
          <a:p>
            <a:pPr marL="363538" indent="-363538" eaLnBrk="1" hangingPunct="1">
              <a:lnSpc>
                <a:spcPct val="120000"/>
              </a:lnSpc>
              <a:buFont typeface="Wingdings" pitchFamily="2" charset="2"/>
              <a:buNone/>
            </a:pPr>
            <a:r>
              <a:rPr lang="zh-CN" altLang="en-US" sz="3200" dirty="0" smtClean="0">
                <a:solidFill>
                  <a:schemeClr val="tx1"/>
                </a:solidFill>
                <a:latin typeface="宋体" pitchFamily="2" charset="-122"/>
              </a:rPr>
              <a:t>  称 </a:t>
            </a:r>
            <a:r>
              <a:rPr lang="en-US" altLang="zh-CN" sz="3200" dirty="0" smtClean="0">
                <a:latin typeface="宋体" pitchFamily="2" charset="-122"/>
              </a:rPr>
              <a:t>O(f(n)) </a:t>
            </a:r>
            <a:r>
              <a:rPr lang="zh-CN" altLang="en-US" sz="3200" dirty="0" smtClean="0">
                <a:solidFill>
                  <a:schemeClr val="tx1"/>
                </a:solidFill>
                <a:latin typeface="宋体" pitchFamily="2" charset="-122"/>
              </a:rPr>
              <a:t>为算法的渐近时间复杂度，简称</a:t>
            </a:r>
            <a:r>
              <a:rPr lang="zh-CN" altLang="en-US" sz="3200" dirty="0" smtClean="0">
                <a:solidFill>
                  <a:srgbClr val="00FF00"/>
                </a:solidFill>
                <a:latin typeface="宋体" pitchFamily="2" charset="-122"/>
              </a:rPr>
              <a:t>算法的时间复杂度</a:t>
            </a:r>
            <a:r>
              <a:rPr lang="zh-CN" altLang="en-US" sz="3200" dirty="0" smtClean="0">
                <a:latin typeface="宋体" pitchFamily="2" charset="-122"/>
              </a:rPr>
              <a:t>。</a:t>
            </a:r>
            <a:endParaRPr lang="en-US" altLang="zh-CN" sz="3200" dirty="0" smtClean="0">
              <a:solidFill>
                <a:schemeClr val="tx1"/>
              </a:solidFill>
            </a:endParaRPr>
          </a:p>
          <a:p>
            <a:pPr marL="363538" indent="-363538" eaLnBrk="1" hangingPunct="1">
              <a:lnSpc>
                <a:spcPct val="120000"/>
              </a:lnSpc>
              <a:buFont typeface="Wingdings" pitchFamily="2" charset="2"/>
              <a:buNone/>
            </a:pPr>
            <a:endParaRPr lang="zh-CN" altLang="en-US" sz="3200" dirty="0" smtClean="0">
              <a:latin typeface="宋体" pitchFamily="2" charset="-122"/>
            </a:endParaRPr>
          </a:p>
        </p:txBody>
      </p:sp>
    </p:spTree>
    <p:extLst>
      <p:ext uri="{BB962C8B-B14F-4D97-AF65-F5344CB8AC3E}">
        <p14:creationId xmlns:p14="http://schemas.microsoft.com/office/powerpoint/2010/main" val="3384988535"/>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5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59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5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59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23" grpId="0" build="p" bldLvl="2"/>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灯片编号占位符 5"/>
          <p:cNvSpPr>
            <a:spLocks noGrp="1"/>
          </p:cNvSpPr>
          <p:nvPr>
            <p:ph type="sldNum" sz="quarter" idx="11"/>
          </p:nvPr>
        </p:nvSpPr>
        <p:spPr/>
        <p:txBody>
          <a:bodyPr/>
          <a:lstStyle/>
          <a:p>
            <a:pPr>
              <a:defRPr/>
            </a:pPr>
            <a:r>
              <a:rPr lang="zh-CN" altLang="en-US"/>
              <a:t>第 </a:t>
            </a:r>
            <a:fld id="{5B0E0C89-39B8-407B-AD9B-2CAE0672CBD2}" type="slidenum">
              <a:rPr lang="zh-CN" altLang="en-US" b="1">
                <a:solidFill>
                  <a:srgbClr val="66CCFF"/>
                </a:solidFill>
              </a:rPr>
              <a:pPr>
                <a:defRPr/>
              </a:pPr>
              <a:t>93</a:t>
            </a:fld>
            <a:r>
              <a:rPr lang="en-US" altLang="zh-CN" b="1"/>
              <a:t> </a:t>
            </a:r>
            <a:r>
              <a:rPr lang="zh-CN" altLang="en-US"/>
              <a:t>页</a:t>
            </a:r>
            <a:endParaRPr lang="zh-CN" altLang="en-US" sz="1800">
              <a:latin typeface="Arial" charset="0"/>
            </a:endParaRPr>
          </a:p>
        </p:txBody>
      </p:sp>
      <p:sp>
        <p:nvSpPr>
          <p:cNvPr id="46083"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smtClean="0">
                <a:solidFill>
                  <a:srgbClr val="00FFFF"/>
                </a:solidFill>
              </a:rPr>
              <a:t>：算法的时间复杂度</a:t>
            </a:r>
            <a:endParaRPr lang="en-US" altLang="zh-CN" i="0" dirty="0" smtClean="0">
              <a:solidFill>
                <a:srgbClr val="00FFFF"/>
              </a:solidFill>
            </a:endParaRPr>
          </a:p>
        </p:txBody>
      </p:sp>
      <p:sp>
        <p:nvSpPr>
          <p:cNvPr id="46084" name="Rectangle 3"/>
          <p:cNvSpPr>
            <a:spLocks noGrp="1" noChangeArrowheads="1"/>
          </p:cNvSpPr>
          <p:nvPr>
            <p:ph type="body" sz="half" idx="1"/>
          </p:nvPr>
        </p:nvSpPr>
        <p:spPr>
          <a:xfrm>
            <a:off x="115888" y="773113"/>
            <a:ext cx="8915400" cy="1665287"/>
          </a:xfrm>
        </p:spPr>
        <p:txBody>
          <a:bodyPr/>
          <a:lstStyle/>
          <a:p>
            <a:pPr marL="363538" indent="-363538" eaLnBrk="1" hangingPunct="1">
              <a:spcBef>
                <a:spcPct val="0"/>
              </a:spcBef>
            </a:pPr>
            <a:r>
              <a:rPr lang="zh-CN" altLang="en-US" sz="3200" dirty="0" smtClean="0">
                <a:latin typeface="宋体" pitchFamily="2" charset="-122"/>
              </a:rPr>
              <a:t>大 </a:t>
            </a:r>
            <a:r>
              <a:rPr lang="en-US" altLang="zh-CN" sz="3200" i="1" dirty="0" smtClean="0">
                <a:latin typeface="宋体" pitchFamily="2" charset="-122"/>
              </a:rPr>
              <a:t>O </a:t>
            </a:r>
            <a:r>
              <a:rPr lang="zh-CN" altLang="en-US" sz="3200" dirty="0" smtClean="0">
                <a:latin typeface="宋体" pitchFamily="2" charset="-122"/>
              </a:rPr>
              <a:t>表示法	</a:t>
            </a:r>
          </a:p>
          <a:p>
            <a:pPr marL="363538" indent="-363538" eaLnBrk="1" hangingPunct="1">
              <a:spcBef>
                <a:spcPct val="0"/>
              </a:spcBef>
              <a:buClrTx/>
              <a:buSzTx/>
              <a:buFontTx/>
              <a:buNone/>
            </a:pPr>
            <a:r>
              <a:rPr lang="zh-CN" altLang="en-US" sz="3200" dirty="0" smtClean="0">
                <a:solidFill>
                  <a:schemeClr val="tx1"/>
                </a:solidFill>
              </a:rPr>
              <a:t>	若存在两个正的常数</a:t>
            </a:r>
            <a:r>
              <a:rPr lang="en-US" altLang="zh-CN" sz="3200" i="1" dirty="0" smtClean="0">
                <a:solidFill>
                  <a:schemeClr val="tx1"/>
                </a:solidFill>
              </a:rPr>
              <a:t>c</a:t>
            </a:r>
            <a:r>
              <a:rPr lang="zh-CN" altLang="en-US" sz="3200" dirty="0" smtClean="0">
                <a:solidFill>
                  <a:schemeClr val="tx1"/>
                </a:solidFill>
              </a:rPr>
              <a:t>和</a:t>
            </a:r>
            <a:r>
              <a:rPr lang="en-US" altLang="zh-CN" sz="3200" i="1" dirty="0" smtClean="0">
                <a:solidFill>
                  <a:schemeClr val="tx1"/>
                </a:solidFill>
              </a:rPr>
              <a:t>n</a:t>
            </a:r>
            <a:r>
              <a:rPr lang="en-US" altLang="zh-CN" sz="3200" dirty="0" smtClean="0">
                <a:solidFill>
                  <a:schemeClr val="tx1"/>
                </a:solidFill>
              </a:rPr>
              <a:t>0</a:t>
            </a:r>
            <a:r>
              <a:rPr lang="zh-CN" altLang="en-US" sz="3200" dirty="0" smtClean="0">
                <a:solidFill>
                  <a:schemeClr val="tx1"/>
                </a:solidFill>
              </a:rPr>
              <a:t>，对于任意</a:t>
            </a:r>
            <a:r>
              <a:rPr lang="en-US" altLang="zh-CN" sz="3200" i="1" dirty="0" smtClean="0">
                <a:solidFill>
                  <a:schemeClr val="tx1"/>
                </a:solidFill>
              </a:rPr>
              <a:t>n</a:t>
            </a:r>
            <a:r>
              <a:rPr lang="en-US" altLang="zh-CN" sz="3200" dirty="0" smtClean="0">
                <a:solidFill>
                  <a:schemeClr val="tx1"/>
                </a:solidFill>
              </a:rPr>
              <a:t>≥</a:t>
            </a:r>
            <a:r>
              <a:rPr lang="en-US" altLang="zh-CN" sz="3200" i="1" dirty="0" smtClean="0">
                <a:solidFill>
                  <a:schemeClr val="tx1"/>
                </a:solidFill>
              </a:rPr>
              <a:t>n</a:t>
            </a:r>
            <a:r>
              <a:rPr lang="en-US" altLang="zh-CN" sz="3200" dirty="0" smtClean="0">
                <a:solidFill>
                  <a:schemeClr val="tx1"/>
                </a:solidFill>
              </a:rPr>
              <a:t>0</a:t>
            </a:r>
            <a:r>
              <a:rPr lang="zh-CN" altLang="en-US" sz="3200" dirty="0" smtClean="0">
                <a:solidFill>
                  <a:schemeClr val="tx1"/>
                </a:solidFill>
              </a:rPr>
              <a:t>，都有</a:t>
            </a:r>
            <a:r>
              <a:rPr lang="en-US" altLang="zh-CN" sz="3200" i="1" dirty="0" smtClean="0">
                <a:solidFill>
                  <a:schemeClr val="tx1"/>
                </a:solidFill>
              </a:rPr>
              <a:t>T</a:t>
            </a:r>
            <a:r>
              <a:rPr lang="en-US" altLang="zh-CN" sz="3200" dirty="0" smtClean="0">
                <a:solidFill>
                  <a:schemeClr val="tx1"/>
                </a:solidFill>
              </a:rPr>
              <a:t>(</a:t>
            </a:r>
            <a:r>
              <a:rPr lang="en-US" altLang="zh-CN" sz="3200" i="1" dirty="0" smtClean="0">
                <a:solidFill>
                  <a:schemeClr val="tx1"/>
                </a:solidFill>
              </a:rPr>
              <a:t>n</a:t>
            </a:r>
            <a:r>
              <a:rPr lang="en-US" altLang="zh-CN" sz="3200" dirty="0" smtClean="0">
                <a:solidFill>
                  <a:schemeClr val="tx1"/>
                </a:solidFill>
              </a:rPr>
              <a:t>)≤</a:t>
            </a:r>
            <a:r>
              <a:rPr lang="en-US" altLang="zh-CN" sz="3200" i="1" dirty="0" err="1" smtClean="0">
                <a:solidFill>
                  <a:schemeClr val="tx1"/>
                </a:solidFill>
              </a:rPr>
              <a:t>c</a:t>
            </a:r>
            <a:r>
              <a:rPr lang="en-US" altLang="zh-CN" sz="3200" dirty="0" err="1" smtClean="0">
                <a:solidFill>
                  <a:schemeClr val="tx1"/>
                </a:solidFill>
              </a:rPr>
              <a:t>×</a:t>
            </a:r>
            <a:r>
              <a:rPr lang="en-US" altLang="zh-CN" sz="3200" i="1" dirty="0" err="1" smtClean="0">
                <a:solidFill>
                  <a:schemeClr val="tx1"/>
                </a:solidFill>
              </a:rPr>
              <a:t>f</a:t>
            </a:r>
            <a:r>
              <a:rPr lang="en-US" altLang="zh-CN" sz="3200" dirty="0" smtClean="0">
                <a:solidFill>
                  <a:schemeClr val="tx1"/>
                </a:solidFill>
              </a:rPr>
              <a:t>(</a:t>
            </a:r>
            <a:r>
              <a:rPr lang="en-US" altLang="zh-CN" sz="3200" i="1" dirty="0" smtClean="0">
                <a:solidFill>
                  <a:schemeClr val="tx1"/>
                </a:solidFill>
              </a:rPr>
              <a:t>n</a:t>
            </a:r>
            <a:r>
              <a:rPr lang="en-US" altLang="zh-CN" sz="3200" dirty="0" smtClean="0">
                <a:solidFill>
                  <a:schemeClr val="tx1"/>
                </a:solidFill>
              </a:rPr>
              <a:t>)</a:t>
            </a:r>
            <a:r>
              <a:rPr lang="zh-CN" altLang="en-US" sz="3200" dirty="0" smtClean="0">
                <a:solidFill>
                  <a:schemeClr val="tx1"/>
                </a:solidFill>
              </a:rPr>
              <a:t>，则称 </a:t>
            </a:r>
            <a:r>
              <a:rPr lang="en-US" altLang="zh-CN" sz="3200" i="1" dirty="0" smtClean="0">
                <a:solidFill>
                  <a:schemeClr val="tx1"/>
                </a:solidFill>
              </a:rPr>
              <a:t>T</a:t>
            </a:r>
            <a:r>
              <a:rPr lang="en-US" altLang="zh-CN" sz="3200" dirty="0" smtClean="0">
                <a:solidFill>
                  <a:schemeClr val="tx1"/>
                </a:solidFill>
              </a:rPr>
              <a:t>(</a:t>
            </a:r>
            <a:r>
              <a:rPr lang="en-US" altLang="zh-CN" sz="3200" i="1" dirty="0" smtClean="0">
                <a:solidFill>
                  <a:schemeClr val="tx1"/>
                </a:solidFill>
              </a:rPr>
              <a:t>n</a:t>
            </a:r>
            <a:r>
              <a:rPr lang="en-US" altLang="zh-CN" sz="3200" dirty="0" smtClean="0">
                <a:solidFill>
                  <a:schemeClr val="tx1"/>
                </a:solidFill>
              </a:rPr>
              <a:t>)=</a:t>
            </a:r>
            <a:r>
              <a:rPr lang="en-US" altLang="zh-CN" sz="3200" i="1" dirty="0" smtClean="0">
                <a:solidFill>
                  <a:schemeClr val="tx1"/>
                </a:solidFill>
              </a:rPr>
              <a:t>O</a:t>
            </a:r>
            <a:r>
              <a:rPr lang="en-US" altLang="zh-CN" sz="3200" dirty="0" smtClean="0">
                <a:solidFill>
                  <a:schemeClr val="tx1"/>
                </a:solidFill>
              </a:rPr>
              <a:t>(</a:t>
            </a:r>
            <a:r>
              <a:rPr lang="en-US" altLang="zh-CN" sz="3200" i="1" dirty="0" smtClean="0">
                <a:solidFill>
                  <a:schemeClr val="tx1"/>
                </a:solidFill>
              </a:rPr>
              <a:t>f</a:t>
            </a:r>
            <a:r>
              <a:rPr lang="en-US" altLang="zh-CN" sz="3200" dirty="0" smtClean="0">
                <a:solidFill>
                  <a:schemeClr val="tx1"/>
                </a:solidFill>
              </a:rPr>
              <a:t>(</a:t>
            </a:r>
            <a:r>
              <a:rPr lang="en-US" altLang="zh-CN" sz="3200" i="1" dirty="0" smtClean="0">
                <a:solidFill>
                  <a:schemeClr val="tx1"/>
                </a:solidFill>
              </a:rPr>
              <a:t>n</a:t>
            </a:r>
            <a:r>
              <a:rPr lang="en-US" altLang="zh-CN" sz="3200" dirty="0" smtClean="0">
                <a:solidFill>
                  <a:schemeClr val="tx1"/>
                </a:solidFill>
              </a:rPr>
              <a:t>))</a:t>
            </a:r>
            <a:r>
              <a:rPr lang="zh-CN" altLang="en-US" sz="3200" dirty="0" smtClean="0">
                <a:solidFill>
                  <a:schemeClr val="tx1"/>
                </a:solidFill>
              </a:rPr>
              <a:t>。</a:t>
            </a:r>
            <a:endParaRPr lang="zh-CN" altLang="en-US" sz="3200" dirty="0" smtClean="0">
              <a:latin typeface="宋体" pitchFamily="2" charset="-122"/>
            </a:endParaRPr>
          </a:p>
        </p:txBody>
      </p:sp>
      <p:sp>
        <p:nvSpPr>
          <p:cNvPr id="1121285" name="Text Box 5"/>
          <p:cNvSpPr txBox="1">
            <a:spLocks noChangeArrowheads="1"/>
          </p:cNvSpPr>
          <p:nvPr/>
        </p:nvSpPr>
        <p:spPr bwMode="auto">
          <a:xfrm>
            <a:off x="3175000" y="5486400"/>
            <a:ext cx="277813" cy="338138"/>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t>n</a:t>
            </a:r>
            <a:r>
              <a:rPr kumimoji="0" lang="en-US" altLang="zh-CN" sz="2400" b="1" baseline="-25000"/>
              <a:t>0</a:t>
            </a:r>
            <a:endParaRPr kumimoji="0" lang="en-US" altLang="zh-CN" sz="2400" b="1"/>
          </a:p>
        </p:txBody>
      </p:sp>
      <p:sp>
        <p:nvSpPr>
          <p:cNvPr id="1121286" name="Line 6"/>
          <p:cNvSpPr>
            <a:spLocks noChangeShapeType="1"/>
          </p:cNvSpPr>
          <p:nvPr/>
        </p:nvSpPr>
        <p:spPr bwMode="auto">
          <a:xfrm>
            <a:off x="1770063" y="5478463"/>
            <a:ext cx="5903912" cy="0"/>
          </a:xfrm>
          <a:prstGeom prst="line">
            <a:avLst/>
          </a:prstGeom>
          <a:noFill/>
          <a:ln w="28575">
            <a:solidFill>
              <a:schemeClr val="tx1"/>
            </a:solidFill>
            <a:round/>
            <a:headEnd/>
            <a:tailEnd type="stealth" w="lg" len="lg"/>
          </a:ln>
        </p:spPr>
        <p:txBody>
          <a:bodyPr/>
          <a:lstStyle/>
          <a:p>
            <a:endParaRPr lang="zh-CN" altLang="en-US"/>
          </a:p>
        </p:txBody>
      </p:sp>
      <p:sp>
        <p:nvSpPr>
          <p:cNvPr id="1121287" name="Line 7"/>
          <p:cNvSpPr>
            <a:spLocks noChangeShapeType="1"/>
          </p:cNvSpPr>
          <p:nvPr/>
        </p:nvSpPr>
        <p:spPr bwMode="auto">
          <a:xfrm flipV="1">
            <a:off x="1795463" y="2487613"/>
            <a:ext cx="0" cy="2990850"/>
          </a:xfrm>
          <a:prstGeom prst="line">
            <a:avLst/>
          </a:prstGeom>
          <a:noFill/>
          <a:ln w="28575">
            <a:solidFill>
              <a:schemeClr val="tx1"/>
            </a:solidFill>
            <a:round/>
            <a:headEnd/>
            <a:tailEnd type="stealth" w="lg" len="lg"/>
          </a:ln>
        </p:spPr>
        <p:txBody>
          <a:bodyPr/>
          <a:lstStyle/>
          <a:p>
            <a:endParaRPr lang="zh-CN" altLang="en-US"/>
          </a:p>
        </p:txBody>
      </p:sp>
      <p:sp>
        <p:nvSpPr>
          <p:cNvPr id="1121288" name="Text Box 8"/>
          <p:cNvSpPr txBox="1">
            <a:spLocks noChangeArrowheads="1"/>
          </p:cNvSpPr>
          <p:nvPr/>
        </p:nvSpPr>
        <p:spPr bwMode="auto">
          <a:xfrm>
            <a:off x="6597650" y="5543550"/>
            <a:ext cx="1624013" cy="339725"/>
          </a:xfrm>
          <a:prstGeom prst="rect">
            <a:avLst/>
          </a:prstGeom>
          <a:noFill/>
          <a:ln w="9525">
            <a:noFill/>
            <a:miter lim="800000"/>
            <a:headEnd/>
            <a:tailEnd/>
          </a:ln>
        </p:spPr>
        <p:txBody>
          <a:bodyPr lIns="0" tIns="0" rIns="0" bIns="0"/>
          <a:lstStyle/>
          <a:p>
            <a:pPr algn="just">
              <a:spcBef>
                <a:spcPct val="0"/>
              </a:spcBef>
              <a:buClrTx/>
              <a:buFontTx/>
              <a:buNone/>
            </a:pPr>
            <a:r>
              <a:rPr kumimoji="0" lang="zh-CN" altLang="en-US" sz="2400" b="1"/>
              <a:t>问题规模</a:t>
            </a:r>
            <a:r>
              <a:rPr kumimoji="0" lang="en-US" altLang="zh-CN" sz="2400" b="1" i="1"/>
              <a:t>n</a:t>
            </a:r>
            <a:endParaRPr kumimoji="0" lang="en-US" altLang="zh-CN" sz="2400" b="1"/>
          </a:p>
        </p:txBody>
      </p:sp>
      <p:sp>
        <p:nvSpPr>
          <p:cNvPr id="1121289" name="Text Box 9"/>
          <p:cNvSpPr txBox="1">
            <a:spLocks noChangeArrowheads="1"/>
          </p:cNvSpPr>
          <p:nvPr/>
        </p:nvSpPr>
        <p:spPr bwMode="auto">
          <a:xfrm>
            <a:off x="1196975" y="2468563"/>
            <a:ext cx="385763" cy="1455737"/>
          </a:xfrm>
          <a:prstGeom prst="rect">
            <a:avLst/>
          </a:prstGeom>
          <a:noFill/>
          <a:ln w="9525">
            <a:noFill/>
            <a:miter lim="800000"/>
            <a:headEnd/>
            <a:tailEnd/>
          </a:ln>
        </p:spPr>
        <p:txBody>
          <a:bodyPr lIns="0" tIns="0" rIns="0" bIns="0"/>
          <a:lstStyle/>
          <a:p>
            <a:pPr algn="just">
              <a:spcBef>
                <a:spcPct val="0"/>
              </a:spcBef>
              <a:buClrTx/>
              <a:buFontTx/>
              <a:buNone/>
            </a:pPr>
            <a:r>
              <a:rPr kumimoji="0" lang="zh-CN" altLang="en-US" sz="2400" b="1"/>
              <a:t>执行次数</a:t>
            </a:r>
          </a:p>
        </p:txBody>
      </p:sp>
      <p:sp>
        <p:nvSpPr>
          <p:cNvPr id="1121290" name="Line 10"/>
          <p:cNvSpPr>
            <a:spLocks noChangeShapeType="1"/>
          </p:cNvSpPr>
          <p:nvPr/>
        </p:nvSpPr>
        <p:spPr bwMode="auto">
          <a:xfrm>
            <a:off x="3241675" y="2527300"/>
            <a:ext cx="0" cy="2951163"/>
          </a:xfrm>
          <a:prstGeom prst="line">
            <a:avLst/>
          </a:prstGeom>
          <a:noFill/>
          <a:ln w="28575">
            <a:solidFill>
              <a:schemeClr val="tx1"/>
            </a:solidFill>
            <a:prstDash val="dash"/>
            <a:round/>
            <a:headEnd/>
            <a:tailEnd/>
          </a:ln>
        </p:spPr>
        <p:txBody>
          <a:bodyPr/>
          <a:lstStyle/>
          <a:p>
            <a:endParaRPr lang="zh-CN" altLang="en-US"/>
          </a:p>
        </p:txBody>
      </p:sp>
      <p:sp>
        <p:nvSpPr>
          <p:cNvPr id="1121291" name="Text Box 11"/>
          <p:cNvSpPr txBox="1">
            <a:spLocks noChangeArrowheads="1"/>
          </p:cNvSpPr>
          <p:nvPr/>
        </p:nvSpPr>
        <p:spPr bwMode="auto">
          <a:xfrm>
            <a:off x="1998663" y="3789363"/>
            <a:ext cx="1042987" cy="1485900"/>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t>n</a:t>
            </a:r>
            <a:r>
              <a:rPr kumimoji="0" lang="en-US" altLang="zh-CN" sz="2400" b="1" baseline="-25000"/>
              <a:t>0</a:t>
            </a:r>
            <a:r>
              <a:rPr kumimoji="0" lang="zh-CN" altLang="en-US" sz="2400" b="1"/>
              <a:t>之前的情况无关紧要</a:t>
            </a:r>
          </a:p>
        </p:txBody>
      </p:sp>
      <p:sp>
        <p:nvSpPr>
          <p:cNvPr id="1121292" name="Freeform 12"/>
          <p:cNvSpPr>
            <a:spLocks/>
          </p:cNvSpPr>
          <p:nvPr/>
        </p:nvSpPr>
        <p:spPr bwMode="auto">
          <a:xfrm>
            <a:off x="3241675" y="3065463"/>
            <a:ext cx="3240088" cy="2093912"/>
          </a:xfrm>
          <a:custGeom>
            <a:avLst/>
            <a:gdLst>
              <a:gd name="T0" fmla="*/ 0 w 2206"/>
              <a:gd name="T1" fmla="*/ 2093912 h 1696"/>
              <a:gd name="T2" fmla="*/ 552254 w 2206"/>
              <a:gd name="T3" fmla="*/ 1870446 h 1696"/>
              <a:gd name="T4" fmla="*/ 992883 w 2206"/>
              <a:gd name="T5" fmla="*/ 1611177 h 1696"/>
              <a:gd name="T6" fmla="*/ 1609763 w 2206"/>
              <a:gd name="T7" fmla="*/ 1333388 h 1696"/>
              <a:gd name="T8" fmla="*/ 2358831 w 2206"/>
              <a:gd name="T9" fmla="*/ 944483 h 1696"/>
              <a:gd name="T10" fmla="*/ 2799459 w 2206"/>
              <a:gd name="T11" fmla="*/ 444462 h 1696"/>
              <a:gd name="T12" fmla="*/ 3063837 w 2206"/>
              <a:gd name="T13" fmla="*/ 240751 h 1696"/>
              <a:gd name="T14" fmla="*/ 3240088 w 2206"/>
              <a:gd name="T15" fmla="*/ 0 h 1696"/>
              <a:gd name="T16" fmla="*/ 0 60000 65536"/>
              <a:gd name="T17" fmla="*/ 0 60000 65536"/>
              <a:gd name="T18" fmla="*/ 0 60000 65536"/>
              <a:gd name="T19" fmla="*/ 0 60000 65536"/>
              <a:gd name="T20" fmla="*/ 0 60000 65536"/>
              <a:gd name="T21" fmla="*/ 0 60000 65536"/>
              <a:gd name="T22" fmla="*/ 0 60000 65536"/>
              <a:gd name="T23" fmla="*/ 0 60000 65536"/>
              <a:gd name="T24" fmla="*/ 0 w 2206"/>
              <a:gd name="T25" fmla="*/ 0 h 1696"/>
              <a:gd name="T26" fmla="*/ 2206 w 2206"/>
              <a:gd name="T27" fmla="*/ 1696 h 169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206" h="1696">
                <a:moveTo>
                  <a:pt x="0" y="1696"/>
                </a:moveTo>
                <a:cubicBezTo>
                  <a:pt x="63" y="1666"/>
                  <a:pt x="263" y="1580"/>
                  <a:pt x="376" y="1515"/>
                </a:cubicBezTo>
                <a:cubicBezTo>
                  <a:pt x="489" y="1455"/>
                  <a:pt x="556" y="1377"/>
                  <a:pt x="676" y="1305"/>
                </a:cubicBezTo>
                <a:cubicBezTo>
                  <a:pt x="796" y="1233"/>
                  <a:pt x="941" y="1170"/>
                  <a:pt x="1096" y="1080"/>
                </a:cubicBezTo>
                <a:cubicBezTo>
                  <a:pt x="1301" y="955"/>
                  <a:pt x="1471" y="885"/>
                  <a:pt x="1606" y="765"/>
                </a:cubicBezTo>
                <a:cubicBezTo>
                  <a:pt x="1741" y="645"/>
                  <a:pt x="1811" y="462"/>
                  <a:pt x="1906" y="360"/>
                </a:cubicBezTo>
                <a:cubicBezTo>
                  <a:pt x="1982" y="262"/>
                  <a:pt x="2036" y="255"/>
                  <a:pt x="2086" y="195"/>
                </a:cubicBezTo>
                <a:cubicBezTo>
                  <a:pt x="2136" y="135"/>
                  <a:pt x="2181" y="41"/>
                  <a:pt x="2206" y="0"/>
                </a:cubicBezTo>
              </a:path>
            </a:pathLst>
          </a:custGeom>
          <a:noFill/>
          <a:ln w="28575">
            <a:solidFill>
              <a:srgbClr val="00FF00"/>
            </a:solidFill>
            <a:round/>
            <a:headEnd/>
            <a:tailEnd/>
          </a:ln>
        </p:spPr>
        <p:txBody>
          <a:bodyPr/>
          <a:lstStyle/>
          <a:p>
            <a:endParaRPr lang="zh-CN" altLang="en-US"/>
          </a:p>
        </p:txBody>
      </p:sp>
      <p:sp>
        <p:nvSpPr>
          <p:cNvPr id="1121293" name="Freeform 13"/>
          <p:cNvSpPr>
            <a:spLocks/>
          </p:cNvSpPr>
          <p:nvPr/>
        </p:nvSpPr>
        <p:spPr bwMode="auto">
          <a:xfrm>
            <a:off x="3241675" y="2787650"/>
            <a:ext cx="3263900" cy="2114550"/>
          </a:xfrm>
          <a:custGeom>
            <a:avLst/>
            <a:gdLst>
              <a:gd name="T0" fmla="*/ 0 w 2130"/>
              <a:gd name="T1" fmla="*/ 2114550 h 1590"/>
              <a:gd name="T2" fmla="*/ 735527 w 2130"/>
              <a:gd name="T3" fmla="*/ 1895116 h 1590"/>
              <a:gd name="T4" fmla="*/ 1540009 w 2130"/>
              <a:gd name="T5" fmla="*/ 1436298 h 1590"/>
              <a:gd name="T6" fmla="*/ 2321506 w 2130"/>
              <a:gd name="T7" fmla="*/ 877738 h 1590"/>
              <a:gd name="T8" fmla="*/ 2804195 w 2130"/>
              <a:gd name="T9" fmla="*/ 478766 h 1590"/>
              <a:gd name="T10" fmla="*/ 3263900 w 2130"/>
              <a:gd name="T11" fmla="*/ 0 h 1590"/>
              <a:gd name="T12" fmla="*/ 0 60000 65536"/>
              <a:gd name="T13" fmla="*/ 0 60000 65536"/>
              <a:gd name="T14" fmla="*/ 0 60000 65536"/>
              <a:gd name="T15" fmla="*/ 0 60000 65536"/>
              <a:gd name="T16" fmla="*/ 0 60000 65536"/>
              <a:gd name="T17" fmla="*/ 0 60000 65536"/>
              <a:gd name="T18" fmla="*/ 0 w 2130"/>
              <a:gd name="T19" fmla="*/ 0 h 1590"/>
              <a:gd name="T20" fmla="*/ 2130 w 2130"/>
              <a:gd name="T21" fmla="*/ 1590 h 1590"/>
            </a:gdLst>
            <a:ahLst/>
            <a:cxnLst>
              <a:cxn ang="T12">
                <a:pos x="T0" y="T1"/>
              </a:cxn>
              <a:cxn ang="T13">
                <a:pos x="T2" y="T3"/>
              </a:cxn>
              <a:cxn ang="T14">
                <a:pos x="T4" y="T5"/>
              </a:cxn>
              <a:cxn ang="T15">
                <a:pos x="T6" y="T7"/>
              </a:cxn>
              <a:cxn ang="T16">
                <a:pos x="T8" y="T9"/>
              </a:cxn>
              <a:cxn ang="T17">
                <a:pos x="T10" y="T11"/>
              </a:cxn>
            </a:cxnLst>
            <a:rect l="T18" t="T19" r="T20" b="T21"/>
            <a:pathLst>
              <a:path w="2130" h="1590">
                <a:moveTo>
                  <a:pt x="0" y="1590"/>
                </a:moveTo>
                <a:cubicBezTo>
                  <a:pt x="77" y="1563"/>
                  <a:pt x="313" y="1510"/>
                  <a:pt x="480" y="1425"/>
                </a:cubicBezTo>
                <a:cubicBezTo>
                  <a:pt x="643" y="1335"/>
                  <a:pt x="835" y="1215"/>
                  <a:pt x="1005" y="1080"/>
                </a:cubicBezTo>
                <a:cubicBezTo>
                  <a:pt x="1175" y="945"/>
                  <a:pt x="1340" y="840"/>
                  <a:pt x="1515" y="660"/>
                </a:cubicBezTo>
                <a:cubicBezTo>
                  <a:pt x="1656" y="521"/>
                  <a:pt x="1740" y="470"/>
                  <a:pt x="1830" y="360"/>
                </a:cubicBezTo>
                <a:cubicBezTo>
                  <a:pt x="1920" y="250"/>
                  <a:pt x="2067" y="75"/>
                  <a:pt x="2130" y="0"/>
                </a:cubicBezTo>
              </a:path>
            </a:pathLst>
          </a:custGeom>
          <a:noFill/>
          <a:ln w="28575">
            <a:solidFill>
              <a:srgbClr val="FFFF66"/>
            </a:solidFill>
            <a:round/>
            <a:headEnd/>
            <a:tailEnd/>
          </a:ln>
        </p:spPr>
        <p:txBody>
          <a:bodyPr/>
          <a:lstStyle/>
          <a:p>
            <a:endParaRPr lang="zh-CN" altLang="en-US"/>
          </a:p>
        </p:txBody>
      </p:sp>
      <p:sp>
        <p:nvSpPr>
          <p:cNvPr id="1121294" name="Text Box 14"/>
          <p:cNvSpPr txBox="1">
            <a:spLocks noChangeArrowheads="1"/>
          </p:cNvSpPr>
          <p:nvPr/>
        </p:nvSpPr>
        <p:spPr bwMode="auto">
          <a:xfrm>
            <a:off x="6667500" y="2978150"/>
            <a:ext cx="668338" cy="377825"/>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solidFill>
                  <a:srgbClr val="00FF00"/>
                </a:solidFill>
              </a:rPr>
              <a:t>T</a:t>
            </a:r>
            <a:r>
              <a:rPr kumimoji="0" lang="en-US" altLang="zh-CN" sz="2400" b="1">
                <a:solidFill>
                  <a:srgbClr val="00FF00"/>
                </a:solidFill>
                <a:latin typeface="宋体" pitchFamily="2" charset="-122"/>
              </a:rPr>
              <a:t>(</a:t>
            </a:r>
            <a:r>
              <a:rPr kumimoji="0" lang="en-US" altLang="zh-CN" sz="2400" b="1" i="1">
                <a:solidFill>
                  <a:srgbClr val="00FF00"/>
                </a:solidFill>
              </a:rPr>
              <a:t>n</a:t>
            </a:r>
            <a:r>
              <a:rPr kumimoji="0" lang="en-US" altLang="zh-CN" sz="2400" b="1">
                <a:solidFill>
                  <a:srgbClr val="00FF00"/>
                </a:solidFill>
                <a:latin typeface="宋体" pitchFamily="2" charset="-122"/>
              </a:rPr>
              <a:t>)</a:t>
            </a:r>
            <a:endParaRPr kumimoji="0" lang="en-US" altLang="zh-CN" sz="2400" b="1">
              <a:solidFill>
                <a:srgbClr val="00FF00"/>
              </a:solidFill>
            </a:endParaRPr>
          </a:p>
        </p:txBody>
      </p:sp>
      <p:sp>
        <p:nvSpPr>
          <p:cNvPr id="1121295" name="Text Box 15"/>
          <p:cNvSpPr txBox="1">
            <a:spLocks noChangeArrowheads="1"/>
          </p:cNvSpPr>
          <p:nvPr/>
        </p:nvSpPr>
        <p:spPr bwMode="auto">
          <a:xfrm>
            <a:off x="6578600" y="2438400"/>
            <a:ext cx="1233488" cy="439738"/>
          </a:xfrm>
          <a:prstGeom prst="rect">
            <a:avLst/>
          </a:prstGeom>
          <a:noFill/>
          <a:ln w="9525">
            <a:noFill/>
            <a:miter lim="800000"/>
            <a:headEnd/>
            <a:tailEnd/>
          </a:ln>
        </p:spPr>
        <p:txBody>
          <a:bodyPr lIns="0" tIns="0" rIns="0" bIns="0"/>
          <a:lstStyle/>
          <a:p>
            <a:pPr algn="just">
              <a:spcBef>
                <a:spcPct val="0"/>
              </a:spcBef>
              <a:buClrTx/>
              <a:buFontTx/>
              <a:buNone/>
            </a:pPr>
            <a:r>
              <a:rPr kumimoji="0" lang="en-US" altLang="zh-CN" sz="2400" b="1" i="1">
                <a:solidFill>
                  <a:srgbClr val="FFFF00"/>
                </a:solidFill>
              </a:rPr>
              <a:t>c</a:t>
            </a:r>
            <a:r>
              <a:rPr kumimoji="0" lang="en-US" altLang="zh-CN" sz="2400" b="1">
                <a:solidFill>
                  <a:srgbClr val="FFFF00"/>
                </a:solidFill>
              </a:rPr>
              <a:t>×</a:t>
            </a:r>
            <a:r>
              <a:rPr kumimoji="0" lang="en-US" altLang="zh-CN" sz="2400" b="1" i="1">
                <a:solidFill>
                  <a:srgbClr val="FFFF00"/>
                </a:solidFill>
              </a:rPr>
              <a:t>f</a:t>
            </a:r>
            <a:r>
              <a:rPr kumimoji="0" lang="en-US" altLang="zh-CN" sz="2400" b="1">
                <a:solidFill>
                  <a:srgbClr val="FFFF00"/>
                </a:solidFill>
                <a:latin typeface="宋体" pitchFamily="2" charset="-122"/>
              </a:rPr>
              <a:t>(</a:t>
            </a:r>
            <a:r>
              <a:rPr kumimoji="0" lang="en-US" altLang="zh-CN" sz="2400" b="1" i="1">
                <a:solidFill>
                  <a:srgbClr val="FFFF00"/>
                </a:solidFill>
              </a:rPr>
              <a:t>n</a:t>
            </a:r>
            <a:r>
              <a:rPr kumimoji="0" lang="en-US" altLang="zh-CN" sz="2400" b="1">
                <a:solidFill>
                  <a:srgbClr val="FFFF00"/>
                </a:solidFill>
                <a:latin typeface="宋体" pitchFamily="2" charset="-122"/>
              </a:rPr>
              <a:t>)</a:t>
            </a:r>
            <a:endParaRPr kumimoji="0" lang="en-US" altLang="zh-CN" sz="2400" b="1">
              <a:solidFill>
                <a:srgbClr val="FFFF00"/>
              </a:solidFill>
            </a:endParaRPr>
          </a:p>
        </p:txBody>
      </p:sp>
      <p:sp>
        <p:nvSpPr>
          <p:cNvPr id="1121296" name="Rectangle 16"/>
          <p:cNvSpPr>
            <a:spLocks noChangeArrowheads="1"/>
          </p:cNvSpPr>
          <p:nvPr/>
        </p:nvSpPr>
        <p:spPr bwMode="auto">
          <a:xfrm>
            <a:off x="746125" y="6038850"/>
            <a:ext cx="7831138" cy="579438"/>
          </a:xfrm>
          <a:prstGeom prst="rect">
            <a:avLst/>
          </a:prstGeom>
          <a:noFill/>
          <a:ln w="9525">
            <a:noFill/>
            <a:miter lim="800000"/>
            <a:headEnd/>
            <a:tailEnd/>
          </a:ln>
        </p:spPr>
        <p:txBody>
          <a:bodyPr>
            <a:spAutoFit/>
          </a:bodyPr>
          <a:lstStyle/>
          <a:p>
            <a:pPr algn="l">
              <a:spcBef>
                <a:spcPct val="0"/>
              </a:spcBef>
              <a:buClrTx/>
              <a:buFont typeface="Wingdings" pitchFamily="2" charset="2"/>
              <a:buNone/>
            </a:pPr>
            <a:r>
              <a:rPr kumimoji="0" lang="zh-CN" altLang="en-US" sz="3200" b="1"/>
              <a:t>当问题规模充分大时在渐近意义下的阶。</a:t>
            </a:r>
          </a:p>
        </p:txBody>
      </p:sp>
    </p:spTree>
    <p:extLst>
      <p:ext uri="{BB962C8B-B14F-4D97-AF65-F5344CB8AC3E}">
        <p14:creationId xmlns:p14="http://schemas.microsoft.com/office/powerpoint/2010/main" val="526586430"/>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128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1121286"/>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21289"/>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2128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2128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21290"/>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12129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121294"/>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121293"/>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12129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121291"/>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12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1285" grpId="0"/>
      <p:bldP spid="1121286" grpId="0" animBg="1"/>
      <p:bldP spid="1121287" grpId="0" animBg="1"/>
      <p:bldP spid="1121288" grpId="0"/>
      <p:bldP spid="1121289" grpId="0"/>
      <p:bldP spid="1121290" grpId="0" animBg="1"/>
      <p:bldP spid="1121291" grpId="0"/>
      <p:bldP spid="1121292" grpId="0" animBg="1"/>
      <p:bldP spid="1121293" grpId="0" animBg="1"/>
      <p:bldP spid="1121294" grpId="0"/>
      <p:bldP spid="1121295" grpId="0"/>
      <p:bldP spid="1121296"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i="0" dirty="0" smtClean="0">
                <a:solidFill>
                  <a:srgbClr val="FFFF00"/>
                </a:solidFill>
              </a:rPr>
              <a:t>大 </a:t>
            </a:r>
            <a:r>
              <a:rPr lang="en-US" altLang="zh-CN" i="0" dirty="0" smtClean="0">
                <a:solidFill>
                  <a:srgbClr val="FFFF00"/>
                </a:solidFill>
              </a:rPr>
              <a:t>O </a:t>
            </a:r>
            <a:r>
              <a:rPr lang="zh-CN" altLang="en-US" i="0" dirty="0" smtClean="0">
                <a:solidFill>
                  <a:srgbClr val="FFFF00"/>
                </a:solidFill>
              </a:rPr>
              <a:t>表示法</a:t>
            </a:r>
          </a:p>
        </p:txBody>
      </p:sp>
      <p:sp>
        <p:nvSpPr>
          <p:cNvPr id="3" name="文本占位符 2"/>
          <p:cNvSpPr>
            <a:spLocks noGrp="1"/>
          </p:cNvSpPr>
          <p:nvPr>
            <p:ph type="body" sz="half" idx="1"/>
          </p:nvPr>
        </p:nvSpPr>
        <p:spPr>
          <a:xfrm>
            <a:off x="228600" y="914400"/>
            <a:ext cx="8649182" cy="5010150"/>
          </a:xfrm>
        </p:spPr>
        <p:txBody>
          <a:bodyPr/>
          <a:lstStyle/>
          <a:p>
            <a:pPr>
              <a:lnSpc>
                <a:spcPct val="120000"/>
              </a:lnSpc>
              <a:spcBef>
                <a:spcPct val="0"/>
              </a:spcBef>
              <a:buClrTx/>
              <a:buNone/>
            </a:pPr>
            <a:r>
              <a:rPr kumimoji="0" lang="en-US" altLang="zh-CN" sz="3200" dirty="0" smtClean="0">
                <a:solidFill>
                  <a:schemeClr val="tx1"/>
                </a:solidFill>
              </a:rPr>
              <a:t>t = 20×log</a:t>
            </a:r>
            <a:r>
              <a:rPr kumimoji="0" lang="en-US" altLang="zh-CN" sz="3200" baseline="-25000" dirty="0" smtClean="0">
                <a:solidFill>
                  <a:schemeClr val="tx1"/>
                </a:solidFill>
              </a:rPr>
              <a:t>2</a:t>
            </a:r>
            <a:r>
              <a:rPr kumimoji="0" lang="en-US" altLang="zh-CN" sz="3200" i="1" dirty="0" smtClean="0">
                <a:solidFill>
                  <a:schemeClr val="tx1"/>
                </a:solidFill>
              </a:rPr>
              <a:t>n + n </a:t>
            </a:r>
            <a:r>
              <a:rPr kumimoji="0" lang="en-US" altLang="zh-CN" sz="3200" dirty="0" smtClean="0">
                <a:solidFill>
                  <a:schemeClr val="tx1"/>
                </a:solidFill>
              </a:rPr>
              <a:t>+ 100</a:t>
            </a:r>
            <a:r>
              <a:rPr kumimoji="0" lang="en-US" altLang="zh-CN" sz="3200" i="1" dirty="0" smtClean="0">
                <a:solidFill>
                  <a:schemeClr val="tx1"/>
                </a:solidFill>
              </a:rPr>
              <a:t>n</a:t>
            </a:r>
            <a:r>
              <a:rPr kumimoji="0" lang="en-US" altLang="zh-CN" sz="3200" dirty="0" smtClean="0">
                <a:solidFill>
                  <a:schemeClr val="tx1"/>
                </a:solidFill>
              </a:rPr>
              <a:t>log</a:t>
            </a:r>
            <a:r>
              <a:rPr kumimoji="0" lang="en-US" altLang="zh-CN" sz="3200" baseline="-25000" dirty="0" smtClean="0">
                <a:solidFill>
                  <a:schemeClr val="tx1"/>
                </a:solidFill>
              </a:rPr>
              <a:t>2</a:t>
            </a:r>
            <a:r>
              <a:rPr kumimoji="0" lang="en-US" altLang="zh-CN" sz="3200" i="1" dirty="0" smtClean="0">
                <a:solidFill>
                  <a:schemeClr val="tx1"/>
                </a:solidFill>
              </a:rPr>
              <a:t>n</a:t>
            </a:r>
            <a:r>
              <a:rPr kumimoji="0" lang="en-US" altLang="zh-CN" sz="3200" dirty="0" smtClean="0">
                <a:solidFill>
                  <a:schemeClr val="tx1"/>
                </a:solidFill>
              </a:rPr>
              <a:t>+</a:t>
            </a:r>
            <a:r>
              <a:rPr kumimoji="0" lang="en-US" altLang="zh-CN" sz="3200" i="1" dirty="0" smtClean="0">
                <a:solidFill>
                  <a:schemeClr val="tx1"/>
                </a:solidFill>
              </a:rPr>
              <a:t>n</a:t>
            </a:r>
            <a:r>
              <a:rPr kumimoji="0" lang="en-US" altLang="zh-CN" sz="3200" baseline="30000" dirty="0" smtClean="0">
                <a:solidFill>
                  <a:schemeClr val="tx1"/>
                </a:solidFill>
              </a:rPr>
              <a:t>2</a:t>
            </a:r>
          </a:p>
          <a:p>
            <a:pPr>
              <a:lnSpc>
                <a:spcPct val="120000"/>
              </a:lnSpc>
              <a:spcBef>
                <a:spcPct val="0"/>
              </a:spcBef>
              <a:buClrTx/>
              <a:buNone/>
            </a:pPr>
            <a:r>
              <a:rPr kumimoji="0" lang="zh-CN" altLang="en-US" dirty="0" smtClean="0"/>
              <a:t>问</a:t>
            </a:r>
            <a:r>
              <a:rPr kumimoji="0" lang="en-US" altLang="zh-CN" dirty="0" smtClean="0"/>
              <a:t>T(n)  = O(f(n)) =?</a:t>
            </a:r>
          </a:p>
          <a:p>
            <a:pPr>
              <a:lnSpc>
                <a:spcPct val="120000"/>
              </a:lnSpc>
              <a:spcBef>
                <a:spcPct val="0"/>
              </a:spcBef>
              <a:buClrTx/>
              <a:buNone/>
            </a:pPr>
            <a:endParaRPr kumimoji="0" lang="en-US" altLang="zh-CN" sz="1600" dirty="0" smtClean="0"/>
          </a:p>
          <a:p>
            <a:pPr>
              <a:lnSpc>
                <a:spcPct val="120000"/>
              </a:lnSpc>
              <a:spcBef>
                <a:spcPct val="0"/>
              </a:spcBef>
              <a:buClrTx/>
              <a:buNone/>
            </a:pPr>
            <a:r>
              <a:rPr kumimoji="0" lang="en-US" altLang="zh-CN" dirty="0" smtClean="0">
                <a:solidFill>
                  <a:srgbClr val="00FFFF"/>
                </a:solidFill>
              </a:rPr>
              <a:t>n</a:t>
            </a:r>
            <a:r>
              <a:rPr kumimoji="0" lang="zh-CN" altLang="en-US" dirty="0" smtClean="0">
                <a:solidFill>
                  <a:srgbClr val="00FFFF"/>
                </a:solidFill>
              </a:rPr>
              <a:t>足够大时，</a:t>
            </a:r>
            <a:endParaRPr kumimoji="0" lang="en-US" altLang="zh-CN" dirty="0" smtClean="0">
              <a:solidFill>
                <a:srgbClr val="00FFFF"/>
              </a:solidFill>
            </a:endParaRPr>
          </a:p>
          <a:p>
            <a:pPr>
              <a:lnSpc>
                <a:spcPct val="120000"/>
              </a:lnSpc>
              <a:spcBef>
                <a:spcPct val="0"/>
              </a:spcBef>
              <a:buClrTx/>
              <a:buNone/>
            </a:pPr>
            <a:r>
              <a:rPr kumimoji="0" lang="en-US" altLang="zh-CN" dirty="0" smtClean="0">
                <a:solidFill>
                  <a:schemeClr val="tx1"/>
                </a:solidFill>
              </a:rPr>
              <a:t>20×log</a:t>
            </a:r>
            <a:r>
              <a:rPr kumimoji="0" lang="en-US" altLang="zh-CN" baseline="-25000" dirty="0" smtClean="0">
                <a:solidFill>
                  <a:schemeClr val="tx1"/>
                </a:solidFill>
              </a:rPr>
              <a:t>2</a:t>
            </a:r>
            <a:r>
              <a:rPr kumimoji="0" lang="en-US" altLang="zh-CN" i="1" dirty="0" smtClean="0">
                <a:solidFill>
                  <a:schemeClr val="tx1"/>
                </a:solidFill>
              </a:rPr>
              <a:t>n</a:t>
            </a:r>
            <a:r>
              <a:rPr kumimoji="0" lang="zh-CN" altLang="en-US" dirty="0" smtClean="0">
                <a:solidFill>
                  <a:schemeClr val="tx1"/>
                </a:solidFill>
              </a:rPr>
              <a:t>＜</a:t>
            </a:r>
            <a:r>
              <a:rPr kumimoji="0" lang="en-US" altLang="zh-CN" dirty="0" smtClean="0">
                <a:solidFill>
                  <a:schemeClr val="tx1"/>
                </a:solidFill>
              </a:rPr>
              <a:t>20×</a:t>
            </a:r>
            <a:r>
              <a:rPr kumimoji="0" lang="en-US" altLang="zh-CN" i="1" dirty="0" smtClean="0">
                <a:solidFill>
                  <a:schemeClr val="tx1"/>
                </a:solidFill>
              </a:rPr>
              <a:t>n</a:t>
            </a:r>
          </a:p>
          <a:p>
            <a:pPr>
              <a:lnSpc>
                <a:spcPct val="120000"/>
              </a:lnSpc>
              <a:spcBef>
                <a:spcPct val="0"/>
              </a:spcBef>
              <a:buClrTx/>
              <a:buNone/>
            </a:pPr>
            <a:r>
              <a:rPr kumimoji="0" lang="en-US" altLang="zh-CN" i="1" dirty="0" smtClean="0"/>
              <a:t>		</a:t>
            </a:r>
            <a:r>
              <a:rPr kumimoji="0" lang="zh-CN" altLang="en-US" dirty="0" smtClean="0">
                <a:solidFill>
                  <a:srgbClr val="00FF00"/>
                </a:solidFill>
              </a:rPr>
              <a:t>＜</a:t>
            </a:r>
            <a:r>
              <a:rPr kumimoji="0" lang="en-US" altLang="zh-CN" dirty="0" smtClean="0">
                <a:solidFill>
                  <a:srgbClr val="00FF00"/>
                </a:solidFill>
              </a:rPr>
              <a:t>100×</a:t>
            </a:r>
            <a:r>
              <a:rPr kumimoji="0" lang="en-US" altLang="zh-CN" i="1" dirty="0" smtClean="0">
                <a:solidFill>
                  <a:srgbClr val="00FF00"/>
                </a:solidFill>
              </a:rPr>
              <a:t>n</a:t>
            </a:r>
            <a:r>
              <a:rPr kumimoji="0" lang="en-US" altLang="zh-CN" dirty="0" smtClean="0">
                <a:solidFill>
                  <a:srgbClr val="00FF00"/>
                </a:solidFill>
              </a:rPr>
              <a:t>log</a:t>
            </a:r>
            <a:r>
              <a:rPr kumimoji="0" lang="en-US" altLang="zh-CN" baseline="-25000" dirty="0" smtClean="0">
                <a:solidFill>
                  <a:srgbClr val="00FF00"/>
                </a:solidFill>
              </a:rPr>
              <a:t>2</a:t>
            </a:r>
            <a:r>
              <a:rPr kumimoji="0" lang="en-US" altLang="zh-CN" i="1" dirty="0" smtClean="0">
                <a:solidFill>
                  <a:srgbClr val="00FF00"/>
                </a:solidFill>
              </a:rPr>
              <a:t>n</a:t>
            </a:r>
            <a:endParaRPr kumimoji="0" lang="en-US" altLang="zh-CN" dirty="0" smtClean="0">
              <a:solidFill>
                <a:srgbClr val="00FF00"/>
              </a:solidFill>
            </a:endParaRPr>
          </a:p>
          <a:p>
            <a:pPr>
              <a:lnSpc>
                <a:spcPct val="120000"/>
              </a:lnSpc>
              <a:spcBef>
                <a:spcPct val="0"/>
              </a:spcBef>
              <a:buClrTx/>
              <a:buNone/>
            </a:pPr>
            <a:r>
              <a:rPr kumimoji="0" lang="en-US" altLang="zh-CN" dirty="0" smtClean="0"/>
              <a:t>			</a:t>
            </a:r>
            <a:r>
              <a:rPr kumimoji="0" lang="zh-CN" altLang="en-US" dirty="0" smtClean="0"/>
              <a:t>＜</a:t>
            </a:r>
            <a:r>
              <a:rPr kumimoji="0" lang="en-US" altLang="zh-CN" i="1" dirty="0" smtClean="0"/>
              <a:t>100×n</a:t>
            </a:r>
            <a:r>
              <a:rPr kumimoji="0" lang="en-US" altLang="zh-CN" baseline="30000" dirty="0" smtClean="0"/>
              <a:t>2</a:t>
            </a:r>
          </a:p>
          <a:p>
            <a:pPr>
              <a:lnSpc>
                <a:spcPct val="120000"/>
              </a:lnSpc>
              <a:spcBef>
                <a:spcPct val="0"/>
              </a:spcBef>
              <a:buClrTx/>
              <a:buNone/>
            </a:pPr>
            <a:endParaRPr kumimoji="0" lang="en-US" altLang="zh-CN" baseline="30000" dirty="0" smtClean="0"/>
          </a:p>
          <a:p>
            <a:pPr>
              <a:lnSpc>
                <a:spcPct val="120000"/>
              </a:lnSpc>
              <a:spcBef>
                <a:spcPct val="0"/>
              </a:spcBef>
              <a:buClrTx/>
              <a:buNone/>
            </a:pPr>
            <a:r>
              <a:rPr kumimoji="0" lang="en-US" altLang="zh-CN" dirty="0" smtClean="0">
                <a:solidFill>
                  <a:srgbClr val="00FFFF"/>
                </a:solidFill>
              </a:rPr>
              <a:t>			</a:t>
            </a:r>
            <a:r>
              <a:rPr kumimoji="0" lang="zh-CN" altLang="en-US" sz="4000" dirty="0" smtClean="0">
                <a:solidFill>
                  <a:srgbClr val="00FFFF"/>
                </a:solidFill>
              </a:rPr>
              <a:t>所以</a:t>
            </a:r>
            <a:r>
              <a:rPr kumimoji="0" lang="en-US" altLang="zh-CN" sz="4000" dirty="0" smtClean="0">
                <a:solidFill>
                  <a:schemeClr val="tx1"/>
                </a:solidFill>
              </a:rPr>
              <a:t>T(n)  </a:t>
            </a:r>
            <a:r>
              <a:rPr kumimoji="0" lang="en-US" altLang="zh-CN" sz="4000" dirty="0" smtClean="0"/>
              <a:t>= </a:t>
            </a:r>
            <a:r>
              <a:rPr kumimoji="0" lang="en-US" altLang="zh-CN" sz="4000" dirty="0" smtClean="0">
                <a:solidFill>
                  <a:srgbClr val="00FFFF"/>
                </a:solidFill>
              </a:rPr>
              <a:t>O(</a:t>
            </a:r>
            <a:r>
              <a:rPr kumimoji="0" lang="en-US" altLang="zh-CN" sz="4000" i="1" dirty="0" smtClean="0">
                <a:solidFill>
                  <a:srgbClr val="00FFFF"/>
                </a:solidFill>
              </a:rPr>
              <a:t>n</a:t>
            </a:r>
            <a:r>
              <a:rPr kumimoji="0" lang="en-US" altLang="zh-CN" sz="4000" baseline="30000" dirty="0" smtClean="0">
                <a:solidFill>
                  <a:srgbClr val="00FFFF"/>
                </a:solidFill>
              </a:rPr>
              <a:t>2</a:t>
            </a:r>
            <a:r>
              <a:rPr kumimoji="0" lang="en-US" altLang="zh-CN" sz="4000" dirty="0" smtClean="0">
                <a:solidFill>
                  <a:srgbClr val="00FFFF"/>
                </a:solidFill>
              </a:rPr>
              <a:t>)</a:t>
            </a:r>
            <a:r>
              <a:rPr kumimoji="0" lang="en-US" altLang="zh-CN" sz="4000" dirty="0" smtClean="0"/>
              <a:t> </a:t>
            </a:r>
          </a:p>
          <a:p>
            <a:pPr>
              <a:lnSpc>
                <a:spcPct val="120000"/>
              </a:lnSpc>
              <a:spcBef>
                <a:spcPct val="0"/>
              </a:spcBef>
              <a:buClrTx/>
              <a:buNone/>
            </a:pPr>
            <a:endParaRPr kumimoji="0" lang="en-US" altLang="zh-CN" dirty="0" smtClean="0"/>
          </a:p>
          <a:p>
            <a:pPr>
              <a:lnSpc>
                <a:spcPct val="120000"/>
              </a:lnSpc>
              <a:spcBef>
                <a:spcPct val="0"/>
              </a:spcBef>
              <a:buClrTx/>
              <a:buNone/>
            </a:pPr>
            <a:endParaRPr kumimoji="0" lang="en-US" altLang="zh-CN" dirty="0" smtClean="0"/>
          </a:p>
          <a:p>
            <a:pPr>
              <a:lnSpc>
                <a:spcPct val="120000"/>
              </a:lnSpc>
              <a:spcBef>
                <a:spcPct val="0"/>
              </a:spcBef>
              <a:buClrTx/>
              <a:buNone/>
            </a:pPr>
            <a:r>
              <a:rPr kumimoji="0" lang="en-US" altLang="zh-CN" dirty="0" smtClean="0"/>
              <a:t> </a:t>
            </a:r>
          </a:p>
          <a:p>
            <a:pPr>
              <a:buNone/>
            </a:pPr>
            <a:endParaRPr lang="zh-CN" altLang="en-US" dirty="0"/>
          </a:p>
        </p:txBody>
      </p:sp>
      <p:sp>
        <p:nvSpPr>
          <p:cNvPr id="5" name="灯片编号占位符 4"/>
          <p:cNvSpPr>
            <a:spLocks noGrp="1"/>
          </p:cNvSpPr>
          <p:nvPr>
            <p:ph type="sldNum" sz="quarter" idx="11"/>
          </p:nvPr>
        </p:nvSpPr>
        <p:spPr/>
        <p:txBody>
          <a:bodyPr/>
          <a:lstStyle/>
          <a:p>
            <a:pPr>
              <a:defRPr/>
            </a:pPr>
            <a:r>
              <a:rPr lang="zh-CN" altLang="en-US" smtClean="0"/>
              <a:t>第 </a:t>
            </a:r>
            <a:fld id="{6212B704-B296-4B80-A101-DA6FF9E4D2BD}" type="slidenum">
              <a:rPr lang="zh-CN" altLang="en-US" b="1" smtClean="0">
                <a:solidFill>
                  <a:srgbClr val="66CCFF"/>
                </a:solidFill>
              </a:rPr>
              <a:pPr>
                <a:defRPr/>
              </a:pPr>
              <a:t>94</a:t>
            </a:fld>
            <a:r>
              <a:rPr lang="en-US" altLang="zh-CN" b="1" smtClean="0"/>
              <a:t> </a:t>
            </a:r>
            <a:r>
              <a:rPr lang="zh-CN" altLang="en-US" smtClean="0"/>
              <a:t>页</a:t>
            </a:r>
            <a:endParaRPr lang="zh-CN" altLang="en-US" sz="1800">
              <a:latin typeface="+mn-lt"/>
            </a:endParaRPr>
          </a:p>
        </p:txBody>
      </p:sp>
    </p:spTree>
    <p:extLst>
      <p:ext uri="{BB962C8B-B14F-4D97-AF65-F5344CB8AC3E}">
        <p14:creationId xmlns:p14="http://schemas.microsoft.com/office/powerpoint/2010/main" val="1011555556"/>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3" presetClass="entr" presetSubtype="1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animEffect transition="in" filter="blinds(horizontal)">
                                      <p:cBhvr>
                                        <p:cTn id="9" dur="500"/>
                                        <p:tgtEl>
                                          <p:spTgt spid="3">
                                            <p:txEl>
                                              <p:pRg st="4" end="4"/>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blinds(horizontal)">
                                      <p:cBhvr>
                                        <p:cTn id="14" dur="500"/>
                                        <p:tgtEl>
                                          <p:spTgt spid="3">
                                            <p:txEl>
                                              <p:pRg st="5" end="5"/>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blinds(horizontal)">
                                      <p:cBhvr>
                                        <p:cTn id="2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5"/>
          <p:cNvSpPr>
            <a:spLocks noGrp="1"/>
          </p:cNvSpPr>
          <p:nvPr>
            <p:ph type="sldNum" sz="quarter" idx="11"/>
          </p:nvPr>
        </p:nvSpPr>
        <p:spPr/>
        <p:txBody>
          <a:bodyPr/>
          <a:lstStyle/>
          <a:p>
            <a:pPr>
              <a:defRPr/>
            </a:pPr>
            <a:r>
              <a:rPr lang="zh-CN" altLang="en-US"/>
              <a:t>第 </a:t>
            </a:r>
            <a:fld id="{5BE8B309-5D57-438C-9872-DCDA2F6C58A0}" type="slidenum">
              <a:rPr lang="zh-CN" altLang="en-US" b="1">
                <a:solidFill>
                  <a:srgbClr val="66CCFF"/>
                </a:solidFill>
              </a:rPr>
              <a:pPr>
                <a:defRPr/>
              </a:pPr>
              <a:t>95</a:t>
            </a:fld>
            <a:r>
              <a:rPr lang="en-US" altLang="zh-CN" b="1"/>
              <a:t> </a:t>
            </a:r>
            <a:r>
              <a:rPr lang="zh-CN" altLang="en-US"/>
              <a:t>页</a:t>
            </a:r>
            <a:endParaRPr lang="zh-CN" altLang="en-US" sz="1800">
              <a:latin typeface="Arial" charset="0"/>
            </a:endParaRPr>
          </a:p>
        </p:txBody>
      </p:sp>
      <p:sp>
        <p:nvSpPr>
          <p:cNvPr id="48131" name="Rectangle 2"/>
          <p:cNvSpPr>
            <a:spLocks noGrp="1" noChangeArrowheads="1"/>
          </p:cNvSpPr>
          <p:nvPr>
            <p:ph type="title"/>
          </p:nvPr>
        </p:nvSpPr>
        <p:spPr/>
        <p:txBody>
          <a:bodyPr/>
          <a:lstStyle/>
          <a:p>
            <a:pPr eaLnBrk="1" hangingPunct="1"/>
            <a:r>
              <a:rPr lang="en-US" altLang="zh-CN" i="0" dirty="0" smtClean="0">
                <a:solidFill>
                  <a:srgbClr val="FFFF00"/>
                </a:solidFill>
              </a:rPr>
              <a:t>1.4 </a:t>
            </a:r>
            <a:r>
              <a:rPr lang="zh-CN" altLang="en-US" i="0" dirty="0" smtClean="0">
                <a:solidFill>
                  <a:srgbClr val="FFFF00"/>
                </a:solidFill>
              </a:rPr>
              <a:t>算法与算法分析</a:t>
            </a:r>
            <a:r>
              <a:rPr lang="zh-CN" altLang="en-US" i="0" dirty="0" smtClean="0">
                <a:solidFill>
                  <a:srgbClr val="00FFFF"/>
                </a:solidFill>
              </a:rPr>
              <a:t>：算法的时间复杂度</a:t>
            </a:r>
            <a:endParaRPr lang="en-US" altLang="zh-CN" i="0" dirty="0" smtClean="0">
              <a:solidFill>
                <a:srgbClr val="00FFFF"/>
              </a:solidFill>
            </a:endParaRPr>
          </a:p>
        </p:txBody>
      </p:sp>
      <p:sp>
        <p:nvSpPr>
          <p:cNvPr id="48132" name="Rectangle 3"/>
          <p:cNvSpPr>
            <a:spLocks noGrp="1" noChangeArrowheads="1"/>
          </p:cNvSpPr>
          <p:nvPr>
            <p:ph type="body" sz="half" idx="1"/>
          </p:nvPr>
        </p:nvSpPr>
        <p:spPr>
          <a:xfrm>
            <a:off x="206375" y="863600"/>
            <a:ext cx="8753475" cy="3735388"/>
          </a:xfrm>
        </p:spPr>
        <p:txBody>
          <a:bodyPr/>
          <a:lstStyle/>
          <a:p>
            <a:pPr marL="363538" indent="-363538" eaLnBrk="1" hangingPunct="1">
              <a:spcBef>
                <a:spcPct val="0"/>
              </a:spcBef>
              <a:buFont typeface="Wingdings" pitchFamily="2" charset="2"/>
              <a:buNone/>
            </a:pPr>
            <a:r>
              <a:rPr lang="zh-CN" altLang="en-US" sz="3200" dirty="0" smtClean="0">
                <a:solidFill>
                  <a:schemeClr val="tx1"/>
                </a:solidFill>
              </a:rPr>
              <a:t>例：</a:t>
            </a:r>
            <a:r>
              <a:rPr lang="en-US" altLang="zh-CN" sz="3200" dirty="0" smtClean="0">
                <a:solidFill>
                  <a:schemeClr val="tx1"/>
                </a:solidFill>
              </a:rPr>
              <a:t>n </a:t>
            </a:r>
            <a:r>
              <a:rPr lang="zh-CN" altLang="en-US" sz="3200" dirty="0" smtClean="0">
                <a:solidFill>
                  <a:schemeClr val="tx1"/>
                </a:solidFill>
              </a:rPr>
              <a:t>阶矩阵相乘算法</a:t>
            </a:r>
          </a:p>
          <a:p>
            <a:pPr marL="363538" indent="-363538" eaLnBrk="1" hangingPunct="1">
              <a:spcBef>
                <a:spcPct val="0"/>
              </a:spcBef>
              <a:buFont typeface="Wingdings" pitchFamily="2" charset="2"/>
              <a:buNone/>
            </a:pPr>
            <a:r>
              <a:rPr lang="zh-CN" altLang="en-US" sz="3200" dirty="0" smtClean="0"/>
              <a:t>   </a:t>
            </a:r>
            <a:r>
              <a:rPr lang="en-US" altLang="zh-CN" sz="3200" dirty="0" smtClean="0"/>
              <a:t>for ( </a:t>
            </a:r>
            <a:r>
              <a:rPr lang="en-US" altLang="zh-CN" sz="3200" dirty="0" err="1" smtClean="0"/>
              <a:t>i</a:t>
            </a:r>
            <a:r>
              <a:rPr lang="en-US" altLang="zh-CN" sz="3200" dirty="0" smtClean="0"/>
              <a:t> = 1; </a:t>
            </a:r>
            <a:r>
              <a:rPr lang="en-US" altLang="zh-CN" sz="3200" dirty="0" err="1" smtClean="0"/>
              <a:t>i</a:t>
            </a:r>
            <a:r>
              <a:rPr lang="en-US" altLang="zh-CN" sz="3200" dirty="0" smtClean="0"/>
              <a:t>&lt;=n; ++</a:t>
            </a:r>
            <a:r>
              <a:rPr lang="en-US" altLang="zh-CN" sz="3200" dirty="0" err="1" smtClean="0"/>
              <a:t>i</a:t>
            </a:r>
            <a:r>
              <a:rPr lang="en-US" altLang="zh-CN" sz="3200" dirty="0" smtClean="0"/>
              <a:t> )</a:t>
            </a:r>
          </a:p>
          <a:p>
            <a:pPr marL="363538" indent="-363538" eaLnBrk="1" hangingPunct="1">
              <a:spcBef>
                <a:spcPct val="0"/>
              </a:spcBef>
              <a:buFont typeface="Wingdings" pitchFamily="2" charset="2"/>
              <a:buNone/>
            </a:pPr>
            <a:r>
              <a:rPr lang="en-US" altLang="zh-CN" sz="3200" dirty="0" smtClean="0"/>
              <a:t>        for (j = 1; j&lt;=n; ++j ) {</a:t>
            </a:r>
          </a:p>
          <a:p>
            <a:pPr marL="363538" indent="-363538" eaLnBrk="1" hangingPunct="1">
              <a:spcBef>
                <a:spcPct val="0"/>
              </a:spcBef>
              <a:buFont typeface="Wingdings" pitchFamily="2" charset="2"/>
              <a:buNone/>
            </a:pPr>
            <a:r>
              <a:rPr lang="en-US" altLang="zh-CN" sz="3200" dirty="0" smtClean="0"/>
              <a:t>            </a:t>
            </a:r>
            <a:r>
              <a:rPr lang="en-US" altLang="zh-CN" sz="3200" dirty="0" smtClean="0">
                <a:solidFill>
                  <a:schemeClr val="hlink"/>
                </a:solidFill>
              </a:rPr>
              <a:t>c[ </a:t>
            </a:r>
            <a:r>
              <a:rPr lang="en-US" altLang="zh-CN" sz="3200" dirty="0" err="1" smtClean="0">
                <a:solidFill>
                  <a:schemeClr val="hlink"/>
                </a:solidFill>
              </a:rPr>
              <a:t>i</a:t>
            </a:r>
            <a:r>
              <a:rPr lang="en-US" altLang="zh-CN" sz="3200" dirty="0" smtClean="0">
                <a:solidFill>
                  <a:schemeClr val="hlink"/>
                </a:solidFill>
              </a:rPr>
              <a:t> ][ j ] = 0 ;</a:t>
            </a:r>
            <a:r>
              <a:rPr lang="en-US" altLang="zh-CN" sz="3200" dirty="0" smtClean="0"/>
              <a:t>                                    </a:t>
            </a:r>
            <a:r>
              <a:rPr lang="en-US" altLang="zh-CN" sz="3200" dirty="0" smtClean="0">
                <a:solidFill>
                  <a:srgbClr val="00FFFF"/>
                </a:solidFill>
              </a:rPr>
              <a:t>n</a:t>
            </a:r>
            <a:r>
              <a:rPr lang="en-US" altLang="zh-CN" sz="3200" baseline="30000" dirty="0" smtClean="0">
                <a:solidFill>
                  <a:srgbClr val="00FFFF"/>
                </a:solidFill>
              </a:rPr>
              <a:t>2</a:t>
            </a:r>
            <a:r>
              <a:rPr lang="en-US" altLang="zh-CN" sz="3200" dirty="0" smtClean="0">
                <a:solidFill>
                  <a:schemeClr val="accent2"/>
                </a:solidFill>
              </a:rPr>
              <a:t/>
            </a:r>
            <a:br>
              <a:rPr lang="en-US" altLang="zh-CN" sz="3200" dirty="0" smtClean="0">
                <a:solidFill>
                  <a:schemeClr val="accent2"/>
                </a:solidFill>
              </a:rPr>
            </a:br>
            <a:r>
              <a:rPr lang="en-US" altLang="zh-CN" sz="3200" dirty="0" smtClean="0"/>
              <a:t>         for (k = 1; k&lt;= n; ++k )</a:t>
            </a:r>
          </a:p>
          <a:p>
            <a:pPr marL="363538" indent="-363538" eaLnBrk="1" hangingPunct="1">
              <a:spcBef>
                <a:spcPct val="0"/>
              </a:spcBef>
              <a:buFont typeface="Wingdings" pitchFamily="2" charset="2"/>
              <a:buNone/>
            </a:pPr>
            <a:r>
              <a:rPr lang="en-US" altLang="zh-CN" sz="3200" dirty="0" smtClean="0"/>
              <a:t>                 </a:t>
            </a:r>
            <a:r>
              <a:rPr lang="en-US" altLang="zh-CN" sz="3200" dirty="0" smtClean="0">
                <a:solidFill>
                  <a:srgbClr val="00FF00"/>
                </a:solidFill>
              </a:rPr>
              <a:t>c[ </a:t>
            </a:r>
            <a:r>
              <a:rPr lang="en-US" altLang="zh-CN" sz="3200" dirty="0" err="1" smtClean="0">
                <a:solidFill>
                  <a:srgbClr val="00FF00"/>
                </a:solidFill>
              </a:rPr>
              <a:t>i</a:t>
            </a:r>
            <a:r>
              <a:rPr lang="en-US" altLang="zh-CN" sz="3200" dirty="0" smtClean="0">
                <a:solidFill>
                  <a:srgbClr val="00FF00"/>
                </a:solidFill>
              </a:rPr>
              <a:t> ][ j ] += a[ </a:t>
            </a:r>
            <a:r>
              <a:rPr lang="en-US" altLang="zh-CN" sz="3200" dirty="0" err="1" smtClean="0">
                <a:solidFill>
                  <a:srgbClr val="00FF00"/>
                </a:solidFill>
              </a:rPr>
              <a:t>i</a:t>
            </a:r>
            <a:r>
              <a:rPr lang="en-US" altLang="zh-CN" sz="3200" dirty="0" smtClean="0">
                <a:solidFill>
                  <a:srgbClr val="00FF00"/>
                </a:solidFill>
              </a:rPr>
              <a:t> ][ k ] * b[ k] [ j ]</a:t>
            </a:r>
            <a:r>
              <a:rPr lang="en-US" altLang="zh-CN" sz="3200" dirty="0" smtClean="0"/>
              <a:t> </a:t>
            </a:r>
            <a:r>
              <a:rPr lang="en-US" altLang="zh-CN" sz="3200" dirty="0" smtClean="0">
                <a:solidFill>
                  <a:srgbClr val="00FFFF"/>
                </a:solidFill>
              </a:rPr>
              <a:t> n</a:t>
            </a:r>
            <a:r>
              <a:rPr lang="en-US" altLang="zh-CN" sz="3200" baseline="30000" dirty="0" smtClean="0">
                <a:solidFill>
                  <a:srgbClr val="00FFFF"/>
                </a:solidFill>
              </a:rPr>
              <a:t>3</a:t>
            </a:r>
            <a:endParaRPr lang="en-US" altLang="zh-CN" sz="3200" baseline="30000" dirty="0" smtClean="0">
              <a:solidFill>
                <a:schemeClr val="accent2"/>
              </a:solidFill>
            </a:endParaRPr>
          </a:p>
          <a:p>
            <a:pPr marL="363538" indent="-363538" eaLnBrk="1" hangingPunct="1">
              <a:spcBef>
                <a:spcPct val="0"/>
              </a:spcBef>
              <a:buFont typeface="Wingdings" pitchFamily="2" charset="2"/>
              <a:buNone/>
            </a:pPr>
            <a:r>
              <a:rPr lang="en-US" altLang="zh-CN" sz="3200" dirty="0" smtClean="0"/>
              <a:t>        }</a:t>
            </a:r>
          </a:p>
        </p:txBody>
      </p:sp>
      <p:sp>
        <p:nvSpPr>
          <p:cNvPr id="1117188" name="Rectangle 4"/>
          <p:cNvSpPr>
            <a:spLocks noChangeArrowheads="1"/>
          </p:cNvSpPr>
          <p:nvPr/>
        </p:nvSpPr>
        <p:spPr bwMode="auto">
          <a:xfrm>
            <a:off x="533400" y="4800600"/>
            <a:ext cx="2848665" cy="634020"/>
          </a:xfrm>
          <a:prstGeom prst="rect">
            <a:avLst/>
          </a:prstGeom>
          <a:noFill/>
          <a:ln w="9525">
            <a:noFill/>
            <a:miter lim="800000"/>
            <a:headEnd/>
            <a:tailEnd/>
          </a:ln>
        </p:spPr>
        <p:txBody>
          <a:bodyPr wrap="none">
            <a:spAutoFit/>
          </a:bodyPr>
          <a:lstStyle/>
          <a:p>
            <a:pPr algn="l" eaLnBrk="1" hangingPunct="1">
              <a:lnSpc>
                <a:spcPct val="110000"/>
              </a:lnSpc>
              <a:buClr>
                <a:srgbClr val="CC6600"/>
              </a:buClr>
              <a:buFont typeface="Wingdings 2" pitchFamily="18" charset="2"/>
              <a:buNone/>
            </a:pPr>
            <a:r>
              <a:rPr lang="en-US" altLang="zh-CN" sz="3200" b="1" dirty="0"/>
              <a:t>T(n)= </a:t>
            </a:r>
            <a:r>
              <a:rPr lang="en-US" altLang="zh-CN" sz="3200" b="1" dirty="0" smtClean="0"/>
              <a:t>An</a:t>
            </a:r>
            <a:r>
              <a:rPr lang="en-US" altLang="zh-CN" sz="3200" b="1" baseline="30000" dirty="0" smtClean="0"/>
              <a:t>2 </a:t>
            </a:r>
            <a:r>
              <a:rPr lang="en-US" altLang="zh-CN" sz="3200" dirty="0" smtClean="0"/>
              <a:t>+Bn</a:t>
            </a:r>
            <a:r>
              <a:rPr lang="en-US" altLang="zh-CN" sz="3200" b="1" baseline="30000" dirty="0" smtClean="0"/>
              <a:t>3</a:t>
            </a:r>
            <a:endParaRPr lang="en-US" altLang="zh-CN" sz="3200" b="1" dirty="0">
              <a:solidFill>
                <a:schemeClr val="accent2"/>
              </a:solidFill>
            </a:endParaRPr>
          </a:p>
        </p:txBody>
      </p:sp>
      <p:sp>
        <p:nvSpPr>
          <p:cNvPr id="1117189" name="Rectangle 5"/>
          <p:cNvSpPr>
            <a:spLocks noChangeArrowheads="1"/>
          </p:cNvSpPr>
          <p:nvPr/>
        </p:nvSpPr>
        <p:spPr bwMode="auto">
          <a:xfrm>
            <a:off x="566738" y="5678488"/>
            <a:ext cx="2432050" cy="628650"/>
          </a:xfrm>
          <a:prstGeom prst="rect">
            <a:avLst/>
          </a:prstGeom>
          <a:noFill/>
          <a:ln w="9525">
            <a:noFill/>
            <a:miter lim="800000"/>
            <a:headEnd/>
            <a:tailEnd/>
          </a:ln>
        </p:spPr>
        <p:txBody>
          <a:bodyPr wrap="none">
            <a:spAutoFit/>
          </a:bodyPr>
          <a:lstStyle/>
          <a:p>
            <a:pPr algn="l" eaLnBrk="1" hangingPunct="1">
              <a:lnSpc>
                <a:spcPct val="110000"/>
              </a:lnSpc>
              <a:buClr>
                <a:srgbClr val="CC6600"/>
              </a:buClr>
              <a:buFont typeface="Wingdings 2" pitchFamily="18" charset="2"/>
              <a:buNone/>
            </a:pPr>
            <a:r>
              <a:rPr lang="en-US" altLang="zh-CN" sz="3200" b="1"/>
              <a:t>T(n)= O(</a:t>
            </a:r>
            <a:r>
              <a:rPr lang="en-US" altLang="zh-CN" sz="3200" b="1">
                <a:solidFill>
                  <a:srgbClr val="00FFFF"/>
                </a:solidFill>
              </a:rPr>
              <a:t>n</a:t>
            </a:r>
            <a:r>
              <a:rPr lang="en-US" altLang="zh-CN" sz="3200" b="1" baseline="30000">
                <a:solidFill>
                  <a:srgbClr val="00FFFF"/>
                </a:solidFill>
              </a:rPr>
              <a:t>3</a:t>
            </a:r>
            <a:r>
              <a:rPr lang="en-US" altLang="zh-CN" sz="3200" b="1"/>
              <a:t>) </a:t>
            </a:r>
            <a:r>
              <a:rPr lang="en-US" altLang="zh-CN" sz="3200" b="1">
                <a:solidFill>
                  <a:schemeClr val="accent2"/>
                </a:solidFill>
              </a:rPr>
              <a:t> </a:t>
            </a:r>
          </a:p>
        </p:txBody>
      </p:sp>
      <p:sp>
        <p:nvSpPr>
          <p:cNvPr id="1117190" name="Text Box 6"/>
          <p:cNvSpPr txBox="1">
            <a:spLocks noChangeArrowheads="1"/>
          </p:cNvSpPr>
          <p:nvPr/>
        </p:nvSpPr>
        <p:spPr bwMode="auto">
          <a:xfrm>
            <a:off x="3470275" y="3880348"/>
            <a:ext cx="5489575" cy="3077766"/>
          </a:xfrm>
          <a:prstGeom prst="rect">
            <a:avLst/>
          </a:prstGeom>
          <a:noFill/>
          <a:ln w="9525">
            <a:noFill/>
            <a:miter lim="800000"/>
            <a:headEnd/>
            <a:tailEnd/>
          </a:ln>
        </p:spPr>
        <p:txBody>
          <a:bodyPr wrap="square">
            <a:spAutoFit/>
          </a:bodyPr>
          <a:lstStyle/>
          <a:p>
            <a:pPr algn="l">
              <a:spcBef>
                <a:spcPct val="50000"/>
              </a:spcBef>
              <a:buClrTx/>
              <a:buFontTx/>
              <a:buNone/>
            </a:pPr>
            <a:r>
              <a:rPr kumimoji="0" lang="en-US" altLang="zh-CN" sz="2400" b="1" dirty="0" smtClean="0">
                <a:solidFill>
                  <a:srgbClr val="00FFFF"/>
                </a:solidFill>
              </a:rPr>
              <a:t>A</a:t>
            </a:r>
            <a:r>
              <a:rPr kumimoji="0" lang="zh-CN" altLang="en-US" sz="2400" b="1" dirty="0" smtClean="0">
                <a:solidFill>
                  <a:srgbClr val="00FFFF"/>
                </a:solidFill>
              </a:rPr>
              <a:t>表示赋值操作单位时间</a:t>
            </a:r>
            <a:endParaRPr kumimoji="0" lang="en-US" altLang="zh-CN" sz="2400" b="1" dirty="0" smtClean="0">
              <a:solidFill>
                <a:srgbClr val="00FFFF"/>
              </a:solidFill>
            </a:endParaRPr>
          </a:p>
          <a:p>
            <a:pPr algn="l">
              <a:spcBef>
                <a:spcPct val="50000"/>
              </a:spcBef>
              <a:buClrTx/>
            </a:pPr>
            <a:r>
              <a:rPr kumimoji="0" lang="en-US" altLang="zh-CN" sz="2400" dirty="0" smtClean="0">
                <a:solidFill>
                  <a:srgbClr val="00FFFF"/>
                </a:solidFill>
              </a:rPr>
              <a:t>B</a:t>
            </a:r>
            <a:r>
              <a:rPr kumimoji="0" lang="zh-CN" altLang="en-US" sz="2400" dirty="0" smtClean="0">
                <a:solidFill>
                  <a:srgbClr val="00FFFF"/>
                </a:solidFill>
              </a:rPr>
              <a:t>表示乘法</a:t>
            </a:r>
            <a:r>
              <a:rPr kumimoji="0" lang="en-US" altLang="zh-CN" sz="2400" dirty="0" smtClean="0">
                <a:solidFill>
                  <a:srgbClr val="00FFFF"/>
                </a:solidFill>
              </a:rPr>
              <a:t>+</a:t>
            </a:r>
            <a:r>
              <a:rPr kumimoji="0" lang="zh-CN" altLang="en-US" sz="2400" dirty="0" smtClean="0">
                <a:solidFill>
                  <a:srgbClr val="00FFFF"/>
                </a:solidFill>
              </a:rPr>
              <a:t>赋值</a:t>
            </a:r>
            <a:r>
              <a:rPr kumimoji="0" lang="zh-CN" altLang="en-US" sz="2400" dirty="0">
                <a:solidFill>
                  <a:srgbClr val="00FFFF"/>
                </a:solidFill>
              </a:rPr>
              <a:t>操作单位</a:t>
            </a:r>
            <a:r>
              <a:rPr kumimoji="0" lang="zh-CN" altLang="en-US" sz="2400" dirty="0" smtClean="0">
                <a:solidFill>
                  <a:srgbClr val="00FFFF"/>
                </a:solidFill>
              </a:rPr>
              <a:t>时间</a:t>
            </a:r>
            <a:endParaRPr kumimoji="0" lang="en-US" altLang="zh-CN" sz="2400" b="1" dirty="0" smtClean="0">
              <a:solidFill>
                <a:srgbClr val="00FFFF"/>
              </a:solidFill>
            </a:endParaRPr>
          </a:p>
          <a:p>
            <a:pPr algn="l">
              <a:spcBef>
                <a:spcPct val="50000"/>
              </a:spcBef>
              <a:buClrTx/>
              <a:buFontTx/>
              <a:buNone/>
            </a:pPr>
            <a:r>
              <a:rPr kumimoji="0" lang="zh-CN" altLang="en-US" sz="2800" b="1" dirty="0" smtClean="0">
                <a:solidFill>
                  <a:srgbClr val="00FFFF"/>
                </a:solidFill>
              </a:rPr>
              <a:t>说明</a:t>
            </a:r>
            <a:r>
              <a:rPr kumimoji="0" lang="zh-CN" altLang="en-US" sz="2800" b="1" dirty="0">
                <a:solidFill>
                  <a:srgbClr val="00FFFF"/>
                </a:solidFill>
              </a:rPr>
              <a:t>：</a:t>
            </a:r>
            <a:r>
              <a:rPr kumimoji="0" lang="zh-CN" altLang="en-US" sz="2800" b="1" dirty="0"/>
              <a:t>在计</a:t>
            </a:r>
            <a:r>
              <a:rPr kumimoji="0" lang="zh-CN" altLang="en-US" sz="2800" b="1" dirty="0" smtClean="0"/>
              <a:t>算时</a:t>
            </a:r>
            <a:r>
              <a:rPr kumimoji="0" lang="zh-CN" altLang="en-US" sz="2800" b="1" dirty="0"/>
              <a:t>间复杂度时，可以忽</a:t>
            </a:r>
            <a:r>
              <a:rPr kumimoji="0" lang="zh-CN" altLang="en-US" sz="2800" b="1" dirty="0" smtClean="0"/>
              <a:t>略低</a:t>
            </a:r>
            <a:r>
              <a:rPr kumimoji="0" lang="zh-CN" altLang="en-US" sz="2800" b="1" dirty="0"/>
              <a:t>次幂和最高次幂的系</a:t>
            </a:r>
            <a:r>
              <a:rPr kumimoji="0" lang="zh-CN" altLang="en-US" sz="2800" b="1" dirty="0" smtClean="0"/>
              <a:t>数，</a:t>
            </a:r>
            <a:r>
              <a:rPr kumimoji="0" lang="zh-CN" altLang="en-US" sz="3200" b="1" dirty="0" smtClean="0">
                <a:solidFill>
                  <a:srgbClr val="FFFF00"/>
                </a:solidFill>
              </a:rPr>
              <a:t>只</a:t>
            </a:r>
            <a:r>
              <a:rPr kumimoji="0" lang="zh-CN" altLang="en-US" sz="3200" b="1" dirty="0">
                <a:solidFill>
                  <a:srgbClr val="FFFF00"/>
                </a:solidFill>
              </a:rPr>
              <a:t>需</a:t>
            </a:r>
            <a:r>
              <a:rPr kumimoji="0" lang="zh-CN" altLang="en-US" sz="3200" b="1" dirty="0" smtClean="0">
                <a:solidFill>
                  <a:srgbClr val="FFFF00"/>
                </a:solidFill>
              </a:rPr>
              <a:t>要统计基本操作语句的执行频度即可</a:t>
            </a:r>
            <a:endParaRPr kumimoji="0" lang="zh-CN" altLang="en-US" sz="3200" b="1" dirty="0">
              <a:solidFill>
                <a:srgbClr val="FFFF00"/>
              </a:solidFill>
            </a:endParaRPr>
          </a:p>
        </p:txBody>
      </p:sp>
    </p:spTree>
    <p:extLst>
      <p:ext uri="{BB962C8B-B14F-4D97-AF65-F5344CB8AC3E}">
        <p14:creationId xmlns:p14="http://schemas.microsoft.com/office/powerpoint/2010/main" val="477197253"/>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71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718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71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7188" grpId="0"/>
      <p:bldP spid="1117189" grpId="0"/>
      <p:bldP spid="111719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p:txBody>
          <a:bodyPr/>
          <a:lstStyle/>
          <a:p>
            <a:r>
              <a:rPr lang="en-US" altLang="zh-CN" i="0" dirty="0" smtClean="0">
                <a:solidFill>
                  <a:srgbClr val="FFFF00"/>
                </a:solidFill>
              </a:rPr>
              <a:t>1.4 </a:t>
            </a:r>
            <a:r>
              <a:rPr lang="zh-CN" altLang="en-US" i="0" dirty="0" smtClean="0">
                <a:solidFill>
                  <a:srgbClr val="FFFF00"/>
                </a:solidFill>
              </a:rPr>
              <a:t>算法与算法分析</a:t>
            </a:r>
            <a:r>
              <a:rPr lang="zh-CN" altLang="en-US" i="0" dirty="0" smtClean="0">
                <a:solidFill>
                  <a:srgbClr val="00FFFF"/>
                </a:solidFill>
              </a:rPr>
              <a:t>：算法的时间复杂度</a:t>
            </a:r>
            <a:endParaRPr lang="zh-CN" altLang="en-US" dirty="0"/>
          </a:p>
        </p:txBody>
      </p:sp>
      <p:sp>
        <p:nvSpPr>
          <p:cNvPr id="144387" name="Rectangle 3"/>
          <p:cNvSpPr>
            <a:spLocks noGrp="1" noChangeArrowheads="1"/>
          </p:cNvSpPr>
          <p:nvPr>
            <p:ph type="body" idx="1"/>
          </p:nvPr>
        </p:nvSpPr>
        <p:spPr/>
        <p:txBody>
          <a:bodyPr/>
          <a:lstStyle/>
          <a:p>
            <a:r>
              <a:rPr lang="zh-CN" altLang="en-US" dirty="0">
                <a:solidFill>
                  <a:schemeClr val="tx1"/>
                </a:solidFill>
              </a:rPr>
              <a:t>例２ </a:t>
            </a:r>
            <a:r>
              <a:rPr lang="en-US" altLang="zh-CN" dirty="0">
                <a:solidFill>
                  <a:schemeClr val="tx1"/>
                </a:solidFill>
              </a:rPr>
              <a:t>{++x;}</a:t>
            </a:r>
          </a:p>
          <a:p>
            <a:pPr lvl="1"/>
            <a:r>
              <a:rPr lang="zh-CN" altLang="en-US" dirty="0"/>
              <a:t>将</a:t>
            </a:r>
            <a:r>
              <a:rPr lang="en-US" altLang="zh-CN" dirty="0"/>
              <a:t>x</a:t>
            </a:r>
            <a:r>
              <a:rPr lang="zh-CN" altLang="en-US" dirty="0"/>
              <a:t>自增看成是</a:t>
            </a:r>
            <a:r>
              <a:rPr lang="zh-CN" altLang="en-US" dirty="0">
                <a:solidFill>
                  <a:srgbClr val="00FF00"/>
                </a:solidFill>
              </a:rPr>
              <a:t>基本操作</a:t>
            </a:r>
            <a:r>
              <a:rPr lang="zh-CN" altLang="en-US" dirty="0"/>
              <a:t>，则语句频度为</a:t>
            </a:r>
            <a:r>
              <a:rPr lang="zh-CN" altLang="en-US" dirty="0" smtClean="0">
                <a:solidFill>
                  <a:srgbClr val="FFFF00"/>
                </a:solidFill>
              </a:rPr>
              <a:t>１</a:t>
            </a:r>
            <a:endParaRPr lang="zh-CN" altLang="en-US" dirty="0">
              <a:solidFill>
                <a:srgbClr val="FFFF00"/>
              </a:solidFill>
            </a:endParaRPr>
          </a:p>
          <a:p>
            <a:pPr lvl="1"/>
            <a:r>
              <a:rPr lang="zh-CN" altLang="en-US" dirty="0"/>
              <a:t>时间复杂度为</a:t>
            </a:r>
            <a:r>
              <a:rPr lang="en-US" altLang="zh-CN" dirty="0">
                <a:solidFill>
                  <a:srgbClr val="FFFF00"/>
                </a:solidFill>
              </a:rPr>
              <a:t>O(1)</a:t>
            </a:r>
            <a:r>
              <a:rPr lang="zh-CN" altLang="en-US" dirty="0"/>
              <a:t>，即</a:t>
            </a:r>
            <a:r>
              <a:rPr lang="zh-CN" altLang="en-US" dirty="0">
                <a:solidFill>
                  <a:srgbClr val="FFFF00"/>
                </a:solidFill>
              </a:rPr>
              <a:t>常量</a:t>
            </a:r>
            <a:r>
              <a:rPr lang="zh-CN" altLang="en-US" dirty="0" smtClean="0">
                <a:solidFill>
                  <a:srgbClr val="FFFF00"/>
                </a:solidFill>
              </a:rPr>
              <a:t>阶</a:t>
            </a:r>
            <a:endParaRPr lang="en-US" altLang="zh-CN" dirty="0" smtClean="0">
              <a:solidFill>
                <a:srgbClr val="FFFF00"/>
              </a:solidFill>
            </a:endParaRPr>
          </a:p>
          <a:p>
            <a:pPr lvl="1"/>
            <a:r>
              <a:rPr lang="zh-CN" altLang="en-US" dirty="0" smtClean="0">
                <a:solidFill>
                  <a:srgbClr val="FFFF00"/>
                </a:solidFill>
              </a:rPr>
              <a:t>有</a:t>
            </a:r>
            <a:r>
              <a:rPr lang="en-US" altLang="zh-CN" dirty="0" smtClean="0">
                <a:solidFill>
                  <a:srgbClr val="FFFF00"/>
                </a:solidFill>
              </a:rPr>
              <a:t>O(1)= O(2)=…</a:t>
            </a:r>
            <a:endParaRPr lang="zh-CN" altLang="en-US" dirty="0">
              <a:solidFill>
                <a:srgbClr val="FFFF00"/>
              </a:solidFill>
            </a:endParaRPr>
          </a:p>
          <a:p>
            <a:endParaRPr lang="zh-CN" altLang="en-US" sz="1400" dirty="0"/>
          </a:p>
          <a:p>
            <a:r>
              <a:rPr lang="zh-CN" altLang="en-US" dirty="0">
                <a:solidFill>
                  <a:schemeClr val="tx1"/>
                </a:solidFill>
              </a:rPr>
              <a:t>例３、</a:t>
            </a:r>
            <a:r>
              <a:rPr lang="en-US" altLang="zh-CN" dirty="0">
                <a:solidFill>
                  <a:schemeClr val="tx1"/>
                </a:solidFill>
              </a:rPr>
              <a:t>for(</a:t>
            </a:r>
            <a:r>
              <a:rPr lang="en-US" altLang="zh-CN" dirty="0" err="1">
                <a:solidFill>
                  <a:schemeClr val="tx1"/>
                </a:solidFill>
              </a:rPr>
              <a:t>i</a:t>
            </a:r>
            <a:r>
              <a:rPr lang="en-US" altLang="zh-CN" dirty="0">
                <a:solidFill>
                  <a:schemeClr val="tx1"/>
                </a:solidFill>
              </a:rPr>
              <a:t>=1;i&lt;=n;++</a:t>
            </a:r>
            <a:r>
              <a:rPr lang="en-US" altLang="zh-CN" dirty="0" err="1">
                <a:solidFill>
                  <a:schemeClr val="tx1"/>
                </a:solidFill>
              </a:rPr>
              <a:t>i</a:t>
            </a:r>
            <a:r>
              <a:rPr lang="en-US" altLang="zh-CN" dirty="0">
                <a:solidFill>
                  <a:schemeClr val="tx1"/>
                </a:solidFill>
              </a:rPr>
              <a:t>)</a:t>
            </a:r>
            <a:br>
              <a:rPr lang="en-US" altLang="zh-CN" dirty="0">
                <a:solidFill>
                  <a:schemeClr val="tx1"/>
                </a:solidFill>
              </a:rPr>
            </a:br>
            <a:r>
              <a:rPr lang="en-US" altLang="zh-CN" dirty="0">
                <a:solidFill>
                  <a:schemeClr val="tx1"/>
                </a:solidFill>
              </a:rPr>
              <a:t>               {++x; s+=x;}</a:t>
            </a:r>
          </a:p>
          <a:p>
            <a:pPr lvl="1"/>
            <a:r>
              <a:rPr lang="zh-CN" altLang="en-US" dirty="0"/>
              <a:t>语句频度为</a:t>
            </a:r>
            <a:r>
              <a:rPr lang="zh-CN" altLang="en-US" dirty="0" smtClean="0"/>
              <a:t>：</a:t>
            </a:r>
            <a:r>
              <a:rPr lang="en-US" altLang="zh-CN" dirty="0" smtClean="0"/>
              <a:t>2</a:t>
            </a:r>
            <a:r>
              <a:rPr lang="en-US" altLang="zh-CN" dirty="0" smtClean="0">
                <a:solidFill>
                  <a:srgbClr val="FFFF00"/>
                </a:solidFill>
              </a:rPr>
              <a:t>n</a:t>
            </a:r>
            <a:endParaRPr lang="en-US" altLang="zh-CN" dirty="0">
              <a:solidFill>
                <a:srgbClr val="FFFF00"/>
              </a:solidFill>
            </a:endParaRPr>
          </a:p>
          <a:p>
            <a:pPr lvl="1"/>
            <a:r>
              <a:rPr lang="zh-CN" altLang="en-US" dirty="0"/>
              <a:t>其时间复杂度为</a:t>
            </a:r>
            <a:r>
              <a:rPr lang="en-US" altLang="zh-CN" dirty="0">
                <a:solidFill>
                  <a:srgbClr val="FFFF00"/>
                </a:solidFill>
              </a:rPr>
              <a:t>O(n)</a:t>
            </a:r>
            <a:r>
              <a:rPr lang="zh-CN" altLang="en-US" dirty="0"/>
              <a:t>，即时间复杂度为</a:t>
            </a:r>
            <a:r>
              <a:rPr lang="zh-CN" altLang="en-US" dirty="0">
                <a:solidFill>
                  <a:srgbClr val="FFFF00"/>
                </a:solidFill>
              </a:rPr>
              <a:t>线性阶</a:t>
            </a:r>
            <a:r>
              <a:rPr lang="zh-CN" altLang="en-US" dirty="0"/>
              <a:t>。</a:t>
            </a:r>
          </a:p>
        </p:txBody>
      </p:sp>
    </p:spTree>
    <p:extLst>
      <p:ext uri="{BB962C8B-B14F-4D97-AF65-F5344CB8AC3E}">
        <p14:creationId xmlns:p14="http://schemas.microsoft.com/office/powerpoint/2010/main" val="3462755528"/>
      </p:ext>
    </p:extLst>
  </p:cSld>
  <p:clrMapOvr>
    <a:masterClrMapping/>
  </p:clrMapOvr>
  <p:transition>
    <p:random/>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p:txBody>
          <a:bodyPr/>
          <a:lstStyle/>
          <a:p>
            <a:r>
              <a:rPr lang="en-US" altLang="zh-CN" i="0" dirty="0" smtClean="0">
                <a:solidFill>
                  <a:srgbClr val="FFFF00"/>
                </a:solidFill>
              </a:rPr>
              <a:t>1.4 </a:t>
            </a:r>
            <a:r>
              <a:rPr lang="zh-CN" altLang="en-US" i="0" dirty="0" smtClean="0">
                <a:solidFill>
                  <a:srgbClr val="FFFF00"/>
                </a:solidFill>
              </a:rPr>
              <a:t>算法与算法分析</a:t>
            </a:r>
            <a:r>
              <a:rPr lang="zh-CN" altLang="en-US" i="0" dirty="0" smtClean="0">
                <a:solidFill>
                  <a:srgbClr val="00FFFF"/>
                </a:solidFill>
              </a:rPr>
              <a:t>：算法的时间复杂度</a:t>
            </a:r>
            <a:endParaRPr lang="zh-CN" altLang="en-US" dirty="0"/>
          </a:p>
        </p:txBody>
      </p:sp>
      <p:sp>
        <p:nvSpPr>
          <p:cNvPr id="147459" name="Rectangle 3"/>
          <p:cNvSpPr>
            <a:spLocks noGrp="1" noChangeArrowheads="1"/>
          </p:cNvSpPr>
          <p:nvPr>
            <p:ph type="body" idx="1"/>
          </p:nvPr>
        </p:nvSpPr>
        <p:spPr>
          <a:xfrm>
            <a:off x="171450" y="895350"/>
            <a:ext cx="8648700" cy="5010150"/>
          </a:xfrm>
        </p:spPr>
        <p:txBody>
          <a:bodyPr/>
          <a:lstStyle/>
          <a:p>
            <a:r>
              <a:rPr lang="zh-CN" altLang="en-US" sz="2800" dirty="0">
                <a:solidFill>
                  <a:schemeClr val="tx1"/>
                </a:solidFill>
              </a:rPr>
              <a:t>例４、</a:t>
            </a:r>
            <a:r>
              <a:rPr lang="en-US" altLang="zh-CN" sz="2800" dirty="0">
                <a:solidFill>
                  <a:schemeClr val="tx1"/>
                </a:solidFill>
              </a:rPr>
              <a:t>for(</a:t>
            </a:r>
            <a:r>
              <a:rPr lang="en-US" altLang="zh-CN" sz="2800" dirty="0" err="1">
                <a:solidFill>
                  <a:schemeClr val="tx1"/>
                </a:solidFill>
              </a:rPr>
              <a:t>i</a:t>
            </a:r>
            <a:r>
              <a:rPr lang="en-US" altLang="zh-CN" sz="2800" dirty="0">
                <a:solidFill>
                  <a:schemeClr val="tx1"/>
                </a:solidFill>
              </a:rPr>
              <a:t>=0;i&lt;n; </a:t>
            </a:r>
            <a:r>
              <a:rPr lang="en-US" altLang="zh-CN" sz="2800" dirty="0" err="1">
                <a:solidFill>
                  <a:schemeClr val="tx1"/>
                </a:solidFill>
              </a:rPr>
              <a:t>i</a:t>
            </a:r>
            <a:r>
              <a:rPr lang="en-US" altLang="zh-CN" sz="2800" dirty="0">
                <a:solidFill>
                  <a:schemeClr val="tx1"/>
                </a:solidFill>
              </a:rPr>
              <a:t>++)</a:t>
            </a:r>
            <a:br>
              <a:rPr lang="en-US" altLang="zh-CN" sz="2800" dirty="0">
                <a:solidFill>
                  <a:schemeClr val="tx1"/>
                </a:solidFill>
              </a:rPr>
            </a:br>
            <a:r>
              <a:rPr lang="zh-CN" altLang="en-US" sz="2800" dirty="0">
                <a:solidFill>
                  <a:schemeClr val="tx1"/>
                </a:solidFill>
              </a:rPr>
              <a:t>　　　　</a:t>
            </a:r>
            <a:r>
              <a:rPr lang="en-US" altLang="zh-CN" sz="2800" dirty="0">
                <a:solidFill>
                  <a:schemeClr val="tx1"/>
                </a:solidFill>
              </a:rPr>
              <a:t>for(j=0;j&lt;</a:t>
            </a:r>
            <a:r>
              <a:rPr lang="en-US" altLang="zh-CN" sz="2800" dirty="0" err="1">
                <a:solidFill>
                  <a:schemeClr val="tx1"/>
                </a:solidFill>
              </a:rPr>
              <a:t>n;j</a:t>
            </a:r>
            <a:r>
              <a:rPr lang="en-US" altLang="zh-CN" sz="2800" dirty="0">
                <a:solidFill>
                  <a:schemeClr val="tx1"/>
                </a:solidFill>
              </a:rPr>
              <a:t>++)</a:t>
            </a:r>
            <a:br>
              <a:rPr lang="en-US" altLang="zh-CN" sz="2800" dirty="0">
                <a:solidFill>
                  <a:schemeClr val="tx1"/>
                </a:solidFill>
              </a:rPr>
            </a:br>
            <a:r>
              <a:rPr lang="en-US" altLang="zh-CN" sz="2800" dirty="0">
                <a:solidFill>
                  <a:schemeClr val="tx1"/>
                </a:solidFill>
              </a:rPr>
              <a:t>                   {++</a:t>
            </a:r>
            <a:r>
              <a:rPr lang="en-US" altLang="zh-CN" sz="2800" dirty="0" err="1">
                <a:solidFill>
                  <a:schemeClr val="tx1"/>
                </a:solidFill>
              </a:rPr>
              <a:t>x;s</a:t>
            </a:r>
            <a:r>
              <a:rPr lang="en-US" altLang="zh-CN" sz="2800" dirty="0">
                <a:solidFill>
                  <a:schemeClr val="tx1"/>
                </a:solidFill>
              </a:rPr>
              <a:t>+=x;}</a:t>
            </a:r>
          </a:p>
          <a:p>
            <a:pPr lvl="1"/>
            <a:r>
              <a:rPr lang="zh-CN" altLang="en-US" sz="2800" dirty="0"/>
              <a:t>语句频度为：</a:t>
            </a:r>
            <a:r>
              <a:rPr lang="en-US" altLang="zh-CN" sz="2800" dirty="0">
                <a:solidFill>
                  <a:srgbClr val="FFFF00"/>
                </a:solidFill>
              </a:rPr>
              <a:t>2n</a:t>
            </a:r>
            <a:r>
              <a:rPr lang="en-US" altLang="zh-CN" sz="2800" baseline="30000" dirty="0">
                <a:solidFill>
                  <a:srgbClr val="FFFF00"/>
                </a:solidFill>
              </a:rPr>
              <a:t>2</a:t>
            </a:r>
          </a:p>
          <a:p>
            <a:pPr lvl="1"/>
            <a:r>
              <a:rPr lang="zh-CN" altLang="en-US" sz="2800" dirty="0"/>
              <a:t>其时间复杂度为：</a:t>
            </a:r>
            <a:r>
              <a:rPr lang="en-US" altLang="zh-CN" sz="2800" dirty="0">
                <a:solidFill>
                  <a:srgbClr val="FFFF00"/>
                </a:solidFill>
              </a:rPr>
              <a:t>O(n</a:t>
            </a:r>
            <a:r>
              <a:rPr lang="en-US" altLang="zh-CN" sz="2800" baseline="30000" dirty="0">
                <a:solidFill>
                  <a:srgbClr val="FFFF00"/>
                </a:solidFill>
              </a:rPr>
              <a:t>2</a:t>
            </a:r>
            <a:r>
              <a:rPr lang="en-US" altLang="zh-CN" sz="2800" dirty="0">
                <a:solidFill>
                  <a:srgbClr val="FFFF00"/>
                </a:solidFill>
              </a:rPr>
              <a:t>)</a:t>
            </a:r>
            <a:r>
              <a:rPr lang="zh-CN" altLang="en-US" sz="2800" dirty="0"/>
              <a:t>，即时间复杂度为</a:t>
            </a:r>
            <a:r>
              <a:rPr lang="zh-CN" altLang="en-US" sz="2800" dirty="0">
                <a:solidFill>
                  <a:srgbClr val="FFFF00"/>
                </a:solidFill>
              </a:rPr>
              <a:t>平方</a:t>
            </a:r>
            <a:r>
              <a:rPr lang="zh-CN" altLang="en-US" sz="2800" dirty="0" smtClean="0">
                <a:solidFill>
                  <a:srgbClr val="FFFF00"/>
                </a:solidFill>
              </a:rPr>
              <a:t>阶</a:t>
            </a:r>
            <a:endParaRPr lang="en-US" altLang="zh-CN" sz="2800" dirty="0" smtClean="0">
              <a:solidFill>
                <a:srgbClr val="FFFF00"/>
              </a:solidFill>
            </a:endParaRPr>
          </a:p>
          <a:p>
            <a:pPr lvl="1"/>
            <a:endParaRPr lang="zh-CN" altLang="en-US" sz="2800" dirty="0"/>
          </a:p>
          <a:p>
            <a:r>
              <a:rPr lang="zh-CN" altLang="en-US" sz="2800" dirty="0">
                <a:solidFill>
                  <a:schemeClr val="tx1"/>
                </a:solidFill>
              </a:rPr>
              <a:t>例５、</a:t>
            </a:r>
            <a:r>
              <a:rPr lang="en-US" altLang="zh-CN" sz="2800" dirty="0">
                <a:solidFill>
                  <a:schemeClr val="tx1"/>
                </a:solidFill>
              </a:rPr>
              <a:t>for(</a:t>
            </a:r>
            <a:r>
              <a:rPr lang="en-US" altLang="zh-CN" sz="2800" dirty="0" err="1">
                <a:solidFill>
                  <a:schemeClr val="tx1"/>
                </a:solidFill>
              </a:rPr>
              <a:t>i</a:t>
            </a:r>
            <a:r>
              <a:rPr lang="en-US" altLang="zh-CN" sz="2800" dirty="0">
                <a:solidFill>
                  <a:schemeClr val="tx1"/>
                </a:solidFill>
              </a:rPr>
              <a:t>=0;i&lt;n; </a:t>
            </a:r>
            <a:r>
              <a:rPr lang="en-US" altLang="zh-CN" sz="2800" dirty="0" err="1">
                <a:solidFill>
                  <a:schemeClr val="tx1"/>
                </a:solidFill>
              </a:rPr>
              <a:t>i</a:t>
            </a:r>
            <a:r>
              <a:rPr lang="en-US" altLang="zh-CN" sz="2800" dirty="0">
                <a:solidFill>
                  <a:schemeClr val="tx1"/>
                </a:solidFill>
              </a:rPr>
              <a:t>++)</a:t>
            </a:r>
            <a:br>
              <a:rPr lang="en-US" altLang="zh-CN" sz="2800" dirty="0">
                <a:solidFill>
                  <a:schemeClr val="tx1"/>
                </a:solidFill>
              </a:rPr>
            </a:br>
            <a:r>
              <a:rPr lang="en-US" altLang="zh-CN" sz="2800" dirty="0">
                <a:solidFill>
                  <a:schemeClr val="tx1"/>
                </a:solidFill>
              </a:rPr>
              <a:t>                for(j=1;j&lt;=i-1;j++)</a:t>
            </a:r>
            <a:br>
              <a:rPr lang="en-US" altLang="zh-CN" sz="2800" dirty="0">
                <a:solidFill>
                  <a:schemeClr val="tx1"/>
                </a:solidFill>
              </a:rPr>
            </a:br>
            <a:r>
              <a:rPr lang="en-US" altLang="zh-CN" sz="2800" dirty="0">
                <a:solidFill>
                  <a:schemeClr val="tx1"/>
                </a:solidFill>
              </a:rPr>
              <a:t>                     {++x; a[</a:t>
            </a:r>
            <a:r>
              <a:rPr lang="en-US" altLang="zh-CN" sz="2800" dirty="0" err="1">
                <a:solidFill>
                  <a:schemeClr val="tx1"/>
                </a:solidFill>
              </a:rPr>
              <a:t>i</a:t>
            </a:r>
            <a:r>
              <a:rPr lang="en-US" altLang="zh-CN" sz="2800" dirty="0">
                <a:solidFill>
                  <a:schemeClr val="tx1"/>
                </a:solidFill>
              </a:rPr>
              <a:t>, j]=x;}</a:t>
            </a:r>
          </a:p>
          <a:p>
            <a:pPr lvl="1"/>
            <a:r>
              <a:rPr lang="zh-CN" altLang="en-US" sz="2800" dirty="0"/>
              <a:t>语句频度为：</a:t>
            </a:r>
            <a:r>
              <a:rPr lang="en-US" altLang="zh-CN" sz="2800" dirty="0" smtClean="0"/>
              <a:t>2(0+0+1+2+3</a:t>
            </a:r>
            <a:r>
              <a:rPr lang="en-US" altLang="zh-CN" sz="2800" dirty="0"/>
              <a:t>+…+n-2) =(n-1)(n-2)</a:t>
            </a:r>
          </a:p>
          <a:p>
            <a:pPr lvl="1"/>
            <a:r>
              <a:rPr lang="zh-CN" altLang="en-US" sz="2800" dirty="0"/>
              <a:t>其时间复杂度为：</a:t>
            </a:r>
            <a:r>
              <a:rPr lang="en-US" altLang="zh-CN" sz="2800" dirty="0">
                <a:solidFill>
                  <a:srgbClr val="FFFF00"/>
                </a:solidFill>
              </a:rPr>
              <a:t>O(n</a:t>
            </a:r>
            <a:r>
              <a:rPr lang="en-US" altLang="zh-CN" sz="2800" baseline="30000" dirty="0">
                <a:solidFill>
                  <a:srgbClr val="FFFF00"/>
                </a:solidFill>
              </a:rPr>
              <a:t>2</a:t>
            </a:r>
            <a:r>
              <a:rPr lang="en-US" altLang="zh-CN" sz="2800" dirty="0">
                <a:solidFill>
                  <a:srgbClr val="FFFF00"/>
                </a:solidFill>
              </a:rPr>
              <a:t>)</a:t>
            </a:r>
            <a:r>
              <a:rPr lang="zh-CN" altLang="en-US" sz="2800" dirty="0"/>
              <a:t>，即时间复杂度为</a:t>
            </a:r>
            <a:r>
              <a:rPr lang="zh-CN" altLang="en-US" sz="2800" dirty="0">
                <a:solidFill>
                  <a:srgbClr val="FFFF00"/>
                </a:solidFill>
              </a:rPr>
              <a:t>平方</a:t>
            </a:r>
            <a:r>
              <a:rPr lang="zh-CN" altLang="en-US" sz="2800" dirty="0" smtClean="0">
                <a:solidFill>
                  <a:srgbClr val="FFFF00"/>
                </a:solidFill>
              </a:rPr>
              <a:t>阶</a:t>
            </a:r>
            <a:endParaRPr lang="zh-CN" altLang="en-US" sz="2800" dirty="0"/>
          </a:p>
        </p:txBody>
      </p:sp>
    </p:spTree>
    <p:extLst>
      <p:ext uri="{BB962C8B-B14F-4D97-AF65-F5344CB8AC3E}">
        <p14:creationId xmlns:p14="http://schemas.microsoft.com/office/powerpoint/2010/main" val="2961335713"/>
      </p:ext>
    </p:extLst>
  </p:cSld>
  <p:clrMapOvr>
    <a:masterClrMapping/>
  </p:clrMapOvr>
  <p:transition>
    <p:random/>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2"/>
          <p:cNvSpPr>
            <a:spLocks noGrp="1"/>
          </p:cNvSpPr>
          <p:nvPr>
            <p:ph type="sldNum" sz="quarter" idx="11"/>
          </p:nvPr>
        </p:nvSpPr>
        <p:spPr/>
        <p:txBody>
          <a:bodyPr/>
          <a:lstStyle/>
          <a:p>
            <a:pPr>
              <a:defRPr/>
            </a:pPr>
            <a:r>
              <a:rPr lang="zh-CN" altLang="en-US"/>
              <a:t>第 </a:t>
            </a:r>
            <a:fld id="{A50DBD76-CAF9-45D2-AEE3-0B6722FC5E66}" type="slidenum">
              <a:rPr lang="zh-CN" altLang="en-US" b="1">
                <a:solidFill>
                  <a:srgbClr val="66CCFF"/>
                </a:solidFill>
              </a:rPr>
              <a:pPr>
                <a:defRPr/>
              </a:pPr>
              <a:t>98</a:t>
            </a:fld>
            <a:r>
              <a:rPr lang="en-US" altLang="zh-CN" b="1"/>
              <a:t> </a:t>
            </a:r>
            <a:r>
              <a:rPr lang="zh-CN" altLang="en-US"/>
              <a:t>页</a:t>
            </a:r>
            <a:endParaRPr lang="zh-CN" altLang="en-US" sz="1800">
              <a:latin typeface="Arial" charset="0"/>
            </a:endParaRPr>
          </a:p>
        </p:txBody>
      </p:sp>
      <p:sp>
        <p:nvSpPr>
          <p:cNvPr id="49155" name="Rectangle 2"/>
          <p:cNvSpPr>
            <a:spLocks noChangeArrowheads="1"/>
          </p:cNvSpPr>
          <p:nvPr/>
        </p:nvSpPr>
        <p:spPr bwMode="auto">
          <a:xfrm>
            <a:off x="4479925" y="3048000"/>
            <a:ext cx="184150" cy="762000"/>
          </a:xfrm>
          <a:prstGeom prst="rect">
            <a:avLst/>
          </a:prstGeom>
          <a:noFill/>
          <a:ln w="9525">
            <a:noFill/>
            <a:miter lim="800000"/>
            <a:headEnd/>
            <a:tailEnd/>
          </a:ln>
        </p:spPr>
        <p:txBody>
          <a:bodyPr wrap="none">
            <a:spAutoFit/>
          </a:bodyPr>
          <a:lstStyle/>
          <a:p>
            <a:pPr eaLnBrk="1" hangingPunct="1">
              <a:spcBef>
                <a:spcPct val="0"/>
              </a:spcBef>
              <a:buClrTx/>
              <a:buFontTx/>
              <a:buNone/>
            </a:pPr>
            <a:endParaRPr lang="zh-CN" altLang="en-US" sz="4400">
              <a:solidFill>
                <a:schemeClr val="tx2"/>
              </a:solidFill>
            </a:endParaRPr>
          </a:p>
        </p:txBody>
      </p:sp>
      <p:grpSp>
        <p:nvGrpSpPr>
          <p:cNvPr id="2" name="Group 3"/>
          <p:cNvGrpSpPr>
            <a:grpSpLocks/>
          </p:cNvGrpSpPr>
          <p:nvPr/>
        </p:nvGrpSpPr>
        <p:grpSpPr bwMode="auto">
          <a:xfrm>
            <a:off x="0" y="0"/>
            <a:ext cx="9144000" cy="6873875"/>
            <a:chOff x="0" y="-10"/>
            <a:chExt cx="5760" cy="4330"/>
          </a:xfrm>
        </p:grpSpPr>
        <p:pic>
          <p:nvPicPr>
            <p:cNvPr id="49162" name="Picture 4"/>
            <p:cNvPicPr>
              <a:picLocks noChangeAspect="1" noChangeArrowheads="1"/>
            </p:cNvPicPr>
            <p:nvPr/>
          </p:nvPicPr>
          <p:blipFill>
            <a:blip r:embed="rId3"/>
            <a:srcRect/>
            <a:stretch>
              <a:fillRect/>
            </a:stretch>
          </p:blipFill>
          <p:spPr bwMode="auto">
            <a:xfrm>
              <a:off x="0" y="-10"/>
              <a:ext cx="5760" cy="4330"/>
            </a:xfrm>
            <a:prstGeom prst="rect">
              <a:avLst/>
            </a:prstGeom>
            <a:noFill/>
            <a:ln w="9525">
              <a:noFill/>
              <a:miter lim="800000"/>
              <a:headEnd/>
              <a:tailEnd/>
            </a:ln>
          </p:spPr>
        </p:pic>
        <p:sp>
          <p:nvSpPr>
            <p:cNvPr id="49163" name="Text Box 5"/>
            <p:cNvSpPr txBox="1">
              <a:spLocks noChangeArrowheads="1"/>
            </p:cNvSpPr>
            <p:nvPr/>
          </p:nvSpPr>
          <p:spPr bwMode="auto">
            <a:xfrm>
              <a:off x="3984" y="0"/>
              <a:ext cx="1772" cy="231"/>
            </a:xfrm>
            <a:prstGeom prst="rect">
              <a:avLst/>
            </a:prstGeom>
            <a:noFill/>
            <a:ln w="9525">
              <a:noFill/>
              <a:miter lim="800000"/>
              <a:headEnd/>
              <a:tailEnd/>
            </a:ln>
          </p:spPr>
          <p:txBody>
            <a:bodyPr lIns="0" rIns="0">
              <a:spAutoFit/>
            </a:bodyPr>
            <a:lstStyle/>
            <a:p>
              <a:pPr algn="r" eaLnBrk="1" hangingPunct="1">
                <a:spcBef>
                  <a:spcPct val="50000"/>
                </a:spcBef>
                <a:buClrTx/>
                <a:buFontTx/>
                <a:buNone/>
              </a:pPr>
              <a:endParaRPr lang="zh-CN" altLang="en-US" sz="1800" b="1"/>
            </a:p>
          </p:txBody>
        </p:sp>
        <p:sp>
          <p:nvSpPr>
            <p:cNvPr id="49164" name="Text Box 6"/>
            <p:cNvSpPr txBox="1">
              <a:spLocks noChangeArrowheads="1"/>
            </p:cNvSpPr>
            <p:nvPr/>
          </p:nvSpPr>
          <p:spPr bwMode="auto">
            <a:xfrm>
              <a:off x="3072" y="384"/>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a:t>2</a:t>
              </a:r>
              <a:r>
                <a:rPr lang="en-US" altLang="zh-CN" sz="2000" b="1" i="1" baseline="30000"/>
                <a:t>n</a:t>
              </a:r>
              <a:endParaRPr lang="en-US" altLang="zh-CN" sz="2000" b="1"/>
            </a:p>
          </p:txBody>
        </p:sp>
        <p:sp>
          <p:nvSpPr>
            <p:cNvPr id="49165" name="Text Box 7"/>
            <p:cNvSpPr txBox="1">
              <a:spLocks noChangeArrowheads="1"/>
            </p:cNvSpPr>
            <p:nvPr/>
          </p:nvSpPr>
          <p:spPr bwMode="auto">
            <a:xfrm>
              <a:off x="3888" y="48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r>
                <a:rPr lang="en-US" altLang="zh-CN" sz="2000" b="1" baseline="30000"/>
                <a:t>2</a:t>
              </a:r>
              <a:endParaRPr lang="en-US" altLang="zh-CN" sz="2000" b="1"/>
            </a:p>
          </p:txBody>
        </p:sp>
        <p:sp>
          <p:nvSpPr>
            <p:cNvPr id="49166" name="Text Box 8"/>
            <p:cNvSpPr txBox="1">
              <a:spLocks noChangeArrowheads="1"/>
            </p:cNvSpPr>
            <p:nvPr/>
          </p:nvSpPr>
          <p:spPr bwMode="auto">
            <a:xfrm>
              <a:off x="4368" y="1920"/>
              <a:ext cx="720"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r>
                <a:rPr lang="en-US" altLang="zh-CN" sz="2000" b="1"/>
                <a:t> log </a:t>
              </a:r>
              <a:r>
                <a:rPr lang="en-US" altLang="zh-CN" sz="2000" b="1" i="1"/>
                <a:t>n</a:t>
              </a:r>
              <a:endParaRPr lang="en-US" altLang="zh-CN" sz="2000" b="1"/>
            </a:p>
          </p:txBody>
        </p:sp>
        <p:sp>
          <p:nvSpPr>
            <p:cNvPr id="49167" name="Text Box 9"/>
            <p:cNvSpPr txBox="1">
              <a:spLocks noChangeArrowheads="1"/>
            </p:cNvSpPr>
            <p:nvPr/>
          </p:nvSpPr>
          <p:spPr bwMode="auto">
            <a:xfrm>
              <a:off x="4848" y="312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p>
          </p:txBody>
        </p:sp>
        <p:sp>
          <p:nvSpPr>
            <p:cNvPr id="49168" name="Text Box 10"/>
            <p:cNvSpPr txBox="1">
              <a:spLocks noChangeArrowheads="1"/>
            </p:cNvSpPr>
            <p:nvPr/>
          </p:nvSpPr>
          <p:spPr bwMode="auto">
            <a:xfrm>
              <a:off x="4704" y="3456"/>
              <a:ext cx="576"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a:t>Log </a:t>
              </a:r>
              <a:r>
                <a:rPr lang="en-US" altLang="zh-CN" sz="2000" b="1" i="1"/>
                <a:t>n</a:t>
              </a:r>
              <a:endParaRPr lang="en-US" altLang="zh-CN" sz="2000" b="1"/>
            </a:p>
          </p:txBody>
        </p:sp>
        <p:sp>
          <p:nvSpPr>
            <p:cNvPr id="49169" name="Text Box 11"/>
            <p:cNvSpPr txBox="1">
              <a:spLocks noChangeArrowheads="1"/>
            </p:cNvSpPr>
            <p:nvPr/>
          </p:nvSpPr>
          <p:spPr bwMode="auto">
            <a:xfrm>
              <a:off x="192" y="2352"/>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f</a:t>
              </a:r>
            </a:p>
          </p:txBody>
        </p:sp>
        <p:sp>
          <p:nvSpPr>
            <p:cNvPr id="49170" name="Text Box 12"/>
            <p:cNvSpPr txBox="1">
              <a:spLocks noChangeArrowheads="1"/>
            </p:cNvSpPr>
            <p:nvPr/>
          </p:nvSpPr>
          <p:spPr bwMode="auto">
            <a:xfrm>
              <a:off x="2496" y="3980"/>
              <a:ext cx="432" cy="250"/>
            </a:xfrm>
            <a:prstGeom prst="rect">
              <a:avLst/>
            </a:prstGeom>
            <a:noFill/>
            <a:ln w="9525">
              <a:noFill/>
              <a:miter lim="800000"/>
              <a:headEnd/>
              <a:tailEnd/>
            </a:ln>
          </p:spPr>
          <p:txBody>
            <a:bodyPr>
              <a:spAutoFit/>
            </a:bodyPr>
            <a:lstStyle/>
            <a:p>
              <a:pPr eaLnBrk="1" hangingPunct="1">
                <a:spcBef>
                  <a:spcPct val="50000"/>
                </a:spcBef>
                <a:buClrTx/>
                <a:buFontTx/>
                <a:buNone/>
              </a:pPr>
              <a:r>
                <a:rPr lang="en-US" altLang="zh-CN" sz="2000" b="1" i="1"/>
                <a:t>n</a:t>
              </a:r>
            </a:p>
          </p:txBody>
        </p:sp>
        <p:sp>
          <p:nvSpPr>
            <p:cNvPr id="49171" name="Line 13"/>
            <p:cNvSpPr>
              <a:spLocks noChangeShapeType="1"/>
            </p:cNvSpPr>
            <p:nvPr/>
          </p:nvSpPr>
          <p:spPr bwMode="auto">
            <a:xfrm>
              <a:off x="2880" y="4128"/>
              <a:ext cx="960" cy="0"/>
            </a:xfrm>
            <a:prstGeom prst="line">
              <a:avLst/>
            </a:prstGeom>
            <a:noFill/>
            <a:ln w="19050">
              <a:solidFill>
                <a:schemeClr val="tx1"/>
              </a:solidFill>
              <a:round/>
              <a:headEnd/>
              <a:tailEnd type="arrow" w="sm" len="lg"/>
            </a:ln>
          </p:spPr>
          <p:txBody>
            <a:bodyPr wrap="none" anchor="ctr"/>
            <a:lstStyle/>
            <a:p>
              <a:endParaRPr lang="zh-CN" altLang="en-US"/>
            </a:p>
          </p:txBody>
        </p:sp>
        <p:sp>
          <p:nvSpPr>
            <p:cNvPr id="49172" name="Line 14"/>
            <p:cNvSpPr>
              <a:spLocks noChangeShapeType="1"/>
            </p:cNvSpPr>
            <p:nvPr/>
          </p:nvSpPr>
          <p:spPr bwMode="auto">
            <a:xfrm flipV="1">
              <a:off x="384" y="1200"/>
              <a:ext cx="0" cy="1104"/>
            </a:xfrm>
            <a:prstGeom prst="line">
              <a:avLst/>
            </a:prstGeom>
            <a:noFill/>
            <a:ln w="19050">
              <a:solidFill>
                <a:schemeClr val="tx1"/>
              </a:solidFill>
              <a:round/>
              <a:headEnd/>
              <a:tailEnd type="arrow" w="sm" len="lg"/>
            </a:ln>
          </p:spPr>
          <p:txBody>
            <a:bodyPr wrap="none" anchor="ctr"/>
            <a:lstStyle/>
            <a:p>
              <a:endParaRPr lang="zh-CN" altLang="en-US"/>
            </a:p>
          </p:txBody>
        </p:sp>
      </p:grpSp>
      <p:sp>
        <p:nvSpPr>
          <p:cNvPr id="49157" name="Text Box 15"/>
          <p:cNvSpPr txBox="1">
            <a:spLocks noChangeArrowheads="1"/>
          </p:cNvSpPr>
          <p:nvPr/>
        </p:nvSpPr>
        <p:spPr bwMode="auto">
          <a:xfrm>
            <a:off x="4616450" y="463550"/>
            <a:ext cx="1035050" cy="579438"/>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2</a:t>
            </a:r>
            <a:r>
              <a:rPr lang="en-US" altLang="zh-CN" sz="3200" b="1" baseline="30000">
                <a:solidFill>
                  <a:schemeClr val="bg2"/>
                </a:solidFill>
              </a:rPr>
              <a:t>n</a:t>
            </a:r>
          </a:p>
        </p:txBody>
      </p:sp>
      <p:sp>
        <p:nvSpPr>
          <p:cNvPr id="49158" name="Text Box 16"/>
          <p:cNvSpPr txBox="1">
            <a:spLocks noChangeArrowheads="1"/>
          </p:cNvSpPr>
          <p:nvPr/>
        </p:nvSpPr>
        <p:spPr bwMode="auto">
          <a:xfrm>
            <a:off x="6011863" y="458788"/>
            <a:ext cx="1035050"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a:t>
            </a:r>
            <a:r>
              <a:rPr lang="en-US" altLang="zh-CN" sz="3200" b="1" baseline="30000">
                <a:solidFill>
                  <a:schemeClr val="bg2"/>
                </a:solidFill>
              </a:rPr>
              <a:t>2</a:t>
            </a:r>
          </a:p>
        </p:txBody>
      </p:sp>
      <p:sp>
        <p:nvSpPr>
          <p:cNvPr id="49159" name="Text Box 17"/>
          <p:cNvSpPr txBox="1">
            <a:spLocks noChangeArrowheads="1"/>
          </p:cNvSpPr>
          <p:nvPr/>
        </p:nvSpPr>
        <p:spPr bwMode="auto">
          <a:xfrm>
            <a:off x="6911975" y="2714625"/>
            <a:ext cx="1503363" cy="579438"/>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nlog n</a:t>
            </a:r>
            <a:endParaRPr lang="en-US" altLang="zh-CN" sz="3200" b="1" baseline="30000">
              <a:solidFill>
                <a:schemeClr val="bg2"/>
              </a:solidFill>
            </a:endParaRPr>
          </a:p>
        </p:txBody>
      </p:sp>
      <p:sp>
        <p:nvSpPr>
          <p:cNvPr id="49160" name="Text Box 18"/>
          <p:cNvSpPr txBox="1">
            <a:spLocks noChangeArrowheads="1"/>
          </p:cNvSpPr>
          <p:nvPr/>
        </p:nvSpPr>
        <p:spPr bwMode="auto">
          <a:xfrm>
            <a:off x="7497763" y="4598988"/>
            <a:ext cx="1035050"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n</a:t>
            </a:r>
            <a:endParaRPr lang="en-US" altLang="zh-CN" sz="3200" b="1" baseline="30000">
              <a:solidFill>
                <a:schemeClr val="bg2"/>
              </a:solidFill>
            </a:endParaRPr>
          </a:p>
        </p:txBody>
      </p:sp>
      <p:sp>
        <p:nvSpPr>
          <p:cNvPr id="49161" name="Text Box 19"/>
          <p:cNvSpPr txBox="1">
            <a:spLocks noChangeArrowheads="1"/>
          </p:cNvSpPr>
          <p:nvPr/>
        </p:nvSpPr>
        <p:spPr bwMode="auto">
          <a:xfrm>
            <a:off x="7137400" y="5319713"/>
            <a:ext cx="1503363" cy="579437"/>
          </a:xfrm>
          <a:prstGeom prst="rect">
            <a:avLst/>
          </a:prstGeom>
          <a:noFill/>
          <a:ln w="9525">
            <a:noFill/>
            <a:miter lim="800000"/>
            <a:headEnd/>
            <a:tailEnd/>
          </a:ln>
        </p:spPr>
        <p:txBody>
          <a:bodyPr>
            <a:spAutoFit/>
          </a:bodyPr>
          <a:lstStyle/>
          <a:p>
            <a:pPr>
              <a:spcBef>
                <a:spcPct val="50000"/>
              </a:spcBef>
            </a:pPr>
            <a:r>
              <a:rPr lang="en-US" altLang="zh-CN" sz="3200" b="1">
                <a:solidFill>
                  <a:schemeClr val="bg2"/>
                </a:solidFill>
              </a:rPr>
              <a:t>log n</a:t>
            </a:r>
            <a:endParaRPr lang="en-US" altLang="zh-CN" sz="3200" b="1" baseline="30000">
              <a:solidFill>
                <a:schemeClr val="bg2"/>
              </a:solidFill>
            </a:endParaRPr>
          </a:p>
        </p:txBody>
      </p:sp>
    </p:spTree>
    <p:extLst>
      <p:ext uri="{BB962C8B-B14F-4D97-AF65-F5344CB8AC3E}">
        <p14:creationId xmlns:p14="http://schemas.microsoft.com/office/powerpoint/2010/main" val="2403412037"/>
      </p:ext>
    </p:extLst>
  </p:cSld>
  <p:clrMapOvr>
    <a:masterClrMapping/>
  </p:clrMapOvr>
  <p:transition>
    <p:random/>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1"/>
          </p:nvPr>
        </p:nvSpPr>
        <p:spPr/>
        <p:txBody>
          <a:bodyPr/>
          <a:lstStyle/>
          <a:p>
            <a:pPr>
              <a:defRPr/>
            </a:pPr>
            <a:r>
              <a:rPr lang="zh-CN" altLang="en-US"/>
              <a:t>第 </a:t>
            </a:r>
            <a:fld id="{5BA52EF8-390C-4BAB-9DA2-2B027AF1E3F3}" type="slidenum">
              <a:rPr lang="zh-CN" altLang="en-US" b="1">
                <a:solidFill>
                  <a:srgbClr val="66CCFF"/>
                </a:solidFill>
              </a:rPr>
              <a:pPr>
                <a:defRPr/>
              </a:pPr>
              <a:t>99</a:t>
            </a:fld>
            <a:r>
              <a:rPr lang="en-US" altLang="zh-CN" b="1"/>
              <a:t> </a:t>
            </a:r>
            <a:r>
              <a:rPr lang="zh-CN" altLang="en-US"/>
              <a:t>页</a:t>
            </a:r>
            <a:endParaRPr lang="zh-CN" altLang="en-US" sz="1800">
              <a:latin typeface="Arial" charset="0"/>
            </a:endParaRPr>
          </a:p>
        </p:txBody>
      </p:sp>
      <p:sp>
        <p:nvSpPr>
          <p:cNvPr id="50179" name="Rectangle 2"/>
          <p:cNvSpPr>
            <a:spLocks noGrp="1" noChangeArrowheads="1"/>
          </p:cNvSpPr>
          <p:nvPr>
            <p:ph type="title"/>
          </p:nvPr>
        </p:nvSpPr>
        <p:spPr/>
        <p:txBody>
          <a:bodyPr/>
          <a:lstStyle/>
          <a:p>
            <a:pPr eaLnBrk="1" hangingPunct="1"/>
            <a:r>
              <a:rPr lang="en-US" altLang="zh-CN" i="0" smtClean="0">
                <a:solidFill>
                  <a:srgbClr val="FFFF00"/>
                </a:solidFill>
              </a:rPr>
              <a:t>1.4 </a:t>
            </a:r>
            <a:r>
              <a:rPr lang="zh-CN" altLang="en-US" i="0" smtClean="0">
                <a:solidFill>
                  <a:srgbClr val="FFFF00"/>
                </a:solidFill>
              </a:rPr>
              <a:t>算法与算法分析</a:t>
            </a:r>
            <a:r>
              <a:rPr lang="zh-CN" altLang="en-US" i="0" smtClean="0">
                <a:solidFill>
                  <a:srgbClr val="00FFFF"/>
                </a:solidFill>
              </a:rPr>
              <a:t>：算法的时间复杂度</a:t>
            </a:r>
            <a:endParaRPr lang="en-US" altLang="zh-CN" i="0" smtClean="0">
              <a:solidFill>
                <a:srgbClr val="00FFFF"/>
              </a:solidFill>
            </a:endParaRPr>
          </a:p>
        </p:txBody>
      </p:sp>
      <p:sp>
        <p:nvSpPr>
          <p:cNvPr id="50180" name="Rectangle 3"/>
          <p:cNvSpPr>
            <a:spLocks noGrp="1" noChangeArrowheads="1"/>
          </p:cNvSpPr>
          <p:nvPr>
            <p:ph type="body" sz="half" idx="1"/>
          </p:nvPr>
        </p:nvSpPr>
        <p:spPr>
          <a:xfrm>
            <a:off x="206375" y="863600"/>
            <a:ext cx="8753475" cy="809625"/>
          </a:xfrm>
        </p:spPr>
        <p:txBody>
          <a:bodyPr/>
          <a:lstStyle/>
          <a:p>
            <a:pPr marL="363538" indent="-363538" eaLnBrk="1" hangingPunct="1">
              <a:lnSpc>
                <a:spcPct val="110000"/>
              </a:lnSpc>
            </a:pPr>
            <a:r>
              <a:rPr lang="zh-CN" altLang="zh-CN" sz="3200" dirty="0" smtClean="0"/>
              <a:t>算法</a:t>
            </a:r>
            <a:r>
              <a:rPr lang="zh-CN" altLang="zh-CN" sz="3200" dirty="0"/>
              <a:t>复杂性的不同数量级的变化</a:t>
            </a:r>
            <a:endParaRPr lang="en-US" altLang="zh-CN" sz="32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2547043194"/>
              </p:ext>
            </p:extLst>
          </p:nvPr>
        </p:nvGraphicFramePr>
        <p:xfrm>
          <a:off x="-972138" y="1701650"/>
          <a:ext cx="9931401" cy="5799138"/>
        </p:xfrm>
        <a:graphic>
          <a:graphicData uri="http://schemas.openxmlformats.org/presentationml/2006/ole">
            <mc:AlternateContent xmlns:mc="http://schemas.openxmlformats.org/markup-compatibility/2006">
              <mc:Choice xmlns:v="urn:schemas-microsoft-com:vml" Requires="v">
                <p:oleObj spid="_x0000_s2106" name="Document" r:id="rId3" imgW="4835202" imgH="2827236" progId="Word.Document.8">
                  <p:embed/>
                </p:oleObj>
              </mc:Choice>
              <mc:Fallback>
                <p:oleObj name="Document" r:id="rId3" imgW="4835202" imgH="2827236" progId="Word.Document.8">
                  <p:embed/>
                  <p:pic>
                    <p:nvPicPr>
                      <p:cNvPr id="0" name=""/>
                      <p:cNvPicPr>
                        <a:picLocks noChangeAspect="1" noChangeArrowheads="1"/>
                      </p:cNvPicPr>
                      <p:nvPr/>
                    </p:nvPicPr>
                    <p:blipFill>
                      <a:blip r:embed="rId4"/>
                      <a:srcRect/>
                      <a:stretch>
                        <a:fillRect/>
                      </a:stretch>
                    </p:blipFill>
                    <p:spPr bwMode="auto">
                      <a:xfrm>
                        <a:off x="-972138" y="1701650"/>
                        <a:ext cx="9931401" cy="579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254643" y="5745127"/>
            <a:ext cx="8750461" cy="1200329"/>
          </a:xfrm>
          <a:prstGeom prst="rect">
            <a:avLst/>
          </a:prstGeom>
        </p:spPr>
        <p:txBody>
          <a:bodyPr wrap="square">
            <a:spAutoFit/>
          </a:bodyPr>
          <a:lstStyle/>
          <a:p>
            <a:pPr eaLnBrk="1" hangingPunct="1"/>
            <a:r>
              <a:rPr lang="en-US" altLang="zh-CN" sz="3600" dirty="0" smtClean="0">
                <a:solidFill>
                  <a:srgbClr val="FFFF00"/>
                </a:solidFill>
              </a:rPr>
              <a:t>O(1) &lt;O( log</a:t>
            </a:r>
            <a:r>
              <a:rPr lang="en-US" altLang="zh-CN" sz="3600" baseline="-25000" dirty="0" smtClean="0">
                <a:solidFill>
                  <a:srgbClr val="FFFF00"/>
                </a:solidFill>
              </a:rPr>
              <a:t>2</a:t>
            </a:r>
            <a:r>
              <a:rPr lang="en-US" altLang="zh-CN" sz="3600" dirty="0" smtClean="0">
                <a:solidFill>
                  <a:srgbClr val="FFFF00"/>
                </a:solidFill>
              </a:rPr>
              <a:t>n) </a:t>
            </a:r>
            <a:r>
              <a:rPr lang="en-US" altLang="zh-CN" sz="3600" dirty="0">
                <a:solidFill>
                  <a:srgbClr val="FFFF00"/>
                </a:solidFill>
              </a:rPr>
              <a:t>&lt; </a:t>
            </a:r>
            <a:r>
              <a:rPr lang="en-US" altLang="zh-CN" sz="3600" dirty="0" smtClean="0">
                <a:solidFill>
                  <a:srgbClr val="FFFF00"/>
                </a:solidFill>
              </a:rPr>
              <a:t>O(n) </a:t>
            </a:r>
            <a:r>
              <a:rPr lang="en-US" altLang="zh-CN" sz="3600" dirty="0">
                <a:solidFill>
                  <a:srgbClr val="FFFF00"/>
                </a:solidFill>
              </a:rPr>
              <a:t>&lt; </a:t>
            </a:r>
            <a:r>
              <a:rPr lang="en-US" altLang="zh-CN" sz="3600" dirty="0" smtClean="0">
                <a:solidFill>
                  <a:srgbClr val="FFFF00"/>
                </a:solidFill>
              </a:rPr>
              <a:t>O(nlog</a:t>
            </a:r>
            <a:r>
              <a:rPr lang="en-US" altLang="zh-CN" sz="3600" baseline="-25000" dirty="0" smtClean="0">
                <a:solidFill>
                  <a:srgbClr val="FFFF00"/>
                </a:solidFill>
              </a:rPr>
              <a:t>2</a:t>
            </a:r>
            <a:r>
              <a:rPr lang="en-US" altLang="zh-CN" sz="3600" dirty="0" smtClean="0">
                <a:solidFill>
                  <a:srgbClr val="FFFF00"/>
                </a:solidFill>
              </a:rPr>
              <a:t>n) </a:t>
            </a:r>
            <a:r>
              <a:rPr lang="en-US" altLang="zh-CN" sz="3600" dirty="0">
                <a:solidFill>
                  <a:srgbClr val="FFFF00"/>
                </a:solidFill>
              </a:rPr>
              <a:t>&lt; </a:t>
            </a:r>
            <a:r>
              <a:rPr lang="en-US" altLang="zh-CN" sz="3600" dirty="0" smtClean="0">
                <a:solidFill>
                  <a:srgbClr val="FFFF00"/>
                </a:solidFill>
              </a:rPr>
              <a:t>O(n</a:t>
            </a:r>
            <a:r>
              <a:rPr lang="en-US" altLang="zh-CN" sz="3600" baseline="30000" dirty="0" smtClean="0">
                <a:solidFill>
                  <a:srgbClr val="FFFF00"/>
                </a:solidFill>
              </a:rPr>
              <a:t>2</a:t>
            </a:r>
            <a:r>
              <a:rPr lang="en-US" altLang="zh-CN" sz="3600" dirty="0" smtClean="0">
                <a:solidFill>
                  <a:srgbClr val="FFFF00"/>
                </a:solidFill>
              </a:rPr>
              <a:t> )&lt; O(n</a:t>
            </a:r>
            <a:r>
              <a:rPr lang="en-US" altLang="zh-CN" sz="3600" baseline="30000" dirty="0" smtClean="0">
                <a:solidFill>
                  <a:srgbClr val="FFFF00"/>
                </a:solidFill>
              </a:rPr>
              <a:t>3</a:t>
            </a:r>
            <a:r>
              <a:rPr lang="en-US" altLang="zh-CN" sz="3600" dirty="0" smtClean="0">
                <a:solidFill>
                  <a:srgbClr val="FFFF00"/>
                </a:solidFill>
              </a:rPr>
              <a:t> )…&lt; O(2</a:t>
            </a:r>
            <a:r>
              <a:rPr lang="en-US" altLang="zh-CN" sz="3600" baseline="30000" dirty="0" smtClean="0">
                <a:solidFill>
                  <a:srgbClr val="FFFF00"/>
                </a:solidFill>
              </a:rPr>
              <a:t>n</a:t>
            </a:r>
            <a:r>
              <a:rPr lang="en-US" altLang="zh-CN" sz="3600" dirty="0" smtClean="0">
                <a:solidFill>
                  <a:srgbClr val="FFFF00"/>
                </a:solidFill>
              </a:rPr>
              <a:t> )&lt; O(n!)</a:t>
            </a:r>
            <a:endParaRPr lang="zh-CN" altLang="en-US" sz="3600" dirty="0">
              <a:solidFill>
                <a:srgbClr val="FFFF00"/>
              </a:solidFill>
            </a:endParaRPr>
          </a:p>
        </p:txBody>
      </p:sp>
    </p:spTree>
    <p:extLst>
      <p:ext uri="{BB962C8B-B14F-4D97-AF65-F5344CB8AC3E}">
        <p14:creationId xmlns:p14="http://schemas.microsoft.com/office/powerpoint/2010/main" val="4042717298"/>
      </p:ext>
    </p:extLst>
  </p:cSld>
  <p:clrMapOvr>
    <a:masterClrMapping/>
  </p:clrMapOvr>
  <p:transition>
    <p:random/>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BRANCHTO" val="257"/>
  <p:tag name="HOTSPOTTYPE" val="DefinedInNavigator"/>
  <p:tag name="DEFINEDINNAVIGATOR" val="True"/>
</p:tagLst>
</file>

<file path=ppt/theme/theme1.xml><?xml version="1.0" encoding="utf-8"?>
<a:theme xmlns:a="http://schemas.openxmlformats.org/drawingml/2006/main" name="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4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0" lang="zh-CN" altLang="en-US" sz="1800" b="0"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0" lang="zh-CN" altLang="en-US" sz="1800" b="0"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Eclipse">
  <a:themeElements>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fontScheme name="Eclipse">
      <a:majorFont>
        <a:latin typeface="Arial"/>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0" lang="zh-CN" altLang="en-US" sz="1800" b="0" i="0" u="none" strike="noStrike" cap="none" normalizeH="0" baseline="0" smtClean="0">
            <a:ln>
              <a:noFill/>
            </a:ln>
            <a:solidFill>
              <a:schemeClr val="tx1"/>
            </a:solidFill>
            <a:effectLst/>
            <a:latin typeface="黑体" pitchFamily="2" charset="-122"/>
            <a:ea typeface="黑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342900" marR="0" indent="-342900" algn="ctr" defTabSz="914400" rtl="0" eaLnBrk="1" fontAlgn="base" latinLnBrk="0" hangingPunct="1">
          <a:lnSpc>
            <a:spcPct val="100000"/>
          </a:lnSpc>
          <a:spcBef>
            <a:spcPct val="20000"/>
          </a:spcBef>
          <a:spcAft>
            <a:spcPct val="0"/>
          </a:spcAft>
          <a:buClr>
            <a:schemeClr val="tx1"/>
          </a:buClr>
          <a:buSzTx/>
          <a:buFont typeface="Wingdings" pitchFamily="2" charset="2"/>
          <a:buNone/>
          <a:tabLst/>
          <a:defRPr kumimoji="0" lang="zh-CN" altLang="en-US" sz="1800" b="0" i="0" u="none" strike="noStrike" cap="none" normalizeH="0" baseline="0" smtClean="0">
            <a:ln>
              <a:noFill/>
            </a:ln>
            <a:solidFill>
              <a:schemeClr val="tx1"/>
            </a:solidFill>
            <a:effectLst/>
            <a:latin typeface="黑体" pitchFamily="2" charset="-122"/>
            <a:ea typeface="黑体" pitchFamily="2" charset="-122"/>
          </a:defRPr>
        </a:defPPr>
      </a:lstStyle>
    </a:lnDef>
  </a:objectDefaults>
  <a:extraClrSchemeLst>
    <a:extraClrScheme>
      <a:clrScheme name="Eclipse 1">
        <a:dk1>
          <a:srgbClr val="000000"/>
        </a:dk1>
        <a:lt1>
          <a:srgbClr val="FFFFFF"/>
        </a:lt1>
        <a:dk2>
          <a:srgbClr val="006666"/>
        </a:dk2>
        <a:lt2>
          <a:srgbClr val="5F5F5F"/>
        </a:lt2>
        <a:accent1>
          <a:srgbClr val="33CCCC"/>
        </a:accent1>
        <a:accent2>
          <a:srgbClr val="99CCCC"/>
        </a:accent2>
        <a:accent3>
          <a:srgbClr val="FFFFFF"/>
        </a:accent3>
        <a:accent4>
          <a:srgbClr val="000000"/>
        </a:accent4>
        <a:accent5>
          <a:srgbClr val="ADE2E2"/>
        </a:accent5>
        <a:accent6>
          <a:srgbClr val="8AB9B9"/>
        </a:accent6>
        <a:hlink>
          <a:srgbClr val="006666"/>
        </a:hlink>
        <a:folHlink>
          <a:srgbClr val="B2B2B2"/>
        </a:folHlink>
      </a:clrScheme>
      <a:clrMap bg1="lt1" tx1="dk1" bg2="lt2" tx2="dk2" accent1="accent1" accent2="accent2" accent3="accent3" accent4="accent4" accent5="accent5" accent6="accent6" hlink="hlink" folHlink="folHlink"/>
    </a:extraClrScheme>
    <a:extraClrScheme>
      <a:clrScheme name="Eclipse 2">
        <a:dk1>
          <a:srgbClr val="000000"/>
        </a:dk1>
        <a:lt1>
          <a:srgbClr val="FFFFFF"/>
        </a:lt1>
        <a:dk2>
          <a:srgbClr val="333366"/>
        </a:dk2>
        <a:lt2>
          <a:srgbClr val="5F5F5F"/>
        </a:lt2>
        <a:accent1>
          <a:srgbClr val="CC99FF"/>
        </a:accent1>
        <a:accent2>
          <a:srgbClr val="99CCCC"/>
        </a:accent2>
        <a:accent3>
          <a:srgbClr val="FFFFFF"/>
        </a:accent3>
        <a:accent4>
          <a:srgbClr val="000000"/>
        </a:accent4>
        <a:accent5>
          <a:srgbClr val="E2CAFF"/>
        </a:accent5>
        <a:accent6>
          <a:srgbClr val="8AB9B9"/>
        </a:accent6>
        <a:hlink>
          <a:srgbClr val="666699"/>
        </a:hlink>
        <a:folHlink>
          <a:srgbClr val="660066"/>
        </a:folHlink>
      </a:clrScheme>
      <a:clrMap bg1="lt1" tx1="dk1" bg2="lt2" tx2="dk2" accent1="accent1" accent2="accent2" accent3="accent3" accent4="accent4" accent5="accent5" accent6="accent6" hlink="hlink" folHlink="folHlink"/>
    </a:extraClrScheme>
    <a:extraClrScheme>
      <a:clrScheme name="Eclipse 3">
        <a:dk1>
          <a:srgbClr val="000000"/>
        </a:dk1>
        <a:lt1>
          <a:srgbClr val="FFFFFF"/>
        </a:lt1>
        <a:dk2>
          <a:srgbClr val="0000CC"/>
        </a:dk2>
        <a:lt2>
          <a:srgbClr val="434343"/>
        </a:lt2>
        <a:accent1>
          <a:srgbClr val="99CC00"/>
        </a:accent1>
        <a:accent2>
          <a:srgbClr val="FFCC00"/>
        </a:accent2>
        <a:accent3>
          <a:srgbClr val="FFFFFF"/>
        </a:accent3>
        <a:accent4>
          <a:srgbClr val="000000"/>
        </a:accent4>
        <a:accent5>
          <a:srgbClr val="CAE2AA"/>
        </a:accent5>
        <a:accent6>
          <a:srgbClr val="E7B900"/>
        </a:accent6>
        <a:hlink>
          <a:srgbClr val="FF0000"/>
        </a:hlink>
        <a:folHlink>
          <a:srgbClr val="808080"/>
        </a:folHlink>
      </a:clrScheme>
      <a:clrMap bg1="lt1" tx1="dk1" bg2="lt2" tx2="dk2" accent1="accent1" accent2="accent2" accent3="accent3" accent4="accent4" accent5="accent5" accent6="accent6" hlink="hlink" folHlink="folHlink"/>
    </a:extraClrScheme>
    <a:extraClrScheme>
      <a:clrScheme name="Eclipse 4">
        <a:dk1>
          <a:srgbClr val="000000"/>
        </a:dk1>
        <a:lt1>
          <a:srgbClr val="64AAAE"/>
        </a:lt1>
        <a:dk2>
          <a:srgbClr val="FFFFCC"/>
        </a:dk2>
        <a:lt2>
          <a:srgbClr val="5F5F5F"/>
        </a:lt2>
        <a:accent1>
          <a:srgbClr val="B4B1DB"/>
        </a:accent1>
        <a:accent2>
          <a:srgbClr val="61C1D7"/>
        </a:accent2>
        <a:accent3>
          <a:srgbClr val="B8D2D3"/>
        </a:accent3>
        <a:accent4>
          <a:srgbClr val="000000"/>
        </a:accent4>
        <a:accent5>
          <a:srgbClr val="D6D5EA"/>
        </a:accent5>
        <a:accent6>
          <a:srgbClr val="57AFC3"/>
        </a:accent6>
        <a:hlink>
          <a:srgbClr val="257177"/>
        </a:hlink>
        <a:folHlink>
          <a:srgbClr val="CCCCCC"/>
        </a:folHlink>
      </a:clrScheme>
      <a:clrMap bg1="lt1" tx1="dk1" bg2="lt2" tx2="dk2" accent1="accent1" accent2="accent2" accent3="accent3" accent4="accent4" accent5="accent5" accent6="accent6" hlink="hlink" folHlink="folHlink"/>
    </a:extraClrScheme>
    <a:extraClrScheme>
      <a:clrScheme name="Eclipse 5">
        <a:dk1>
          <a:srgbClr val="5F5F5F"/>
        </a:dk1>
        <a:lt1>
          <a:srgbClr val="F8F8F8"/>
        </a:lt1>
        <a:dk2>
          <a:srgbClr val="2A285A"/>
        </a:dk2>
        <a:lt2>
          <a:srgbClr val="FFFFFF"/>
        </a:lt2>
        <a:accent1>
          <a:srgbClr val="999966"/>
        </a:accent1>
        <a:accent2>
          <a:srgbClr val="8C8B9D"/>
        </a:accent2>
        <a:accent3>
          <a:srgbClr val="ACACB5"/>
        </a:accent3>
        <a:accent4>
          <a:srgbClr val="D4D4D4"/>
        </a:accent4>
        <a:accent5>
          <a:srgbClr val="CACAB8"/>
        </a:accent5>
        <a:accent6>
          <a:srgbClr val="7E7D8E"/>
        </a:accent6>
        <a:hlink>
          <a:srgbClr val="465174"/>
        </a:hlink>
        <a:folHlink>
          <a:srgbClr val="C0C0C0"/>
        </a:folHlink>
      </a:clrScheme>
      <a:clrMap bg1="dk2" tx1="lt1" bg2="dk1" tx2="lt2" accent1="accent1" accent2="accent2" accent3="accent3" accent4="accent4" accent5="accent5" accent6="accent6" hlink="hlink" folHlink="folHlink"/>
    </a:extraClrScheme>
    <a:extraClrScheme>
      <a:clrScheme name="Eclipse 6">
        <a:dk1>
          <a:srgbClr val="434343"/>
        </a:dk1>
        <a:lt1>
          <a:srgbClr val="FFFFFF"/>
        </a:lt1>
        <a:dk2>
          <a:srgbClr val="360404"/>
        </a:dk2>
        <a:lt2>
          <a:srgbClr val="FFFFFF"/>
        </a:lt2>
        <a:accent1>
          <a:srgbClr val="669900"/>
        </a:accent1>
        <a:accent2>
          <a:srgbClr val="CC6600"/>
        </a:accent2>
        <a:accent3>
          <a:srgbClr val="AEAAAA"/>
        </a:accent3>
        <a:accent4>
          <a:srgbClr val="DADADA"/>
        </a:accent4>
        <a:accent5>
          <a:srgbClr val="B8CAAA"/>
        </a:accent5>
        <a:accent6>
          <a:srgbClr val="B95C00"/>
        </a:accent6>
        <a:hlink>
          <a:srgbClr val="CC3300"/>
        </a:hlink>
        <a:folHlink>
          <a:srgbClr val="808080"/>
        </a:folHlink>
      </a:clrScheme>
      <a:clrMap bg1="dk2" tx1="lt1" bg2="dk1" tx2="lt2" accent1="accent1" accent2="accent2" accent3="accent3" accent4="accent4" accent5="accent5" accent6="accent6" hlink="hlink" folHlink="folHlink"/>
    </a:extraClrScheme>
    <a:extraClrScheme>
      <a:clrScheme name="Eclipse 7">
        <a:dk1>
          <a:srgbClr val="434343"/>
        </a:dk1>
        <a:lt1>
          <a:srgbClr val="FFFFFF"/>
        </a:lt1>
        <a:dk2>
          <a:srgbClr val="000000"/>
        </a:dk2>
        <a:lt2>
          <a:srgbClr val="8285FE"/>
        </a:lt2>
        <a:accent1>
          <a:srgbClr val="669900"/>
        </a:accent1>
        <a:accent2>
          <a:srgbClr val="9900FF"/>
        </a:accent2>
        <a:accent3>
          <a:srgbClr val="AAAAAA"/>
        </a:accent3>
        <a:accent4>
          <a:srgbClr val="DADADA"/>
        </a:accent4>
        <a:accent5>
          <a:srgbClr val="B8CAAA"/>
        </a:accent5>
        <a:accent6>
          <a:srgbClr val="8A00E7"/>
        </a:accent6>
        <a:hlink>
          <a:srgbClr val="6600CC"/>
        </a:hlink>
        <a:folHlink>
          <a:srgbClr val="808080"/>
        </a:folHlink>
      </a:clrScheme>
      <a:clrMap bg1="dk2" tx1="lt1" bg2="dk1" tx2="lt2" accent1="accent1" accent2="accent2" accent3="accent3" accent4="accent4" accent5="accent5" accent6="accent6" hlink="hlink" folHlink="folHlink"/>
    </a:extraClrScheme>
    <a:extraClrScheme>
      <a:clrScheme name="Eclipse 8">
        <a:dk1>
          <a:srgbClr val="434343"/>
        </a:dk1>
        <a:lt1>
          <a:srgbClr val="FFFFFF"/>
        </a:lt1>
        <a:dk2>
          <a:srgbClr val="000000"/>
        </a:dk2>
        <a:lt2>
          <a:srgbClr val="0066FF"/>
        </a:lt2>
        <a:accent1>
          <a:srgbClr val="339966"/>
        </a:accent1>
        <a:accent2>
          <a:srgbClr val="FFCC00"/>
        </a:accent2>
        <a:accent3>
          <a:srgbClr val="AAAAAA"/>
        </a:accent3>
        <a:accent4>
          <a:srgbClr val="DADADA"/>
        </a:accent4>
        <a:accent5>
          <a:srgbClr val="ADCAB8"/>
        </a:accent5>
        <a:accent6>
          <a:srgbClr val="E7B900"/>
        </a:accent6>
        <a:hlink>
          <a:srgbClr val="CC0000"/>
        </a:hlink>
        <a:folHlink>
          <a:srgbClr val="808080"/>
        </a:folHlink>
      </a:clrScheme>
      <a:clrMap bg1="dk2" tx1="lt1" bg2="dk1" tx2="lt2" accent1="accent1" accent2="accent2" accent3="accent3" accent4="accent4" accent5="accent5" accent6="accent6" hlink="hlink" folHlink="folHlink"/>
    </a:extraClrScheme>
    <a:extraClrScheme>
      <a:clrScheme name="Eclipse 9">
        <a:dk1>
          <a:srgbClr val="333300"/>
        </a:dk1>
        <a:lt1>
          <a:srgbClr val="FFFFFF"/>
        </a:lt1>
        <a:dk2>
          <a:srgbClr val="669900"/>
        </a:dk2>
        <a:lt2>
          <a:srgbClr val="FFFFCC"/>
        </a:lt2>
        <a:accent1>
          <a:srgbClr val="CCCC00"/>
        </a:accent1>
        <a:accent2>
          <a:srgbClr val="99CC00"/>
        </a:accent2>
        <a:accent3>
          <a:srgbClr val="B8CAAA"/>
        </a:accent3>
        <a:accent4>
          <a:srgbClr val="DADADA"/>
        </a:accent4>
        <a:accent5>
          <a:srgbClr val="E2E2AA"/>
        </a:accent5>
        <a:accent6>
          <a:srgbClr val="8AB900"/>
        </a:accent6>
        <a:hlink>
          <a:srgbClr val="336600"/>
        </a:hlink>
        <a:folHlink>
          <a:srgbClr val="FFFF66"/>
        </a:folHlink>
      </a:clrScheme>
      <a:clrMap bg1="dk2" tx1="lt1" bg2="dk1" tx2="lt2" accent1="accent1" accent2="accent2" accent3="accent3" accent4="accent4" accent5="accent5" accent6="accent6" hlink="hlink" folHlink="folHlink"/>
    </a:extraClrScheme>
    <a:extraClrScheme>
      <a:clrScheme name="Eclipse 10">
        <a:dk1>
          <a:srgbClr val="333333"/>
        </a:dk1>
        <a:lt1>
          <a:srgbClr val="FFFFCC"/>
        </a:lt1>
        <a:dk2>
          <a:srgbClr val="660000"/>
        </a:dk2>
        <a:lt2>
          <a:srgbClr val="CCCCCC"/>
        </a:lt2>
        <a:accent1>
          <a:srgbClr val="FF6600"/>
        </a:accent1>
        <a:accent2>
          <a:srgbClr val="CC3300"/>
        </a:accent2>
        <a:accent3>
          <a:srgbClr val="B8AAAA"/>
        </a:accent3>
        <a:accent4>
          <a:srgbClr val="DADAAE"/>
        </a:accent4>
        <a:accent5>
          <a:srgbClr val="FFB8AA"/>
        </a:accent5>
        <a:accent6>
          <a:srgbClr val="B92D00"/>
        </a:accent6>
        <a:hlink>
          <a:srgbClr val="990000"/>
        </a:hlink>
        <a:folHlink>
          <a:srgbClr val="CC990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个人主页 (标准)">
  <a:themeElements>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fontScheme name="个人主页 (标准)">
      <a:majorFont>
        <a:latin typeface="楷体_GB2312"/>
        <a:ea typeface="楷体_GB2312"/>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20000"/>
          </a:spcBef>
          <a:spcAft>
            <a:spcPct val="0"/>
          </a:spcAft>
          <a:buClr>
            <a:srgbClr val="CC99FF"/>
          </a:buClr>
          <a:buSzTx/>
          <a:buFont typeface="Monotype Sorts" pitchFamily="2" charset="2"/>
          <a:buNone/>
          <a:tabLst/>
          <a:defRPr kumimoji="1" lang="en-US" sz="2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个人主页 (标准) 1">
        <a:dk1>
          <a:srgbClr val="000000"/>
        </a:dk1>
        <a:lt1>
          <a:srgbClr val="FFFFFF"/>
        </a:lt1>
        <a:dk2>
          <a:srgbClr val="1E2E53"/>
        </a:dk2>
        <a:lt2>
          <a:srgbClr val="FFCC00"/>
        </a:lt2>
        <a:accent1>
          <a:srgbClr val="FF9933"/>
        </a:accent1>
        <a:accent2>
          <a:srgbClr val="336699"/>
        </a:accent2>
        <a:accent3>
          <a:srgbClr val="ABADB3"/>
        </a:accent3>
        <a:accent4>
          <a:srgbClr val="DADADA"/>
        </a:accent4>
        <a:accent5>
          <a:srgbClr val="FFCAAD"/>
        </a:accent5>
        <a:accent6>
          <a:srgbClr val="2D5C8A"/>
        </a:accent6>
        <a:hlink>
          <a:srgbClr val="EAEAEA"/>
        </a:hlink>
        <a:folHlink>
          <a:srgbClr val="A73737"/>
        </a:folHlink>
      </a:clrScheme>
      <a:clrMap bg1="dk2" tx1="lt1" bg2="dk1" tx2="lt2" accent1="accent1" accent2="accent2" accent3="accent3" accent4="accent4" accent5="accent5" accent6="accent6" hlink="hlink" folHlink="folHlink"/>
    </a:extraClrScheme>
    <a:extraClrScheme>
      <a:clrScheme name="个人主页 (标准) 2">
        <a:dk1>
          <a:srgbClr val="663300"/>
        </a:dk1>
        <a:lt1>
          <a:srgbClr val="FFFFFF"/>
        </a:lt1>
        <a:dk2>
          <a:srgbClr val="996633"/>
        </a:dk2>
        <a:lt2>
          <a:srgbClr val="868686"/>
        </a:lt2>
        <a:accent1>
          <a:srgbClr val="FF9900"/>
        </a:accent1>
        <a:accent2>
          <a:srgbClr val="CC6600"/>
        </a:accent2>
        <a:accent3>
          <a:srgbClr val="FFFFFF"/>
        </a:accent3>
        <a:accent4>
          <a:srgbClr val="562A00"/>
        </a:accent4>
        <a:accent5>
          <a:srgbClr val="FFCAAA"/>
        </a:accent5>
        <a:accent6>
          <a:srgbClr val="B95C00"/>
        </a:accent6>
        <a:hlink>
          <a:srgbClr val="FFCC00"/>
        </a:hlink>
        <a:folHlink>
          <a:srgbClr val="CCCCCC"/>
        </a:folHlink>
      </a:clrScheme>
      <a:clrMap bg1="lt1" tx1="dk1" bg2="lt2" tx2="dk2" accent1="accent1" accent2="accent2" accent3="accent3" accent4="accent4" accent5="accent5" accent6="accent6" hlink="hlink" folHlink="folHlink"/>
    </a:extraClrScheme>
    <a:extraClrScheme>
      <a:clrScheme name="个人主页 (标准)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Office\Templates\演示文稿\个人主页 (标准).pot</Template>
  <TotalTime>15261</TotalTime>
  <Words>14365</Words>
  <Application>Microsoft Office PowerPoint</Application>
  <PresentationFormat>全屏显示(4:3)</PresentationFormat>
  <Paragraphs>1353</Paragraphs>
  <Slides>109</Slides>
  <Notes>61</Notes>
  <HiddenSlides>9</HiddenSlides>
  <MMClips>0</MMClips>
  <ScaleCrop>false</ScaleCrop>
  <HeadingPairs>
    <vt:vector size="8" baseType="variant">
      <vt:variant>
        <vt:lpstr>已用的字体</vt:lpstr>
      </vt:variant>
      <vt:variant>
        <vt:i4>17</vt:i4>
      </vt:variant>
      <vt:variant>
        <vt:lpstr>主题</vt:lpstr>
      </vt:variant>
      <vt:variant>
        <vt:i4>5</vt:i4>
      </vt:variant>
      <vt:variant>
        <vt:lpstr>嵌入 OLE 服务器</vt:lpstr>
      </vt:variant>
      <vt:variant>
        <vt:i4>2</vt:i4>
      </vt:variant>
      <vt:variant>
        <vt:lpstr>幻灯片标题</vt:lpstr>
      </vt:variant>
      <vt:variant>
        <vt:i4>109</vt:i4>
      </vt:variant>
    </vt:vector>
  </HeadingPairs>
  <TitlesOfParts>
    <vt:vector size="133" baseType="lpstr">
      <vt:lpstr>Monotype Sorts</vt:lpstr>
      <vt:lpstr>仿宋_GB2312</vt:lpstr>
      <vt:lpstr>黑体</vt:lpstr>
      <vt:lpstr>华文琥珀</vt:lpstr>
      <vt:lpstr>华文隶书</vt:lpstr>
      <vt:lpstr>华文细黑</vt:lpstr>
      <vt:lpstr>华文新魏</vt:lpstr>
      <vt:lpstr>楷体_GB2312</vt:lpstr>
      <vt:lpstr>隶书</vt:lpstr>
      <vt:lpstr>宋体</vt:lpstr>
      <vt:lpstr>Arial</vt:lpstr>
      <vt:lpstr>Courier New</vt:lpstr>
      <vt:lpstr>Symbol</vt:lpstr>
      <vt:lpstr>Times New Roman</vt:lpstr>
      <vt:lpstr>Verdana</vt:lpstr>
      <vt:lpstr>Wingdings</vt:lpstr>
      <vt:lpstr>Wingdings 2</vt:lpstr>
      <vt:lpstr>个人主页 (标准)</vt:lpstr>
      <vt:lpstr>1_个人主页 (标准)</vt:lpstr>
      <vt:lpstr>Eclipse</vt:lpstr>
      <vt:lpstr>1_Eclipse</vt:lpstr>
      <vt:lpstr>2_个人主页 (标准)</vt:lpstr>
      <vt:lpstr>BMP 图像</vt:lpstr>
      <vt:lpstr>Document</vt:lpstr>
      <vt:lpstr>PowerPoint 演示文稿</vt:lpstr>
      <vt:lpstr>第1章 绪论</vt:lpstr>
      <vt:lpstr>信息技术发展历程 ---计算、通信、存储、数据</vt:lpstr>
      <vt:lpstr>大数据时代： ---数据为王</vt:lpstr>
      <vt:lpstr>1.1 什么是数据结构</vt:lpstr>
      <vt:lpstr>1.1 什么是数据结构</vt:lpstr>
      <vt:lpstr>1.1 什么是数据结构</vt:lpstr>
      <vt:lpstr>1.1 什么是数据结构</vt:lpstr>
      <vt:lpstr>建立关键词-文档倒排表结构</vt:lpstr>
      <vt:lpstr>1.1 什么是数据结构</vt:lpstr>
      <vt:lpstr>1.1 什么是数据结构</vt:lpstr>
      <vt:lpstr>1.1 什么是数据结构</vt:lpstr>
      <vt:lpstr>1.1 什么是数据结构</vt:lpstr>
      <vt:lpstr>1.1 什么是数据结构</vt:lpstr>
      <vt:lpstr>1.1 什么是数据结构</vt:lpstr>
      <vt:lpstr>例2：求一组整数 (M个)中的最大值</vt:lpstr>
      <vt:lpstr>1.1 什么是数据结构</vt:lpstr>
      <vt:lpstr>1.1 什么是数据结构</vt:lpstr>
      <vt:lpstr>1.1 什么是数据结构</vt:lpstr>
      <vt:lpstr>1.1 什么是数据结构</vt:lpstr>
      <vt:lpstr>1.1 什么是数据结构</vt:lpstr>
      <vt:lpstr>1.1 什么是数据结构</vt:lpstr>
      <vt:lpstr>1.1 什么是数据结构</vt:lpstr>
      <vt:lpstr>1.1 什么是数据结构</vt:lpstr>
      <vt:lpstr>1.1 什么是数据结构</vt:lpstr>
      <vt:lpstr>1.1 什么是数据结构</vt:lpstr>
      <vt:lpstr>数据结构的基本概念与分类</vt:lpstr>
      <vt:lpstr>数据在系统开发中的视图</vt:lpstr>
      <vt:lpstr>1.1 什么是数据结构</vt:lpstr>
      <vt:lpstr>第1章 绪论</vt:lpstr>
      <vt:lpstr>1.2 基本概念和术语</vt:lpstr>
      <vt:lpstr>1.2 基本概念和术语</vt:lpstr>
      <vt:lpstr>1.2 基本概念和术语</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基本概念和术语：数据的逻辑结构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1.2 基本概念和术语：数据的存储结构</vt:lpstr>
      <vt:lpstr>第1章 绪论</vt:lpstr>
      <vt:lpstr>1.3 数据类型</vt:lpstr>
      <vt:lpstr>1.3 抽象数据类型</vt:lpstr>
      <vt:lpstr>1.3 抽象数据类型</vt:lpstr>
      <vt:lpstr>1.3 抽象数据类型定义格式</vt:lpstr>
      <vt:lpstr>1.3 抽象数据类型</vt:lpstr>
      <vt:lpstr>1.3 抽象数据类型举例</vt:lpstr>
      <vt:lpstr>1.3 抽象数据类型举例</vt:lpstr>
      <vt:lpstr>1.3 抽象数据类型举例</vt:lpstr>
      <vt:lpstr>1.3 抽象数据类型的实现</vt:lpstr>
      <vt:lpstr>1.3 抽象数据类型的实现</vt:lpstr>
      <vt:lpstr>1.3 抽象数据类型</vt:lpstr>
      <vt:lpstr>ADT实战</vt:lpstr>
      <vt:lpstr>建立关键词-文档倒排表结构</vt:lpstr>
      <vt:lpstr>基于关键字匹配的全文搜索引擎</vt:lpstr>
      <vt:lpstr>基于集合关系实现关键词典ADT</vt:lpstr>
      <vt:lpstr>ADT Terms_Collection</vt:lpstr>
      <vt:lpstr>ADT Terms_Collection应用</vt:lpstr>
      <vt:lpstr>ADT Terms_Collection应用</vt:lpstr>
      <vt:lpstr>基于排序实现关键词典ADT</vt:lpstr>
      <vt:lpstr>ADT Terms_Sorted</vt:lpstr>
      <vt:lpstr>ADT Terms_Sorted应用</vt:lpstr>
      <vt:lpstr>ADT Terms_Sorted应用</vt:lpstr>
      <vt:lpstr>ADT执行效率的比较</vt:lpstr>
      <vt:lpstr>第1章 绪论</vt:lpstr>
      <vt:lpstr>1.4 算法与算法分析</vt:lpstr>
      <vt:lpstr>1.4 算法设计的原则</vt:lpstr>
      <vt:lpstr>1.4 算法与算法分析</vt:lpstr>
      <vt:lpstr>1.4 算法与算法分析</vt:lpstr>
      <vt:lpstr>1.4 算法效率的衡量方法和准则</vt:lpstr>
      <vt:lpstr>1.4 算法与算法分析——算法分类</vt:lpstr>
      <vt:lpstr>1.4 算法与算法分析如何估计时间复杂度？</vt:lpstr>
      <vt:lpstr>1.4 算法与算法分析如何估计时间复杂度？</vt:lpstr>
      <vt:lpstr>1.4 算法与算法分析如何估计时间复杂度？</vt:lpstr>
      <vt:lpstr>1.4 算法与算法分析</vt:lpstr>
      <vt:lpstr>1.4 算法与算法分析</vt:lpstr>
      <vt:lpstr>1.4 算法与算法分析：算法的时间复杂度</vt:lpstr>
      <vt:lpstr>1.4 算法与算法分析：算法的时间复杂度</vt:lpstr>
      <vt:lpstr>大 O 表示法</vt:lpstr>
      <vt:lpstr>1.4 算法与算法分析：算法的时间复杂度</vt:lpstr>
      <vt:lpstr>1.4 算法与算法分析：算法的时间复杂度</vt:lpstr>
      <vt:lpstr>1.4 算法与算法分析：算法的时间复杂度</vt:lpstr>
      <vt:lpstr>PowerPoint 演示文稿</vt:lpstr>
      <vt:lpstr>1.4 算法与算法分析：算法的时间复杂度</vt:lpstr>
      <vt:lpstr>1.4 算法与算法分析：算法的时间复杂度</vt:lpstr>
      <vt:lpstr>1.4 算法与算法分析：算法的时间复杂度</vt:lpstr>
      <vt:lpstr>1.4 算法与算法分析：算法的时间复杂度</vt:lpstr>
      <vt:lpstr>1.4 算法与算法分析：算法的空间复杂度</vt:lpstr>
      <vt:lpstr>1.4 算法与算法分析：算法的空间复杂度</vt:lpstr>
      <vt:lpstr>1.4 算法与算法分析：算法的空间复杂度</vt:lpstr>
      <vt:lpstr>算法分析例题</vt:lpstr>
      <vt:lpstr>PowerPoint 演示文稿</vt:lpstr>
      <vt:lpstr>PowerPoint 演示文稿</vt:lpstr>
      <vt:lpstr>PowerPoint 演示文稿</vt:lpstr>
    </vt:vector>
  </TitlesOfParts>
  <Manager/>
  <Company>计算机科学工程系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第一章 绪论</dc:title>
  <dc:creator>陈朔鹰</dc:creator>
  <cp:lastModifiedBy>Wu Yuan</cp:lastModifiedBy>
  <cp:revision>1123</cp:revision>
  <cp:lastPrinted>1995-12-08T18:33:06Z</cp:lastPrinted>
  <dcterms:created xsi:type="dcterms:W3CDTF">2000-02-03T08:31:38Z</dcterms:created>
  <dcterms:modified xsi:type="dcterms:W3CDTF">2020-09-28T13:22:24Z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D:\Cprogram\jianggao\d01</vt:lpwstr>
  </property>
</Properties>
</file>