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4" r:id="rId5"/>
    <p:sldId id="260" r:id="rId6"/>
    <p:sldId id="276" r:id="rId7"/>
    <p:sldId id="289" r:id="rId8"/>
    <p:sldId id="261" r:id="rId9"/>
    <p:sldId id="271" r:id="rId10"/>
    <p:sldId id="262" r:id="rId11"/>
    <p:sldId id="288" r:id="rId12"/>
    <p:sldId id="287" r:id="rId13"/>
    <p:sldId id="300" r:id="rId14"/>
    <p:sldId id="299" r:id="rId15"/>
    <p:sldId id="263" r:id="rId16"/>
    <p:sldId id="306" r:id="rId17"/>
    <p:sldId id="275" r:id="rId18"/>
    <p:sldId id="280" r:id="rId19"/>
    <p:sldId id="291" r:id="rId20"/>
    <p:sldId id="292" r:id="rId21"/>
    <p:sldId id="295" r:id="rId22"/>
    <p:sldId id="296" r:id="rId23"/>
    <p:sldId id="265" r:id="rId24"/>
    <p:sldId id="266" r:id="rId25"/>
    <p:sldId id="304" r:id="rId26"/>
    <p:sldId id="305" r:id="rId27"/>
    <p:sldId id="307" r:id="rId28"/>
    <p:sldId id="308" r:id="rId29"/>
    <p:sldId id="267" r:id="rId30"/>
    <p:sldId id="313" r:id="rId31"/>
    <p:sldId id="274" r:id="rId32"/>
    <p:sldId id="268" r:id="rId33"/>
    <p:sldId id="272" r:id="rId34"/>
    <p:sldId id="309" r:id="rId35"/>
    <p:sldId id="303" r:id="rId36"/>
    <p:sldId id="270" r:id="rId37"/>
    <p:sldId id="273" r:id="rId38"/>
    <p:sldId id="277" r:id="rId39"/>
    <p:sldId id="281" r:id="rId40"/>
    <p:sldId id="290" r:id="rId41"/>
    <p:sldId id="278" r:id="rId42"/>
    <p:sldId id="279" r:id="rId43"/>
    <p:sldId id="282" r:id="rId44"/>
    <p:sldId id="283" r:id="rId45"/>
    <p:sldId id="284" r:id="rId46"/>
    <p:sldId id="285" r:id="rId47"/>
    <p:sldId id="297" r:id="rId48"/>
    <p:sldId id="301" r:id="rId49"/>
    <p:sldId id="302" r:id="rId50"/>
    <p:sldId id="311" r:id="rId51"/>
    <p:sldId id="310" r:id="rId52"/>
    <p:sldId id="286" r:id="rId5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99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828800" cy="17526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393939"/>
              </a:solidFill>
              <a:ea typeface="宋体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810000"/>
            <a:ext cx="1828800" cy="304641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393939"/>
              </a:solidFill>
              <a:ea typeface="宋体" pitchFamily="2" charset="-122"/>
            </a:endParaRPr>
          </a:p>
        </p:txBody>
      </p:sp>
      <p:pic>
        <p:nvPicPr>
          <p:cNvPr id="6" name="Picture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1950"/>
            <a:ext cx="18288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7848600" y="152400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" name="Image" r:id="rId4" imgW="2539683" imgH="2539683" progId="">
                  <p:embed/>
                </p:oleObj>
              </mc:Choice>
              <mc:Fallback>
                <p:oleObj name="Image" r:id="rId4" imgW="2539683" imgH="25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52400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828800" y="3886200"/>
            <a:ext cx="7315200" cy="2286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6600CC"/>
              </a:solidFill>
              <a:ea typeface="宋体" pitchFamily="2" charset="-122"/>
            </a:endParaRPr>
          </a:p>
        </p:txBody>
      </p:sp>
      <p:pic>
        <p:nvPicPr>
          <p:cNvPr id="9" name="Picture 12" descr="back-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724400"/>
            <a:ext cx="180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9621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905000" y="1676400"/>
            <a:ext cx="6934200" cy="211613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9622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4191000"/>
            <a:ext cx="6400800" cy="1752600"/>
          </a:xfrm>
        </p:spPr>
        <p:txBody>
          <a:bodyPr/>
          <a:lstStyle>
            <a:lvl1pPr marL="0" indent="0" algn="r">
              <a:buFont typeface="Symbol" pitchFamily="18" charset="2"/>
              <a:buNone/>
              <a:defRPr/>
            </a:lvl1pPr>
          </a:lstStyle>
          <a:p>
            <a:r>
              <a:rPr lang="en-US" altLang="zh-CN"/>
              <a:t>Lecture Notes On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quarter" idx="10"/>
          </p:nvPr>
        </p:nvSpPr>
        <p:spPr>
          <a:xfrm>
            <a:off x="18288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39624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12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43D140D6-2383-416F-990D-B5C07957F513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27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AA809-1E24-4B21-95A0-E7E10EF48475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73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228600"/>
            <a:ext cx="21717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3627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F08DC-C0D1-4C41-B4D9-378AE4D1F965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080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686800" cy="977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267200" cy="4953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876800" y="1371600"/>
            <a:ext cx="4267200" cy="49530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69ED2-7105-4E6A-A8B5-71BE5D92E530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16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>
              <a:defRPr sz="2400"/>
            </a:lvl2pPr>
            <a:lvl3pPr>
              <a:defRPr sz="2400">
                <a:solidFill>
                  <a:srgbClr val="000000"/>
                </a:solidFill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928662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>
              <a:solidFill>
                <a:srgbClr val="39393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4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A4C9B-C8EA-47C0-B75D-B62E8076B5DE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56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3716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1C251-A591-418D-8C7D-76691ABF2AD1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721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8A0A2F-512D-4782-906D-9A4DDA5830C8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5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9E4D7-5257-4809-8D97-032859A2CA17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A90C09-1067-4DA5-B2D7-B5B25A1FCA49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3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8ADD-95C0-40B1-8421-32F3FA251F68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2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2DB-A0BF-49CA-A2A9-4954BB54D82C}" type="slidenum">
              <a:rPr lang="en-US" altLang="zh-CN">
                <a:solidFill>
                  <a:srgbClr val="39393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90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0" y="0"/>
            <a:ext cx="304800" cy="533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393939"/>
              </a:solidFill>
              <a:ea typeface="宋体" pitchFamily="2" charset="-122"/>
            </a:endParaRP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0" y="1373188"/>
            <a:ext cx="304800" cy="54848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7F7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endParaRPr lang="zh-CN" altLang="zh-CN" sz="2400">
              <a:solidFill>
                <a:srgbClr val="393939"/>
              </a:solidFill>
              <a:ea typeface="宋体" pitchFamily="2" charset="-122"/>
            </a:endParaRPr>
          </a:p>
        </p:txBody>
      </p:sp>
      <p:pic>
        <p:nvPicPr>
          <p:cNvPr id="3076" name="Picture 4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30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6868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3859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3859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lang="en-US" altLang="zh-CN" dirty="0">
              <a:solidFill>
                <a:srgbClr val="393939"/>
              </a:solidFill>
            </a:endParaRPr>
          </a:p>
        </p:txBody>
      </p:sp>
      <p:sp>
        <p:nvSpPr>
          <p:cNvPr id="23860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248400" y="64008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23860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 algn="ctr" fontAlgn="base">
              <a:spcAft>
                <a:spcPct val="0"/>
              </a:spcAft>
              <a:defRPr/>
            </a:pPr>
            <a:fld id="{D0119D56-474E-4954-97A3-977E22B3C3CD}" type="slidenum">
              <a:rPr lang="en-US" altLang="zh-CN">
                <a:solidFill>
                  <a:srgbClr val="393939"/>
                </a:solidFill>
              </a:rPr>
              <a:pPr algn="ctr" fontAlgn="base"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304800" y="1219200"/>
            <a:ext cx="883920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6600CC"/>
              </a:solidFill>
              <a:ea typeface="宋体" pitchFamily="2" charset="-122"/>
            </a:endParaRP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304800" y="0"/>
            <a:ext cx="8839200" cy="1524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bg2"/>
              </a:gs>
            </a:gsLst>
            <a:lin ang="0" scaled="1"/>
          </a:gra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fontAlgn="base">
              <a:spcBef>
                <a:spcPct val="20000"/>
              </a:spcBef>
              <a:spcAft>
                <a:spcPct val="0"/>
              </a:spcAft>
              <a:defRPr/>
            </a:pPr>
            <a:endParaRPr kumimoji="1" lang="zh-CN" altLang="en-US" sz="2800" b="1">
              <a:solidFill>
                <a:srgbClr val="6600CC"/>
              </a:solidFill>
              <a:ea typeface="宋体" pitchFamily="2" charset="-122"/>
            </a:endParaRPr>
          </a:p>
        </p:txBody>
      </p:sp>
      <p:sp>
        <p:nvSpPr>
          <p:cNvPr id="238604" name="Text Box 12"/>
          <p:cNvSpPr txBox="1">
            <a:spLocks noChangeArrowheads="1"/>
          </p:cNvSpPr>
          <p:nvPr/>
        </p:nvSpPr>
        <p:spPr bwMode="auto">
          <a:xfrm>
            <a:off x="304800" y="6461125"/>
            <a:ext cx="3200400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A66300"/>
                </a:solidFill>
                <a:ea typeface="宋体" pitchFamily="2" charset="-122"/>
              </a:rPr>
              <a:t>GaoChunxiao</a:t>
            </a:r>
            <a:endParaRPr kumimoji="1" lang="zh-CN" altLang="en-US" sz="2000" b="1" dirty="0">
              <a:solidFill>
                <a:srgbClr val="A66300"/>
              </a:solidFill>
              <a:ea typeface="宋体" pitchFamily="2" charset="-122"/>
            </a:endParaRPr>
          </a:p>
        </p:txBody>
      </p:sp>
      <p:sp>
        <p:nvSpPr>
          <p:cNvPr id="238605" name="Text Box 13"/>
          <p:cNvSpPr txBox="1">
            <a:spLocks noChangeArrowheads="1"/>
          </p:cNvSpPr>
          <p:nvPr/>
        </p:nvSpPr>
        <p:spPr bwMode="auto">
          <a:xfrm>
            <a:off x="5562600" y="6400800"/>
            <a:ext cx="35814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6600CC"/>
                </a:solidFill>
                <a:ea typeface="宋体" pitchFamily="2" charset="-122"/>
              </a:rPr>
              <a:t>Beijing Institute of Technology</a:t>
            </a:r>
          </a:p>
        </p:txBody>
      </p:sp>
      <p:pic>
        <p:nvPicPr>
          <p:cNvPr id="3086" name="Picture 14" descr="back-small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724400"/>
            <a:ext cx="1803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32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8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8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85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85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859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85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859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85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859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85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859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85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859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10000"/>
        <a:buFont typeface="Symbol" pitchFamily="18" charset="2"/>
        <a:buChar char="¨"/>
        <a:defRPr kumimoji="1"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Char char="¶"/>
        <a:defRPr kumimoji="1" sz="2800" b="1">
          <a:solidFill>
            <a:srgbClr val="40008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SzPct val="105000"/>
        <a:buChar char="►"/>
        <a:defRPr kumimoji="1" sz="2000" b="1">
          <a:solidFill>
            <a:srgbClr val="A66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b="1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6.9 </a:t>
            </a:r>
            <a:r>
              <a:rPr lang="zh-CN" altLang="en-US" dirty="0"/>
              <a:t>树的遍历与回溯法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zh-CN" altLang="en-US" dirty="0"/>
              <a:t>参考书：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数据结构</a:t>
            </a:r>
            <a:r>
              <a:rPr lang="en-US" altLang="zh-CN" dirty="0"/>
              <a:t>》</a:t>
            </a:r>
            <a:r>
              <a:rPr lang="zh-CN" altLang="en-US" dirty="0"/>
              <a:t>严蔚敏</a:t>
            </a:r>
            <a:endParaRPr lang="en-US" altLang="zh-CN" dirty="0"/>
          </a:p>
          <a:p>
            <a:r>
              <a:rPr lang="en-US" altLang="zh-CN" dirty="0"/>
              <a:t>《</a:t>
            </a:r>
            <a:r>
              <a:rPr lang="zh-CN" altLang="en-US" dirty="0"/>
              <a:t>计算机算法设计与分析</a:t>
            </a:r>
            <a:r>
              <a:rPr lang="en-US" altLang="zh-CN" dirty="0"/>
              <a:t>》</a:t>
            </a:r>
            <a:r>
              <a:rPr lang="zh-CN" altLang="en-US" dirty="0"/>
              <a:t>王晓东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D140D6-2383-416F-990D-B5C07957F513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972" y="6156101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高春晓</a:t>
            </a:r>
          </a:p>
        </p:txBody>
      </p:sp>
    </p:spTree>
    <p:extLst>
      <p:ext uri="{BB962C8B-B14F-4D97-AF65-F5344CB8AC3E}">
        <p14:creationId xmlns:p14="http://schemas.microsoft.com/office/powerpoint/2010/main" val="58338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棋盘用</a:t>
            </a:r>
            <a:r>
              <a:rPr lang="en-US" altLang="zh-CN" dirty="0"/>
              <a:t>p[ ][ ]</a:t>
            </a:r>
            <a:r>
              <a:rPr lang="zh-CN" altLang="en-US" dirty="0"/>
              <a:t>表示，有棋子的位置设为</a:t>
            </a:r>
            <a:r>
              <a:rPr lang="en-US" altLang="zh-CN" dirty="0"/>
              <a:t>1</a:t>
            </a:r>
            <a:r>
              <a:rPr lang="zh-CN" altLang="en-US" dirty="0"/>
              <a:t>，否则设为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3831" y="1955274"/>
            <a:ext cx="8342084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>
                <a:solidFill>
                  <a:srgbClr val="FF0000"/>
                </a:solidFill>
              </a:rPr>
              <a:t>Trial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n){</a:t>
            </a:r>
          </a:p>
          <a:p>
            <a:r>
              <a:rPr lang="en-US" altLang="zh-CN" sz="2400" b="1" dirty="0"/>
              <a:t>	if (t &gt; n ) output( p);//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：输出当前解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叶子节点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400" b="1" dirty="0"/>
              <a:t>	else for( j =1; j&lt;=n; j++){ </a:t>
            </a:r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：一行行放置棋子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即依次遍历各棵子树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p[t][j] = 1;  	//</a:t>
            </a:r>
            <a:r>
              <a:rPr lang="zh-CN" altLang="en-US" sz="2400" b="1" dirty="0"/>
              <a:t>在第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行第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列放一个棋子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if( Place(p) ) //</a:t>
            </a:r>
            <a:r>
              <a:rPr lang="zh-CN" altLang="en-US" sz="2400" b="1" dirty="0">
                <a:solidFill>
                  <a:srgbClr val="FF0000"/>
                </a:solidFill>
              </a:rPr>
              <a:t>当前棋局不合法则剪枝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		Trial( t+1, n);//</a:t>
            </a:r>
            <a:r>
              <a:rPr lang="zh-CN" altLang="en-US" sz="2400" b="1" dirty="0">
                <a:solidFill>
                  <a:srgbClr val="FF0000"/>
                </a:solidFill>
              </a:rPr>
              <a:t>合法，继续遍历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p[t][j] = 0;//</a:t>
            </a:r>
            <a:r>
              <a:rPr lang="zh-CN" altLang="en-US" sz="2400" b="1" dirty="0"/>
              <a:t>移走第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行第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列的棋子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/>
              <a:t>	    }//for</a:t>
            </a:r>
          </a:p>
          <a:p>
            <a:r>
              <a:rPr lang="en-US" altLang="zh-CN" sz="2400" b="1" dirty="0"/>
              <a:t>}//Trial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333831" y="5939135"/>
            <a:ext cx="8342084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Trial(1, 4);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59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x[ ] </a:t>
            </a:r>
            <a:r>
              <a:rPr lang="zh-CN" altLang="en-US" dirty="0"/>
              <a:t>表示棋局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11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844377" y="3522455"/>
            <a:ext cx="4502129" cy="1027216"/>
            <a:chOff x="4614581" y="4344880"/>
            <a:chExt cx="4502129" cy="1027216"/>
          </a:xfrm>
        </p:grpSpPr>
        <p:grpSp>
          <p:nvGrpSpPr>
            <p:cNvPr id="6" name="组合 5"/>
            <p:cNvGrpSpPr/>
            <p:nvPr/>
          </p:nvGrpSpPr>
          <p:grpSpPr>
            <a:xfrm>
              <a:off x="4614581" y="4344880"/>
              <a:ext cx="1016000" cy="1016000"/>
              <a:chOff x="1727200" y="2481943"/>
              <a:chExt cx="1016000" cy="1016000"/>
            </a:xfrm>
          </p:grpSpPr>
          <p:sp>
            <p:nvSpPr>
              <p:cNvPr id="47" name="矩形 46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48" name="直接连接符 47"/>
              <p:cNvCxnSpPr>
                <a:stCxn id="47" idx="1"/>
                <a:endCxn id="47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直接连接符 48"/>
              <p:cNvCxnSpPr>
                <a:stCxn id="47" idx="0"/>
                <a:endCxn id="47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" name="椭圆 6"/>
            <p:cNvSpPr/>
            <p:nvPr/>
          </p:nvSpPr>
          <p:spPr bwMode="auto">
            <a:xfrm>
              <a:off x="4902696" y="4374238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5787885" y="4356096"/>
              <a:ext cx="1016000" cy="1016000"/>
              <a:chOff x="1727200" y="2481943"/>
              <a:chExt cx="1016000" cy="101600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41" name="直接连接符 40"/>
              <p:cNvCxnSpPr>
                <a:stCxn id="40" idx="1"/>
                <a:endCxn id="40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直接连接符 41"/>
              <p:cNvCxnSpPr>
                <a:stCxn id="40" idx="0"/>
                <a:endCxn id="40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直接连接符 42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" name="椭圆 8"/>
            <p:cNvSpPr/>
            <p:nvPr/>
          </p:nvSpPr>
          <p:spPr bwMode="auto">
            <a:xfrm>
              <a:off x="6076000" y="438545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959229" y="4350316"/>
              <a:ext cx="1016000" cy="1016000"/>
              <a:chOff x="1727200" y="2481943"/>
              <a:chExt cx="1016000" cy="1016000"/>
            </a:xfrm>
          </p:grpSpPr>
          <p:sp>
            <p:nvSpPr>
              <p:cNvPr id="33" name="矩形 32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4" name="直接连接符 33"/>
              <p:cNvCxnSpPr>
                <a:stCxn id="33" idx="1"/>
                <a:endCxn id="33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接连接符 34"/>
              <p:cNvCxnSpPr>
                <a:stCxn id="33" idx="0"/>
                <a:endCxn id="33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直接连接符 37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" name="椭圆 10"/>
            <p:cNvSpPr/>
            <p:nvPr/>
          </p:nvSpPr>
          <p:spPr bwMode="auto">
            <a:xfrm>
              <a:off x="7247344" y="437967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8100710" y="4354623"/>
              <a:ext cx="1016000" cy="1016000"/>
              <a:chOff x="1727200" y="2481943"/>
              <a:chExt cx="1016000" cy="1016000"/>
            </a:xfrm>
          </p:grpSpPr>
          <p:sp>
            <p:nvSpPr>
              <p:cNvPr id="26" name="矩形 25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7" name="直接连接符 26"/>
              <p:cNvCxnSpPr>
                <a:stCxn id="26" idx="1"/>
                <a:endCxn id="26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接连接符 27"/>
              <p:cNvCxnSpPr>
                <a:stCxn id="26" idx="0"/>
                <a:endCxn id="26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直接连接符 31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" name="椭圆 12"/>
            <p:cNvSpPr/>
            <p:nvPr/>
          </p:nvSpPr>
          <p:spPr bwMode="auto">
            <a:xfrm>
              <a:off x="8388825" y="4383981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8890934" y="4653311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755953" y="46399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6579956" y="46399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" name="椭圆 16"/>
            <p:cNvSpPr/>
            <p:nvPr/>
          </p:nvSpPr>
          <p:spPr bwMode="auto">
            <a:xfrm>
              <a:off x="5419320" y="4625329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4674792" y="4872600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6125304" y="489875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" name="椭圆 19"/>
            <p:cNvSpPr/>
            <p:nvPr/>
          </p:nvSpPr>
          <p:spPr bwMode="auto">
            <a:xfrm>
              <a:off x="7503737" y="489875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8896575" y="4914322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873584" y="4974464"/>
            <a:ext cx="4532225" cy="1059018"/>
            <a:chOff x="4614581" y="5604139"/>
            <a:chExt cx="4532225" cy="1059018"/>
          </a:xfrm>
        </p:grpSpPr>
        <p:grpSp>
          <p:nvGrpSpPr>
            <p:cNvPr id="55" name="组合 54"/>
            <p:cNvGrpSpPr/>
            <p:nvPr/>
          </p:nvGrpSpPr>
          <p:grpSpPr>
            <a:xfrm>
              <a:off x="4614581" y="5604139"/>
              <a:ext cx="1016000" cy="1016000"/>
              <a:chOff x="1727200" y="2481943"/>
              <a:chExt cx="1016000" cy="1016000"/>
            </a:xfrm>
          </p:grpSpPr>
          <p:sp>
            <p:nvSpPr>
              <p:cNvPr id="100" name="矩形 99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01" name="直接连接符 100"/>
              <p:cNvCxnSpPr>
                <a:stCxn id="100" idx="1"/>
                <a:endCxn id="100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直接连接符 101"/>
              <p:cNvCxnSpPr>
                <a:stCxn id="100" idx="0"/>
                <a:endCxn id="100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直接连接符 102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直接连接符 104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直接连接符 105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6" name="椭圆 55"/>
            <p:cNvSpPr/>
            <p:nvPr/>
          </p:nvSpPr>
          <p:spPr bwMode="auto">
            <a:xfrm>
              <a:off x="4902696" y="563349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5404805" y="590282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5834892" y="5618838"/>
              <a:ext cx="1016000" cy="1016000"/>
              <a:chOff x="1727200" y="2481943"/>
              <a:chExt cx="1016000" cy="1016000"/>
            </a:xfrm>
          </p:grpSpPr>
          <p:sp>
            <p:nvSpPr>
              <p:cNvPr id="93" name="矩形 92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94" name="直接连接符 93"/>
              <p:cNvCxnSpPr>
                <a:stCxn id="93" idx="1"/>
                <a:endCxn id="93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直接连接符 94"/>
              <p:cNvCxnSpPr>
                <a:stCxn id="93" idx="0"/>
                <a:endCxn id="93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直接连接符 95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直接连接符 96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直接连接符 97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直接连接符 98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9" name="椭圆 58"/>
            <p:cNvSpPr/>
            <p:nvPr/>
          </p:nvSpPr>
          <p:spPr bwMode="auto">
            <a:xfrm>
              <a:off x="6123007" y="564819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6625116" y="591752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6955257" y="5633164"/>
              <a:ext cx="1016000" cy="1016000"/>
              <a:chOff x="1727200" y="2481943"/>
              <a:chExt cx="1016000" cy="1016000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87" name="直接连接符 86"/>
              <p:cNvCxnSpPr>
                <a:stCxn id="86" idx="1"/>
                <a:endCxn id="86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直接连接符 87"/>
              <p:cNvCxnSpPr>
                <a:stCxn id="86" idx="0"/>
                <a:endCxn id="86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直接连接符 91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2" name="椭圆 61"/>
            <p:cNvSpPr/>
            <p:nvPr/>
          </p:nvSpPr>
          <p:spPr bwMode="auto">
            <a:xfrm>
              <a:off x="7243372" y="5662522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7745481" y="5931852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8130806" y="5647157"/>
              <a:ext cx="1016000" cy="1016000"/>
              <a:chOff x="1727200" y="2481943"/>
              <a:chExt cx="1016000" cy="1016000"/>
            </a:xfrm>
          </p:grpSpPr>
          <p:sp>
            <p:nvSpPr>
              <p:cNvPr id="79" name="矩形 78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80" name="直接连接符 79"/>
              <p:cNvCxnSpPr>
                <a:stCxn id="79" idx="1"/>
                <a:endCxn id="79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直接连接符 80"/>
              <p:cNvCxnSpPr>
                <a:stCxn id="79" idx="0"/>
                <a:endCxn id="79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直接连接符 82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直接连接符 83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直接连接符 84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5" name="椭圆 64"/>
            <p:cNvSpPr/>
            <p:nvPr/>
          </p:nvSpPr>
          <p:spPr bwMode="auto">
            <a:xfrm>
              <a:off x="8418921" y="567651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6" name="椭圆 65"/>
            <p:cNvSpPr/>
            <p:nvPr/>
          </p:nvSpPr>
          <p:spPr bwMode="auto">
            <a:xfrm>
              <a:off x="8921030" y="594584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7" name="椭圆 66"/>
            <p:cNvSpPr/>
            <p:nvPr/>
          </p:nvSpPr>
          <p:spPr bwMode="auto">
            <a:xfrm>
              <a:off x="4646025" y="612011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5879930" y="6149859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9" name="椭圆 68"/>
            <p:cNvSpPr/>
            <p:nvPr/>
          </p:nvSpPr>
          <p:spPr bwMode="auto">
            <a:xfrm>
              <a:off x="6971249" y="61778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0" name="椭圆 69"/>
            <p:cNvSpPr/>
            <p:nvPr/>
          </p:nvSpPr>
          <p:spPr bwMode="auto">
            <a:xfrm>
              <a:off x="8175611" y="6209239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1" name="椭圆 70"/>
            <p:cNvSpPr/>
            <p:nvPr/>
          </p:nvSpPr>
          <p:spPr bwMode="auto">
            <a:xfrm>
              <a:off x="4663269" y="639631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2" name="椭圆 71"/>
            <p:cNvSpPr/>
            <p:nvPr/>
          </p:nvSpPr>
          <p:spPr bwMode="auto">
            <a:xfrm>
              <a:off x="6113781" y="6422473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3" name="椭圆 72"/>
            <p:cNvSpPr/>
            <p:nvPr/>
          </p:nvSpPr>
          <p:spPr bwMode="auto">
            <a:xfrm>
              <a:off x="7492214" y="6422473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4" name="椭圆 73"/>
            <p:cNvSpPr/>
            <p:nvPr/>
          </p:nvSpPr>
          <p:spPr bwMode="auto">
            <a:xfrm>
              <a:off x="8928517" y="6436226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843839" y="2055894"/>
            <a:ext cx="1016000" cy="1016000"/>
            <a:chOff x="1727200" y="2481943"/>
            <a:chExt cx="1016000" cy="1016000"/>
          </a:xfrm>
        </p:grpSpPr>
        <p:sp>
          <p:nvSpPr>
            <p:cNvPr id="141" name="矩形 140"/>
            <p:cNvSpPr/>
            <p:nvPr/>
          </p:nvSpPr>
          <p:spPr bwMode="auto">
            <a:xfrm>
              <a:off x="1727200" y="2481943"/>
              <a:ext cx="10160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2" name="直接连接符 141"/>
            <p:cNvCxnSpPr>
              <a:stCxn id="141" idx="1"/>
              <a:endCxn id="141" idx="3"/>
            </p:cNvCxnSpPr>
            <p:nvPr/>
          </p:nvCxnSpPr>
          <p:spPr bwMode="auto">
            <a:xfrm>
              <a:off x="1727200" y="2989943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直接连接符 142"/>
            <p:cNvCxnSpPr>
              <a:stCxn id="141" idx="0"/>
              <a:endCxn id="141" idx="2"/>
            </p:cNvCxnSpPr>
            <p:nvPr/>
          </p:nvCxnSpPr>
          <p:spPr bwMode="auto">
            <a:xfrm>
              <a:off x="2235200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>
              <a:off x="2496457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直接连接符 144"/>
            <p:cNvCxnSpPr/>
            <p:nvPr/>
          </p:nvCxnSpPr>
          <p:spPr bwMode="auto">
            <a:xfrm>
              <a:off x="2002972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直接连接符 145"/>
            <p:cNvCxnSpPr/>
            <p:nvPr/>
          </p:nvCxnSpPr>
          <p:spPr bwMode="auto">
            <a:xfrm>
              <a:off x="1727200" y="2743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>
              <a:off x="1727200" y="3251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9" name="组合 108"/>
          <p:cNvGrpSpPr/>
          <p:nvPr/>
        </p:nvGrpSpPr>
        <p:grpSpPr>
          <a:xfrm>
            <a:off x="5033319" y="2079915"/>
            <a:ext cx="1016000" cy="1016000"/>
            <a:chOff x="1727200" y="2481943"/>
            <a:chExt cx="1016000" cy="1016000"/>
          </a:xfrm>
        </p:grpSpPr>
        <p:sp>
          <p:nvSpPr>
            <p:cNvPr id="134" name="矩形 133"/>
            <p:cNvSpPr/>
            <p:nvPr/>
          </p:nvSpPr>
          <p:spPr bwMode="auto">
            <a:xfrm>
              <a:off x="1727200" y="2481943"/>
              <a:ext cx="10160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35" name="直接连接符 134"/>
            <p:cNvCxnSpPr>
              <a:stCxn id="134" idx="1"/>
              <a:endCxn id="134" idx="3"/>
            </p:cNvCxnSpPr>
            <p:nvPr/>
          </p:nvCxnSpPr>
          <p:spPr bwMode="auto">
            <a:xfrm>
              <a:off x="1727200" y="2989943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直接连接符 135"/>
            <p:cNvCxnSpPr>
              <a:stCxn id="134" idx="0"/>
              <a:endCxn id="134" idx="2"/>
            </p:cNvCxnSpPr>
            <p:nvPr/>
          </p:nvCxnSpPr>
          <p:spPr bwMode="auto">
            <a:xfrm>
              <a:off x="2235200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直接连接符 136"/>
            <p:cNvCxnSpPr/>
            <p:nvPr/>
          </p:nvCxnSpPr>
          <p:spPr bwMode="auto">
            <a:xfrm>
              <a:off x="2496457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>
              <a:off x="2002972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直接连接符 138"/>
            <p:cNvCxnSpPr/>
            <p:nvPr/>
          </p:nvCxnSpPr>
          <p:spPr bwMode="auto">
            <a:xfrm>
              <a:off x="1727200" y="2743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>
              <a:off x="1727200" y="3251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>
            <a:off x="6137564" y="2083211"/>
            <a:ext cx="1016000" cy="1016000"/>
            <a:chOff x="1727200" y="2481943"/>
            <a:chExt cx="1016000" cy="1016000"/>
          </a:xfrm>
        </p:grpSpPr>
        <p:sp>
          <p:nvSpPr>
            <p:cNvPr id="127" name="矩形 126"/>
            <p:cNvSpPr/>
            <p:nvPr/>
          </p:nvSpPr>
          <p:spPr bwMode="auto">
            <a:xfrm>
              <a:off x="1727200" y="2481943"/>
              <a:ext cx="10160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8" name="直接连接符 127"/>
            <p:cNvCxnSpPr>
              <a:stCxn id="127" idx="1"/>
              <a:endCxn id="127" idx="3"/>
            </p:cNvCxnSpPr>
            <p:nvPr/>
          </p:nvCxnSpPr>
          <p:spPr bwMode="auto">
            <a:xfrm>
              <a:off x="1727200" y="2989943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直接连接符 128"/>
            <p:cNvCxnSpPr>
              <a:stCxn id="127" idx="0"/>
              <a:endCxn id="127" idx="2"/>
            </p:cNvCxnSpPr>
            <p:nvPr/>
          </p:nvCxnSpPr>
          <p:spPr bwMode="auto">
            <a:xfrm>
              <a:off x="2235200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>
              <a:off x="2496457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直接连接符 130"/>
            <p:cNvCxnSpPr/>
            <p:nvPr/>
          </p:nvCxnSpPr>
          <p:spPr bwMode="auto">
            <a:xfrm>
              <a:off x="2002972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直接连接符 131"/>
            <p:cNvCxnSpPr/>
            <p:nvPr/>
          </p:nvCxnSpPr>
          <p:spPr bwMode="auto">
            <a:xfrm>
              <a:off x="1727200" y="2743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>
              <a:off x="1727200" y="3251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1" name="组合 110"/>
          <p:cNvGrpSpPr/>
          <p:nvPr/>
        </p:nvGrpSpPr>
        <p:grpSpPr>
          <a:xfrm>
            <a:off x="7284730" y="2079915"/>
            <a:ext cx="1016000" cy="1016000"/>
            <a:chOff x="1727200" y="2481943"/>
            <a:chExt cx="1016000" cy="1016000"/>
          </a:xfrm>
        </p:grpSpPr>
        <p:sp>
          <p:nvSpPr>
            <p:cNvPr id="120" name="矩形 119"/>
            <p:cNvSpPr/>
            <p:nvPr/>
          </p:nvSpPr>
          <p:spPr bwMode="auto">
            <a:xfrm>
              <a:off x="1727200" y="2481943"/>
              <a:ext cx="10160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21" name="直接连接符 120"/>
            <p:cNvCxnSpPr>
              <a:stCxn id="120" idx="1"/>
              <a:endCxn id="120" idx="3"/>
            </p:cNvCxnSpPr>
            <p:nvPr/>
          </p:nvCxnSpPr>
          <p:spPr bwMode="auto">
            <a:xfrm>
              <a:off x="1727200" y="2989943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直接连接符 121"/>
            <p:cNvCxnSpPr>
              <a:stCxn id="120" idx="0"/>
              <a:endCxn id="120" idx="2"/>
            </p:cNvCxnSpPr>
            <p:nvPr/>
          </p:nvCxnSpPr>
          <p:spPr bwMode="auto">
            <a:xfrm>
              <a:off x="2235200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2496457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2002972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>
              <a:off x="1727200" y="2743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直接连接符 125"/>
            <p:cNvCxnSpPr/>
            <p:nvPr/>
          </p:nvCxnSpPr>
          <p:spPr bwMode="auto">
            <a:xfrm>
              <a:off x="1727200" y="3251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2" name="椭圆 111"/>
          <p:cNvSpPr/>
          <p:nvPr/>
        </p:nvSpPr>
        <p:spPr bwMode="auto">
          <a:xfrm>
            <a:off x="3873584" y="2115765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5321434" y="2109273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6671678" y="2112569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5" name="椭圆 114"/>
          <p:cNvSpPr/>
          <p:nvPr/>
        </p:nvSpPr>
        <p:spPr bwMode="auto">
          <a:xfrm>
            <a:off x="8080639" y="2108660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3688440" y="3039197"/>
            <a:ext cx="12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(1, 0, 0, 0)</a:t>
            </a:r>
            <a:endParaRPr lang="zh-CN" altLang="en-US" sz="2000" b="1" dirty="0"/>
          </a:p>
        </p:txBody>
      </p:sp>
      <p:sp>
        <p:nvSpPr>
          <p:cNvPr id="151" name="文本框 150"/>
          <p:cNvSpPr txBox="1"/>
          <p:nvPr/>
        </p:nvSpPr>
        <p:spPr>
          <a:xfrm>
            <a:off x="4903586" y="3039197"/>
            <a:ext cx="116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(2, 0, 0, 0)</a:t>
            </a:r>
            <a:endParaRPr lang="zh-CN" altLang="en-US" sz="2000" b="1" dirty="0"/>
          </a:p>
        </p:txBody>
      </p:sp>
      <p:sp>
        <p:nvSpPr>
          <p:cNvPr id="152" name="文本框 151"/>
          <p:cNvSpPr txBox="1"/>
          <p:nvPr/>
        </p:nvSpPr>
        <p:spPr>
          <a:xfrm>
            <a:off x="6112969" y="3039197"/>
            <a:ext cx="12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(3, 0, 0, 0)</a:t>
            </a:r>
            <a:endParaRPr lang="zh-CN" altLang="en-US" sz="20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7193449" y="3039197"/>
            <a:ext cx="12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(4, 0, 0, 0)</a:t>
            </a:r>
            <a:endParaRPr lang="zh-CN" altLang="en-US" sz="2000" b="1" dirty="0"/>
          </a:p>
        </p:txBody>
      </p:sp>
      <p:sp>
        <p:nvSpPr>
          <p:cNvPr id="154" name="文本框 153"/>
          <p:cNvSpPr txBox="1"/>
          <p:nvPr/>
        </p:nvSpPr>
        <p:spPr>
          <a:xfrm>
            <a:off x="3741606" y="4519451"/>
            <a:ext cx="12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(2, 4, 1, 0)</a:t>
            </a:r>
            <a:endParaRPr lang="zh-CN" altLang="en-US" sz="2000" b="1" dirty="0"/>
          </a:p>
        </p:txBody>
      </p:sp>
      <p:sp>
        <p:nvSpPr>
          <p:cNvPr id="155" name="文本框 154"/>
          <p:cNvSpPr txBox="1"/>
          <p:nvPr/>
        </p:nvSpPr>
        <p:spPr>
          <a:xfrm>
            <a:off x="4956752" y="4519451"/>
            <a:ext cx="116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(2, 4, 2, 0)</a:t>
            </a:r>
            <a:endParaRPr lang="zh-CN" altLang="en-US" sz="2000" b="1" dirty="0"/>
          </a:p>
        </p:txBody>
      </p:sp>
      <p:sp>
        <p:nvSpPr>
          <p:cNvPr id="156" name="文本框 155"/>
          <p:cNvSpPr txBox="1"/>
          <p:nvPr/>
        </p:nvSpPr>
        <p:spPr>
          <a:xfrm>
            <a:off x="6166135" y="4519451"/>
            <a:ext cx="12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(2, 4, 3, 0)</a:t>
            </a:r>
            <a:endParaRPr lang="zh-CN" altLang="en-US" sz="2000" b="1" dirty="0"/>
          </a:p>
        </p:txBody>
      </p:sp>
      <p:sp>
        <p:nvSpPr>
          <p:cNvPr id="157" name="文本框 156"/>
          <p:cNvSpPr txBox="1"/>
          <p:nvPr/>
        </p:nvSpPr>
        <p:spPr>
          <a:xfrm>
            <a:off x="7246615" y="4519451"/>
            <a:ext cx="12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(2, 4, 4, 0)</a:t>
            </a:r>
            <a:endParaRPr lang="zh-CN" altLang="en-US" sz="2000" b="1" dirty="0"/>
          </a:p>
        </p:txBody>
      </p:sp>
      <p:sp>
        <p:nvSpPr>
          <p:cNvPr id="158" name="文本框 157"/>
          <p:cNvSpPr txBox="1"/>
          <p:nvPr/>
        </p:nvSpPr>
        <p:spPr>
          <a:xfrm>
            <a:off x="3725251" y="6057250"/>
            <a:ext cx="12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(2, 4, 1, 1)</a:t>
            </a:r>
            <a:endParaRPr lang="zh-CN" altLang="en-US" sz="2000" b="1" dirty="0"/>
          </a:p>
        </p:txBody>
      </p:sp>
      <p:sp>
        <p:nvSpPr>
          <p:cNvPr id="159" name="文本框 158"/>
          <p:cNvSpPr txBox="1"/>
          <p:nvPr/>
        </p:nvSpPr>
        <p:spPr>
          <a:xfrm>
            <a:off x="4940397" y="6057250"/>
            <a:ext cx="1169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(2, 4, 1, 2)</a:t>
            </a:r>
            <a:endParaRPr lang="zh-CN" altLang="en-US" sz="2000" b="1" dirty="0"/>
          </a:p>
        </p:txBody>
      </p:sp>
      <p:sp>
        <p:nvSpPr>
          <p:cNvPr id="160" name="文本框 159"/>
          <p:cNvSpPr txBox="1"/>
          <p:nvPr/>
        </p:nvSpPr>
        <p:spPr>
          <a:xfrm>
            <a:off x="6149780" y="6057250"/>
            <a:ext cx="12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(2, 4, 1, 3)</a:t>
            </a:r>
            <a:endParaRPr lang="zh-CN" altLang="en-US" sz="2000" b="1" dirty="0"/>
          </a:p>
        </p:txBody>
      </p:sp>
      <p:sp>
        <p:nvSpPr>
          <p:cNvPr id="161" name="文本框 160"/>
          <p:cNvSpPr txBox="1"/>
          <p:nvPr/>
        </p:nvSpPr>
        <p:spPr>
          <a:xfrm>
            <a:off x="7230260" y="6057250"/>
            <a:ext cx="1228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(2, 4, 1, 4)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372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棋盘用</a:t>
            </a:r>
            <a:r>
              <a:rPr lang="en-US" altLang="zh-CN" dirty="0"/>
              <a:t>x[ ]</a:t>
            </a:r>
            <a:r>
              <a:rPr lang="zh-CN" altLang="en-US" dirty="0"/>
              <a:t>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09169" y="1955274"/>
            <a:ext cx="7895771" cy="3785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n){</a:t>
            </a:r>
          </a:p>
          <a:p>
            <a:r>
              <a:rPr lang="en-US" altLang="zh-CN" sz="2400" b="1" dirty="0"/>
              <a:t>	if (t &gt; n ) </a:t>
            </a:r>
          </a:p>
          <a:p>
            <a:r>
              <a:rPr lang="en-US" altLang="zh-CN" sz="2400" b="1" dirty="0"/>
              <a:t>		output( x );// 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：输出当前解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叶子节点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400" b="1" dirty="0"/>
              <a:t>	else for( j =1; j&lt;=n; j++){//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：一行行放置棋子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即依次遍历各棵子树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x[t] = j;  	//</a:t>
            </a:r>
            <a:r>
              <a:rPr lang="zh-CN" altLang="en-US" sz="2400" b="1" dirty="0"/>
              <a:t>在第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行第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列放一个棋子</a:t>
            </a:r>
            <a:r>
              <a:rPr lang="en-US" altLang="zh-CN" sz="2400" b="1" dirty="0"/>
              <a:t>;</a:t>
            </a:r>
          </a:p>
          <a:p>
            <a:r>
              <a:rPr lang="en-US" altLang="zh-CN" sz="2400" b="1" dirty="0"/>
              <a:t>		if( Place( x )) //</a:t>
            </a:r>
            <a:r>
              <a:rPr lang="zh-CN" altLang="en-US" sz="2400" b="1" dirty="0"/>
              <a:t>当前棋局不合法则剪枝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			backtrack( t+1, n);//</a:t>
            </a:r>
            <a:r>
              <a:rPr lang="zh-CN" altLang="en-US" sz="2400" b="1" dirty="0">
                <a:solidFill>
                  <a:srgbClr val="FF0000"/>
                </a:solidFill>
              </a:rPr>
              <a:t>合法，继续遍历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    }//for</a:t>
            </a:r>
          </a:p>
          <a:p>
            <a:r>
              <a:rPr lang="en-US" altLang="zh-CN" sz="2400" b="1" dirty="0"/>
              <a:t>}//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endParaRPr lang="zh-CN" altLang="en-US" sz="2400" b="1" dirty="0"/>
          </a:p>
        </p:txBody>
      </p:sp>
      <p:sp>
        <p:nvSpPr>
          <p:cNvPr id="7" name="矩形 6"/>
          <p:cNvSpPr/>
          <p:nvPr/>
        </p:nvSpPr>
        <p:spPr>
          <a:xfrm>
            <a:off x="809170" y="5850821"/>
            <a:ext cx="7895771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backtrack(1, 4);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33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13</a:t>
            </a:fld>
            <a:endParaRPr lang="en-US" altLang="zh-CN">
              <a:solidFill>
                <a:srgbClr val="393939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154001" y="232229"/>
            <a:ext cx="1016000" cy="1016000"/>
            <a:chOff x="1727200" y="2481943"/>
            <a:chExt cx="1016000" cy="1016000"/>
          </a:xfrm>
        </p:grpSpPr>
        <p:sp>
          <p:nvSpPr>
            <p:cNvPr id="5" name="矩形 4"/>
            <p:cNvSpPr/>
            <p:nvPr/>
          </p:nvSpPr>
          <p:spPr bwMode="auto">
            <a:xfrm>
              <a:off x="1727200" y="2481943"/>
              <a:ext cx="10160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" name="直接连接符 6"/>
            <p:cNvCxnSpPr>
              <a:stCxn id="5" idx="1"/>
              <a:endCxn id="5" idx="3"/>
            </p:cNvCxnSpPr>
            <p:nvPr/>
          </p:nvCxnSpPr>
          <p:spPr bwMode="auto">
            <a:xfrm>
              <a:off x="1727200" y="2989943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>
              <a:stCxn id="5" idx="0"/>
              <a:endCxn id="5" idx="2"/>
            </p:cNvCxnSpPr>
            <p:nvPr/>
          </p:nvCxnSpPr>
          <p:spPr bwMode="auto">
            <a:xfrm>
              <a:off x="2235200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2496457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002972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1727200" y="2743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727200" y="3251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5" name="组合 284"/>
          <p:cNvGrpSpPr/>
          <p:nvPr/>
        </p:nvGrpSpPr>
        <p:grpSpPr>
          <a:xfrm>
            <a:off x="2468142" y="1248229"/>
            <a:ext cx="6550375" cy="1450520"/>
            <a:chOff x="2468142" y="1248229"/>
            <a:chExt cx="6550375" cy="1450520"/>
          </a:xfrm>
        </p:grpSpPr>
        <p:grpSp>
          <p:nvGrpSpPr>
            <p:cNvPr id="23" name="组合 22"/>
            <p:cNvGrpSpPr/>
            <p:nvPr/>
          </p:nvGrpSpPr>
          <p:grpSpPr>
            <a:xfrm>
              <a:off x="2468142" y="1670956"/>
              <a:ext cx="1016000" cy="1016000"/>
              <a:chOff x="1727200" y="2481943"/>
              <a:chExt cx="1016000" cy="101600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5" name="直接连接符 24"/>
              <p:cNvCxnSpPr>
                <a:stCxn id="24" idx="1"/>
                <a:endCxn id="24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>
                <a:stCxn id="24" idx="0"/>
                <a:endCxn id="24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" name="组合 30"/>
            <p:cNvGrpSpPr/>
            <p:nvPr/>
          </p:nvGrpSpPr>
          <p:grpSpPr>
            <a:xfrm>
              <a:off x="5170001" y="1670956"/>
              <a:ext cx="1016000" cy="1016000"/>
              <a:chOff x="1727200" y="2481943"/>
              <a:chExt cx="1016000" cy="1016000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3" name="直接连接符 32"/>
              <p:cNvCxnSpPr>
                <a:stCxn id="32" idx="1"/>
                <a:endCxn id="32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接连接符 33"/>
              <p:cNvCxnSpPr>
                <a:stCxn id="32" idx="0"/>
                <a:endCxn id="32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直接连接符 37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" name="组合 38"/>
            <p:cNvGrpSpPr/>
            <p:nvPr/>
          </p:nvGrpSpPr>
          <p:grpSpPr>
            <a:xfrm>
              <a:off x="6694000" y="1670956"/>
              <a:ext cx="1016000" cy="1016000"/>
              <a:chOff x="1727200" y="2481943"/>
              <a:chExt cx="1016000" cy="101600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41" name="直接连接符 40"/>
              <p:cNvCxnSpPr>
                <a:stCxn id="40" idx="1"/>
                <a:endCxn id="40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直接连接符 41"/>
              <p:cNvCxnSpPr>
                <a:stCxn id="40" idx="0"/>
                <a:endCxn id="40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直接连接符 42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" name="组合 46"/>
            <p:cNvGrpSpPr/>
            <p:nvPr/>
          </p:nvGrpSpPr>
          <p:grpSpPr>
            <a:xfrm>
              <a:off x="8002517" y="1682749"/>
              <a:ext cx="1016000" cy="1016000"/>
              <a:chOff x="1727200" y="2481943"/>
              <a:chExt cx="1016000" cy="1016000"/>
            </a:xfrm>
          </p:grpSpPr>
          <p:sp>
            <p:nvSpPr>
              <p:cNvPr id="48" name="矩形 4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49" name="直接连接符 48"/>
              <p:cNvCxnSpPr>
                <a:stCxn id="48" idx="1"/>
                <a:endCxn id="4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接连接符 49"/>
              <p:cNvCxnSpPr>
                <a:stCxn id="48" idx="0"/>
                <a:endCxn id="4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椭圆 21"/>
            <p:cNvSpPr/>
            <p:nvPr/>
          </p:nvSpPr>
          <p:spPr bwMode="auto">
            <a:xfrm>
              <a:off x="2497887" y="1730827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5458116" y="170031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7228114" y="170031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8782871" y="1727771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4" name="直接连接符 243"/>
            <p:cNvCxnSpPr/>
            <p:nvPr/>
          </p:nvCxnSpPr>
          <p:spPr bwMode="auto">
            <a:xfrm flipH="1">
              <a:off x="2857917" y="1248229"/>
              <a:ext cx="1804084" cy="42272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>
              <a:stCxn id="5" idx="2"/>
              <a:endCxn id="32" idx="0"/>
            </p:cNvCxnSpPr>
            <p:nvPr/>
          </p:nvCxnSpPr>
          <p:spPr bwMode="auto">
            <a:xfrm>
              <a:off x="4662001" y="1248229"/>
              <a:ext cx="1016000" cy="42272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>
              <a:endCxn id="40" idx="0"/>
            </p:cNvCxnSpPr>
            <p:nvPr/>
          </p:nvCxnSpPr>
          <p:spPr bwMode="auto">
            <a:xfrm>
              <a:off x="4691030" y="1262743"/>
              <a:ext cx="2510970" cy="40821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直接连接符 249"/>
            <p:cNvCxnSpPr>
              <a:stCxn id="5" idx="2"/>
              <a:endCxn id="48" idx="0"/>
            </p:cNvCxnSpPr>
            <p:nvPr/>
          </p:nvCxnSpPr>
          <p:spPr bwMode="auto">
            <a:xfrm>
              <a:off x="4662001" y="1248229"/>
              <a:ext cx="3848516" cy="43452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6" name="组合 285"/>
          <p:cNvGrpSpPr/>
          <p:nvPr/>
        </p:nvGrpSpPr>
        <p:grpSpPr>
          <a:xfrm>
            <a:off x="63203" y="2686956"/>
            <a:ext cx="4452257" cy="1316267"/>
            <a:chOff x="63203" y="2686956"/>
            <a:chExt cx="4452257" cy="1316267"/>
          </a:xfrm>
        </p:grpSpPr>
        <p:grpSp>
          <p:nvGrpSpPr>
            <p:cNvPr id="58" name="组合 57"/>
            <p:cNvGrpSpPr/>
            <p:nvPr/>
          </p:nvGrpSpPr>
          <p:grpSpPr>
            <a:xfrm>
              <a:off x="63203" y="2987223"/>
              <a:ext cx="1016000" cy="1016000"/>
              <a:chOff x="1727200" y="2481943"/>
              <a:chExt cx="1016000" cy="1016000"/>
            </a:xfrm>
          </p:grpSpPr>
          <p:sp>
            <p:nvSpPr>
              <p:cNvPr id="59" name="矩形 58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60" name="直接连接符 59"/>
              <p:cNvCxnSpPr>
                <a:stCxn id="59" idx="1"/>
                <a:endCxn id="59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直接连接符 60"/>
              <p:cNvCxnSpPr>
                <a:stCxn id="59" idx="0"/>
                <a:endCxn id="59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6" name="椭圆 65"/>
            <p:cNvSpPr/>
            <p:nvPr/>
          </p:nvSpPr>
          <p:spPr bwMode="auto">
            <a:xfrm>
              <a:off x="92948" y="304709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267890" y="2987223"/>
              <a:ext cx="1016000" cy="1016000"/>
              <a:chOff x="1727200" y="2481943"/>
              <a:chExt cx="1016000" cy="1016000"/>
            </a:xfrm>
          </p:grpSpPr>
          <p:sp>
            <p:nvSpPr>
              <p:cNvPr id="68" name="矩形 6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69" name="直接连接符 68"/>
              <p:cNvCxnSpPr>
                <a:stCxn id="68" idx="1"/>
                <a:endCxn id="6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直接连接符 69"/>
              <p:cNvCxnSpPr>
                <a:stCxn id="68" idx="0"/>
                <a:endCxn id="6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直接连接符 7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直接连接符 7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直接连接符 7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5" name="椭圆 74"/>
            <p:cNvSpPr/>
            <p:nvPr/>
          </p:nvSpPr>
          <p:spPr bwMode="auto">
            <a:xfrm>
              <a:off x="1297635" y="304709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2349917" y="2987223"/>
              <a:ext cx="1016000" cy="1016000"/>
              <a:chOff x="1727200" y="2481943"/>
              <a:chExt cx="1016000" cy="1016000"/>
            </a:xfrm>
          </p:grpSpPr>
          <p:sp>
            <p:nvSpPr>
              <p:cNvPr id="77" name="矩形 76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78" name="直接连接符 77"/>
              <p:cNvCxnSpPr>
                <a:stCxn id="77" idx="1"/>
                <a:endCxn id="77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直接连接符 78"/>
              <p:cNvCxnSpPr>
                <a:stCxn id="77" idx="0"/>
                <a:endCxn id="77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直接连接符 79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直接连接符 80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直接连接符 82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4" name="椭圆 83"/>
            <p:cNvSpPr/>
            <p:nvPr/>
          </p:nvSpPr>
          <p:spPr bwMode="auto">
            <a:xfrm>
              <a:off x="2379662" y="304709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499460" y="2987223"/>
              <a:ext cx="1016000" cy="1016000"/>
              <a:chOff x="1727200" y="2481943"/>
              <a:chExt cx="1016000" cy="1016000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87" name="直接连接符 86"/>
              <p:cNvCxnSpPr>
                <a:stCxn id="86" idx="1"/>
                <a:endCxn id="86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直接连接符 87"/>
              <p:cNvCxnSpPr>
                <a:stCxn id="86" idx="0"/>
                <a:endCxn id="86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直接连接符 91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3" name="椭圆 92"/>
            <p:cNvSpPr/>
            <p:nvPr/>
          </p:nvSpPr>
          <p:spPr bwMode="auto">
            <a:xfrm>
              <a:off x="3529205" y="304709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 bwMode="auto">
            <a:xfrm>
              <a:off x="93720" y="327459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6" name="椭圆 175"/>
            <p:cNvSpPr/>
            <p:nvPr/>
          </p:nvSpPr>
          <p:spPr bwMode="auto">
            <a:xfrm>
              <a:off x="1559572" y="328910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 bwMode="auto">
            <a:xfrm>
              <a:off x="2879720" y="327459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8" name="椭圆 177"/>
            <p:cNvSpPr/>
            <p:nvPr/>
          </p:nvSpPr>
          <p:spPr bwMode="auto">
            <a:xfrm>
              <a:off x="4273478" y="327459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2" name="直接连接符 251"/>
            <p:cNvCxnSpPr>
              <a:stCxn id="24" idx="2"/>
              <a:endCxn id="59" idx="0"/>
            </p:cNvCxnSpPr>
            <p:nvPr/>
          </p:nvCxnSpPr>
          <p:spPr bwMode="auto">
            <a:xfrm flipH="1">
              <a:off x="571203" y="2686956"/>
              <a:ext cx="2404939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接连接符 253"/>
            <p:cNvCxnSpPr>
              <a:stCxn id="24" idx="2"/>
              <a:endCxn id="68" idx="0"/>
            </p:cNvCxnSpPr>
            <p:nvPr/>
          </p:nvCxnSpPr>
          <p:spPr bwMode="auto">
            <a:xfrm flipH="1">
              <a:off x="1775890" y="2686956"/>
              <a:ext cx="1200252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>
              <a:stCxn id="24" idx="2"/>
              <a:endCxn id="77" idx="0"/>
            </p:cNvCxnSpPr>
            <p:nvPr/>
          </p:nvCxnSpPr>
          <p:spPr bwMode="auto">
            <a:xfrm flipH="1">
              <a:off x="2857917" y="2686956"/>
              <a:ext cx="118225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>
              <a:stCxn id="24" idx="2"/>
              <a:endCxn id="86" idx="0"/>
            </p:cNvCxnSpPr>
            <p:nvPr/>
          </p:nvCxnSpPr>
          <p:spPr bwMode="auto">
            <a:xfrm>
              <a:off x="2976142" y="2686956"/>
              <a:ext cx="1031318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7" name="组合 286"/>
          <p:cNvGrpSpPr/>
          <p:nvPr/>
        </p:nvGrpSpPr>
        <p:grpSpPr>
          <a:xfrm>
            <a:off x="4707805" y="2686956"/>
            <a:ext cx="4437742" cy="1328968"/>
            <a:chOff x="4707805" y="2686956"/>
            <a:chExt cx="4437742" cy="1328968"/>
          </a:xfrm>
        </p:grpSpPr>
        <p:grpSp>
          <p:nvGrpSpPr>
            <p:cNvPr id="103" name="组合 102"/>
            <p:cNvGrpSpPr/>
            <p:nvPr/>
          </p:nvGrpSpPr>
          <p:grpSpPr>
            <a:xfrm>
              <a:off x="4707805" y="2999924"/>
              <a:ext cx="1016000" cy="1016000"/>
              <a:chOff x="1727200" y="2481943"/>
              <a:chExt cx="1016000" cy="1016000"/>
            </a:xfrm>
          </p:grpSpPr>
          <p:sp>
            <p:nvSpPr>
              <p:cNvPr id="104" name="矩形 103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05" name="直接连接符 104"/>
              <p:cNvCxnSpPr>
                <a:stCxn id="104" idx="1"/>
                <a:endCxn id="104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直接连接符 105"/>
              <p:cNvCxnSpPr>
                <a:stCxn id="104" idx="0"/>
                <a:endCxn id="104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直接连接符 106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直接连接符 108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直接连接符 109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1" name="椭圆 110"/>
            <p:cNvSpPr/>
            <p:nvPr/>
          </p:nvSpPr>
          <p:spPr bwMode="auto">
            <a:xfrm>
              <a:off x="4995920" y="3029282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866777" y="2990848"/>
              <a:ext cx="1016000" cy="1016000"/>
              <a:chOff x="1727200" y="2481943"/>
              <a:chExt cx="1016000" cy="1016000"/>
            </a:xfrm>
          </p:grpSpPr>
          <p:sp>
            <p:nvSpPr>
              <p:cNvPr id="113" name="矩形 112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14" name="直接连接符 113"/>
              <p:cNvCxnSpPr>
                <a:stCxn id="113" idx="1"/>
                <a:endCxn id="113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直接连接符 114"/>
              <p:cNvCxnSpPr>
                <a:stCxn id="113" idx="0"/>
                <a:endCxn id="113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直接连接符 115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直接连接符 117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0" name="椭圆 119"/>
            <p:cNvSpPr/>
            <p:nvPr/>
          </p:nvSpPr>
          <p:spPr bwMode="auto">
            <a:xfrm>
              <a:off x="6154892" y="302020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6986696" y="2987223"/>
              <a:ext cx="1016000" cy="1016000"/>
              <a:chOff x="1727200" y="2481943"/>
              <a:chExt cx="1016000" cy="1016000"/>
            </a:xfrm>
          </p:grpSpPr>
          <p:sp>
            <p:nvSpPr>
              <p:cNvPr id="122" name="矩形 121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23" name="直接连接符 122"/>
              <p:cNvCxnSpPr>
                <a:stCxn id="122" idx="1"/>
                <a:endCxn id="122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直接连接符 123"/>
              <p:cNvCxnSpPr>
                <a:stCxn id="122" idx="0"/>
                <a:endCxn id="122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直接连接符 125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直接连接符 126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直接连接符 127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9" name="椭圆 128"/>
            <p:cNvSpPr/>
            <p:nvPr/>
          </p:nvSpPr>
          <p:spPr bwMode="auto">
            <a:xfrm>
              <a:off x="7283257" y="301803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8129547" y="2987223"/>
              <a:ext cx="1016000" cy="1016000"/>
              <a:chOff x="1727200" y="2481943"/>
              <a:chExt cx="1016000" cy="1016000"/>
            </a:xfrm>
          </p:grpSpPr>
          <p:sp>
            <p:nvSpPr>
              <p:cNvPr id="131" name="矩形 130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32" name="直接连接符 131"/>
              <p:cNvCxnSpPr>
                <a:stCxn id="131" idx="1"/>
                <a:endCxn id="131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直接连接符 132"/>
              <p:cNvCxnSpPr>
                <a:stCxn id="131" idx="0"/>
                <a:endCxn id="131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直接连接符 133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直接连接符 134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直接连接符 135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直接连接符 136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8" name="椭圆 137"/>
            <p:cNvSpPr/>
            <p:nvPr/>
          </p:nvSpPr>
          <p:spPr bwMode="auto">
            <a:xfrm>
              <a:off x="8417662" y="3016581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9" name="椭圆 178"/>
            <p:cNvSpPr/>
            <p:nvPr/>
          </p:nvSpPr>
          <p:spPr bwMode="auto">
            <a:xfrm>
              <a:off x="4753192" y="328857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0" name="椭圆 179"/>
            <p:cNvSpPr/>
            <p:nvPr/>
          </p:nvSpPr>
          <p:spPr bwMode="auto">
            <a:xfrm>
              <a:off x="6162892" y="328857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1" name="椭圆 180"/>
            <p:cNvSpPr/>
            <p:nvPr/>
          </p:nvSpPr>
          <p:spPr bwMode="auto">
            <a:xfrm>
              <a:off x="7514388" y="327459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2" name="椭圆 181"/>
            <p:cNvSpPr/>
            <p:nvPr/>
          </p:nvSpPr>
          <p:spPr bwMode="auto">
            <a:xfrm>
              <a:off x="8900353" y="327459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0" name="直接连接符 259"/>
            <p:cNvCxnSpPr>
              <a:stCxn id="32" idx="2"/>
              <a:endCxn id="104" idx="0"/>
            </p:cNvCxnSpPr>
            <p:nvPr/>
          </p:nvCxnSpPr>
          <p:spPr bwMode="auto">
            <a:xfrm flipH="1">
              <a:off x="5215805" y="2686956"/>
              <a:ext cx="462196" cy="31296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>
              <a:stCxn id="32" idx="2"/>
              <a:endCxn id="113" idx="0"/>
            </p:cNvCxnSpPr>
            <p:nvPr/>
          </p:nvCxnSpPr>
          <p:spPr bwMode="auto">
            <a:xfrm>
              <a:off x="5678001" y="2686956"/>
              <a:ext cx="696776" cy="303892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直接连接符 263"/>
            <p:cNvCxnSpPr>
              <a:stCxn id="32" idx="2"/>
              <a:endCxn id="122" idx="0"/>
            </p:cNvCxnSpPr>
            <p:nvPr/>
          </p:nvCxnSpPr>
          <p:spPr bwMode="auto">
            <a:xfrm>
              <a:off x="5678001" y="2686956"/>
              <a:ext cx="1816695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>
              <a:stCxn id="32" idx="2"/>
              <a:endCxn id="131" idx="0"/>
            </p:cNvCxnSpPr>
            <p:nvPr/>
          </p:nvCxnSpPr>
          <p:spPr bwMode="auto">
            <a:xfrm>
              <a:off x="5678001" y="2686956"/>
              <a:ext cx="2959546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8" name="组合 287"/>
          <p:cNvGrpSpPr/>
          <p:nvPr/>
        </p:nvGrpSpPr>
        <p:grpSpPr>
          <a:xfrm>
            <a:off x="4614581" y="4003223"/>
            <a:ext cx="4502129" cy="1368873"/>
            <a:chOff x="4614581" y="4003223"/>
            <a:chExt cx="4502129" cy="1368873"/>
          </a:xfrm>
        </p:grpSpPr>
        <p:grpSp>
          <p:nvGrpSpPr>
            <p:cNvPr id="139" name="组合 138"/>
            <p:cNvGrpSpPr/>
            <p:nvPr/>
          </p:nvGrpSpPr>
          <p:grpSpPr>
            <a:xfrm>
              <a:off x="4614581" y="4344880"/>
              <a:ext cx="1016000" cy="1016000"/>
              <a:chOff x="1727200" y="2481943"/>
              <a:chExt cx="1016000" cy="1016000"/>
            </a:xfrm>
          </p:grpSpPr>
          <p:sp>
            <p:nvSpPr>
              <p:cNvPr id="140" name="矩形 139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41" name="直接连接符 140"/>
              <p:cNvCxnSpPr>
                <a:stCxn id="140" idx="1"/>
                <a:endCxn id="140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直接连接符 141"/>
              <p:cNvCxnSpPr>
                <a:stCxn id="140" idx="0"/>
                <a:endCxn id="140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直接连接符 142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直接连接符 143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直接连接符 144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直接连接符 145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7" name="椭圆 146"/>
            <p:cNvSpPr/>
            <p:nvPr/>
          </p:nvSpPr>
          <p:spPr bwMode="auto">
            <a:xfrm>
              <a:off x="4902696" y="4374238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5787885" y="4356096"/>
              <a:ext cx="1016000" cy="1016000"/>
              <a:chOff x="1727200" y="2481943"/>
              <a:chExt cx="1016000" cy="1016000"/>
            </a:xfrm>
          </p:grpSpPr>
          <p:sp>
            <p:nvSpPr>
              <p:cNvPr id="149" name="矩形 148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50" name="直接连接符 149"/>
              <p:cNvCxnSpPr>
                <a:stCxn id="149" idx="1"/>
                <a:endCxn id="149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直接连接符 150"/>
              <p:cNvCxnSpPr>
                <a:stCxn id="149" idx="0"/>
                <a:endCxn id="149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直接连接符 152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直接连接符 154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6" name="椭圆 155"/>
            <p:cNvSpPr/>
            <p:nvPr/>
          </p:nvSpPr>
          <p:spPr bwMode="auto">
            <a:xfrm>
              <a:off x="6076000" y="438545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6959229" y="4350316"/>
              <a:ext cx="1016000" cy="1016000"/>
              <a:chOff x="1727200" y="2481943"/>
              <a:chExt cx="1016000" cy="1016000"/>
            </a:xfrm>
          </p:grpSpPr>
          <p:sp>
            <p:nvSpPr>
              <p:cNvPr id="158" name="矩形 15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59" name="直接连接符 158"/>
              <p:cNvCxnSpPr>
                <a:stCxn id="158" idx="1"/>
                <a:endCxn id="15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直接连接符 159"/>
              <p:cNvCxnSpPr>
                <a:stCxn id="158" idx="0"/>
                <a:endCxn id="15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直接连接符 16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直接连接符 16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直接连接符 16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直接连接符 16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5" name="椭圆 164"/>
            <p:cNvSpPr/>
            <p:nvPr/>
          </p:nvSpPr>
          <p:spPr bwMode="auto">
            <a:xfrm>
              <a:off x="7247344" y="437967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8100710" y="4354623"/>
              <a:ext cx="1016000" cy="1016000"/>
              <a:chOff x="1727200" y="2481943"/>
              <a:chExt cx="1016000" cy="1016000"/>
            </a:xfrm>
          </p:grpSpPr>
          <p:sp>
            <p:nvSpPr>
              <p:cNvPr id="167" name="矩形 166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68" name="直接连接符 167"/>
              <p:cNvCxnSpPr>
                <a:stCxn id="167" idx="1"/>
                <a:endCxn id="167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直接连接符 168"/>
              <p:cNvCxnSpPr>
                <a:stCxn id="167" idx="0"/>
                <a:endCxn id="167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直接连接符 169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直接连接符 170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直接连接符 171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直接连接符 172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4" name="椭圆 173"/>
            <p:cNvSpPr/>
            <p:nvPr/>
          </p:nvSpPr>
          <p:spPr bwMode="auto">
            <a:xfrm>
              <a:off x="8388825" y="4383981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3" name="椭圆 182"/>
            <p:cNvSpPr/>
            <p:nvPr/>
          </p:nvSpPr>
          <p:spPr bwMode="auto">
            <a:xfrm>
              <a:off x="8890934" y="4653311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" name="椭圆 183"/>
            <p:cNvSpPr/>
            <p:nvPr/>
          </p:nvSpPr>
          <p:spPr bwMode="auto">
            <a:xfrm>
              <a:off x="7755953" y="46399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5" name="椭圆 184"/>
            <p:cNvSpPr/>
            <p:nvPr/>
          </p:nvSpPr>
          <p:spPr bwMode="auto">
            <a:xfrm>
              <a:off x="6579956" y="46399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6" name="椭圆 185"/>
            <p:cNvSpPr/>
            <p:nvPr/>
          </p:nvSpPr>
          <p:spPr bwMode="auto">
            <a:xfrm>
              <a:off x="5419320" y="4625329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7" name="椭圆 226"/>
            <p:cNvSpPr/>
            <p:nvPr/>
          </p:nvSpPr>
          <p:spPr bwMode="auto">
            <a:xfrm>
              <a:off x="4674792" y="4872600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8" name="椭圆 227"/>
            <p:cNvSpPr/>
            <p:nvPr/>
          </p:nvSpPr>
          <p:spPr bwMode="auto">
            <a:xfrm>
              <a:off x="6096276" y="489875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9" name="椭圆 228"/>
            <p:cNvSpPr/>
            <p:nvPr/>
          </p:nvSpPr>
          <p:spPr bwMode="auto">
            <a:xfrm>
              <a:off x="7503737" y="489875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0" name="椭圆 229"/>
            <p:cNvSpPr/>
            <p:nvPr/>
          </p:nvSpPr>
          <p:spPr bwMode="auto">
            <a:xfrm>
              <a:off x="8896575" y="4914322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8" name="直接连接符 267"/>
            <p:cNvCxnSpPr>
              <a:stCxn id="131" idx="2"/>
              <a:endCxn id="140" idx="0"/>
            </p:cNvCxnSpPr>
            <p:nvPr/>
          </p:nvCxnSpPr>
          <p:spPr bwMode="auto">
            <a:xfrm flipH="1">
              <a:off x="5122581" y="4003223"/>
              <a:ext cx="3514966" cy="34165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>
              <a:stCxn id="131" idx="2"/>
              <a:endCxn id="149" idx="0"/>
            </p:cNvCxnSpPr>
            <p:nvPr/>
          </p:nvCxnSpPr>
          <p:spPr bwMode="auto">
            <a:xfrm flipH="1">
              <a:off x="6295885" y="4003223"/>
              <a:ext cx="2341662" cy="35287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/>
            <p:cNvCxnSpPr>
              <a:stCxn id="131" idx="2"/>
              <a:endCxn id="158" idx="0"/>
            </p:cNvCxnSpPr>
            <p:nvPr/>
          </p:nvCxnSpPr>
          <p:spPr bwMode="auto">
            <a:xfrm flipH="1">
              <a:off x="7467229" y="4003223"/>
              <a:ext cx="1170318" cy="34709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直接连接符 274"/>
            <p:cNvCxnSpPr>
              <a:stCxn id="131" idx="2"/>
              <a:endCxn id="167" idx="0"/>
            </p:cNvCxnSpPr>
            <p:nvPr/>
          </p:nvCxnSpPr>
          <p:spPr bwMode="auto">
            <a:xfrm flipH="1">
              <a:off x="8608710" y="4003223"/>
              <a:ext cx="28837" cy="3514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4" name="文本框 283"/>
          <p:cNvSpPr txBox="1"/>
          <p:nvPr/>
        </p:nvSpPr>
        <p:spPr>
          <a:xfrm>
            <a:off x="592738" y="4847926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kern="0" dirty="0">
                <a:solidFill>
                  <a:srgbClr val="6600CC"/>
                </a:solidFill>
                <a:cs typeface="+mj-cs"/>
              </a:rPr>
              <a:t>4</a:t>
            </a:r>
            <a:r>
              <a:rPr kumimoji="1" lang="zh-CN" altLang="en-US" sz="2400" b="1" kern="0" dirty="0">
                <a:solidFill>
                  <a:srgbClr val="6600CC"/>
                </a:solidFill>
                <a:cs typeface="+mj-cs"/>
              </a:rPr>
              <a:t>皇后问题的状态树</a:t>
            </a:r>
            <a:endParaRPr lang="zh-CN" altLang="en-US" sz="2400" dirty="0"/>
          </a:p>
        </p:txBody>
      </p:sp>
      <p:grpSp>
        <p:nvGrpSpPr>
          <p:cNvPr id="297" name="组合 296"/>
          <p:cNvGrpSpPr/>
          <p:nvPr/>
        </p:nvGrpSpPr>
        <p:grpSpPr>
          <a:xfrm>
            <a:off x="4614581" y="5360880"/>
            <a:ext cx="4532225" cy="1302277"/>
            <a:chOff x="4614581" y="5360880"/>
            <a:chExt cx="4532225" cy="1302277"/>
          </a:xfrm>
        </p:grpSpPr>
        <p:grpSp>
          <p:nvGrpSpPr>
            <p:cNvPr id="187" name="组合 186"/>
            <p:cNvGrpSpPr/>
            <p:nvPr/>
          </p:nvGrpSpPr>
          <p:grpSpPr>
            <a:xfrm>
              <a:off x="4614581" y="5604139"/>
              <a:ext cx="1016000" cy="1016000"/>
              <a:chOff x="1727200" y="2481943"/>
              <a:chExt cx="1016000" cy="1016000"/>
            </a:xfrm>
          </p:grpSpPr>
          <p:sp>
            <p:nvSpPr>
              <p:cNvPr id="188" name="矩形 18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89" name="直接连接符 188"/>
              <p:cNvCxnSpPr>
                <a:stCxn id="188" idx="1"/>
                <a:endCxn id="18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直接连接符 189"/>
              <p:cNvCxnSpPr>
                <a:stCxn id="188" idx="0"/>
                <a:endCxn id="18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直接连接符 19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直接连接符 19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直接连接符 19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直接连接符 19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5" name="椭圆 194"/>
            <p:cNvSpPr/>
            <p:nvPr/>
          </p:nvSpPr>
          <p:spPr bwMode="auto">
            <a:xfrm>
              <a:off x="4902696" y="563349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6" name="椭圆 195"/>
            <p:cNvSpPr/>
            <p:nvPr/>
          </p:nvSpPr>
          <p:spPr bwMode="auto">
            <a:xfrm>
              <a:off x="5404805" y="590282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5834892" y="5618838"/>
              <a:ext cx="1016000" cy="1016000"/>
              <a:chOff x="1727200" y="2481943"/>
              <a:chExt cx="1016000" cy="1016000"/>
            </a:xfrm>
          </p:grpSpPr>
          <p:sp>
            <p:nvSpPr>
              <p:cNvPr id="198" name="矩形 19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99" name="直接连接符 198"/>
              <p:cNvCxnSpPr>
                <a:stCxn id="198" idx="1"/>
                <a:endCxn id="19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直接连接符 199"/>
              <p:cNvCxnSpPr>
                <a:stCxn id="198" idx="0"/>
                <a:endCxn id="19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直接连接符 20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直接连接符 20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5" name="椭圆 204"/>
            <p:cNvSpPr/>
            <p:nvPr/>
          </p:nvSpPr>
          <p:spPr bwMode="auto">
            <a:xfrm>
              <a:off x="6123007" y="564819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6" name="椭圆 205"/>
            <p:cNvSpPr/>
            <p:nvPr/>
          </p:nvSpPr>
          <p:spPr bwMode="auto">
            <a:xfrm>
              <a:off x="6625116" y="591752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07" name="组合 206"/>
            <p:cNvGrpSpPr/>
            <p:nvPr/>
          </p:nvGrpSpPr>
          <p:grpSpPr>
            <a:xfrm>
              <a:off x="6955257" y="5633164"/>
              <a:ext cx="1016000" cy="1016000"/>
              <a:chOff x="1727200" y="2481943"/>
              <a:chExt cx="1016000" cy="1016000"/>
            </a:xfrm>
          </p:grpSpPr>
          <p:sp>
            <p:nvSpPr>
              <p:cNvPr id="208" name="矩形 20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09" name="直接连接符 208"/>
              <p:cNvCxnSpPr>
                <a:stCxn id="208" idx="1"/>
                <a:endCxn id="20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直接连接符 209"/>
              <p:cNvCxnSpPr>
                <a:stCxn id="208" idx="0"/>
                <a:endCxn id="20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1" name="直接连接符 21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直接连接符 21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直接连接符 21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直接连接符 21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5" name="椭圆 214"/>
            <p:cNvSpPr/>
            <p:nvPr/>
          </p:nvSpPr>
          <p:spPr bwMode="auto">
            <a:xfrm>
              <a:off x="7243372" y="5662522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6" name="椭圆 215"/>
            <p:cNvSpPr/>
            <p:nvPr/>
          </p:nvSpPr>
          <p:spPr bwMode="auto">
            <a:xfrm>
              <a:off x="7745481" y="5931852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8130806" y="5647157"/>
              <a:ext cx="1016000" cy="1016000"/>
              <a:chOff x="1727200" y="2481943"/>
              <a:chExt cx="1016000" cy="1016000"/>
            </a:xfrm>
          </p:grpSpPr>
          <p:sp>
            <p:nvSpPr>
              <p:cNvPr id="218" name="矩形 21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19" name="直接连接符 218"/>
              <p:cNvCxnSpPr>
                <a:stCxn id="218" idx="1"/>
                <a:endCxn id="21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直接连接符 219"/>
              <p:cNvCxnSpPr>
                <a:stCxn id="218" idx="0"/>
                <a:endCxn id="21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直接连接符 22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直接连接符 22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直接连接符 22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直接连接符 22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5" name="椭圆 224"/>
            <p:cNvSpPr/>
            <p:nvPr/>
          </p:nvSpPr>
          <p:spPr bwMode="auto">
            <a:xfrm>
              <a:off x="8418921" y="567651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6" name="椭圆 225"/>
            <p:cNvSpPr/>
            <p:nvPr/>
          </p:nvSpPr>
          <p:spPr bwMode="auto">
            <a:xfrm>
              <a:off x="8921030" y="594584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6" name="椭圆 275"/>
            <p:cNvSpPr/>
            <p:nvPr/>
          </p:nvSpPr>
          <p:spPr bwMode="auto">
            <a:xfrm>
              <a:off x="4646025" y="612011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7" name="椭圆 276"/>
            <p:cNvSpPr/>
            <p:nvPr/>
          </p:nvSpPr>
          <p:spPr bwMode="auto">
            <a:xfrm>
              <a:off x="5879930" y="6149859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8" name="椭圆 277"/>
            <p:cNvSpPr/>
            <p:nvPr/>
          </p:nvSpPr>
          <p:spPr bwMode="auto">
            <a:xfrm>
              <a:off x="6971249" y="61778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9" name="椭圆 278"/>
            <p:cNvSpPr/>
            <p:nvPr/>
          </p:nvSpPr>
          <p:spPr bwMode="auto">
            <a:xfrm>
              <a:off x="8175611" y="6209239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0" name="椭圆 279"/>
            <p:cNvSpPr/>
            <p:nvPr/>
          </p:nvSpPr>
          <p:spPr bwMode="auto">
            <a:xfrm>
              <a:off x="4663269" y="639631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1" name="椭圆 280"/>
            <p:cNvSpPr/>
            <p:nvPr/>
          </p:nvSpPr>
          <p:spPr bwMode="auto">
            <a:xfrm>
              <a:off x="6113781" y="6422473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2" name="椭圆 281"/>
            <p:cNvSpPr/>
            <p:nvPr/>
          </p:nvSpPr>
          <p:spPr bwMode="auto">
            <a:xfrm>
              <a:off x="7492214" y="6422473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3" name="椭圆 282"/>
            <p:cNvSpPr/>
            <p:nvPr/>
          </p:nvSpPr>
          <p:spPr bwMode="auto">
            <a:xfrm>
              <a:off x="8928517" y="6436226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0" name="直接连接符 289"/>
            <p:cNvCxnSpPr>
              <a:stCxn id="140" idx="2"/>
              <a:endCxn id="188" idx="0"/>
            </p:cNvCxnSpPr>
            <p:nvPr/>
          </p:nvCxnSpPr>
          <p:spPr bwMode="auto">
            <a:xfrm>
              <a:off x="5122581" y="5360880"/>
              <a:ext cx="0" cy="243259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>
              <a:stCxn id="140" idx="2"/>
              <a:endCxn id="198" idx="0"/>
            </p:cNvCxnSpPr>
            <p:nvPr/>
          </p:nvCxnSpPr>
          <p:spPr bwMode="auto">
            <a:xfrm>
              <a:off x="5122581" y="5360880"/>
              <a:ext cx="1220311" cy="25795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>
              <a:stCxn id="140" idx="2"/>
              <a:endCxn id="208" idx="0"/>
            </p:cNvCxnSpPr>
            <p:nvPr/>
          </p:nvCxnSpPr>
          <p:spPr bwMode="auto">
            <a:xfrm>
              <a:off x="5122581" y="5360880"/>
              <a:ext cx="2340676" cy="27228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连接符 295"/>
            <p:cNvCxnSpPr>
              <a:stCxn id="140" idx="2"/>
              <a:endCxn id="218" idx="0"/>
            </p:cNvCxnSpPr>
            <p:nvPr/>
          </p:nvCxnSpPr>
          <p:spPr bwMode="auto">
            <a:xfrm>
              <a:off x="5122581" y="5360880"/>
              <a:ext cx="3516225" cy="28627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8" name="椭圆 297"/>
          <p:cNvSpPr/>
          <p:nvPr/>
        </p:nvSpPr>
        <p:spPr bwMode="auto">
          <a:xfrm>
            <a:off x="6803885" y="5370623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9" name="椭圆 298"/>
          <p:cNvSpPr/>
          <p:nvPr/>
        </p:nvSpPr>
        <p:spPr bwMode="auto">
          <a:xfrm>
            <a:off x="-205445" y="2731377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0" name="椭圆 299"/>
          <p:cNvSpPr/>
          <p:nvPr/>
        </p:nvSpPr>
        <p:spPr bwMode="auto">
          <a:xfrm>
            <a:off x="1042835" y="2746827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1" name="椭圆 300"/>
          <p:cNvSpPr/>
          <p:nvPr/>
        </p:nvSpPr>
        <p:spPr bwMode="auto">
          <a:xfrm>
            <a:off x="5628145" y="2718143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2" name="椭圆 301"/>
          <p:cNvSpPr/>
          <p:nvPr/>
        </p:nvSpPr>
        <p:spPr bwMode="auto">
          <a:xfrm>
            <a:off x="7907536" y="4140045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1" name="椭圆 250"/>
          <p:cNvSpPr/>
          <p:nvPr/>
        </p:nvSpPr>
        <p:spPr bwMode="auto">
          <a:xfrm>
            <a:off x="5643416" y="4082764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3" name="椭圆 252"/>
          <p:cNvSpPr/>
          <p:nvPr/>
        </p:nvSpPr>
        <p:spPr bwMode="auto">
          <a:xfrm>
            <a:off x="4451739" y="2762273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6775038" y="2689455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7" name="椭圆 256"/>
          <p:cNvSpPr/>
          <p:nvPr/>
        </p:nvSpPr>
        <p:spPr bwMode="auto">
          <a:xfrm>
            <a:off x="6628190" y="4082764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77376" y="1871088"/>
            <a:ext cx="24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259" name="文本框 258"/>
          <p:cNvSpPr txBox="1"/>
          <p:nvPr/>
        </p:nvSpPr>
        <p:spPr>
          <a:xfrm>
            <a:off x="4836112" y="1885578"/>
            <a:ext cx="24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261" name="文本框 260"/>
          <p:cNvSpPr txBox="1"/>
          <p:nvPr/>
        </p:nvSpPr>
        <p:spPr>
          <a:xfrm>
            <a:off x="6374777" y="1917311"/>
            <a:ext cx="213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263" name="文本框 262"/>
          <p:cNvSpPr txBox="1"/>
          <p:nvPr/>
        </p:nvSpPr>
        <p:spPr>
          <a:xfrm>
            <a:off x="7694931" y="1927838"/>
            <a:ext cx="246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265" name="文本框 264"/>
          <p:cNvSpPr txBox="1"/>
          <p:nvPr/>
        </p:nvSpPr>
        <p:spPr>
          <a:xfrm>
            <a:off x="275588" y="3990398"/>
            <a:ext cx="7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1,1</a:t>
            </a:r>
            <a:endParaRPr lang="zh-CN" altLang="en-US" sz="2400" b="1" dirty="0"/>
          </a:p>
        </p:txBody>
      </p:sp>
      <p:sp>
        <p:nvSpPr>
          <p:cNvPr id="267" name="文本框 266"/>
          <p:cNvSpPr txBox="1"/>
          <p:nvPr/>
        </p:nvSpPr>
        <p:spPr>
          <a:xfrm>
            <a:off x="1479333" y="4018102"/>
            <a:ext cx="7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1,2</a:t>
            </a:r>
            <a:endParaRPr lang="zh-CN" altLang="en-US" sz="2400" b="1" dirty="0"/>
          </a:p>
        </p:txBody>
      </p:sp>
      <p:sp>
        <p:nvSpPr>
          <p:cNvPr id="269" name="文本框 268"/>
          <p:cNvSpPr txBox="1"/>
          <p:nvPr/>
        </p:nvSpPr>
        <p:spPr>
          <a:xfrm>
            <a:off x="2567142" y="4018102"/>
            <a:ext cx="7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1,3</a:t>
            </a:r>
            <a:endParaRPr lang="zh-CN" altLang="en-US" sz="2400" b="1" dirty="0"/>
          </a:p>
        </p:txBody>
      </p:sp>
      <p:sp>
        <p:nvSpPr>
          <p:cNvPr id="271" name="文本框 270"/>
          <p:cNvSpPr txBox="1"/>
          <p:nvPr/>
        </p:nvSpPr>
        <p:spPr>
          <a:xfrm>
            <a:off x="3656296" y="4018102"/>
            <a:ext cx="7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1,4</a:t>
            </a:r>
            <a:endParaRPr lang="zh-CN" altLang="en-US" sz="2400" b="1" dirty="0"/>
          </a:p>
        </p:txBody>
      </p:sp>
      <p:sp>
        <p:nvSpPr>
          <p:cNvPr id="273" name="文本框 272"/>
          <p:cNvSpPr txBox="1"/>
          <p:nvPr/>
        </p:nvSpPr>
        <p:spPr>
          <a:xfrm>
            <a:off x="3678349" y="4683618"/>
            <a:ext cx="962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2,4, 1</a:t>
            </a:r>
            <a:endParaRPr lang="zh-CN" altLang="en-US" sz="2400" b="1" dirty="0"/>
          </a:p>
        </p:txBody>
      </p:sp>
      <p:sp>
        <p:nvSpPr>
          <p:cNvPr id="274" name="文本框 273"/>
          <p:cNvSpPr txBox="1"/>
          <p:nvPr/>
        </p:nvSpPr>
        <p:spPr>
          <a:xfrm>
            <a:off x="3315405" y="5902266"/>
            <a:ext cx="1266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b="1" dirty="0"/>
              <a:t>2,4, 1,1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438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9" grpId="0"/>
      <p:bldP spid="261" grpId="0"/>
      <p:bldP spid="263" grpId="0"/>
      <p:bldP spid="265" grpId="0"/>
      <p:bldP spid="267" grpId="0"/>
      <p:bldP spid="269" grpId="0"/>
      <p:bldP spid="271" grpId="0"/>
      <p:bldP spid="273" grpId="0"/>
      <p:bldP spid="2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14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35285" y="1354089"/>
            <a:ext cx="7265213" cy="1434896"/>
            <a:chOff x="1535285" y="1354089"/>
            <a:chExt cx="7265213" cy="1434896"/>
          </a:xfrm>
        </p:grpSpPr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4670957" y="1354089"/>
              <a:ext cx="479975" cy="452939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1535285" y="2264490"/>
              <a:ext cx="479975" cy="452939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8320523" y="2298001"/>
              <a:ext cx="479975" cy="452939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4</a:t>
              </a:r>
            </a:p>
          </p:txBody>
        </p:sp>
        <p:cxnSp>
          <p:nvCxnSpPr>
            <p:cNvPr id="13" name="AutoShape 15"/>
            <p:cNvCxnSpPr>
              <a:cxnSpLocks noChangeShapeType="1"/>
              <a:stCxn id="8" idx="4"/>
              <a:endCxn id="9" idx="7"/>
            </p:cNvCxnSpPr>
            <p:nvPr/>
          </p:nvCxnSpPr>
          <p:spPr bwMode="auto">
            <a:xfrm flipH="1">
              <a:off x="1944969" y="1807028"/>
              <a:ext cx="2965976" cy="52379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6"/>
            <p:cNvCxnSpPr>
              <a:cxnSpLocks noChangeShapeType="1"/>
              <a:stCxn id="8" idx="4"/>
              <a:endCxn id="10" idx="0"/>
            </p:cNvCxnSpPr>
            <p:nvPr/>
          </p:nvCxnSpPr>
          <p:spPr bwMode="auto">
            <a:xfrm>
              <a:off x="4910945" y="1807028"/>
              <a:ext cx="3649566" cy="49097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Oval 51"/>
            <p:cNvSpPr>
              <a:spLocks noChangeAspect="1"/>
            </p:cNvSpPr>
            <p:nvPr/>
          </p:nvSpPr>
          <p:spPr bwMode="auto">
            <a:xfrm>
              <a:off x="5334017" y="2250762"/>
              <a:ext cx="479975" cy="452939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2" name="Oval 51"/>
            <p:cNvSpPr>
              <a:spLocks noChangeAspect="1"/>
            </p:cNvSpPr>
            <p:nvPr/>
          </p:nvSpPr>
          <p:spPr bwMode="auto">
            <a:xfrm>
              <a:off x="7509179" y="2336046"/>
              <a:ext cx="479975" cy="452939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52" name="直接连接符 51"/>
            <p:cNvCxnSpPr>
              <a:stCxn id="8" idx="4"/>
              <a:endCxn id="41" idx="0"/>
            </p:cNvCxnSpPr>
            <p:nvPr/>
          </p:nvCxnSpPr>
          <p:spPr bwMode="auto">
            <a:xfrm>
              <a:off x="4910945" y="1807028"/>
              <a:ext cx="663060" cy="443734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stCxn id="8" idx="4"/>
              <a:endCxn id="42" idx="1"/>
            </p:cNvCxnSpPr>
            <p:nvPr/>
          </p:nvCxnSpPr>
          <p:spPr bwMode="auto">
            <a:xfrm>
              <a:off x="4910945" y="1807028"/>
              <a:ext cx="2668525" cy="595349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8" name="组合 17"/>
          <p:cNvGrpSpPr/>
          <p:nvPr/>
        </p:nvGrpSpPr>
        <p:grpSpPr>
          <a:xfrm>
            <a:off x="404281" y="2717429"/>
            <a:ext cx="2045125" cy="861076"/>
            <a:chOff x="404281" y="2717429"/>
            <a:chExt cx="2045125" cy="861076"/>
          </a:xfrm>
        </p:grpSpPr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1447715" y="3121660"/>
              <a:ext cx="479975" cy="452939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1969431" y="3125196"/>
              <a:ext cx="479975" cy="452939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14</a:t>
              </a:r>
            </a:p>
          </p:txBody>
        </p:sp>
        <p:cxnSp>
          <p:nvCxnSpPr>
            <p:cNvPr id="15" name="AutoShape 17"/>
            <p:cNvCxnSpPr>
              <a:cxnSpLocks noChangeShapeType="1"/>
              <a:stCxn id="9" idx="4"/>
              <a:endCxn id="11" idx="0"/>
            </p:cNvCxnSpPr>
            <p:nvPr/>
          </p:nvCxnSpPr>
          <p:spPr bwMode="auto">
            <a:xfrm flipH="1">
              <a:off x="1687703" y="2717429"/>
              <a:ext cx="87570" cy="40423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8"/>
            <p:cNvCxnSpPr>
              <a:cxnSpLocks noChangeShapeType="1"/>
              <a:stCxn id="9" idx="4"/>
              <a:endCxn id="12" idx="0"/>
            </p:cNvCxnSpPr>
            <p:nvPr/>
          </p:nvCxnSpPr>
          <p:spPr bwMode="auto">
            <a:xfrm>
              <a:off x="1775273" y="2717429"/>
              <a:ext cx="434146" cy="4077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404281" y="3121290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63" name="Oval 51"/>
            <p:cNvSpPr>
              <a:spLocks noChangeAspect="1"/>
            </p:cNvSpPr>
            <p:nvPr/>
          </p:nvSpPr>
          <p:spPr bwMode="auto">
            <a:xfrm>
              <a:off x="925998" y="3125566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12</a:t>
              </a:r>
            </a:p>
          </p:txBody>
        </p:sp>
        <p:cxnSp>
          <p:nvCxnSpPr>
            <p:cNvPr id="68" name="直接连接符 67"/>
            <p:cNvCxnSpPr>
              <a:stCxn id="9" idx="4"/>
              <a:endCxn id="63" idx="0"/>
            </p:cNvCxnSpPr>
            <p:nvPr/>
          </p:nvCxnSpPr>
          <p:spPr bwMode="auto">
            <a:xfrm flipH="1">
              <a:off x="1165986" y="2717429"/>
              <a:ext cx="609287" cy="408137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>
              <a:stCxn id="9" idx="4"/>
              <a:endCxn id="62" idx="0"/>
            </p:cNvCxnSpPr>
            <p:nvPr/>
          </p:nvCxnSpPr>
          <p:spPr bwMode="auto">
            <a:xfrm flipH="1">
              <a:off x="644269" y="2717429"/>
              <a:ext cx="1131004" cy="40386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组合 21"/>
          <p:cNvGrpSpPr/>
          <p:nvPr/>
        </p:nvGrpSpPr>
        <p:grpSpPr>
          <a:xfrm>
            <a:off x="4707002" y="2703701"/>
            <a:ext cx="1971593" cy="923564"/>
            <a:chOff x="4707002" y="2703701"/>
            <a:chExt cx="1971593" cy="923564"/>
          </a:xfrm>
        </p:grpSpPr>
        <p:sp>
          <p:nvSpPr>
            <p:cNvPr id="78" name="Oval 51"/>
            <p:cNvSpPr>
              <a:spLocks noChangeAspect="1"/>
            </p:cNvSpPr>
            <p:nvPr/>
          </p:nvSpPr>
          <p:spPr bwMode="auto">
            <a:xfrm>
              <a:off x="5701414" y="3163442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23</a:t>
              </a:r>
            </a:p>
          </p:txBody>
        </p:sp>
        <p:sp>
          <p:nvSpPr>
            <p:cNvPr id="79" name="Oval 51"/>
            <p:cNvSpPr>
              <a:spLocks noChangeAspect="1"/>
            </p:cNvSpPr>
            <p:nvPr/>
          </p:nvSpPr>
          <p:spPr bwMode="auto">
            <a:xfrm>
              <a:off x="6198620" y="3150891"/>
              <a:ext cx="479975" cy="452939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80" name="Oval 51"/>
            <p:cNvSpPr>
              <a:spLocks noChangeAspect="1"/>
            </p:cNvSpPr>
            <p:nvPr/>
          </p:nvSpPr>
          <p:spPr bwMode="auto">
            <a:xfrm>
              <a:off x="4707002" y="3174326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21</a:t>
              </a:r>
            </a:p>
          </p:txBody>
        </p:sp>
        <p:sp>
          <p:nvSpPr>
            <p:cNvPr id="81" name="Oval 51"/>
            <p:cNvSpPr>
              <a:spLocks noChangeAspect="1"/>
            </p:cNvSpPr>
            <p:nvPr/>
          </p:nvSpPr>
          <p:spPr bwMode="auto">
            <a:xfrm>
              <a:off x="5204208" y="3167348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22</a:t>
              </a:r>
            </a:p>
          </p:txBody>
        </p:sp>
        <p:cxnSp>
          <p:nvCxnSpPr>
            <p:cNvPr id="97" name="AutoShape 17"/>
            <p:cNvCxnSpPr>
              <a:cxnSpLocks noChangeShapeType="1"/>
              <a:stCxn id="41" idx="4"/>
              <a:endCxn id="78" idx="0"/>
            </p:cNvCxnSpPr>
            <p:nvPr/>
          </p:nvCxnSpPr>
          <p:spPr bwMode="auto">
            <a:xfrm>
              <a:off x="5574005" y="2703701"/>
              <a:ext cx="367397" cy="45974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18"/>
            <p:cNvCxnSpPr>
              <a:cxnSpLocks noChangeShapeType="1"/>
              <a:stCxn id="41" idx="4"/>
              <a:endCxn id="79" idx="0"/>
            </p:cNvCxnSpPr>
            <p:nvPr/>
          </p:nvCxnSpPr>
          <p:spPr bwMode="auto">
            <a:xfrm>
              <a:off x="5574005" y="2703701"/>
              <a:ext cx="864603" cy="44719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直接连接符 98"/>
            <p:cNvCxnSpPr>
              <a:stCxn id="41" idx="4"/>
              <a:endCxn id="81" idx="0"/>
            </p:cNvCxnSpPr>
            <p:nvPr/>
          </p:nvCxnSpPr>
          <p:spPr bwMode="auto">
            <a:xfrm flipH="1">
              <a:off x="5444196" y="2703701"/>
              <a:ext cx="129809" cy="463647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0" name="直接连接符 99"/>
            <p:cNvCxnSpPr>
              <a:stCxn id="41" idx="4"/>
              <a:endCxn id="80" idx="0"/>
            </p:cNvCxnSpPr>
            <p:nvPr/>
          </p:nvCxnSpPr>
          <p:spPr bwMode="auto">
            <a:xfrm flipH="1">
              <a:off x="4946990" y="2703701"/>
              <a:ext cx="627015" cy="470625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组合 18"/>
          <p:cNvGrpSpPr/>
          <p:nvPr/>
        </p:nvGrpSpPr>
        <p:grpSpPr>
          <a:xfrm>
            <a:off x="239388" y="3571595"/>
            <a:ext cx="2045125" cy="856800"/>
            <a:chOff x="239388" y="3571595"/>
            <a:chExt cx="2045125" cy="856800"/>
          </a:xfrm>
        </p:grpSpPr>
        <p:sp>
          <p:nvSpPr>
            <p:cNvPr id="131" name="Oval 51"/>
            <p:cNvSpPr>
              <a:spLocks noChangeAspect="1"/>
            </p:cNvSpPr>
            <p:nvPr/>
          </p:nvSpPr>
          <p:spPr bwMode="auto">
            <a:xfrm>
              <a:off x="1282822" y="3971550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133</a:t>
              </a:r>
            </a:p>
          </p:txBody>
        </p:sp>
        <p:sp>
          <p:nvSpPr>
            <p:cNvPr id="132" name="Oval 51"/>
            <p:cNvSpPr>
              <a:spLocks noChangeAspect="1"/>
            </p:cNvSpPr>
            <p:nvPr/>
          </p:nvSpPr>
          <p:spPr bwMode="auto">
            <a:xfrm>
              <a:off x="1804538" y="3975086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134</a:t>
              </a:r>
            </a:p>
          </p:txBody>
        </p:sp>
        <p:sp>
          <p:nvSpPr>
            <p:cNvPr id="133" name="Oval 51"/>
            <p:cNvSpPr>
              <a:spLocks noChangeAspect="1"/>
            </p:cNvSpPr>
            <p:nvPr/>
          </p:nvSpPr>
          <p:spPr bwMode="auto">
            <a:xfrm>
              <a:off x="239388" y="3971180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131</a:t>
              </a:r>
            </a:p>
          </p:txBody>
        </p:sp>
        <p:sp>
          <p:nvSpPr>
            <p:cNvPr id="134" name="Oval 51"/>
            <p:cNvSpPr>
              <a:spLocks noChangeAspect="1"/>
            </p:cNvSpPr>
            <p:nvPr/>
          </p:nvSpPr>
          <p:spPr bwMode="auto">
            <a:xfrm>
              <a:off x="761105" y="3975456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132</a:t>
              </a:r>
            </a:p>
          </p:txBody>
        </p:sp>
        <p:cxnSp>
          <p:nvCxnSpPr>
            <p:cNvPr id="137" name="AutoShape 17"/>
            <p:cNvCxnSpPr>
              <a:cxnSpLocks noChangeShapeType="1"/>
            </p:cNvCxnSpPr>
            <p:nvPr/>
          </p:nvCxnSpPr>
          <p:spPr bwMode="auto">
            <a:xfrm flipH="1">
              <a:off x="1617411" y="3571595"/>
              <a:ext cx="87570" cy="40423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8" name="AutoShape 18"/>
            <p:cNvCxnSpPr>
              <a:cxnSpLocks noChangeShapeType="1"/>
            </p:cNvCxnSpPr>
            <p:nvPr/>
          </p:nvCxnSpPr>
          <p:spPr bwMode="auto">
            <a:xfrm>
              <a:off x="1704981" y="3571595"/>
              <a:ext cx="434146" cy="4077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直接连接符 138"/>
            <p:cNvCxnSpPr/>
            <p:nvPr/>
          </p:nvCxnSpPr>
          <p:spPr bwMode="auto">
            <a:xfrm flipH="1">
              <a:off x="1095694" y="3571595"/>
              <a:ext cx="609287" cy="408137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直接连接符 139"/>
            <p:cNvCxnSpPr/>
            <p:nvPr/>
          </p:nvCxnSpPr>
          <p:spPr bwMode="auto">
            <a:xfrm flipH="1">
              <a:off x="573977" y="3571595"/>
              <a:ext cx="1131004" cy="40386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组合 19"/>
          <p:cNvGrpSpPr/>
          <p:nvPr/>
        </p:nvGrpSpPr>
        <p:grpSpPr>
          <a:xfrm>
            <a:off x="2209419" y="3578135"/>
            <a:ext cx="2030755" cy="866295"/>
            <a:chOff x="2209419" y="3578135"/>
            <a:chExt cx="2030755" cy="866295"/>
          </a:xfrm>
        </p:grpSpPr>
        <p:sp>
          <p:nvSpPr>
            <p:cNvPr id="136" name="Oval 51"/>
            <p:cNvSpPr>
              <a:spLocks noChangeAspect="1"/>
            </p:cNvSpPr>
            <p:nvPr/>
          </p:nvSpPr>
          <p:spPr bwMode="auto">
            <a:xfrm>
              <a:off x="2764488" y="3985877"/>
              <a:ext cx="479975" cy="452939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142</a:t>
              </a:r>
            </a:p>
          </p:txBody>
        </p:sp>
        <p:sp>
          <p:nvSpPr>
            <p:cNvPr id="141" name="Oval 51"/>
            <p:cNvSpPr>
              <a:spLocks noChangeAspect="1"/>
            </p:cNvSpPr>
            <p:nvPr/>
          </p:nvSpPr>
          <p:spPr bwMode="auto">
            <a:xfrm>
              <a:off x="2284513" y="3985878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141</a:t>
              </a:r>
            </a:p>
          </p:txBody>
        </p:sp>
        <p:sp>
          <p:nvSpPr>
            <p:cNvPr id="142" name="Oval 51"/>
            <p:cNvSpPr>
              <a:spLocks noChangeAspect="1"/>
            </p:cNvSpPr>
            <p:nvPr/>
          </p:nvSpPr>
          <p:spPr bwMode="auto">
            <a:xfrm>
              <a:off x="3238483" y="3987955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143</a:t>
              </a:r>
            </a:p>
          </p:txBody>
        </p:sp>
        <p:sp>
          <p:nvSpPr>
            <p:cNvPr id="143" name="Oval 51"/>
            <p:cNvSpPr>
              <a:spLocks noChangeAspect="1"/>
            </p:cNvSpPr>
            <p:nvPr/>
          </p:nvSpPr>
          <p:spPr bwMode="auto">
            <a:xfrm>
              <a:off x="3760199" y="3991491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144</a:t>
              </a:r>
            </a:p>
          </p:txBody>
        </p:sp>
        <p:cxnSp>
          <p:nvCxnSpPr>
            <p:cNvPr id="146" name="直接连接符 145"/>
            <p:cNvCxnSpPr>
              <a:stCxn id="12" idx="4"/>
              <a:endCxn id="141" idx="0"/>
            </p:cNvCxnSpPr>
            <p:nvPr/>
          </p:nvCxnSpPr>
          <p:spPr bwMode="auto">
            <a:xfrm>
              <a:off x="2209419" y="3578135"/>
              <a:ext cx="315082" cy="40774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直接连接符 147"/>
            <p:cNvCxnSpPr>
              <a:stCxn id="12" idx="4"/>
              <a:endCxn id="136" idx="0"/>
            </p:cNvCxnSpPr>
            <p:nvPr/>
          </p:nvCxnSpPr>
          <p:spPr bwMode="auto">
            <a:xfrm>
              <a:off x="2209419" y="3578135"/>
              <a:ext cx="795057" cy="407742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直接连接符 149"/>
            <p:cNvCxnSpPr>
              <a:stCxn id="12" idx="4"/>
              <a:endCxn id="142" idx="0"/>
            </p:cNvCxnSpPr>
            <p:nvPr/>
          </p:nvCxnSpPr>
          <p:spPr bwMode="auto">
            <a:xfrm>
              <a:off x="2209419" y="3578135"/>
              <a:ext cx="1269052" cy="40982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直接连接符 151"/>
            <p:cNvCxnSpPr>
              <a:stCxn id="12" idx="4"/>
              <a:endCxn id="143" idx="0"/>
            </p:cNvCxnSpPr>
            <p:nvPr/>
          </p:nvCxnSpPr>
          <p:spPr bwMode="auto">
            <a:xfrm>
              <a:off x="2209419" y="3578135"/>
              <a:ext cx="1790768" cy="41335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5" name="组合 204"/>
          <p:cNvGrpSpPr/>
          <p:nvPr/>
        </p:nvGrpSpPr>
        <p:grpSpPr>
          <a:xfrm>
            <a:off x="1027285" y="5456843"/>
            <a:ext cx="1016000" cy="1016000"/>
            <a:chOff x="1027285" y="5456843"/>
            <a:chExt cx="1016000" cy="1016000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027285" y="5456843"/>
              <a:ext cx="1016000" cy="1016000"/>
              <a:chOff x="1727200" y="2481943"/>
              <a:chExt cx="1016000" cy="1016000"/>
            </a:xfrm>
          </p:grpSpPr>
          <p:sp>
            <p:nvSpPr>
              <p:cNvPr id="187" name="矩形 186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88" name="直接连接符 187"/>
              <p:cNvCxnSpPr>
                <a:stCxn id="187" idx="1"/>
                <a:endCxn id="187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直接连接符 188"/>
              <p:cNvCxnSpPr>
                <a:stCxn id="187" idx="0"/>
                <a:endCxn id="187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直接连接符 189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直接连接符 190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直接连接符 191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直接连接符 192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8" name="椭圆 157"/>
            <p:cNvSpPr/>
            <p:nvPr/>
          </p:nvSpPr>
          <p:spPr bwMode="auto">
            <a:xfrm>
              <a:off x="1057030" y="551671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4" name="椭圆 193"/>
            <p:cNvSpPr/>
            <p:nvPr/>
          </p:nvSpPr>
          <p:spPr bwMode="auto">
            <a:xfrm>
              <a:off x="1824448" y="5748230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5" name="椭圆 194"/>
            <p:cNvSpPr/>
            <p:nvPr/>
          </p:nvSpPr>
          <p:spPr bwMode="auto">
            <a:xfrm>
              <a:off x="1317202" y="6005472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617412" y="4428149"/>
            <a:ext cx="2251469" cy="864092"/>
            <a:chOff x="1617412" y="4428149"/>
            <a:chExt cx="2251469" cy="864092"/>
          </a:xfrm>
        </p:grpSpPr>
        <p:sp>
          <p:nvSpPr>
            <p:cNvPr id="201" name="Oval 51"/>
            <p:cNvSpPr>
              <a:spLocks noChangeAspect="1"/>
            </p:cNvSpPr>
            <p:nvPr/>
          </p:nvSpPr>
          <p:spPr bwMode="auto">
            <a:xfrm>
              <a:off x="1617412" y="4839302"/>
              <a:ext cx="583932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dirty="0">
                  <a:solidFill>
                    <a:srgbClr val="000000"/>
                  </a:solidFill>
                </a:rPr>
                <a:t>1421</a:t>
              </a:r>
            </a:p>
          </p:txBody>
        </p:sp>
        <p:sp>
          <p:nvSpPr>
            <p:cNvPr id="202" name="Oval 51"/>
            <p:cNvSpPr>
              <a:spLocks noChangeAspect="1"/>
            </p:cNvSpPr>
            <p:nvPr/>
          </p:nvSpPr>
          <p:spPr bwMode="auto">
            <a:xfrm>
              <a:off x="2206090" y="4839302"/>
              <a:ext cx="551099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dirty="0">
                  <a:solidFill>
                    <a:srgbClr val="000000"/>
                  </a:solidFill>
                </a:rPr>
                <a:t>1422</a:t>
              </a:r>
            </a:p>
          </p:txBody>
        </p:sp>
        <p:sp>
          <p:nvSpPr>
            <p:cNvPr id="203" name="Oval 51"/>
            <p:cNvSpPr>
              <a:spLocks noChangeAspect="1"/>
            </p:cNvSpPr>
            <p:nvPr/>
          </p:nvSpPr>
          <p:spPr bwMode="auto">
            <a:xfrm>
              <a:off x="2761936" y="4839302"/>
              <a:ext cx="551099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dirty="0">
                  <a:solidFill>
                    <a:srgbClr val="000000"/>
                  </a:solidFill>
                </a:rPr>
                <a:t>1423</a:t>
              </a:r>
            </a:p>
          </p:txBody>
        </p:sp>
        <p:sp>
          <p:nvSpPr>
            <p:cNvPr id="204" name="Oval 51"/>
            <p:cNvSpPr>
              <a:spLocks noChangeAspect="1"/>
            </p:cNvSpPr>
            <p:nvPr/>
          </p:nvSpPr>
          <p:spPr bwMode="auto">
            <a:xfrm>
              <a:off x="3317782" y="4839302"/>
              <a:ext cx="551099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dirty="0">
                  <a:solidFill>
                    <a:srgbClr val="000000"/>
                  </a:solidFill>
                </a:rPr>
                <a:t>1424</a:t>
              </a:r>
            </a:p>
          </p:txBody>
        </p:sp>
        <p:cxnSp>
          <p:nvCxnSpPr>
            <p:cNvPr id="206" name="AutoShape 17"/>
            <p:cNvCxnSpPr>
              <a:cxnSpLocks noChangeShapeType="1"/>
            </p:cNvCxnSpPr>
            <p:nvPr/>
          </p:nvCxnSpPr>
          <p:spPr bwMode="auto">
            <a:xfrm flipH="1">
              <a:off x="2939734" y="4428149"/>
              <a:ext cx="87570" cy="40423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7" name="AutoShape 18"/>
            <p:cNvCxnSpPr>
              <a:cxnSpLocks noChangeShapeType="1"/>
              <a:endCxn id="204" idx="0"/>
            </p:cNvCxnSpPr>
            <p:nvPr/>
          </p:nvCxnSpPr>
          <p:spPr bwMode="auto">
            <a:xfrm>
              <a:off x="3027304" y="4428149"/>
              <a:ext cx="566028" cy="411153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8" name="直接连接符 207"/>
            <p:cNvCxnSpPr/>
            <p:nvPr/>
          </p:nvCxnSpPr>
          <p:spPr bwMode="auto">
            <a:xfrm flipH="1">
              <a:off x="2418017" y="4428149"/>
              <a:ext cx="609287" cy="408137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 flipH="1">
              <a:off x="1896300" y="4428149"/>
              <a:ext cx="1131004" cy="40386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>
            <a:off x="5079797" y="3600471"/>
            <a:ext cx="1930237" cy="862388"/>
            <a:chOff x="5079797" y="3600471"/>
            <a:chExt cx="1930237" cy="862388"/>
          </a:xfrm>
        </p:grpSpPr>
        <p:sp>
          <p:nvSpPr>
            <p:cNvPr id="227" name="Oval 51"/>
            <p:cNvSpPr>
              <a:spLocks noChangeAspect="1"/>
            </p:cNvSpPr>
            <p:nvPr/>
          </p:nvSpPr>
          <p:spPr bwMode="auto">
            <a:xfrm>
              <a:off x="5079797" y="4009920"/>
              <a:ext cx="479975" cy="452939"/>
            </a:xfrm>
            <a:prstGeom prst="ellipse">
              <a:avLst/>
            </a:prstGeom>
            <a:noFill/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241</a:t>
              </a:r>
            </a:p>
          </p:txBody>
        </p:sp>
        <p:sp>
          <p:nvSpPr>
            <p:cNvPr id="228" name="Oval 51"/>
            <p:cNvSpPr>
              <a:spLocks noChangeAspect="1"/>
            </p:cNvSpPr>
            <p:nvPr/>
          </p:nvSpPr>
          <p:spPr bwMode="auto">
            <a:xfrm>
              <a:off x="5572291" y="4009920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242</a:t>
              </a:r>
            </a:p>
          </p:txBody>
        </p:sp>
        <p:sp>
          <p:nvSpPr>
            <p:cNvPr id="229" name="Oval 51"/>
            <p:cNvSpPr>
              <a:spLocks noChangeAspect="1"/>
            </p:cNvSpPr>
            <p:nvPr/>
          </p:nvSpPr>
          <p:spPr bwMode="auto">
            <a:xfrm>
              <a:off x="6051175" y="4009920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243</a:t>
              </a:r>
            </a:p>
          </p:txBody>
        </p:sp>
        <p:sp>
          <p:nvSpPr>
            <p:cNvPr id="230" name="Oval 51"/>
            <p:cNvSpPr>
              <a:spLocks noChangeAspect="1"/>
            </p:cNvSpPr>
            <p:nvPr/>
          </p:nvSpPr>
          <p:spPr bwMode="auto">
            <a:xfrm>
              <a:off x="6530059" y="4009920"/>
              <a:ext cx="479975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244</a:t>
              </a:r>
            </a:p>
          </p:txBody>
        </p:sp>
        <p:cxnSp>
          <p:nvCxnSpPr>
            <p:cNvPr id="243" name="AutoShape 17"/>
            <p:cNvCxnSpPr>
              <a:cxnSpLocks noChangeShapeType="1"/>
            </p:cNvCxnSpPr>
            <p:nvPr/>
          </p:nvCxnSpPr>
          <p:spPr bwMode="auto">
            <a:xfrm flipH="1">
              <a:off x="6335105" y="3600471"/>
              <a:ext cx="87570" cy="40423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" name="AutoShape 18"/>
            <p:cNvCxnSpPr>
              <a:cxnSpLocks noChangeShapeType="1"/>
            </p:cNvCxnSpPr>
            <p:nvPr/>
          </p:nvCxnSpPr>
          <p:spPr bwMode="auto">
            <a:xfrm>
              <a:off x="6422675" y="3600471"/>
              <a:ext cx="434146" cy="407767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" name="直接连接符 244"/>
            <p:cNvCxnSpPr/>
            <p:nvPr/>
          </p:nvCxnSpPr>
          <p:spPr bwMode="auto">
            <a:xfrm flipH="1">
              <a:off x="5813388" y="3600471"/>
              <a:ext cx="609287" cy="408137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/>
            <p:nvPr/>
          </p:nvCxnSpPr>
          <p:spPr bwMode="auto">
            <a:xfrm flipH="1">
              <a:off x="5291671" y="3600471"/>
              <a:ext cx="1131004" cy="403861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>
            <a:off x="4154510" y="4475403"/>
            <a:ext cx="2251469" cy="848558"/>
            <a:chOff x="4154510" y="4475403"/>
            <a:chExt cx="2251469" cy="848558"/>
          </a:xfrm>
        </p:grpSpPr>
        <p:sp>
          <p:nvSpPr>
            <p:cNvPr id="239" name="Oval 51"/>
            <p:cNvSpPr>
              <a:spLocks noChangeAspect="1"/>
            </p:cNvSpPr>
            <p:nvPr/>
          </p:nvSpPr>
          <p:spPr bwMode="auto">
            <a:xfrm>
              <a:off x="4154510" y="4871022"/>
              <a:ext cx="583932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dirty="0">
                  <a:solidFill>
                    <a:srgbClr val="000000"/>
                  </a:solidFill>
                </a:rPr>
                <a:t>2411</a:t>
              </a:r>
            </a:p>
          </p:txBody>
        </p:sp>
        <p:sp>
          <p:nvSpPr>
            <p:cNvPr id="240" name="Oval 51"/>
            <p:cNvSpPr>
              <a:spLocks noChangeAspect="1"/>
            </p:cNvSpPr>
            <p:nvPr/>
          </p:nvSpPr>
          <p:spPr bwMode="auto">
            <a:xfrm>
              <a:off x="4743188" y="4871022"/>
              <a:ext cx="551099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dirty="0">
                  <a:solidFill>
                    <a:srgbClr val="000000"/>
                  </a:solidFill>
                </a:rPr>
                <a:t>2412</a:t>
              </a:r>
            </a:p>
          </p:txBody>
        </p:sp>
        <p:sp>
          <p:nvSpPr>
            <p:cNvPr id="241" name="Oval 51"/>
            <p:cNvSpPr>
              <a:spLocks noChangeAspect="1"/>
            </p:cNvSpPr>
            <p:nvPr/>
          </p:nvSpPr>
          <p:spPr bwMode="auto">
            <a:xfrm>
              <a:off x="5299034" y="4871022"/>
              <a:ext cx="551099" cy="452939"/>
            </a:xfrm>
            <a:prstGeom prst="ellipse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dirty="0">
                  <a:solidFill>
                    <a:srgbClr val="000000"/>
                  </a:solidFill>
                </a:rPr>
                <a:t>2413</a:t>
              </a:r>
            </a:p>
          </p:txBody>
        </p:sp>
        <p:sp>
          <p:nvSpPr>
            <p:cNvPr id="242" name="Oval 51"/>
            <p:cNvSpPr>
              <a:spLocks noChangeAspect="1"/>
            </p:cNvSpPr>
            <p:nvPr/>
          </p:nvSpPr>
          <p:spPr bwMode="auto">
            <a:xfrm>
              <a:off x="5854880" y="4871022"/>
              <a:ext cx="551099" cy="452939"/>
            </a:xfrm>
            <a:prstGeom prst="ellipse">
              <a:avLst/>
            </a:prstGeom>
            <a:solidFill>
              <a:schemeClr val="tx1">
                <a:lumMod val="40000"/>
                <a:lumOff val="60000"/>
              </a:schemeClr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000" dirty="0">
                  <a:solidFill>
                    <a:srgbClr val="000000"/>
                  </a:solidFill>
                </a:rPr>
                <a:t>2414</a:t>
              </a:r>
            </a:p>
          </p:txBody>
        </p:sp>
        <p:cxnSp>
          <p:nvCxnSpPr>
            <p:cNvPr id="247" name="AutoShape 17"/>
            <p:cNvCxnSpPr>
              <a:cxnSpLocks noChangeShapeType="1"/>
            </p:cNvCxnSpPr>
            <p:nvPr/>
          </p:nvCxnSpPr>
          <p:spPr bwMode="auto">
            <a:xfrm>
              <a:off x="5298335" y="4475403"/>
              <a:ext cx="367397" cy="459741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8" name="AutoShape 18"/>
            <p:cNvCxnSpPr>
              <a:cxnSpLocks noChangeShapeType="1"/>
            </p:cNvCxnSpPr>
            <p:nvPr/>
          </p:nvCxnSpPr>
          <p:spPr bwMode="auto">
            <a:xfrm>
              <a:off x="5298335" y="4475403"/>
              <a:ext cx="864603" cy="44719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9" name="直接连接符 248"/>
            <p:cNvCxnSpPr/>
            <p:nvPr/>
          </p:nvCxnSpPr>
          <p:spPr bwMode="auto">
            <a:xfrm flipH="1">
              <a:off x="5168526" y="4475403"/>
              <a:ext cx="129809" cy="463647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直接连接符 249"/>
            <p:cNvCxnSpPr/>
            <p:nvPr/>
          </p:nvCxnSpPr>
          <p:spPr bwMode="auto">
            <a:xfrm flipH="1">
              <a:off x="4671320" y="4475403"/>
              <a:ext cx="627015" cy="470625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组合 24"/>
          <p:cNvGrpSpPr/>
          <p:nvPr/>
        </p:nvGrpSpPr>
        <p:grpSpPr>
          <a:xfrm>
            <a:off x="5146938" y="5454636"/>
            <a:ext cx="1016000" cy="1016000"/>
            <a:chOff x="5146938" y="5454636"/>
            <a:chExt cx="1016000" cy="1016000"/>
          </a:xfrm>
        </p:grpSpPr>
        <p:grpSp>
          <p:nvGrpSpPr>
            <p:cNvPr id="155" name="组合 154"/>
            <p:cNvGrpSpPr/>
            <p:nvPr/>
          </p:nvGrpSpPr>
          <p:grpSpPr>
            <a:xfrm>
              <a:off x="5146938" y="5454636"/>
              <a:ext cx="1016000" cy="1016000"/>
              <a:chOff x="1727200" y="2481943"/>
              <a:chExt cx="1016000" cy="1016000"/>
            </a:xfrm>
          </p:grpSpPr>
          <p:sp>
            <p:nvSpPr>
              <p:cNvPr id="180" name="矩形 179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81" name="直接连接符 180"/>
              <p:cNvCxnSpPr>
                <a:stCxn id="180" idx="1"/>
                <a:endCxn id="180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2" name="直接连接符 181"/>
              <p:cNvCxnSpPr>
                <a:stCxn id="180" idx="0"/>
                <a:endCxn id="180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3" name="直接连接符 182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5" name="直接连接符 184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9" name="椭圆 158"/>
            <p:cNvSpPr/>
            <p:nvPr/>
          </p:nvSpPr>
          <p:spPr bwMode="auto">
            <a:xfrm>
              <a:off x="5435053" y="548399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0" name="椭圆 209"/>
            <p:cNvSpPr/>
            <p:nvPr/>
          </p:nvSpPr>
          <p:spPr bwMode="auto">
            <a:xfrm>
              <a:off x="5926680" y="5745668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1" name="椭圆 230"/>
            <p:cNvSpPr/>
            <p:nvPr/>
          </p:nvSpPr>
          <p:spPr bwMode="auto">
            <a:xfrm>
              <a:off x="5190483" y="6005557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51" name="椭圆 250"/>
            <p:cNvSpPr/>
            <p:nvPr/>
          </p:nvSpPr>
          <p:spPr bwMode="auto">
            <a:xfrm>
              <a:off x="5683967" y="625726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304523" y="5421265"/>
            <a:ext cx="1016000" cy="1016000"/>
            <a:chOff x="7304523" y="5421265"/>
            <a:chExt cx="1016000" cy="1016000"/>
          </a:xfrm>
        </p:grpSpPr>
        <p:grpSp>
          <p:nvGrpSpPr>
            <p:cNvPr id="252" name="组合 251"/>
            <p:cNvGrpSpPr/>
            <p:nvPr/>
          </p:nvGrpSpPr>
          <p:grpSpPr>
            <a:xfrm>
              <a:off x="7304523" y="5421265"/>
              <a:ext cx="1016000" cy="1016000"/>
              <a:chOff x="1727200" y="2481943"/>
              <a:chExt cx="1016000" cy="1016000"/>
            </a:xfrm>
          </p:grpSpPr>
          <p:sp>
            <p:nvSpPr>
              <p:cNvPr id="253" name="矩形 252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54" name="直接连接符 253"/>
              <p:cNvCxnSpPr>
                <a:stCxn id="253" idx="1"/>
                <a:endCxn id="253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5" name="直接连接符 254"/>
              <p:cNvCxnSpPr>
                <a:stCxn id="253" idx="0"/>
                <a:endCxn id="253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6" name="直接连接符 255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7" name="直接连接符 256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8" name="直接连接符 257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9" name="直接连接符 258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60" name="椭圆 259"/>
            <p:cNvSpPr/>
            <p:nvPr/>
          </p:nvSpPr>
          <p:spPr bwMode="auto">
            <a:xfrm>
              <a:off x="7841552" y="546189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1" name="椭圆 260"/>
            <p:cNvSpPr/>
            <p:nvPr/>
          </p:nvSpPr>
          <p:spPr bwMode="auto">
            <a:xfrm>
              <a:off x="7348068" y="572780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2" name="椭圆 261"/>
            <p:cNvSpPr/>
            <p:nvPr/>
          </p:nvSpPr>
          <p:spPr bwMode="auto">
            <a:xfrm>
              <a:off x="8083970" y="597332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63" name="椭圆 262"/>
            <p:cNvSpPr/>
            <p:nvPr/>
          </p:nvSpPr>
          <p:spPr bwMode="auto">
            <a:xfrm>
              <a:off x="7606409" y="6238587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15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、回溯算法的基本思想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回溯法的基本步骤：</a:t>
            </a: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针对所给问题，定义问题的解空间；</a:t>
            </a:r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确定易于搜索的解空间结构；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设计约束函数和限界函数 </a:t>
            </a:r>
          </a:p>
          <a:p>
            <a:pPr lvl="1"/>
            <a:r>
              <a:rPr lang="en-US" altLang="zh-CN" dirty="0"/>
              <a:t>(4) </a:t>
            </a:r>
            <a:r>
              <a:rPr lang="zh-CN" altLang="en-US" dirty="0"/>
              <a:t>以深度优先方式搜索解空间（先根遍历状态树），并在搜索过程中用剪枝函数避免无效搜索。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/>
              <a:t>常用剪枝函数：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/>
              <a:t>用约束函数在扩展结点处剪去不满足约束的子树；</a:t>
            </a:r>
          </a:p>
          <a:p>
            <a:pPr lvl="1" eaLnBrk="1" hangingPunct="1">
              <a:lnSpc>
                <a:spcPct val="90000"/>
              </a:lnSpc>
              <a:spcBef>
                <a:spcPct val="15000"/>
              </a:spcBef>
              <a:spcAft>
                <a:spcPct val="15000"/>
              </a:spcAft>
            </a:pPr>
            <a:r>
              <a:rPr lang="zh-CN" altLang="en-US" dirty="0"/>
              <a:t>用限界函数剪去得不到最优解的子树。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954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递归回溯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回溯法对解空间作深度优先搜索，因此，在一般情况下用递归方法实现回溯法。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16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5181600" y="4705386"/>
            <a:ext cx="3962400" cy="1947898"/>
            <a:chOff x="1927" y="2387"/>
            <a:chExt cx="3493" cy="1678"/>
          </a:xfrm>
          <a:solidFill>
            <a:schemeClr val="accent1"/>
          </a:solidFill>
        </p:grpSpPr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3446" y="2387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2568" y="27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362" y="27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2137" y="321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2998" y="3218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14" name="AutoShape 15"/>
            <p:cNvCxnSpPr>
              <a:cxnSpLocks noChangeShapeType="1"/>
              <a:stCxn id="9" idx="3"/>
              <a:endCxn id="10" idx="7"/>
            </p:cNvCxnSpPr>
            <p:nvPr/>
          </p:nvCxnSpPr>
          <p:spPr bwMode="auto">
            <a:xfrm flipH="1">
              <a:off x="2897" y="2716"/>
              <a:ext cx="606" cy="113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" name="AutoShape 16"/>
            <p:cNvCxnSpPr>
              <a:cxnSpLocks noChangeShapeType="1"/>
              <a:stCxn id="9" idx="5"/>
              <a:endCxn id="11" idx="1"/>
            </p:cNvCxnSpPr>
            <p:nvPr/>
          </p:nvCxnSpPr>
          <p:spPr bwMode="auto">
            <a:xfrm>
              <a:off x="3775" y="2716"/>
              <a:ext cx="644" cy="11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17"/>
            <p:cNvCxnSpPr>
              <a:cxnSpLocks noChangeShapeType="1"/>
              <a:stCxn id="10" idx="3"/>
              <a:endCxn id="12" idx="0"/>
            </p:cNvCxnSpPr>
            <p:nvPr/>
          </p:nvCxnSpPr>
          <p:spPr bwMode="auto">
            <a:xfrm flipH="1">
              <a:off x="2330" y="3102"/>
              <a:ext cx="295" cy="11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AutoShape 18"/>
            <p:cNvCxnSpPr>
              <a:cxnSpLocks noChangeShapeType="1"/>
              <a:stCxn id="10" idx="5"/>
              <a:endCxn id="13" idx="0"/>
            </p:cNvCxnSpPr>
            <p:nvPr/>
          </p:nvCxnSpPr>
          <p:spPr bwMode="auto">
            <a:xfrm>
              <a:off x="2897" y="3102"/>
              <a:ext cx="294" cy="11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192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111 </a:t>
              </a:r>
            </a:p>
          </p:txBody>
        </p:sp>
        <p:sp>
          <p:nvSpPr>
            <p:cNvPr id="19" name="Oval 51"/>
            <p:cNvSpPr>
              <a:spLocks noChangeAspect="1"/>
            </p:cNvSpPr>
            <p:nvPr/>
          </p:nvSpPr>
          <p:spPr bwMode="auto">
            <a:xfrm>
              <a:off x="2359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110 </a:t>
              </a:r>
            </a:p>
          </p:txBody>
        </p:sp>
        <p:cxnSp>
          <p:nvCxnSpPr>
            <p:cNvPr id="20" name="AutoShape 17"/>
            <p:cNvCxnSpPr>
              <a:cxnSpLocks noChangeShapeType="1"/>
              <a:stCxn id="12" idx="3"/>
            </p:cNvCxnSpPr>
            <p:nvPr/>
          </p:nvCxnSpPr>
          <p:spPr bwMode="auto">
            <a:xfrm flipH="1">
              <a:off x="2120" y="3548"/>
              <a:ext cx="74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1" name="AutoShape 18"/>
            <p:cNvCxnSpPr>
              <a:cxnSpLocks noChangeShapeType="1"/>
              <a:stCxn id="12" idx="5"/>
            </p:cNvCxnSpPr>
            <p:nvPr/>
          </p:nvCxnSpPr>
          <p:spPr bwMode="auto">
            <a:xfrm>
              <a:off x="2466" y="3548"/>
              <a:ext cx="86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2" name="Oval 51"/>
            <p:cNvSpPr>
              <a:spLocks noChangeAspect="1"/>
            </p:cNvSpPr>
            <p:nvPr/>
          </p:nvSpPr>
          <p:spPr bwMode="auto">
            <a:xfrm>
              <a:off x="278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23" name="Oval 51"/>
            <p:cNvSpPr>
              <a:spLocks noChangeAspect="1"/>
            </p:cNvSpPr>
            <p:nvPr/>
          </p:nvSpPr>
          <p:spPr bwMode="auto">
            <a:xfrm>
              <a:off x="3223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100</a:t>
              </a:r>
            </a:p>
          </p:txBody>
        </p:sp>
        <p:cxnSp>
          <p:nvCxnSpPr>
            <p:cNvPr id="24" name="AutoShape 17"/>
            <p:cNvCxnSpPr>
              <a:cxnSpLocks noChangeShapeType="1"/>
              <a:stCxn id="13" idx="3"/>
            </p:cNvCxnSpPr>
            <p:nvPr/>
          </p:nvCxnSpPr>
          <p:spPr bwMode="auto">
            <a:xfrm flipH="1">
              <a:off x="2980" y="3547"/>
              <a:ext cx="75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AutoShape 18"/>
            <p:cNvCxnSpPr>
              <a:cxnSpLocks noChangeShapeType="1"/>
              <a:stCxn id="13" idx="5"/>
            </p:cNvCxnSpPr>
            <p:nvPr/>
          </p:nvCxnSpPr>
          <p:spPr bwMode="auto">
            <a:xfrm>
              <a:off x="3327" y="3547"/>
              <a:ext cx="89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6" name="Oval 51"/>
            <p:cNvSpPr>
              <a:spLocks noChangeAspect="1"/>
            </p:cNvSpPr>
            <p:nvPr/>
          </p:nvSpPr>
          <p:spPr bwMode="auto">
            <a:xfrm>
              <a:off x="3945" y="3226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27" name="Oval 51"/>
            <p:cNvSpPr>
              <a:spLocks noChangeAspect="1"/>
            </p:cNvSpPr>
            <p:nvPr/>
          </p:nvSpPr>
          <p:spPr bwMode="auto">
            <a:xfrm>
              <a:off x="4807" y="3225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00</a:t>
              </a:r>
            </a:p>
          </p:txBody>
        </p:sp>
        <p:cxnSp>
          <p:nvCxnSpPr>
            <p:cNvPr id="28" name="AutoShape 17"/>
            <p:cNvCxnSpPr>
              <a:cxnSpLocks noChangeShapeType="1"/>
              <a:stCxn id="11" idx="3"/>
            </p:cNvCxnSpPr>
            <p:nvPr/>
          </p:nvCxnSpPr>
          <p:spPr bwMode="auto">
            <a:xfrm flipH="1">
              <a:off x="4138" y="3101"/>
              <a:ext cx="28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9" name="AutoShape 18"/>
            <p:cNvCxnSpPr>
              <a:cxnSpLocks noChangeShapeType="1"/>
              <a:stCxn id="11" idx="5"/>
            </p:cNvCxnSpPr>
            <p:nvPr/>
          </p:nvCxnSpPr>
          <p:spPr bwMode="auto">
            <a:xfrm>
              <a:off x="4691" y="3101"/>
              <a:ext cx="30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" name="Oval 51"/>
            <p:cNvSpPr>
              <a:spLocks noChangeAspect="1"/>
            </p:cNvSpPr>
            <p:nvPr/>
          </p:nvSpPr>
          <p:spPr bwMode="auto">
            <a:xfrm>
              <a:off x="3738" y="3680"/>
              <a:ext cx="390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011 </a:t>
              </a:r>
            </a:p>
          </p:txBody>
        </p:sp>
        <p:sp>
          <p:nvSpPr>
            <p:cNvPr id="31" name="Oval 51"/>
            <p:cNvSpPr>
              <a:spLocks noChangeAspect="1"/>
            </p:cNvSpPr>
            <p:nvPr/>
          </p:nvSpPr>
          <p:spPr bwMode="auto">
            <a:xfrm>
              <a:off x="4170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010 </a:t>
              </a:r>
            </a:p>
          </p:txBody>
        </p: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flipH="1">
              <a:off x="3931" y="3555"/>
              <a:ext cx="7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" name="AutoShape 18"/>
            <p:cNvCxnSpPr>
              <a:cxnSpLocks noChangeShapeType="1"/>
            </p:cNvCxnSpPr>
            <p:nvPr/>
          </p:nvCxnSpPr>
          <p:spPr bwMode="auto">
            <a:xfrm>
              <a:off x="4274" y="3555"/>
              <a:ext cx="8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4" name="Oval 51"/>
            <p:cNvSpPr>
              <a:spLocks noChangeAspect="1"/>
            </p:cNvSpPr>
            <p:nvPr/>
          </p:nvSpPr>
          <p:spPr bwMode="auto">
            <a:xfrm>
              <a:off x="459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35" name="Oval 51"/>
            <p:cNvSpPr>
              <a:spLocks noChangeAspect="1"/>
            </p:cNvSpPr>
            <p:nvPr/>
          </p:nvSpPr>
          <p:spPr bwMode="auto">
            <a:xfrm>
              <a:off x="5034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000</a:t>
              </a:r>
            </a:p>
          </p:txBody>
        </p:sp>
        <p:cxnSp>
          <p:nvCxnSpPr>
            <p:cNvPr id="36" name="AutoShape 17"/>
            <p:cNvCxnSpPr>
              <a:cxnSpLocks noChangeShapeType="1"/>
            </p:cNvCxnSpPr>
            <p:nvPr/>
          </p:nvCxnSpPr>
          <p:spPr bwMode="auto">
            <a:xfrm flipH="1">
              <a:off x="4791" y="3554"/>
              <a:ext cx="73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" name="AutoShape 18"/>
            <p:cNvCxnSpPr>
              <a:cxnSpLocks noChangeShapeType="1"/>
            </p:cNvCxnSpPr>
            <p:nvPr/>
          </p:nvCxnSpPr>
          <p:spPr bwMode="auto">
            <a:xfrm>
              <a:off x="5136" y="3554"/>
              <a:ext cx="9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8" name="文本框 37"/>
          <p:cNvSpPr txBox="1"/>
          <p:nvPr/>
        </p:nvSpPr>
        <p:spPr>
          <a:xfrm>
            <a:off x="464168" y="2163672"/>
            <a:ext cx="8460896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n){</a:t>
            </a:r>
          </a:p>
          <a:p>
            <a:r>
              <a:rPr lang="en-US" altLang="zh-CN" sz="2400" b="1" dirty="0"/>
              <a:t>	if (t &gt; n ) Output(x);//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：输出当前解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叶子节点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400" b="1" dirty="0"/>
              <a:t>	else{</a:t>
            </a:r>
          </a:p>
          <a:p>
            <a:r>
              <a:rPr lang="en-US" altLang="zh-CN" sz="2400" b="1" dirty="0"/>
              <a:t>		x[t] =1;//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2.1</a:t>
            </a:r>
            <a:r>
              <a:rPr lang="zh-CN" altLang="en-US" sz="2400" b="1" dirty="0">
                <a:solidFill>
                  <a:srgbClr val="FF0000"/>
                </a:solidFill>
              </a:rPr>
              <a:t>：“取”第</a:t>
            </a:r>
            <a:r>
              <a:rPr lang="en-US" altLang="zh-CN" sz="2400" b="1" dirty="0">
                <a:solidFill>
                  <a:srgbClr val="FF0000"/>
                </a:solidFill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</a:rPr>
              <a:t>个元素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2.2</a:t>
            </a:r>
            <a:r>
              <a:rPr lang="zh-CN" altLang="en-US" sz="2400" b="1" dirty="0">
                <a:solidFill>
                  <a:srgbClr val="FF0000"/>
                </a:solidFill>
              </a:rPr>
              <a:t>：搜索左子树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x[t] =0;//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3.1</a:t>
            </a:r>
            <a:r>
              <a:rPr lang="zh-CN" altLang="en-US" sz="2400" b="1" dirty="0">
                <a:solidFill>
                  <a:srgbClr val="FF0000"/>
                </a:solidFill>
              </a:rPr>
              <a:t>：“舍”第</a:t>
            </a:r>
            <a:r>
              <a:rPr lang="en-US" altLang="zh-CN" sz="2400" b="1" dirty="0">
                <a:solidFill>
                  <a:srgbClr val="FF0000"/>
                </a:solidFill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</a:rPr>
              <a:t>个元素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3.2</a:t>
            </a:r>
            <a:r>
              <a:rPr lang="zh-CN" altLang="en-US" sz="2400" b="1" dirty="0">
                <a:solidFill>
                  <a:srgbClr val="FF0000"/>
                </a:solidFill>
              </a:rPr>
              <a:t>：搜索右子树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}//else</a:t>
            </a:r>
          </a:p>
          <a:p>
            <a:r>
              <a:rPr lang="en-US" altLang="zh-CN" sz="2400" b="1" dirty="0"/>
              <a:t>}//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958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递归回溯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回溯法对解空间作深度优先搜索，因此，在一般情况下用递归方法实现回溯法。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07142" y="2215884"/>
            <a:ext cx="7569200" cy="441351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void 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backtrack (</a:t>
            </a:r>
            <a:r>
              <a:rPr kumimoji="1" lang="en-US" altLang="zh-CN" sz="2400" b="1" kern="0" dirty="0" err="1">
                <a:solidFill>
                  <a:srgbClr val="FF0000"/>
                </a:solidFill>
                <a:ea typeface="黑体"/>
              </a:rPr>
              <a:t>int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 t)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{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if (t&gt;n) output(x);//</a:t>
            </a:r>
            <a:r>
              <a:rPr kumimoji="1" lang="zh-CN" altLang="en-US" sz="2400" b="1" kern="0" dirty="0">
                <a:solidFill>
                  <a:srgbClr val="FF0000"/>
                </a:solidFill>
                <a:ea typeface="黑体"/>
              </a:rPr>
              <a:t>步骤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1</a:t>
            </a:r>
            <a:r>
              <a:rPr kumimoji="1" lang="zh-CN" altLang="en-US" sz="2400" b="1" kern="0" dirty="0">
                <a:solidFill>
                  <a:srgbClr val="FF0000"/>
                </a:solidFill>
                <a:ea typeface="黑体"/>
              </a:rPr>
              <a:t>：输出当前解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(</a:t>
            </a:r>
            <a:r>
              <a:rPr kumimoji="1" lang="zh-CN" altLang="en-US" sz="2400" b="1" kern="0" dirty="0">
                <a:solidFill>
                  <a:srgbClr val="FF0000"/>
                </a:solidFill>
                <a:ea typeface="黑体"/>
              </a:rPr>
              <a:t>叶子节点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)</a:t>
            </a:r>
          </a:p>
          <a:p>
            <a:pPr marL="1143000" lvl="2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else for (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=f(n, t);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&lt;=g(n, t); 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++) </a:t>
            </a:r>
          </a:p>
          <a:p>
            <a:pPr marL="1600200" lvl="3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{//</a:t>
            </a:r>
            <a:r>
              <a:rPr kumimoji="1" lang="zh-CN" altLang="en-US" sz="2400" b="1" kern="0" dirty="0">
                <a:solidFill>
                  <a:srgbClr val="FF0000"/>
                </a:solidFill>
                <a:ea typeface="黑体"/>
              </a:rPr>
              <a:t>步骤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2</a:t>
            </a:r>
            <a:r>
              <a:rPr kumimoji="1" lang="zh-CN" altLang="en-US" sz="2400" b="1" kern="0" dirty="0">
                <a:solidFill>
                  <a:srgbClr val="FF0000"/>
                </a:solidFill>
                <a:ea typeface="黑体"/>
              </a:rPr>
              <a:t>：依次先根遍历各棵子树</a:t>
            </a:r>
            <a:endParaRPr kumimoji="1" lang="en-US" altLang="zh-CN" sz="2400" b="1" kern="0" dirty="0">
              <a:solidFill>
                <a:srgbClr val="FF0000"/>
              </a:solidFill>
              <a:ea typeface="黑体"/>
            </a:endParaRPr>
          </a:p>
          <a:p>
            <a:pPr marL="2057400" lvl="4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x[t]=h(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); 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//</a:t>
            </a:r>
            <a:r>
              <a:rPr kumimoji="1" lang="zh-CN" altLang="en-US" sz="2400" b="1" kern="0" dirty="0">
                <a:solidFill>
                  <a:srgbClr val="FF0000"/>
                </a:solidFill>
                <a:ea typeface="黑体"/>
              </a:rPr>
              <a:t>加入的元素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h(</a:t>
            </a:r>
            <a:r>
              <a:rPr kumimoji="1" lang="en-US" altLang="zh-CN" sz="2400" b="1" kern="0" dirty="0" err="1">
                <a:solidFill>
                  <a:srgbClr val="FF0000"/>
                </a:solidFill>
                <a:ea typeface="黑体"/>
              </a:rPr>
              <a:t>i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)</a:t>
            </a:r>
          </a:p>
          <a:p>
            <a:pPr marL="2057400" lvl="4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if (constraint(t)&amp;&amp;bound(t)) 	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backtrack(t+1);</a:t>
            </a:r>
          </a:p>
          <a:p>
            <a:pPr marL="2057400" lvl="4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x[t]=0; 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//</a:t>
            </a:r>
            <a:r>
              <a:rPr kumimoji="1" lang="zh-CN" altLang="en-US" sz="2400" b="1" kern="0" dirty="0">
                <a:solidFill>
                  <a:srgbClr val="FF0000"/>
                </a:solidFill>
                <a:ea typeface="黑体"/>
              </a:rPr>
              <a:t>必要时舍元素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h(</a:t>
            </a:r>
            <a:r>
              <a:rPr kumimoji="1" lang="en-US" altLang="zh-CN" sz="2400" b="1" kern="0" dirty="0" err="1">
                <a:solidFill>
                  <a:srgbClr val="FF0000"/>
                </a:solidFill>
                <a:ea typeface="黑体"/>
              </a:rPr>
              <a:t>i</a:t>
            </a:r>
            <a:r>
              <a:rPr kumimoji="1" lang="en-US" altLang="zh-CN" sz="2400" b="1" kern="0" dirty="0">
                <a:solidFill>
                  <a:srgbClr val="FF0000"/>
                </a:solidFill>
                <a:ea typeface="黑体"/>
              </a:rPr>
              <a:t>)</a:t>
            </a:r>
          </a:p>
          <a:p>
            <a:pPr marL="1600200" lvl="3" indent="-2286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}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300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迭代回溯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latin typeface="+mn-ea"/>
              </a:rPr>
              <a:t>采用树的非递归深度优先遍历算法，可将回溯法表示为一个非递归迭代过程。</a:t>
            </a:r>
          </a:p>
          <a:p>
            <a:endParaRPr lang="zh-CN" altLang="en-US" dirty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18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62907" y="2173636"/>
            <a:ext cx="8075386" cy="445044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kern="0" dirty="0">
                <a:solidFill>
                  <a:srgbClr val="000000"/>
                </a:solidFill>
                <a:ea typeface="黑体"/>
              </a:rPr>
              <a:t>	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void 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iterativeBacktrack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 ( ){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 t=1;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while (t&gt;0) {</a:t>
            </a:r>
          </a:p>
          <a:p>
            <a:pPr marL="1143000" lvl="2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if (f(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n,t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)&lt;=g(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n,t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)) </a:t>
            </a:r>
          </a:p>
          <a:p>
            <a:pPr marL="1600200" lvl="3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for (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 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=f(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n,t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);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&lt;=g(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n,t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);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++) {</a:t>
            </a:r>
          </a:p>
          <a:p>
            <a:pPr marL="2057400" lvl="4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x[t]=h(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);</a:t>
            </a:r>
          </a:p>
          <a:p>
            <a:pPr marL="2057400" lvl="4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if (constraint(t)&amp;&amp;bound(t)) </a:t>
            </a:r>
          </a:p>
          <a:p>
            <a:pPr marL="2057400" lvl="4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	{if (solution(t)) output(x); else t++;}</a:t>
            </a:r>
          </a:p>
          <a:p>
            <a:pPr marL="1600200" lvl="3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}</a:t>
            </a:r>
          </a:p>
          <a:p>
            <a:pPr marL="1143000" lvl="2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else t--;</a:t>
            </a:r>
          </a:p>
          <a:p>
            <a:pPr marL="742950" lvl="1" indent="-28575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}</a:t>
            </a:r>
          </a:p>
          <a:p>
            <a:pPr marL="342900" lvl="0" indent="-3429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	}//</a:t>
            </a:r>
            <a:r>
              <a:rPr kumimoji="1" lang="en-US" altLang="zh-CN" sz="2400" b="1" kern="0" dirty="0" err="1">
                <a:solidFill>
                  <a:srgbClr val="000000"/>
                </a:solidFill>
                <a:ea typeface="黑体"/>
              </a:rPr>
              <a:t>iterativeBacktrack</a:t>
            </a:r>
            <a:r>
              <a:rPr kumimoji="1" lang="en-US" altLang="zh-CN" sz="2400" b="1" kern="0" dirty="0">
                <a:solidFill>
                  <a:srgbClr val="000000"/>
                </a:solidFill>
                <a:ea typeface="黑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18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装载问题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装载问题</a:t>
            </a:r>
            <a:r>
              <a:rPr lang="zh-CN" altLang="en-US" dirty="0">
                <a:sym typeface="Symbol" pitchFamily="18" charset="2"/>
              </a:rPr>
              <a:t>定义</a:t>
            </a:r>
            <a:endParaRPr lang="en-US" altLang="zh-CN" dirty="0">
              <a:sym typeface="Symbol" pitchFamily="18" charset="2"/>
            </a:endParaRPr>
          </a:p>
          <a:p>
            <a:r>
              <a:rPr lang="en-US" altLang="zh-CN" dirty="0">
                <a:sym typeface="Symbol" pitchFamily="18" charset="2"/>
              </a:rPr>
              <a:t>n</a:t>
            </a:r>
            <a:r>
              <a:rPr lang="zh-CN" altLang="en-US" dirty="0">
                <a:sym typeface="Symbol" pitchFamily="18" charset="2"/>
              </a:rPr>
              <a:t>件货物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zh-CN" altLang="en-US" dirty="0">
                <a:sym typeface="Symbol" pitchFamily="18" charset="2"/>
              </a:rPr>
              <a:t>重</a:t>
            </a:r>
            <a:r>
              <a:rPr lang="en-US" altLang="zh-CN" dirty="0">
                <a:sym typeface="Symbol" pitchFamily="18" charset="2"/>
              </a:rPr>
              <a:t>w[1:n])</a:t>
            </a:r>
            <a:r>
              <a:rPr lang="zh-CN" altLang="en-US" dirty="0">
                <a:sym typeface="Symbol" pitchFamily="18" charset="2"/>
              </a:rPr>
              <a:t>装两艘船</a:t>
            </a:r>
            <a:r>
              <a:rPr lang="en-US" altLang="zh-CN" dirty="0">
                <a:sym typeface="Symbol" pitchFamily="18" charset="2"/>
              </a:rPr>
              <a:t>(</a:t>
            </a:r>
            <a:r>
              <a:rPr lang="zh-CN" altLang="en-US" dirty="0">
                <a:sym typeface="Symbol" pitchFamily="18" charset="2"/>
              </a:rPr>
              <a:t>载重量</a:t>
            </a:r>
            <a:r>
              <a:rPr lang="en-US" altLang="zh-CN" dirty="0">
                <a:sym typeface="Symbol" pitchFamily="18" charset="2"/>
              </a:rPr>
              <a:t>c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,c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), </a:t>
            </a:r>
            <a:br>
              <a:rPr lang="en-US" altLang="zh-CN" dirty="0">
                <a:sym typeface="Symbol" pitchFamily="18" charset="2"/>
              </a:rPr>
            </a:br>
            <a:r>
              <a:rPr lang="en-US" altLang="zh-CN" dirty="0">
                <a:sym typeface="Symbol" pitchFamily="18" charset="2"/>
              </a:rPr>
              <a:t>   </a:t>
            </a:r>
            <a:r>
              <a:rPr lang="en-US" altLang="zh-CN" baseline="-25000" dirty="0" err="1">
                <a:sym typeface="Symbol" pitchFamily="18" charset="2"/>
              </a:rPr>
              <a:t>i</a:t>
            </a:r>
            <a:r>
              <a:rPr lang="en-US" altLang="zh-CN" baseline="-25000" dirty="0">
                <a:sym typeface="Symbol" pitchFamily="18" charset="2"/>
              </a:rPr>
              <a:t>=1</a:t>
            </a:r>
            <a:r>
              <a:rPr lang="en-US" altLang="zh-CN" baseline="30000" dirty="0">
                <a:sym typeface="Symbol" pitchFamily="18" charset="2"/>
              </a:rPr>
              <a:t>n </a:t>
            </a:r>
            <a:r>
              <a:rPr lang="en-US" altLang="zh-CN" dirty="0">
                <a:sym typeface="Symbol" pitchFamily="18" charset="2"/>
              </a:rPr>
              <a:t>w[</a:t>
            </a:r>
            <a:r>
              <a:rPr lang="en-US" altLang="zh-CN" dirty="0" err="1">
                <a:sym typeface="Symbol" pitchFamily="18" charset="2"/>
              </a:rPr>
              <a:t>i</a:t>
            </a:r>
            <a:r>
              <a:rPr lang="en-US" altLang="zh-CN" dirty="0">
                <a:sym typeface="Symbol" pitchFamily="18" charset="2"/>
              </a:rPr>
              <a:t>]</a:t>
            </a:r>
            <a:r>
              <a:rPr lang="en-US" altLang="zh-CN" baseline="-2500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 c</a:t>
            </a:r>
            <a:r>
              <a:rPr lang="en-US" altLang="zh-CN" baseline="-250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+c</a:t>
            </a:r>
            <a:r>
              <a:rPr lang="en-US" altLang="zh-CN" baseline="-250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是否有装载方案</a:t>
            </a:r>
            <a:r>
              <a:rPr lang="en-US" altLang="zh-CN" dirty="0">
                <a:sym typeface="Symbol" pitchFamily="18" charset="2"/>
              </a:rPr>
              <a:t>. </a:t>
            </a:r>
          </a:p>
          <a:p>
            <a:pPr indent="-2880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Symbol" pitchFamily="18" charset="2"/>
              </a:rPr>
              <a:t>装载方案</a:t>
            </a:r>
            <a:r>
              <a:rPr lang="en-US" altLang="zh-CN" dirty="0">
                <a:sym typeface="Symbol" pitchFamily="18" charset="2"/>
              </a:rPr>
              <a:t>: </a:t>
            </a:r>
            <a:r>
              <a:rPr lang="zh-CN" altLang="en-US" dirty="0">
                <a:sym typeface="Symbol" pitchFamily="18" charset="2"/>
              </a:rPr>
              <a:t>尽可能装满第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艘</a:t>
            </a:r>
            <a:r>
              <a:rPr lang="en-US" altLang="zh-CN" dirty="0">
                <a:sym typeface="Symbol" pitchFamily="18" charset="2"/>
              </a:rPr>
              <a:t>, </a:t>
            </a:r>
            <a:r>
              <a:rPr lang="zh-CN" altLang="en-US" dirty="0">
                <a:sym typeface="Symbol" pitchFamily="18" charset="2"/>
              </a:rPr>
              <a:t>剩余的装第</a:t>
            </a:r>
            <a:r>
              <a:rPr lang="en-US" altLang="zh-CN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艘</a:t>
            </a:r>
            <a:r>
              <a:rPr lang="en-US" altLang="zh-CN" dirty="0">
                <a:sym typeface="Symbol" pitchFamily="18" charset="2"/>
              </a:rPr>
              <a:t> </a:t>
            </a:r>
          </a:p>
          <a:p>
            <a:pPr indent="-2880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Symbol" pitchFamily="18" charset="2"/>
              </a:rPr>
              <a:t>尽可能装满第</a:t>
            </a:r>
            <a:r>
              <a:rPr lang="en-US" altLang="zh-CN" dirty="0">
                <a:sym typeface="Symbol" pitchFamily="18" charset="2"/>
              </a:rPr>
              <a:t>1</a:t>
            </a:r>
            <a:r>
              <a:rPr lang="zh-CN" altLang="en-US" dirty="0">
                <a:sym typeface="Symbol" pitchFamily="18" charset="2"/>
              </a:rPr>
              <a:t>艘等价于下面变形的</a:t>
            </a:r>
            <a:r>
              <a:rPr lang="en-US" altLang="zh-CN" dirty="0">
                <a:sym typeface="Symbol" pitchFamily="18" charset="2"/>
              </a:rPr>
              <a:t>0-1</a:t>
            </a:r>
            <a:r>
              <a:rPr lang="zh-CN" altLang="en-US" dirty="0">
                <a:sym typeface="Symbol" pitchFamily="18" charset="2"/>
              </a:rPr>
              <a:t>背包</a:t>
            </a:r>
            <a:endParaRPr lang="en-US" altLang="zh-CN" dirty="0">
              <a:sym typeface="Symbol" pitchFamily="18" charset="2"/>
            </a:endParaRPr>
          </a:p>
          <a:p>
            <a:pPr indent="-2880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sym typeface="Symbol" pitchFamily="18" charset="2"/>
              </a:rPr>
              <a:t>例</a:t>
            </a:r>
            <a:r>
              <a:rPr lang="en-US" altLang="zh-CN" dirty="0">
                <a:sym typeface="Symbol" pitchFamily="18" charset="2"/>
              </a:rPr>
              <a:t>: w=[16,15,15],  c=30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19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850" y="3802894"/>
            <a:ext cx="4883286" cy="2359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33780" y="4005064"/>
            <a:ext cx="3266663" cy="2474780"/>
          </a:xfrm>
          <a:prstGeom prst="rect">
            <a:avLst/>
          </a:prstGeom>
          <a:blipFill>
            <a:blip r:embed="rId3"/>
            <a:stretch>
              <a:fillRect b="-2709"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0078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000000"/>
                </a:solidFill>
              </a:rPr>
              <a:t>1. </a:t>
            </a:r>
            <a:r>
              <a:rPr lang="zh-CN" altLang="en-US" dirty="0">
                <a:solidFill>
                  <a:srgbClr val="000000"/>
                </a:solidFill>
              </a:rPr>
              <a:t>树的遍历与回溯法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000000"/>
                </a:solidFill>
              </a:rPr>
              <a:t>2. </a:t>
            </a:r>
            <a:r>
              <a:rPr lang="zh-CN" altLang="en-US" dirty="0"/>
              <a:t>幂集问题</a:t>
            </a:r>
            <a:endParaRPr lang="en-US" altLang="zh-CN" dirty="0"/>
          </a:p>
          <a:p>
            <a:pPr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000000"/>
                </a:solidFill>
              </a:rPr>
              <a:t>3. n</a:t>
            </a:r>
            <a:r>
              <a:rPr lang="zh-CN" altLang="en-US" dirty="0">
                <a:solidFill>
                  <a:srgbClr val="000000"/>
                </a:solidFill>
              </a:rPr>
              <a:t>皇后问题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000000"/>
                </a:solidFill>
              </a:rPr>
              <a:t>4. </a:t>
            </a:r>
            <a:r>
              <a:rPr lang="zh-CN" altLang="en-US" dirty="0">
                <a:solidFill>
                  <a:srgbClr val="000000"/>
                </a:solidFill>
              </a:rPr>
              <a:t>回溯算法设计步骤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000000"/>
                </a:solidFill>
              </a:rPr>
              <a:t>5. </a:t>
            </a:r>
            <a:r>
              <a:rPr lang="zh-CN" altLang="en-US" dirty="0">
                <a:solidFill>
                  <a:srgbClr val="000000"/>
                </a:solidFill>
              </a:rPr>
              <a:t>最大团问题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000000"/>
                </a:solidFill>
              </a:rPr>
              <a:t>6. </a:t>
            </a:r>
            <a:r>
              <a:rPr lang="zh-CN" altLang="en-US" dirty="0">
                <a:solidFill>
                  <a:srgbClr val="000000"/>
                </a:solidFill>
              </a:rPr>
              <a:t>符号三角形 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000000"/>
                </a:solidFill>
              </a:rPr>
              <a:t>7. </a:t>
            </a:r>
            <a:r>
              <a:rPr lang="zh-CN" altLang="en-US" dirty="0">
                <a:solidFill>
                  <a:srgbClr val="000000"/>
                </a:solidFill>
              </a:rPr>
              <a:t>回溯算法的效率</a:t>
            </a:r>
            <a:endParaRPr lang="en-US" altLang="zh-CN" dirty="0">
              <a:solidFill>
                <a:srgbClr val="000000"/>
              </a:solidFill>
            </a:endParaRPr>
          </a:p>
          <a:p>
            <a:pPr>
              <a:spcBef>
                <a:spcPct val="10000"/>
              </a:spcBef>
              <a:buSzPct val="75000"/>
            </a:pPr>
            <a:endParaRPr lang="en-US" altLang="zh-CN" dirty="0"/>
          </a:p>
          <a:p>
            <a:pPr>
              <a:spcBef>
                <a:spcPct val="10000"/>
              </a:spcBef>
              <a:buSzPct val="75000"/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2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装载问题</a:t>
            </a:r>
            <a:r>
              <a:rPr lang="en-US" altLang="zh-CN" dirty="0"/>
              <a:t>—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解空间：状态树</a:t>
            </a:r>
            <a:endParaRPr lang="en-US" altLang="zh-CN" dirty="0"/>
          </a:p>
          <a:p>
            <a:r>
              <a:rPr lang="zh-CN" altLang="en-US" dirty="0"/>
              <a:t>解的表示：</a:t>
            </a:r>
            <a:r>
              <a:rPr lang="en-US" altLang="zh-CN" dirty="0"/>
              <a:t>x[ ]</a:t>
            </a:r>
          </a:p>
          <a:p>
            <a:r>
              <a:rPr lang="zh-CN" altLang="en-US" dirty="0"/>
              <a:t>约束函数：解</a:t>
            </a:r>
            <a:r>
              <a:rPr lang="en-US" altLang="zh-CN" dirty="0"/>
              <a:t>x</a:t>
            </a:r>
            <a:r>
              <a:rPr lang="zh-CN" altLang="en-US" dirty="0"/>
              <a:t>的总重量小于船的</a:t>
            </a:r>
            <a:r>
              <a:rPr lang="zh-CN" altLang="en-US" dirty="0">
                <a:sym typeface="Symbol" pitchFamily="18" charset="2"/>
              </a:rPr>
              <a:t>载重量</a:t>
            </a:r>
            <a:r>
              <a:rPr lang="en-US" altLang="zh-CN" dirty="0"/>
              <a:t>c</a:t>
            </a:r>
          </a:p>
          <a:p>
            <a:r>
              <a:rPr lang="zh-CN" altLang="en-US" dirty="0"/>
              <a:t>求解过程：在树上进行深度优先搜索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20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769" y="3751017"/>
            <a:ext cx="4449218" cy="21494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37" name="矩形 36"/>
          <p:cNvSpPr/>
          <p:nvPr/>
        </p:nvSpPr>
        <p:spPr>
          <a:xfrm>
            <a:off x="5387803" y="5901035"/>
            <a:ext cx="2791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kern="0" dirty="0">
                <a:solidFill>
                  <a:srgbClr val="000000"/>
                </a:solidFill>
                <a:sym typeface="Symbol" pitchFamily="18" charset="2"/>
              </a:rPr>
              <a:t>w=[16,15,15],  c=30 </a:t>
            </a:r>
            <a:endParaRPr lang="zh-CN" altLang="en-US" dirty="0"/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26363" y="3848100"/>
            <a:ext cx="4343400" cy="1974110"/>
            <a:chOff x="1927" y="2387"/>
            <a:chExt cx="3493" cy="1678"/>
          </a:xfrm>
          <a:solidFill>
            <a:schemeClr val="accent1"/>
          </a:solidFill>
        </p:grpSpPr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3446" y="2387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2568" y="27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4362" y="27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2137" y="321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2998" y="3218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12" name="AutoShape 15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897" y="2716"/>
              <a:ext cx="606" cy="113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" name="AutoShape 16"/>
            <p:cNvCxnSpPr>
              <a:cxnSpLocks noChangeShapeType="1"/>
              <a:stCxn id="7" idx="5"/>
              <a:endCxn id="9" idx="1"/>
            </p:cNvCxnSpPr>
            <p:nvPr/>
          </p:nvCxnSpPr>
          <p:spPr bwMode="auto">
            <a:xfrm>
              <a:off x="3775" y="2716"/>
              <a:ext cx="644" cy="11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" name="AutoShape 17"/>
            <p:cNvCxnSpPr>
              <a:cxnSpLocks noChangeShapeType="1"/>
              <a:stCxn id="8" idx="3"/>
              <a:endCxn id="10" idx="0"/>
            </p:cNvCxnSpPr>
            <p:nvPr/>
          </p:nvCxnSpPr>
          <p:spPr bwMode="auto">
            <a:xfrm flipH="1">
              <a:off x="2330" y="3102"/>
              <a:ext cx="295" cy="11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" name="AutoShape 18"/>
            <p:cNvCxnSpPr>
              <a:cxnSpLocks noChangeShapeType="1"/>
              <a:stCxn id="8" idx="5"/>
              <a:endCxn id="11" idx="0"/>
            </p:cNvCxnSpPr>
            <p:nvPr/>
          </p:nvCxnSpPr>
          <p:spPr bwMode="auto">
            <a:xfrm>
              <a:off x="2897" y="3102"/>
              <a:ext cx="294" cy="11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192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111 </a:t>
              </a:r>
            </a:p>
          </p:txBody>
        </p:sp>
        <p:sp>
          <p:nvSpPr>
            <p:cNvPr id="17" name="Oval 51"/>
            <p:cNvSpPr>
              <a:spLocks noChangeAspect="1"/>
            </p:cNvSpPr>
            <p:nvPr/>
          </p:nvSpPr>
          <p:spPr bwMode="auto">
            <a:xfrm>
              <a:off x="2359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110 </a:t>
              </a:r>
            </a:p>
          </p:txBody>
        </p:sp>
        <p:cxnSp>
          <p:nvCxnSpPr>
            <p:cNvPr id="18" name="AutoShape 17"/>
            <p:cNvCxnSpPr>
              <a:cxnSpLocks noChangeShapeType="1"/>
              <a:stCxn id="10" idx="3"/>
            </p:cNvCxnSpPr>
            <p:nvPr/>
          </p:nvCxnSpPr>
          <p:spPr bwMode="auto">
            <a:xfrm flipH="1">
              <a:off x="2120" y="3548"/>
              <a:ext cx="74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9" name="AutoShape 18"/>
            <p:cNvCxnSpPr>
              <a:cxnSpLocks noChangeShapeType="1"/>
              <a:stCxn id="10" idx="5"/>
            </p:cNvCxnSpPr>
            <p:nvPr/>
          </p:nvCxnSpPr>
          <p:spPr bwMode="auto">
            <a:xfrm>
              <a:off x="2466" y="3548"/>
              <a:ext cx="86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0" name="Oval 51"/>
            <p:cNvSpPr>
              <a:spLocks noChangeAspect="1"/>
            </p:cNvSpPr>
            <p:nvPr/>
          </p:nvSpPr>
          <p:spPr bwMode="auto">
            <a:xfrm>
              <a:off x="278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21" name="Oval 51"/>
            <p:cNvSpPr>
              <a:spLocks noChangeAspect="1"/>
            </p:cNvSpPr>
            <p:nvPr/>
          </p:nvSpPr>
          <p:spPr bwMode="auto">
            <a:xfrm>
              <a:off x="3223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100</a:t>
              </a:r>
            </a:p>
          </p:txBody>
        </p:sp>
        <p:cxnSp>
          <p:nvCxnSpPr>
            <p:cNvPr id="22" name="AutoShape 17"/>
            <p:cNvCxnSpPr>
              <a:cxnSpLocks noChangeShapeType="1"/>
              <a:stCxn id="11" idx="3"/>
            </p:cNvCxnSpPr>
            <p:nvPr/>
          </p:nvCxnSpPr>
          <p:spPr bwMode="auto">
            <a:xfrm flipH="1">
              <a:off x="2980" y="3547"/>
              <a:ext cx="75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3" name="AutoShape 18"/>
            <p:cNvCxnSpPr>
              <a:cxnSpLocks noChangeShapeType="1"/>
              <a:stCxn id="11" idx="5"/>
            </p:cNvCxnSpPr>
            <p:nvPr/>
          </p:nvCxnSpPr>
          <p:spPr bwMode="auto">
            <a:xfrm>
              <a:off x="3327" y="3547"/>
              <a:ext cx="89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4" name="Oval 51"/>
            <p:cNvSpPr>
              <a:spLocks noChangeAspect="1"/>
            </p:cNvSpPr>
            <p:nvPr/>
          </p:nvSpPr>
          <p:spPr bwMode="auto">
            <a:xfrm>
              <a:off x="3945" y="3226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25" name="Oval 51"/>
            <p:cNvSpPr>
              <a:spLocks noChangeAspect="1"/>
            </p:cNvSpPr>
            <p:nvPr/>
          </p:nvSpPr>
          <p:spPr bwMode="auto">
            <a:xfrm>
              <a:off x="4807" y="3225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00</a:t>
              </a:r>
            </a:p>
          </p:txBody>
        </p:sp>
        <p:cxnSp>
          <p:nvCxnSpPr>
            <p:cNvPr id="26" name="AutoShape 17"/>
            <p:cNvCxnSpPr>
              <a:cxnSpLocks noChangeShapeType="1"/>
              <a:stCxn id="9" idx="3"/>
            </p:cNvCxnSpPr>
            <p:nvPr/>
          </p:nvCxnSpPr>
          <p:spPr bwMode="auto">
            <a:xfrm flipH="1">
              <a:off x="4138" y="3101"/>
              <a:ext cx="28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" name="AutoShape 18"/>
            <p:cNvCxnSpPr>
              <a:cxnSpLocks noChangeShapeType="1"/>
              <a:stCxn id="9" idx="5"/>
            </p:cNvCxnSpPr>
            <p:nvPr/>
          </p:nvCxnSpPr>
          <p:spPr bwMode="auto">
            <a:xfrm>
              <a:off x="4691" y="3101"/>
              <a:ext cx="30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8" name="Oval 51"/>
            <p:cNvSpPr>
              <a:spLocks noChangeAspect="1"/>
            </p:cNvSpPr>
            <p:nvPr/>
          </p:nvSpPr>
          <p:spPr bwMode="auto">
            <a:xfrm>
              <a:off x="3738" y="3680"/>
              <a:ext cx="390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011 </a:t>
              </a:r>
            </a:p>
          </p:txBody>
        </p:sp>
        <p:sp>
          <p:nvSpPr>
            <p:cNvPr id="29" name="Oval 51"/>
            <p:cNvSpPr>
              <a:spLocks noChangeAspect="1"/>
            </p:cNvSpPr>
            <p:nvPr/>
          </p:nvSpPr>
          <p:spPr bwMode="auto">
            <a:xfrm>
              <a:off x="4170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010 </a:t>
              </a:r>
            </a:p>
          </p:txBody>
        </p:sp>
        <p:cxnSp>
          <p:nvCxnSpPr>
            <p:cNvPr id="30" name="AutoShape 17"/>
            <p:cNvCxnSpPr>
              <a:cxnSpLocks noChangeShapeType="1"/>
            </p:cNvCxnSpPr>
            <p:nvPr/>
          </p:nvCxnSpPr>
          <p:spPr bwMode="auto">
            <a:xfrm flipH="1">
              <a:off x="3931" y="3555"/>
              <a:ext cx="7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AutoShape 18"/>
            <p:cNvCxnSpPr>
              <a:cxnSpLocks noChangeShapeType="1"/>
            </p:cNvCxnSpPr>
            <p:nvPr/>
          </p:nvCxnSpPr>
          <p:spPr bwMode="auto">
            <a:xfrm>
              <a:off x="4274" y="3555"/>
              <a:ext cx="8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2" name="Oval 51"/>
            <p:cNvSpPr>
              <a:spLocks noChangeAspect="1"/>
            </p:cNvSpPr>
            <p:nvPr/>
          </p:nvSpPr>
          <p:spPr bwMode="auto">
            <a:xfrm>
              <a:off x="459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33" name="Oval 51"/>
            <p:cNvSpPr>
              <a:spLocks noChangeAspect="1"/>
            </p:cNvSpPr>
            <p:nvPr/>
          </p:nvSpPr>
          <p:spPr bwMode="auto">
            <a:xfrm>
              <a:off x="5034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000</a:t>
              </a:r>
            </a:p>
          </p:txBody>
        </p:sp>
        <p:cxnSp>
          <p:nvCxnSpPr>
            <p:cNvPr id="34" name="AutoShape 17"/>
            <p:cNvCxnSpPr>
              <a:cxnSpLocks noChangeShapeType="1"/>
            </p:cNvCxnSpPr>
            <p:nvPr/>
          </p:nvCxnSpPr>
          <p:spPr bwMode="auto">
            <a:xfrm flipH="1">
              <a:off x="4791" y="3554"/>
              <a:ext cx="73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" name="AutoShape 18"/>
            <p:cNvCxnSpPr>
              <a:cxnSpLocks noChangeShapeType="1"/>
            </p:cNvCxnSpPr>
            <p:nvPr/>
          </p:nvCxnSpPr>
          <p:spPr bwMode="auto">
            <a:xfrm>
              <a:off x="5136" y="3554"/>
              <a:ext cx="9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665972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x[ ] </a:t>
            </a:r>
            <a:r>
              <a:rPr lang="zh-CN" altLang="en-US" dirty="0"/>
              <a:t>表示解，例</a:t>
            </a:r>
            <a:r>
              <a:rPr lang="en-US" altLang="zh-CN" dirty="0"/>
              <a:t>x = (1, 0, 1)</a:t>
            </a:r>
            <a:r>
              <a:rPr lang="zh-CN" altLang="en-US" dirty="0"/>
              <a:t>表示集合</a:t>
            </a:r>
            <a:r>
              <a:rPr lang="en-US" altLang="zh-CN" dirty="0"/>
              <a:t>{16, 15}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8543" y="1829997"/>
            <a:ext cx="7895771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n){</a:t>
            </a:r>
          </a:p>
          <a:p>
            <a:r>
              <a:rPr lang="en-US" altLang="zh-CN" sz="2400" b="1" dirty="0"/>
              <a:t>	if (t &gt; n ) Output(x);//</a:t>
            </a:r>
            <a:r>
              <a:rPr lang="zh-CN" altLang="en-US" sz="2400" b="1" dirty="0"/>
              <a:t>叶子节点</a:t>
            </a:r>
            <a:endParaRPr lang="en-US" altLang="zh-CN" sz="2400" b="1" dirty="0"/>
          </a:p>
          <a:p>
            <a:r>
              <a:rPr lang="en-US" altLang="zh-CN" sz="2400" b="1" dirty="0"/>
              <a:t>	else{</a:t>
            </a:r>
          </a:p>
          <a:p>
            <a:r>
              <a:rPr lang="en-US" altLang="zh-CN" sz="2400" b="1" dirty="0"/>
              <a:t>		x[t] =1; //</a:t>
            </a:r>
            <a:r>
              <a:rPr lang="zh-CN" altLang="en-US" sz="2400" b="1" dirty="0"/>
              <a:t>“取”第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个元素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/>
              <a:t>搜索左子树</a:t>
            </a:r>
            <a:endParaRPr lang="en-US" altLang="zh-CN" sz="2400" b="1" dirty="0"/>
          </a:p>
          <a:p>
            <a:r>
              <a:rPr lang="en-US" altLang="zh-CN" sz="2400" b="1" dirty="0"/>
              <a:t>		x[t] =0; //</a:t>
            </a:r>
            <a:r>
              <a:rPr lang="zh-CN" altLang="en-US" sz="2400" b="1" dirty="0"/>
              <a:t>“舍”第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个元素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/>
              <a:t>搜索右子树</a:t>
            </a:r>
            <a:endParaRPr lang="en-US" altLang="zh-CN" sz="2400" b="1" dirty="0"/>
          </a:p>
          <a:p>
            <a:r>
              <a:rPr lang="en-US" altLang="zh-CN" sz="2400" b="1" dirty="0"/>
              <a:t>	}//else</a:t>
            </a:r>
          </a:p>
          <a:p>
            <a:r>
              <a:rPr lang="en-US" altLang="zh-CN" sz="2400" b="1" dirty="0"/>
              <a:t>}//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678543" y="5408149"/>
            <a:ext cx="7895771" cy="1200329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endParaRPr lang="en-US" altLang="zh-CN" sz="2400" b="1" dirty="0">
              <a:solidFill>
                <a:srgbClr val="FF0000"/>
              </a:solidFill>
            </a:endParaRPr>
          </a:p>
          <a:p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backtrack( 1, 3);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21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72163" y="558539"/>
            <a:ext cx="2791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kern="0" dirty="0">
                <a:solidFill>
                  <a:srgbClr val="000000"/>
                </a:solidFill>
                <a:sym typeface="Symbol" pitchFamily="18" charset="2"/>
              </a:rPr>
              <a:t>w=[16,15,15],  c=30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850243" y="2162629"/>
            <a:ext cx="600891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cw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: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当前重量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bestw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: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最优重量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if( </a:t>
            </a:r>
            <a:r>
              <a:rPr lang="en-US" altLang="zh-CN" sz="2400" b="1" dirty="0" err="1">
                <a:solidFill>
                  <a:srgbClr val="FF0000"/>
                </a:solidFill>
              </a:rPr>
              <a:t>cw</a:t>
            </a:r>
            <a:r>
              <a:rPr lang="en-US" altLang="zh-CN" sz="2400" b="1" dirty="0">
                <a:solidFill>
                  <a:srgbClr val="FF0000"/>
                </a:solidFill>
              </a:rPr>
              <a:t>&lt;=c &amp;&amp; </a:t>
            </a:r>
            <a:r>
              <a:rPr lang="en-US" altLang="zh-CN" sz="2400" b="1" dirty="0" err="1">
                <a:solidFill>
                  <a:srgbClr val="FF0000"/>
                </a:solidFill>
              </a:rPr>
              <a:t>cw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 err="1">
                <a:solidFill>
                  <a:srgbClr val="FF0000"/>
                </a:solidFill>
              </a:rPr>
              <a:t>bestw</a:t>
            </a:r>
            <a:r>
              <a:rPr lang="en-US" altLang="zh-CN" sz="2400" b="1" dirty="0">
                <a:solidFill>
                  <a:srgbClr val="FF0000"/>
                </a:solidFill>
              </a:rPr>
              <a:t>) </a:t>
            </a:r>
            <a:r>
              <a:rPr lang="en-US" altLang="zh-CN" sz="2400" b="1" dirty="0" err="1">
                <a:solidFill>
                  <a:srgbClr val="FF0000"/>
                </a:solidFill>
              </a:rPr>
              <a:t>bestw</a:t>
            </a:r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</a:rPr>
              <a:t>cw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88721" y="2948858"/>
            <a:ext cx="295715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sym typeface="Symbol" pitchFamily="18" charset="2"/>
              </a:rPr>
              <a:t>cw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sym typeface="Symbol" pitchFamily="18" charset="2"/>
              </a:rPr>
              <a:t>+=w[t];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67298" y="3312415"/>
            <a:ext cx="295715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sym typeface="Symbol" pitchFamily="18" charset="2"/>
              </a:rPr>
              <a:t>cw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-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sym typeface="Symbol" pitchFamily="18" charset="2"/>
              </a:rPr>
              <a:t>=w[t];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4657" y="5578949"/>
            <a:ext cx="26958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sym typeface="Symbol" pitchFamily="18" charset="2"/>
              </a:rPr>
              <a:t>bestw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  <a:sym typeface="Symbol" pitchFamily="18" charset="2"/>
              </a:rPr>
              <a:t>cw</a:t>
            </a:r>
            <a:r>
              <a:rPr lang="en-US" altLang="zh-CN" sz="2400" b="1" dirty="0">
                <a:solidFill>
                  <a:srgbClr val="FF0000"/>
                </a:solidFill>
                <a:sym typeface="Symbol" pitchFamily="18" charset="2"/>
              </a:rPr>
              <a:t>=0;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4611594" y="4690530"/>
            <a:ext cx="4532406" cy="2160000"/>
          </a:xfrm>
          <a:prstGeom prst="rect">
            <a:avLst/>
          </a:prstGeom>
          <a:solidFill>
            <a:schemeClr val="bg1"/>
          </a:solidFill>
          <a:ln w="28575" cap="sq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6" name="Group 39"/>
          <p:cNvGrpSpPr>
            <a:grpSpLocks/>
          </p:cNvGrpSpPr>
          <p:nvPr/>
        </p:nvGrpSpPr>
        <p:grpSpPr bwMode="auto">
          <a:xfrm>
            <a:off x="4661011" y="4784651"/>
            <a:ext cx="4343400" cy="1974110"/>
            <a:chOff x="1927" y="2387"/>
            <a:chExt cx="3493" cy="1678"/>
          </a:xfrm>
          <a:solidFill>
            <a:schemeClr val="accent1"/>
          </a:solidFill>
        </p:grpSpPr>
        <p:sp>
          <p:nvSpPr>
            <p:cNvPr id="107" name="Oval 51"/>
            <p:cNvSpPr>
              <a:spLocks noChangeAspect="1"/>
            </p:cNvSpPr>
            <p:nvPr/>
          </p:nvSpPr>
          <p:spPr bwMode="auto">
            <a:xfrm>
              <a:off x="3446" y="2387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108" name="Oval 51"/>
            <p:cNvSpPr>
              <a:spLocks noChangeAspect="1"/>
            </p:cNvSpPr>
            <p:nvPr/>
          </p:nvSpPr>
          <p:spPr bwMode="auto">
            <a:xfrm>
              <a:off x="2568" y="27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9" name="Oval 51"/>
            <p:cNvSpPr>
              <a:spLocks noChangeAspect="1"/>
            </p:cNvSpPr>
            <p:nvPr/>
          </p:nvSpPr>
          <p:spPr bwMode="auto">
            <a:xfrm>
              <a:off x="4362" y="27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0" name="Oval 51"/>
            <p:cNvSpPr>
              <a:spLocks noChangeAspect="1"/>
            </p:cNvSpPr>
            <p:nvPr/>
          </p:nvSpPr>
          <p:spPr bwMode="auto">
            <a:xfrm>
              <a:off x="2137" y="321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11" name="Oval 51"/>
            <p:cNvSpPr>
              <a:spLocks noChangeAspect="1"/>
            </p:cNvSpPr>
            <p:nvPr/>
          </p:nvSpPr>
          <p:spPr bwMode="auto">
            <a:xfrm>
              <a:off x="2998" y="3218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112" name="AutoShape 15"/>
            <p:cNvCxnSpPr>
              <a:cxnSpLocks noChangeShapeType="1"/>
              <a:stCxn id="107" idx="3"/>
              <a:endCxn id="108" idx="7"/>
            </p:cNvCxnSpPr>
            <p:nvPr/>
          </p:nvCxnSpPr>
          <p:spPr bwMode="auto">
            <a:xfrm flipH="1">
              <a:off x="2897" y="2716"/>
              <a:ext cx="606" cy="113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3" name="AutoShape 16"/>
            <p:cNvCxnSpPr>
              <a:cxnSpLocks noChangeShapeType="1"/>
              <a:stCxn id="107" idx="5"/>
              <a:endCxn id="109" idx="1"/>
            </p:cNvCxnSpPr>
            <p:nvPr/>
          </p:nvCxnSpPr>
          <p:spPr bwMode="auto">
            <a:xfrm>
              <a:off x="3775" y="2716"/>
              <a:ext cx="644" cy="11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4" name="AutoShape 17"/>
            <p:cNvCxnSpPr>
              <a:cxnSpLocks noChangeShapeType="1"/>
              <a:stCxn id="108" idx="3"/>
              <a:endCxn id="110" idx="0"/>
            </p:cNvCxnSpPr>
            <p:nvPr/>
          </p:nvCxnSpPr>
          <p:spPr bwMode="auto">
            <a:xfrm flipH="1">
              <a:off x="2330" y="3102"/>
              <a:ext cx="295" cy="11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5" name="AutoShape 18"/>
            <p:cNvCxnSpPr>
              <a:cxnSpLocks noChangeShapeType="1"/>
              <a:stCxn id="108" idx="5"/>
              <a:endCxn id="111" idx="0"/>
            </p:cNvCxnSpPr>
            <p:nvPr/>
          </p:nvCxnSpPr>
          <p:spPr bwMode="auto">
            <a:xfrm>
              <a:off x="2897" y="3102"/>
              <a:ext cx="294" cy="11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16" name="Oval 51"/>
            <p:cNvSpPr>
              <a:spLocks noChangeAspect="1"/>
            </p:cNvSpPr>
            <p:nvPr/>
          </p:nvSpPr>
          <p:spPr bwMode="auto">
            <a:xfrm>
              <a:off x="192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111 </a:t>
              </a:r>
            </a:p>
          </p:txBody>
        </p:sp>
        <p:sp>
          <p:nvSpPr>
            <p:cNvPr id="117" name="Oval 51"/>
            <p:cNvSpPr>
              <a:spLocks noChangeAspect="1"/>
            </p:cNvSpPr>
            <p:nvPr/>
          </p:nvSpPr>
          <p:spPr bwMode="auto">
            <a:xfrm>
              <a:off x="2359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110 </a:t>
              </a:r>
            </a:p>
          </p:txBody>
        </p:sp>
        <p:cxnSp>
          <p:nvCxnSpPr>
            <p:cNvPr id="118" name="AutoShape 17"/>
            <p:cNvCxnSpPr>
              <a:cxnSpLocks noChangeShapeType="1"/>
              <a:stCxn id="110" idx="3"/>
            </p:cNvCxnSpPr>
            <p:nvPr/>
          </p:nvCxnSpPr>
          <p:spPr bwMode="auto">
            <a:xfrm flipH="1">
              <a:off x="2120" y="3548"/>
              <a:ext cx="74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19" name="AutoShape 18"/>
            <p:cNvCxnSpPr>
              <a:cxnSpLocks noChangeShapeType="1"/>
              <a:stCxn id="110" idx="5"/>
            </p:cNvCxnSpPr>
            <p:nvPr/>
          </p:nvCxnSpPr>
          <p:spPr bwMode="auto">
            <a:xfrm>
              <a:off x="2466" y="3548"/>
              <a:ext cx="86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0" name="Oval 51"/>
            <p:cNvSpPr>
              <a:spLocks noChangeAspect="1"/>
            </p:cNvSpPr>
            <p:nvPr/>
          </p:nvSpPr>
          <p:spPr bwMode="auto">
            <a:xfrm>
              <a:off x="278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121" name="Oval 51"/>
            <p:cNvSpPr>
              <a:spLocks noChangeAspect="1"/>
            </p:cNvSpPr>
            <p:nvPr/>
          </p:nvSpPr>
          <p:spPr bwMode="auto">
            <a:xfrm>
              <a:off x="3223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100</a:t>
              </a:r>
            </a:p>
          </p:txBody>
        </p:sp>
        <p:cxnSp>
          <p:nvCxnSpPr>
            <p:cNvPr id="122" name="AutoShape 17"/>
            <p:cNvCxnSpPr>
              <a:cxnSpLocks noChangeShapeType="1"/>
              <a:stCxn id="111" idx="3"/>
            </p:cNvCxnSpPr>
            <p:nvPr/>
          </p:nvCxnSpPr>
          <p:spPr bwMode="auto">
            <a:xfrm flipH="1">
              <a:off x="2980" y="3547"/>
              <a:ext cx="75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3" name="AutoShape 18"/>
            <p:cNvCxnSpPr>
              <a:cxnSpLocks noChangeShapeType="1"/>
              <a:stCxn id="111" idx="5"/>
            </p:cNvCxnSpPr>
            <p:nvPr/>
          </p:nvCxnSpPr>
          <p:spPr bwMode="auto">
            <a:xfrm>
              <a:off x="3327" y="3547"/>
              <a:ext cx="89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4" name="Oval 51"/>
            <p:cNvSpPr>
              <a:spLocks noChangeAspect="1"/>
            </p:cNvSpPr>
            <p:nvPr/>
          </p:nvSpPr>
          <p:spPr bwMode="auto">
            <a:xfrm>
              <a:off x="3945" y="3226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125" name="Oval 51"/>
            <p:cNvSpPr>
              <a:spLocks noChangeAspect="1"/>
            </p:cNvSpPr>
            <p:nvPr/>
          </p:nvSpPr>
          <p:spPr bwMode="auto">
            <a:xfrm>
              <a:off x="4807" y="3225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00</a:t>
              </a:r>
            </a:p>
          </p:txBody>
        </p:sp>
        <p:cxnSp>
          <p:nvCxnSpPr>
            <p:cNvPr id="126" name="AutoShape 17"/>
            <p:cNvCxnSpPr>
              <a:cxnSpLocks noChangeShapeType="1"/>
              <a:stCxn id="109" idx="3"/>
            </p:cNvCxnSpPr>
            <p:nvPr/>
          </p:nvCxnSpPr>
          <p:spPr bwMode="auto">
            <a:xfrm flipH="1">
              <a:off x="4138" y="3101"/>
              <a:ext cx="28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7" name="AutoShape 18"/>
            <p:cNvCxnSpPr>
              <a:cxnSpLocks noChangeShapeType="1"/>
              <a:stCxn id="109" idx="5"/>
            </p:cNvCxnSpPr>
            <p:nvPr/>
          </p:nvCxnSpPr>
          <p:spPr bwMode="auto">
            <a:xfrm>
              <a:off x="4691" y="3101"/>
              <a:ext cx="30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28" name="Oval 51"/>
            <p:cNvSpPr>
              <a:spLocks noChangeAspect="1"/>
            </p:cNvSpPr>
            <p:nvPr/>
          </p:nvSpPr>
          <p:spPr bwMode="auto">
            <a:xfrm>
              <a:off x="3738" y="3680"/>
              <a:ext cx="390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011 </a:t>
              </a:r>
            </a:p>
          </p:txBody>
        </p:sp>
        <p:sp>
          <p:nvSpPr>
            <p:cNvPr id="129" name="Oval 51"/>
            <p:cNvSpPr>
              <a:spLocks noChangeAspect="1"/>
            </p:cNvSpPr>
            <p:nvPr/>
          </p:nvSpPr>
          <p:spPr bwMode="auto">
            <a:xfrm>
              <a:off x="4170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010 </a:t>
              </a:r>
            </a:p>
          </p:txBody>
        </p:sp>
        <p:cxnSp>
          <p:nvCxnSpPr>
            <p:cNvPr id="130" name="AutoShape 17"/>
            <p:cNvCxnSpPr>
              <a:cxnSpLocks noChangeShapeType="1"/>
            </p:cNvCxnSpPr>
            <p:nvPr/>
          </p:nvCxnSpPr>
          <p:spPr bwMode="auto">
            <a:xfrm flipH="1">
              <a:off x="3931" y="3555"/>
              <a:ext cx="7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1" name="AutoShape 18"/>
            <p:cNvCxnSpPr>
              <a:cxnSpLocks noChangeShapeType="1"/>
            </p:cNvCxnSpPr>
            <p:nvPr/>
          </p:nvCxnSpPr>
          <p:spPr bwMode="auto">
            <a:xfrm>
              <a:off x="4274" y="3555"/>
              <a:ext cx="8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32" name="Oval 51"/>
            <p:cNvSpPr>
              <a:spLocks noChangeAspect="1"/>
            </p:cNvSpPr>
            <p:nvPr/>
          </p:nvSpPr>
          <p:spPr bwMode="auto">
            <a:xfrm>
              <a:off x="459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133" name="Oval 51"/>
            <p:cNvSpPr>
              <a:spLocks noChangeAspect="1"/>
            </p:cNvSpPr>
            <p:nvPr/>
          </p:nvSpPr>
          <p:spPr bwMode="auto">
            <a:xfrm>
              <a:off x="5034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000</a:t>
              </a:r>
            </a:p>
          </p:txBody>
        </p:sp>
        <p:cxnSp>
          <p:nvCxnSpPr>
            <p:cNvPr id="134" name="AutoShape 17"/>
            <p:cNvCxnSpPr>
              <a:cxnSpLocks noChangeShapeType="1"/>
            </p:cNvCxnSpPr>
            <p:nvPr/>
          </p:nvCxnSpPr>
          <p:spPr bwMode="auto">
            <a:xfrm flipH="1">
              <a:off x="4791" y="3554"/>
              <a:ext cx="73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5" name="AutoShape 18"/>
            <p:cNvCxnSpPr>
              <a:cxnSpLocks noChangeShapeType="1"/>
            </p:cNvCxnSpPr>
            <p:nvPr/>
          </p:nvCxnSpPr>
          <p:spPr bwMode="auto">
            <a:xfrm>
              <a:off x="5136" y="3554"/>
              <a:ext cx="9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3102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1" grpId="0" animBg="1"/>
      <p:bldP spid="42" grpId="0" animBg="1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装载问题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22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8258" y="1541492"/>
            <a:ext cx="7895771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n){</a:t>
            </a:r>
          </a:p>
          <a:p>
            <a:r>
              <a:rPr lang="en-US" altLang="zh-CN" sz="2400" b="1" dirty="0"/>
              <a:t>	if (t &gt; n ) </a:t>
            </a:r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cw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: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当前重量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bestw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: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最优重量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	if( </a:t>
            </a:r>
            <a:r>
              <a:rPr lang="en-US" altLang="zh-CN" sz="2400" b="1" dirty="0" err="1">
                <a:solidFill>
                  <a:srgbClr val="FF0000"/>
                </a:solidFill>
              </a:rPr>
              <a:t>cw</a:t>
            </a:r>
            <a:r>
              <a:rPr lang="en-US" altLang="zh-CN" sz="2400" b="1" dirty="0">
                <a:solidFill>
                  <a:srgbClr val="FF0000"/>
                </a:solidFill>
              </a:rPr>
              <a:t>&lt;=c &amp;&amp; </a:t>
            </a:r>
            <a:r>
              <a:rPr lang="en-US" altLang="zh-CN" sz="2400" b="1" dirty="0" err="1">
                <a:solidFill>
                  <a:srgbClr val="FF0000"/>
                </a:solidFill>
              </a:rPr>
              <a:t>cw</a:t>
            </a:r>
            <a:r>
              <a:rPr lang="en-US" altLang="zh-CN" sz="2400" b="1" dirty="0">
                <a:solidFill>
                  <a:srgbClr val="FF0000"/>
                </a:solidFill>
              </a:rPr>
              <a:t>&gt;</a:t>
            </a:r>
            <a:r>
              <a:rPr lang="en-US" altLang="zh-CN" sz="2400" b="1" dirty="0" err="1">
                <a:solidFill>
                  <a:srgbClr val="FF0000"/>
                </a:solidFill>
              </a:rPr>
              <a:t>bestw</a:t>
            </a:r>
            <a:r>
              <a:rPr lang="en-US" altLang="zh-CN" sz="2400" b="1" dirty="0">
                <a:solidFill>
                  <a:srgbClr val="FF0000"/>
                </a:solidFill>
              </a:rPr>
              <a:t>) </a:t>
            </a:r>
            <a:r>
              <a:rPr lang="en-US" altLang="zh-CN" sz="2400" b="1" dirty="0" err="1">
                <a:solidFill>
                  <a:srgbClr val="FF0000"/>
                </a:solidFill>
              </a:rPr>
              <a:t>bestw</a:t>
            </a:r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r>
              <a:rPr lang="en-US" altLang="zh-CN" sz="2400" b="1" dirty="0" err="1">
                <a:solidFill>
                  <a:srgbClr val="FF0000"/>
                </a:solidFill>
              </a:rPr>
              <a:t>cw</a:t>
            </a:r>
            <a:r>
              <a:rPr lang="en-US" altLang="zh-CN" sz="2400" b="1" dirty="0">
                <a:solidFill>
                  <a:srgbClr val="FF0000"/>
                </a:solidFill>
              </a:rPr>
              <a:t>;</a:t>
            </a:r>
            <a:endParaRPr lang="en-US" altLang="zh-CN" sz="2400" b="1" dirty="0"/>
          </a:p>
          <a:p>
            <a:r>
              <a:rPr lang="en-US" altLang="zh-CN" sz="2400" b="1" dirty="0"/>
              <a:t>	else{</a:t>
            </a:r>
          </a:p>
          <a:p>
            <a:pPr lvl="0"/>
            <a:r>
              <a:rPr lang="en-US" altLang="zh-CN" sz="2400" b="1" dirty="0"/>
              <a:t>		x[t] =1;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cw+=w[t];</a:t>
            </a:r>
            <a:r>
              <a:rPr lang="en-US" altLang="zh-CN" sz="2400" b="1" dirty="0"/>
              <a:t> //</a:t>
            </a:r>
            <a:r>
              <a:rPr lang="zh-CN" altLang="en-US" sz="2400" b="1" dirty="0"/>
              <a:t>“取”第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个元素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/>
              <a:t>搜索左子树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kumimoji="1" lang="en-US" altLang="zh-CN" sz="2400" b="1" kern="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cw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-=w[t];</a:t>
            </a:r>
            <a:endParaRPr lang="en-US" altLang="zh-CN" sz="2400" b="1" dirty="0"/>
          </a:p>
          <a:p>
            <a:pPr lvl="0"/>
            <a:r>
              <a:rPr lang="en-US" altLang="zh-CN" sz="2400" b="1" dirty="0"/>
              <a:t>		</a:t>
            </a:r>
          </a:p>
          <a:p>
            <a:pPr lvl="0"/>
            <a:r>
              <a:rPr lang="en-US" altLang="zh-CN" sz="2400" b="1" dirty="0"/>
              <a:t>		x[t] =0; //</a:t>
            </a:r>
            <a:r>
              <a:rPr lang="zh-CN" altLang="en-US" sz="2400" b="1" dirty="0"/>
              <a:t>“舍”第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个元素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/>
              <a:t>搜索右子树</a:t>
            </a:r>
            <a:endParaRPr lang="en-US" altLang="zh-CN" sz="2400" b="1" dirty="0"/>
          </a:p>
          <a:p>
            <a:r>
              <a:rPr lang="en-US" altLang="zh-CN" sz="2400" b="1" dirty="0"/>
              <a:t>	}//else</a:t>
            </a:r>
          </a:p>
          <a:p>
            <a:r>
              <a:rPr lang="en-US" altLang="zh-CN" sz="2400" b="1" dirty="0"/>
              <a:t>}//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115455" y="2969492"/>
            <a:ext cx="7028545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if( </a:t>
            </a:r>
            <a:r>
              <a:rPr lang="en-US" altLang="zh-CN" sz="2400" b="1" dirty="0" err="1">
                <a:solidFill>
                  <a:srgbClr val="FF0000"/>
                </a:solidFill>
              </a:rPr>
              <a:t>cw+</a:t>
            </a:r>
            <a:r>
              <a:rPr kumimoji="1" lang="en-US" altLang="zh-CN" sz="2400" b="1" kern="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w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[t]</a:t>
            </a:r>
            <a:r>
              <a:rPr lang="en-US" altLang="zh-CN" sz="2400" b="1" dirty="0">
                <a:solidFill>
                  <a:srgbClr val="FF0000"/>
                </a:solidFill>
              </a:rPr>
              <a:t>&lt;=c ) {//</a:t>
            </a:r>
            <a:r>
              <a:rPr lang="zh-CN" altLang="en-US" sz="2400" b="1" dirty="0">
                <a:solidFill>
                  <a:srgbClr val="FF0000"/>
                </a:solidFill>
              </a:rPr>
              <a:t>若重量不超限则搜素，否则剪枝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/>
              <a:t>x[t] =1; </a:t>
            </a:r>
            <a:r>
              <a:rPr kumimoji="1" lang="en-US" altLang="zh-CN" sz="2400" b="1" kern="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cw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+=w[t];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	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/>
              <a:t>搜索左子树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kumimoji="1" lang="en-US" altLang="zh-CN" sz="2400" b="1" kern="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cw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-=w[t];</a:t>
            </a:r>
            <a:r>
              <a:rPr lang="en-US" altLang="zh-CN" sz="2400" b="1" dirty="0">
                <a:solidFill>
                  <a:srgbClr val="FF0000"/>
                </a:solidFill>
              </a:rPr>
              <a:t>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562603" y="4874625"/>
            <a:ext cx="3581397" cy="1627774"/>
            <a:chOff x="1927" y="2387"/>
            <a:chExt cx="3493" cy="1678"/>
          </a:xfrm>
          <a:solidFill>
            <a:schemeClr val="accent1"/>
          </a:solidFill>
        </p:grpSpPr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3446" y="2387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2568" y="27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4362" y="27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2137" y="321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2998" y="3218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13" name="AutoShape 15"/>
            <p:cNvCxnSpPr>
              <a:cxnSpLocks noChangeShapeType="1"/>
              <a:stCxn id="8" idx="3"/>
              <a:endCxn id="9" idx="7"/>
            </p:cNvCxnSpPr>
            <p:nvPr/>
          </p:nvCxnSpPr>
          <p:spPr bwMode="auto">
            <a:xfrm flipH="1">
              <a:off x="2897" y="2716"/>
              <a:ext cx="606" cy="113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" name="AutoShape 16"/>
            <p:cNvCxnSpPr>
              <a:cxnSpLocks noChangeShapeType="1"/>
              <a:stCxn id="8" idx="5"/>
              <a:endCxn id="10" idx="1"/>
            </p:cNvCxnSpPr>
            <p:nvPr/>
          </p:nvCxnSpPr>
          <p:spPr bwMode="auto">
            <a:xfrm>
              <a:off x="3775" y="2716"/>
              <a:ext cx="644" cy="11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5" name="AutoShape 17"/>
            <p:cNvCxnSpPr>
              <a:cxnSpLocks noChangeShapeType="1"/>
              <a:stCxn id="9" idx="3"/>
              <a:endCxn id="11" idx="0"/>
            </p:cNvCxnSpPr>
            <p:nvPr/>
          </p:nvCxnSpPr>
          <p:spPr bwMode="auto">
            <a:xfrm flipH="1">
              <a:off x="2330" y="3102"/>
              <a:ext cx="295" cy="11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18"/>
            <p:cNvCxnSpPr>
              <a:cxnSpLocks noChangeShapeType="1"/>
              <a:stCxn id="9" idx="5"/>
              <a:endCxn id="12" idx="0"/>
            </p:cNvCxnSpPr>
            <p:nvPr/>
          </p:nvCxnSpPr>
          <p:spPr bwMode="auto">
            <a:xfrm>
              <a:off x="2897" y="3102"/>
              <a:ext cx="294" cy="11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7" name="Oval 51"/>
            <p:cNvSpPr>
              <a:spLocks noChangeAspect="1"/>
            </p:cNvSpPr>
            <p:nvPr/>
          </p:nvSpPr>
          <p:spPr bwMode="auto">
            <a:xfrm>
              <a:off x="192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111 </a:t>
              </a:r>
            </a:p>
          </p:txBody>
        </p: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2359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110 </a:t>
              </a:r>
            </a:p>
          </p:txBody>
        </p:sp>
        <p:cxnSp>
          <p:nvCxnSpPr>
            <p:cNvPr id="19" name="AutoShape 17"/>
            <p:cNvCxnSpPr>
              <a:cxnSpLocks noChangeShapeType="1"/>
              <a:stCxn id="11" idx="3"/>
            </p:cNvCxnSpPr>
            <p:nvPr/>
          </p:nvCxnSpPr>
          <p:spPr bwMode="auto">
            <a:xfrm flipH="1">
              <a:off x="2120" y="3548"/>
              <a:ext cx="74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0" name="AutoShape 18"/>
            <p:cNvCxnSpPr>
              <a:cxnSpLocks noChangeShapeType="1"/>
              <a:stCxn id="11" idx="5"/>
            </p:cNvCxnSpPr>
            <p:nvPr/>
          </p:nvCxnSpPr>
          <p:spPr bwMode="auto">
            <a:xfrm>
              <a:off x="2466" y="3548"/>
              <a:ext cx="86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1" name="Oval 51"/>
            <p:cNvSpPr>
              <a:spLocks noChangeAspect="1"/>
            </p:cNvSpPr>
            <p:nvPr/>
          </p:nvSpPr>
          <p:spPr bwMode="auto">
            <a:xfrm>
              <a:off x="278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22" name="Oval 51"/>
            <p:cNvSpPr>
              <a:spLocks noChangeAspect="1"/>
            </p:cNvSpPr>
            <p:nvPr/>
          </p:nvSpPr>
          <p:spPr bwMode="auto">
            <a:xfrm>
              <a:off x="3223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100</a:t>
              </a:r>
            </a:p>
          </p:txBody>
        </p:sp>
        <p:cxnSp>
          <p:nvCxnSpPr>
            <p:cNvPr id="23" name="AutoShape 17"/>
            <p:cNvCxnSpPr>
              <a:cxnSpLocks noChangeShapeType="1"/>
              <a:stCxn id="12" idx="3"/>
            </p:cNvCxnSpPr>
            <p:nvPr/>
          </p:nvCxnSpPr>
          <p:spPr bwMode="auto">
            <a:xfrm flipH="1">
              <a:off x="2980" y="3547"/>
              <a:ext cx="75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4" name="AutoShape 18"/>
            <p:cNvCxnSpPr>
              <a:cxnSpLocks noChangeShapeType="1"/>
              <a:stCxn id="12" idx="5"/>
            </p:cNvCxnSpPr>
            <p:nvPr/>
          </p:nvCxnSpPr>
          <p:spPr bwMode="auto">
            <a:xfrm>
              <a:off x="3327" y="3547"/>
              <a:ext cx="89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5" name="Oval 51"/>
            <p:cNvSpPr>
              <a:spLocks noChangeAspect="1"/>
            </p:cNvSpPr>
            <p:nvPr/>
          </p:nvSpPr>
          <p:spPr bwMode="auto">
            <a:xfrm>
              <a:off x="3945" y="3226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26" name="Oval 51"/>
            <p:cNvSpPr>
              <a:spLocks noChangeAspect="1"/>
            </p:cNvSpPr>
            <p:nvPr/>
          </p:nvSpPr>
          <p:spPr bwMode="auto">
            <a:xfrm>
              <a:off x="4807" y="3225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00</a:t>
              </a:r>
            </a:p>
          </p:txBody>
        </p:sp>
        <p:cxnSp>
          <p:nvCxnSpPr>
            <p:cNvPr id="27" name="AutoShape 17"/>
            <p:cNvCxnSpPr>
              <a:cxnSpLocks noChangeShapeType="1"/>
              <a:stCxn id="10" idx="3"/>
            </p:cNvCxnSpPr>
            <p:nvPr/>
          </p:nvCxnSpPr>
          <p:spPr bwMode="auto">
            <a:xfrm flipH="1">
              <a:off x="4138" y="3101"/>
              <a:ext cx="28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" name="AutoShape 18"/>
            <p:cNvCxnSpPr>
              <a:cxnSpLocks noChangeShapeType="1"/>
              <a:stCxn id="10" idx="5"/>
            </p:cNvCxnSpPr>
            <p:nvPr/>
          </p:nvCxnSpPr>
          <p:spPr bwMode="auto">
            <a:xfrm>
              <a:off x="4691" y="3101"/>
              <a:ext cx="30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9" name="Oval 51"/>
            <p:cNvSpPr>
              <a:spLocks noChangeAspect="1"/>
            </p:cNvSpPr>
            <p:nvPr/>
          </p:nvSpPr>
          <p:spPr bwMode="auto">
            <a:xfrm>
              <a:off x="3738" y="3680"/>
              <a:ext cx="390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011 </a:t>
              </a:r>
            </a:p>
          </p:txBody>
        </p:sp>
        <p:sp>
          <p:nvSpPr>
            <p:cNvPr id="30" name="Oval 51"/>
            <p:cNvSpPr>
              <a:spLocks noChangeAspect="1"/>
            </p:cNvSpPr>
            <p:nvPr/>
          </p:nvSpPr>
          <p:spPr bwMode="auto">
            <a:xfrm>
              <a:off x="4170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010 </a:t>
              </a:r>
            </a:p>
          </p:txBody>
        </p: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 flipH="1">
              <a:off x="3931" y="3555"/>
              <a:ext cx="7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2" name="AutoShape 18"/>
            <p:cNvCxnSpPr>
              <a:cxnSpLocks noChangeShapeType="1"/>
            </p:cNvCxnSpPr>
            <p:nvPr/>
          </p:nvCxnSpPr>
          <p:spPr bwMode="auto">
            <a:xfrm>
              <a:off x="4274" y="3555"/>
              <a:ext cx="8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3" name="Oval 51"/>
            <p:cNvSpPr>
              <a:spLocks noChangeAspect="1"/>
            </p:cNvSpPr>
            <p:nvPr/>
          </p:nvSpPr>
          <p:spPr bwMode="auto">
            <a:xfrm>
              <a:off x="459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34" name="Oval 51"/>
            <p:cNvSpPr>
              <a:spLocks noChangeAspect="1"/>
            </p:cNvSpPr>
            <p:nvPr/>
          </p:nvSpPr>
          <p:spPr bwMode="auto">
            <a:xfrm>
              <a:off x="5034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000</a:t>
              </a:r>
            </a:p>
          </p:txBody>
        </p:sp>
        <p:cxnSp>
          <p:nvCxnSpPr>
            <p:cNvPr id="35" name="AutoShape 17"/>
            <p:cNvCxnSpPr>
              <a:cxnSpLocks noChangeShapeType="1"/>
            </p:cNvCxnSpPr>
            <p:nvPr/>
          </p:nvCxnSpPr>
          <p:spPr bwMode="auto">
            <a:xfrm flipH="1">
              <a:off x="4791" y="3554"/>
              <a:ext cx="73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6" name="AutoShape 18"/>
            <p:cNvCxnSpPr>
              <a:cxnSpLocks noChangeShapeType="1"/>
            </p:cNvCxnSpPr>
            <p:nvPr/>
          </p:nvCxnSpPr>
          <p:spPr bwMode="auto">
            <a:xfrm>
              <a:off x="5136" y="3554"/>
              <a:ext cx="9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37" name="矩形 36"/>
          <p:cNvSpPr/>
          <p:nvPr/>
        </p:nvSpPr>
        <p:spPr>
          <a:xfrm>
            <a:off x="5472163" y="558539"/>
            <a:ext cx="2791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kern="0" dirty="0">
                <a:solidFill>
                  <a:srgbClr val="000000"/>
                </a:solidFill>
                <a:sym typeface="Symbol" pitchFamily="18" charset="2"/>
              </a:rPr>
              <a:t>w=[16,15,15],  c=30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96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en-US" dirty="0"/>
              <a:t>、最大团问题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7800"/>
            <a:ext cx="8686800" cy="49530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完全子图</a:t>
            </a:r>
            <a:r>
              <a:rPr lang="zh-CN" altLang="en-US" dirty="0"/>
              <a:t>：给定无向图</a:t>
            </a:r>
            <a:r>
              <a:rPr lang="en-US" altLang="zh-CN" dirty="0"/>
              <a:t>G=(V</a:t>
            </a:r>
            <a:r>
              <a:rPr lang="zh-CN" altLang="en-US" dirty="0"/>
              <a:t>，</a:t>
            </a:r>
            <a:r>
              <a:rPr lang="en-US" altLang="zh-CN" dirty="0"/>
              <a:t>E)</a:t>
            </a:r>
            <a:r>
              <a:rPr lang="zh-CN" altLang="en-US" dirty="0"/>
              <a:t>。如果</a:t>
            </a:r>
            <a:r>
              <a:rPr lang="en-US" altLang="zh-CN" dirty="0"/>
              <a:t>U</a:t>
            </a:r>
            <a:r>
              <a:rPr kumimoji="0" lang="en-US" altLang="zh-CN" dirty="0">
                <a:latin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dirty="0"/>
              <a:t>V</a:t>
            </a:r>
            <a:r>
              <a:rPr lang="zh-CN" altLang="en-US" dirty="0"/>
              <a:t>，且对任意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 err="1"/>
              <a:t>v</a:t>
            </a:r>
            <a:r>
              <a:rPr kumimoji="0"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dirty="0" err="1"/>
              <a:t>U</a:t>
            </a:r>
            <a:r>
              <a:rPr lang="zh-CN" altLang="en-US" dirty="0"/>
              <a:t>有</a:t>
            </a:r>
            <a:r>
              <a:rPr lang="en-US" altLang="zh-CN" dirty="0"/>
              <a:t>(u</a:t>
            </a:r>
            <a:r>
              <a:rPr lang="zh-CN" altLang="en-US" dirty="0"/>
              <a:t>，</a:t>
            </a:r>
            <a:r>
              <a:rPr lang="en-US" altLang="zh-CN" dirty="0"/>
              <a:t>v)</a:t>
            </a:r>
            <a:r>
              <a:rPr kumimoji="0"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E</a:t>
            </a:r>
            <a:r>
              <a:rPr lang="zh-CN" altLang="en-US" dirty="0"/>
              <a:t>，则称</a:t>
            </a:r>
            <a:r>
              <a:rPr lang="en-US" altLang="zh-CN" dirty="0"/>
              <a:t>U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的完全子图。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团</a:t>
            </a:r>
            <a:r>
              <a:rPr lang="zh-CN" altLang="en-US" dirty="0"/>
              <a:t>：</a:t>
            </a:r>
            <a:r>
              <a:rPr lang="en-US" altLang="zh-CN" dirty="0"/>
              <a:t>G</a:t>
            </a:r>
            <a:r>
              <a:rPr lang="zh-CN" altLang="en-US" dirty="0"/>
              <a:t>的完全子图</a:t>
            </a:r>
            <a:r>
              <a:rPr lang="en-US" altLang="zh-CN" dirty="0"/>
              <a:t>U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的团当且仅当</a:t>
            </a:r>
            <a:r>
              <a:rPr lang="en-US" altLang="zh-CN" dirty="0"/>
              <a:t>U</a:t>
            </a:r>
            <a:r>
              <a:rPr lang="zh-CN" altLang="en-US" dirty="0"/>
              <a:t>不包含在</a:t>
            </a:r>
            <a:r>
              <a:rPr lang="en-US" altLang="zh-CN" dirty="0"/>
              <a:t>G</a:t>
            </a:r>
            <a:r>
              <a:rPr lang="zh-CN" altLang="en-US" dirty="0"/>
              <a:t>的更大的完全子图中。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zh-CN" altLang="en-US" dirty="0">
                <a:solidFill>
                  <a:srgbClr val="FF0000"/>
                </a:solidFill>
              </a:rPr>
              <a:t>的最大团</a:t>
            </a:r>
            <a:r>
              <a:rPr lang="zh-CN" altLang="en-US" dirty="0"/>
              <a:t>：是指</a:t>
            </a:r>
            <a:r>
              <a:rPr lang="en-US" altLang="zh-CN" dirty="0"/>
              <a:t>G</a:t>
            </a:r>
            <a:r>
              <a:rPr lang="zh-CN" altLang="en-US" dirty="0"/>
              <a:t>中所含顶点数最多的团。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23</a:t>
            </a:fld>
            <a:endParaRPr lang="en-US" altLang="zh-CN">
              <a:solidFill>
                <a:srgbClr val="393939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900362" y="3581401"/>
            <a:ext cx="3446463" cy="2430463"/>
            <a:chOff x="955448" y="3378200"/>
            <a:chExt cx="3446463" cy="2430463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55448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385785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16123" y="4278312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5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955448" y="5222875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4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385785" y="5222875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3</a:t>
              </a:r>
            </a:p>
          </p:txBody>
        </p:sp>
        <p:cxnSp>
          <p:nvCxnSpPr>
            <p:cNvPr id="18" name="AutoShape 17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1541235" y="3671887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8"/>
            <p:cNvCxnSpPr>
              <a:cxnSpLocks noChangeShapeType="1"/>
              <a:stCxn id="10" idx="1"/>
              <a:endCxn id="9" idx="6"/>
            </p:cNvCxnSpPr>
            <p:nvPr/>
          </p:nvCxnSpPr>
          <p:spPr bwMode="auto">
            <a:xfrm flipH="1" flipV="1">
              <a:off x="2971573" y="3671887"/>
              <a:ext cx="930275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9"/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>
              <a:off x="1541235" y="5516562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20"/>
            <p:cNvCxnSpPr>
              <a:cxnSpLocks noChangeShapeType="1"/>
              <a:stCxn id="11" idx="0"/>
              <a:endCxn id="8" idx="4"/>
            </p:cNvCxnSpPr>
            <p:nvPr/>
          </p:nvCxnSpPr>
          <p:spPr bwMode="auto">
            <a:xfrm flipV="1">
              <a:off x="1249135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21"/>
            <p:cNvCxnSpPr>
              <a:cxnSpLocks noChangeShapeType="1"/>
              <a:stCxn id="12" idx="0"/>
              <a:endCxn id="9" idx="4"/>
            </p:cNvCxnSpPr>
            <p:nvPr/>
          </p:nvCxnSpPr>
          <p:spPr bwMode="auto">
            <a:xfrm flipV="1">
              <a:off x="2679473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22"/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2971573" y="4778375"/>
              <a:ext cx="930275" cy="738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23"/>
            <p:cNvCxnSpPr>
              <a:cxnSpLocks noChangeShapeType="1"/>
              <a:stCxn id="12" idx="1"/>
              <a:endCxn id="8" idx="5"/>
            </p:cNvCxnSpPr>
            <p:nvPr/>
          </p:nvCxnSpPr>
          <p:spPr bwMode="auto">
            <a:xfrm flipH="1" flipV="1">
              <a:off x="1455510" y="3878262"/>
              <a:ext cx="1016000" cy="1430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23072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最大团问题 问题分析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解空间：状态树（子集树）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可行性约束函数：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顶点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到已选入的顶点集中每一个顶点都有边相连。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限界函数：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有足够多的可选择顶点使得算法有可能在右子树中找到更大的团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24</a:t>
            </a:fld>
            <a:endParaRPr lang="en-US" altLang="zh-CN">
              <a:solidFill>
                <a:srgbClr val="393939"/>
              </a:solidFill>
            </a:endParaRPr>
          </a:p>
        </p:txBody>
      </p: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4545564" y="3809066"/>
            <a:ext cx="4248472" cy="2088530"/>
            <a:chOff x="1927" y="2387"/>
            <a:chExt cx="3493" cy="1678"/>
          </a:xfrm>
          <a:solidFill>
            <a:schemeClr val="accent1"/>
          </a:solidFill>
        </p:grpSpPr>
        <p:sp>
          <p:nvSpPr>
            <p:cNvPr id="19" name="Oval 51"/>
            <p:cNvSpPr>
              <a:spLocks noChangeAspect="1"/>
            </p:cNvSpPr>
            <p:nvPr/>
          </p:nvSpPr>
          <p:spPr bwMode="auto">
            <a:xfrm>
              <a:off x="3446" y="2387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20" name="Oval 51"/>
            <p:cNvSpPr>
              <a:spLocks noChangeAspect="1"/>
            </p:cNvSpPr>
            <p:nvPr/>
          </p:nvSpPr>
          <p:spPr bwMode="auto">
            <a:xfrm>
              <a:off x="2568" y="27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" name="Oval 51"/>
            <p:cNvSpPr>
              <a:spLocks noChangeAspect="1"/>
            </p:cNvSpPr>
            <p:nvPr/>
          </p:nvSpPr>
          <p:spPr bwMode="auto">
            <a:xfrm>
              <a:off x="4362" y="27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2" name="Oval 51"/>
            <p:cNvSpPr>
              <a:spLocks noChangeAspect="1"/>
            </p:cNvSpPr>
            <p:nvPr/>
          </p:nvSpPr>
          <p:spPr bwMode="auto">
            <a:xfrm>
              <a:off x="2137" y="321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23" name="Oval 51"/>
            <p:cNvSpPr>
              <a:spLocks noChangeAspect="1"/>
            </p:cNvSpPr>
            <p:nvPr/>
          </p:nvSpPr>
          <p:spPr bwMode="auto">
            <a:xfrm>
              <a:off x="2998" y="3218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4" name="AutoShape 15"/>
            <p:cNvCxnSpPr>
              <a:cxnSpLocks noChangeShapeType="1"/>
              <a:stCxn id="19" idx="3"/>
              <a:endCxn id="20" idx="7"/>
            </p:cNvCxnSpPr>
            <p:nvPr/>
          </p:nvCxnSpPr>
          <p:spPr bwMode="auto">
            <a:xfrm flipH="1">
              <a:off x="2897" y="2716"/>
              <a:ext cx="606" cy="113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5" name="AutoShape 16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3775" y="2716"/>
              <a:ext cx="644" cy="11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AutoShape 17"/>
            <p:cNvCxnSpPr>
              <a:cxnSpLocks noChangeShapeType="1"/>
              <a:stCxn id="20" idx="3"/>
              <a:endCxn id="22" idx="0"/>
            </p:cNvCxnSpPr>
            <p:nvPr/>
          </p:nvCxnSpPr>
          <p:spPr bwMode="auto">
            <a:xfrm flipH="1">
              <a:off x="2330" y="3102"/>
              <a:ext cx="295" cy="11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" name="AutoShape 18"/>
            <p:cNvCxnSpPr>
              <a:cxnSpLocks noChangeShapeType="1"/>
              <a:stCxn id="20" idx="5"/>
              <a:endCxn id="23" idx="0"/>
            </p:cNvCxnSpPr>
            <p:nvPr/>
          </p:nvCxnSpPr>
          <p:spPr bwMode="auto">
            <a:xfrm>
              <a:off x="2897" y="3102"/>
              <a:ext cx="294" cy="11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8" name="Oval 51"/>
            <p:cNvSpPr>
              <a:spLocks noChangeAspect="1"/>
            </p:cNvSpPr>
            <p:nvPr/>
          </p:nvSpPr>
          <p:spPr bwMode="auto">
            <a:xfrm>
              <a:off x="192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111 </a:t>
              </a:r>
            </a:p>
          </p:txBody>
        </p:sp>
        <p:sp>
          <p:nvSpPr>
            <p:cNvPr id="29" name="Oval 51"/>
            <p:cNvSpPr>
              <a:spLocks noChangeAspect="1"/>
            </p:cNvSpPr>
            <p:nvPr/>
          </p:nvSpPr>
          <p:spPr bwMode="auto">
            <a:xfrm>
              <a:off x="2359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110 </a:t>
              </a:r>
            </a:p>
          </p:txBody>
        </p:sp>
        <p:cxnSp>
          <p:nvCxnSpPr>
            <p:cNvPr id="30" name="AutoShape 17"/>
            <p:cNvCxnSpPr>
              <a:cxnSpLocks noChangeShapeType="1"/>
              <a:stCxn id="22" idx="3"/>
            </p:cNvCxnSpPr>
            <p:nvPr/>
          </p:nvCxnSpPr>
          <p:spPr bwMode="auto">
            <a:xfrm flipH="1">
              <a:off x="2120" y="3548"/>
              <a:ext cx="74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1" name="AutoShape 18"/>
            <p:cNvCxnSpPr>
              <a:cxnSpLocks noChangeShapeType="1"/>
              <a:stCxn id="22" idx="5"/>
            </p:cNvCxnSpPr>
            <p:nvPr/>
          </p:nvCxnSpPr>
          <p:spPr bwMode="auto">
            <a:xfrm>
              <a:off x="2466" y="3548"/>
              <a:ext cx="86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2" name="Oval 51"/>
            <p:cNvSpPr>
              <a:spLocks noChangeAspect="1"/>
            </p:cNvSpPr>
            <p:nvPr/>
          </p:nvSpPr>
          <p:spPr bwMode="auto">
            <a:xfrm>
              <a:off x="278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33" name="Oval 51"/>
            <p:cNvSpPr>
              <a:spLocks noChangeAspect="1"/>
            </p:cNvSpPr>
            <p:nvPr/>
          </p:nvSpPr>
          <p:spPr bwMode="auto">
            <a:xfrm>
              <a:off x="3223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100</a:t>
              </a:r>
            </a:p>
          </p:txBody>
        </p:sp>
        <p:cxnSp>
          <p:nvCxnSpPr>
            <p:cNvPr id="34" name="AutoShape 17"/>
            <p:cNvCxnSpPr>
              <a:cxnSpLocks noChangeShapeType="1"/>
              <a:stCxn id="23" idx="3"/>
            </p:cNvCxnSpPr>
            <p:nvPr/>
          </p:nvCxnSpPr>
          <p:spPr bwMode="auto">
            <a:xfrm flipH="1">
              <a:off x="2980" y="3547"/>
              <a:ext cx="75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5" name="AutoShape 18"/>
            <p:cNvCxnSpPr>
              <a:cxnSpLocks noChangeShapeType="1"/>
              <a:stCxn id="23" idx="5"/>
            </p:cNvCxnSpPr>
            <p:nvPr/>
          </p:nvCxnSpPr>
          <p:spPr bwMode="auto">
            <a:xfrm>
              <a:off x="3327" y="3547"/>
              <a:ext cx="89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6" name="Oval 51"/>
            <p:cNvSpPr>
              <a:spLocks noChangeAspect="1"/>
            </p:cNvSpPr>
            <p:nvPr/>
          </p:nvSpPr>
          <p:spPr bwMode="auto">
            <a:xfrm>
              <a:off x="3945" y="3226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37" name="Oval 51"/>
            <p:cNvSpPr>
              <a:spLocks noChangeAspect="1"/>
            </p:cNvSpPr>
            <p:nvPr/>
          </p:nvSpPr>
          <p:spPr bwMode="auto">
            <a:xfrm>
              <a:off x="4807" y="3225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</a:t>
              </a:r>
            </a:p>
          </p:txBody>
        </p:sp>
        <p:cxnSp>
          <p:nvCxnSpPr>
            <p:cNvPr id="38" name="AutoShape 17"/>
            <p:cNvCxnSpPr>
              <a:cxnSpLocks noChangeShapeType="1"/>
              <a:stCxn id="21" idx="3"/>
            </p:cNvCxnSpPr>
            <p:nvPr/>
          </p:nvCxnSpPr>
          <p:spPr bwMode="auto">
            <a:xfrm flipH="1">
              <a:off x="4138" y="3101"/>
              <a:ext cx="28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9" name="AutoShape 18"/>
            <p:cNvCxnSpPr>
              <a:cxnSpLocks noChangeShapeType="1"/>
              <a:stCxn id="21" idx="5"/>
            </p:cNvCxnSpPr>
            <p:nvPr/>
          </p:nvCxnSpPr>
          <p:spPr bwMode="auto">
            <a:xfrm>
              <a:off x="4691" y="3101"/>
              <a:ext cx="30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0" name="Oval 51"/>
            <p:cNvSpPr>
              <a:spLocks noChangeAspect="1"/>
            </p:cNvSpPr>
            <p:nvPr/>
          </p:nvSpPr>
          <p:spPr bwMode="auto">
            <a:xfrm>
              <a:off x="373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011 </a:t>
              </a:r>
            </a:p>
          </p:txBody>
        </p:sp>
        <p:sp>
          <p:nvSpPr>
            <p:cNvPr id="41" name="Oval 51"/>
            <p:cNvSpPr>
              <a:spLocks noChangeAspect="1"/>
            </p:cNvSpPr>
            <p:nvPr/>
          </p:nvSpPr>
          <p:spPr bwMode="auto">
            <a:xfrm>
              <a:off x="4170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010 </a:t>
              </a:r>
            </a:p>
          </p:txBody>
        </p:sp>
        <p:cxnSp>
          <p:nvCxnSpPr>
            <p:cNvPr id="42" name="AutoShape 17"/>
            <p:cNvCxnSpPr>
              <a:cxnSpLocks noChangeShapeType="1"/>
            </p:cNvCxnSpPr>
            <p:nvPr/>
          </p:nvCxnSpPr>
          <p:spPr bwMode="auto">
            <a:xfrm flipH="1">
              <a:off x="3931" y="3555"/>
              <a:ext cx="7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3" name="AutoShape 18"/>
            <p:cNvCxnSpPr>
              <a:cxnSpLocks noChangeShapeType="1"/>
            </p:cNvCxnSpPr>
            <p:nvPr/>
          </p:nvCxnSpPr>
          <p:spPr bwMode="auto">
            <a:xfrm>
              <a:off x="4274" y="3555"/>
              <a:ext cx="8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4" name="Oval 51"/>
            <p:cNvSpPr>
              <a:spLocks noChangeAspect="1"/>
            </p:cNvSpPr>
            <p:nvPr/>
          </p:nvSpPr>
          <p:spPr bwMode="auto">
            <a:xfrm>
              <a:off x="459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45" name="Oval 51"/>
            <p:cNvSpPr>
              <a:spLocks noChangeAspect="1"/>
            </p:cNvSpPr>
            <p:nvPr/>
          </p:nvSpPr>
          <p:spPr bwMode="auto">
            <a:xfrm>
              <a:off x="5034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000</a:t>
              </a:r>
            </a:p>
          </p:txBody>
        </p:sp>
        <p:cxnSp>
          <p:nvCxnSpPr>
            <p:cNvPr id="46" name="AutoShape 17"/>
            <p:cNvCxnSpPr>
              <a:cxnSpLocks noChangeShapeType="1"/>
            </p:cNvCxnSpPr>
            <p:nvPr/>
          </p:nvCxnSpPr>
          <p:spPr bwMode="auto">
            <a:xfrm flipH="1">
              <a:off x="4791" y="3554"/>
              <a:ext cx="73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7" name="AutoShape 18"/>
            <p:cNvCxnSpPr>
              <a:cxnSpLocks noChangeShapeType="1"/>
            </p:cNvCxnSpPr>
            <p:nvPr/>
          </p:nvCxnSpPr>
          <p:spPr bwMode="auto">
            <a:xfrm>
              <a:off x="5136" y="3554"/>
              <a:ext cx="9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61" name="组合 60"/>
          <p:cNvGrpSpPr/>
          <p:nvPr/>
        </p:nvGrpSpPr>
        <p:grpSpPr>
          <a:xfrm>
            <a:off x="856084" y="3809066"/>
            <a:ext cx="3446463" cy="2430463"/>
            <a:chOff x="955448" y="3378200"/>
            <a:chExt cx="3446463" cy="2430463"/>
          </a:xfrm>
        </p:grpSpPr>
        <p:sp>
          <p:nvSpPr>
            <p:cNvPr id="62" name="Oval 7"/>
            <p:cNvSpPr>
              <a:spLocks noChangeArrowheads="1"/>
            </p:cNvSpPr>
            <p:nvPr/>
          </p:nvSpPr>
          <p:spPr bwMode="auto">
            <a:xfrm>
              <a:off x="955448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1</a:t>
              </a:r>
            </a:p>
          </p:txBody>
        </p:sp>
        <p:sp>
          <p:nvSpPr>
            <p:cNvPr id="63" name="Oval 8"/>
            <p:cNvSpPr>
              <a:spLocks noChangeArrowheads="1"/>
            </p:cNvSpPr>
            <p:nvPr/>
          </p:nvSpPr>
          <p:spPr bwMode="auto">
            <a:xfrm>
              <a:off x="2385785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2</a:t>
              </a:r>
            </a:p>
          </p:txBody>
        </p:sp>
        <p:sp>
          <p:nvSpPr>
            <p:cNvPr id="64" name="Oval 9"/>
            <p:cNvSpPr>
              <a:spLocks noChangeArrowheads="1"/>
            </p:cNvSpPr>
            <p:nvPr/>
          </p:nvSpPr>
          <p:spPr bwMode="auto">
            <a:xfrm>
              <a:off x="3816123" y="4278312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5</a:t>
              </a:r>
            </a:p>
          </p:txBody>
        </p:sp>
        <p:sp>
          <p:nvSpPr>
            <p:cNvPr id="65" name="Oval 10"/>
            <p:cNvSpPr>
              <a:spLocks noChangeArrowheads="1"/>
            </p:cNvSpPr>
            <p:nvPr/>
          </p:nvSpPr>
          <p:spPr bwMode="auto">
            <a:xfrm>
              <a:off x="955448" y="5222875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4</a:t>
              </a:r>
            </a:p>
          </p:txBody>
        </p:sp>
        <p:sp>
          <p:nvSpPr>
            <p:cNvPr id="66" name="Oval 11"/>
            <p:cNvSpPr>
              <a:spLocks noChangeArrowheads="1"/>
            </p:cNvSpPr>
            <p:nvPr/>
          </p:nvSpPr>
          <p:spPr bwMode="auto">
            <a:xfrm>
              <a:off x="2385785" y="5222875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3</a:t>
              </a:r>
            </a:p>
          </p:txBody>
        </p:sp>
        <p:cxnSp>
          <p:nvCxnSpPr>
            <p:cNvPr id="67" name="AutoShape 17"/>
            <p:cNvCxnSpPr>
              <a:cxnSpLocks noChangeShapeType="1"/>
              <a:stCxn id="62" idx="6"/>
              <a:endCxn id="63" idx="2"/>
            </p:cNvCxnSpPr>
            <p:nvPr/>
          </p:nvCxnSpPr>
          <p:spPr bwMode="auto">
            <a:xfrm>
              <a:off x="1541235" y="3671887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8" name="AutoShape 18"/>
            <p:cNvCxnSpPr>
              <a:cxnSpLocks noChangeShapeType="1"/>
              <a:stCxn id="64" idx="1"/>
              <a:endCxn id="63" idx="6"/>
            </p:cNvCxnSpPr>
            <p:nvPr/>
          </p:nvCxnSpPr>
          <p:spPr bwMode="auto">
            <a:xfrm flipH="1" flipV="1">
              <a:off x="2971573" y="3671887"/>
              <a:ext cx="930275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9" name="AutoShape 19"/>
            <p:cNvCxnSpPr>
              <a:cxnSpLocks noChangeShapeType="1"/>
              <a:stCxn id="65" idx="6"/>
              <a:endCxn id="66" idx="2"/>
            </p:cNvCxnSpPr>
            <p:nvPr/>
          </p:nvCxnSpPr>
          <p:spPr bwMode="auto">
            <a:xfrm>
              <a:off x="1541235" y="5516562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" name="AutoShape 20"/>
            <p:cNvCxnSpPr>
              <a:cxnSpLocks noChangeShapeType="1"/>
              <a:stCxn id="65" idx="0"/>
              <a:endCxn id="62" idx="4"/>
            </p:cNvCxnSpPr>
            <p:nvPr/>
          </p:nvCxnSpPr>
          <p:spPr bwMode="auto">
            <a:xfrm flipV="1">
              <a:off x="1249135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" name="AutoShape 21"/>
            <p:cNvCxnSpPr>
              <a:cxnSpLocks noChangeShapeType="1"/>
              <a:stCxn id="66" idx="0"/>
              <a:endCxn id="63" idx="4"/>
            </p:cNvCxnSpPr>
            <p:nvPr/>
          </p:nvCxnSpPr>
          <p:spPr bwMode="auto">
            <a:xfrm flipV="1">
              <a:off x="2679473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AutoShape 22"/>
            <p:cNvCxnSpPr>
              <a:cxnSpLocks noChangeShapeType="1"/>
              <a:stCxn id="66" idx="6"/>
              <a:endCxn id="64" idx="3"/>
            </p:cNvCxnSpPr>
            <p:nvPr/>
          </p:nvCxnSpPr>
          <p:spPr bwMode="auto">
            <a:xfrm flipV="1">
              <a:off x="2971573" y="4778375"/>
              <a:ext cx="930275" cy="738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23"/>
            <p:cNvCxnSpPr>
              <a:cxnSpLocks noChangeShapeType="1"/>
              <a:stCxn id="66" idx="1"/>
              <a:endCxn id="62" idx="5"/>
            </p:cNvCxnSpPr>
            <p:nvPr/>
          </p:nvCxnSpPr>
          <p:spPr bwMode="auto">
            <a:xfrm flipH="1" flipV="1">
              <a:off x="1455510" y="3878262"/>
              <a:ext cx="1016000" cy="1430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33211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最大团问题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x[ ] </a:t>
            </a:r>
            <a:r>
              <a:rPr lang="zh-CN" altLang="en-US" dirty="0"/>
              <a:t>表示解，例</a:t>
            </a:r>
            <a:r>
              <a:rPr lang="en-US" altLang="zh-CN" dirty="0"/>
              <a:t>x = (1, 1, 0, 0, 0)</a:t>
            </a:r>
            <a:r>
              <a:rPr lang="zh-CN" altLang="en-US" dirty="0"/>
              <a:t>表示当前的团是</a:t>
            </a:r>
            <a:r>
              <a:rPr lang="en-US" altLang="zh-CN" dirty="0"/>
              <a:t>{1, 2}</a:t>
            </a:r>
            <a:endParaRPr lang="zh-CN" altLang="en-US" dirty="0"/>
          </a:p>
          <a:p>
            <a:pPr>
              <a:spcBef>
                <a:spcPct val="0"/>
              </a:spcBef>
            </a:pPr>
            <a:r>
              <a:rPr lang="en-US" altLang="zh-CN" dirty="0" err="1">
                <a:ea typeface="宋体" charset="-122"/>
              </a:rPr>
              <a:t>bestx</a:t>
            </a:r>
            <a:r>
              <a:rPr lang="en-US" altLang="zh-CN" dirty="0">
                <a:ea typeface="宋体" charset="-122"/>
              </a:rPr>
              <a:t>[ ]</a:t>
            </a:r>
            <a:r>
              <a:rPr lang="zh-CN" altLang="en-US" dirty="0">
                <a:ea typeface="宋体" charset="-122"/>
              </a:rPr>
              <a:t>：当前最大团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25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5972" y="2207369"/>
            <a:ext cx="7895771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n){</a:t>
            </a:r>
          </a:p>
          <a:p>
            <a:r>
              <a:rPr lang="en-US" altLang="zh-CN" sz="2400" b="1" dirty="0"/>
              <a:t>	if (t &gt; n ) Output(x);//</a:t>
            </a:r>
            <a:r>
              <a:rPr lang="zh-CN" altLang="en-US" sz="2400" b="1" dirty="0"/>
              <a:t>叶子节点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	else{</a:t>
            </a:r>
          </a:p>
          <a:p>
            <a:r>
              <a:rPr lang="en-US" altLang="zh-CN" sz="2400" b="1" dirty="0"/>
              <a:t>		x[t] =1; //</a:t>
            </a:r>
            <a:r>
              <a:rPr lang="zh-CN" altLang="en-US" sz="2400" b="1" dirty="0"/>
              <a:t>“取”第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个元素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/>
              <a:t>搜索左子树</a:t>
            </a:r>
            <a:endParaRPr lang="en-US" altLang="zh-CN" sz="2400" b="1" dirty="0"/>
          </a:p>
          <a:p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b="1" dirty="0"/>
              <a:t>		x[t] =0; //</a:t>
            </a:r>
            <a:r>
              <a:rPr lang="zh-CN" altLang="en-US" sz="2400" b="1" dirty="0"/>
              <a:t>“舍”第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个元素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/>
              <a:t>搜索右子树</a:t>
            </a:r>
            <a:endParaRPr lang="en-US" altLang="zh-CN" sz="2400" b="1" dirty="0"/>
          </a:p>
          <a:p>
            <a:r>
              <a:rPr lang="en-US" altLang="zh-CN" sz="2400" b="1" dirty="0"/>
              <a:t>	}//else</a:t>
            </a:r>
          </a:p>
          <a:p>
            <a:r>
              <a:rPr lang="en-US" altLang="zh-CN" sz="2400" b="1" dirty="0"/>
              <a:t>}//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2813958" y="2657929"/>
            <a:ext cx="6008914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: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当前团顶点数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bestn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: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最大团顶点数 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if(</a:t>
            </a:r>
            <a:r>
              <a:rPr lang="en-US" altLang="zh-CN" sz="2400" b="1" dirty="0" err="1">
                <a:solidFill>
                  <a:srgbClr val="FF0000"/>
                </a:solidFill>
              </a:rPr>
              <a:t>cn</a:t>
            </a:r>
            <a:r>
              <a:rPr lang="en-US" altLang="zh-CN" sz="2400" b="1" dirty="0">
                <a:solidFill>
                  <a:srgbClr val="FF0000"/>
                </a:solidFill>
              </a:rPr>
              <a:t> &gt; </a:t>
            </a:r>
            <a:r>
              <a:rPr lang="en-US" altLang="zh-CN" sz="2400" b="1" dirty="0" err="1">
                <a:solidFill>
                  <a:srgbClr val="FF0000"/>
                </a:solidFill>
              </a:rPr>
              <a:t>bestcn</a:t>
            </a:r>
            <a:r>
              <a:rPr lang="en-US" altLang="zh-CN" sz="2400" b="1" dirty="0">
                <a:solidFill>
                  <a:srgbClr val="FF0000"/>
                </a:solidFill>
              </a:rPr>
              <a:t>){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bestn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en-US" altLang="zh-CN" sz="2400" b="1" dirty="0">
                <a:solidFill>
                  <a:srgbClr val="FF0000"/>
                </a:solidFill>
              </a:rPr>
              <a:t>; </a:t>
            </a:r>
            <a:r>
              <a:rPr lang="en-US" altLang="zh-CN" sz="2400" b="1" dirty="0" err="1">
                <a:solidFill>
                  <a:srgbClr val="FF0000"/>
                </a:solidFill>
              </a:rPr>
              <a:t>bestx</a:t>
            </a:r>
            <a:r>
              <a:rPr lang="en-US" altLang="zh-CN" sz="2400" b="1" dirty="0">
                <a:solidFill>
                  <a:srgbClr val="FF0000"/>
                </a:solidFill>
              </a:rPr>
              <a:t>[ ] = x[ ];}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458856" y="2595"/>
            <a:ext cx="2177143" cy="1369005"/>
            <a:chOff x="955448" y="3378200"/>
            <a:chExt cx="3446463" cy="2430463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55448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385785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16123" y="4278312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5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955448" y="5222875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4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385785" y="5222875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3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1541235" y="3671887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8"/>
            <p:cNvCxnSpPr>
              <a:cxnSpLocks noChangeShapeType="1"/>
              <a:stCxn id="10" idx="1"/>
              <a:endCxn id="9" idx="6"/>
            </p:cNvCxnSpPr>
            <p:nvPr/>
          </p:nvCxnSpPr>
          <p:spPr bwMode="auto">
            <a:xfrm flipH="1" flipV="1">
              <a:off x="2971573" y="3671887"/>
              <a:ext cx="930275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>
              <a:off x="1541235" y="5516562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0"/>
            <p:cNvCxnSpPr>
              <a:cxnSpLocks noChangeShapeType="1"/>
              <a:stCxn id="11" idx="0"/>
              <a:endCxn id="8" idx="4"/>
            </p:cNvCxnSpPr>
            <p:nvPr/>
          </p:nvCxnSpPr>
          <p:spPr bwMode="auto">
            <a:xfrm flipV="1">
              <a:off x="1249135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1"/>
            <p:cNvCxnSpPr>
              <a:cxnSpLocks noChangeShapeType="1"/>
              <a:stCxn id="12" idx="0"/>
              <a:endCxn id="9" idx="4"/>
            </p:cNvCxnSpPr>
            <p:nvPr/>
          </p:nvCxnSpPr>
          <p:spPr bwMode="auto">
            <a:xfrm flipV="1">
              <a:off x="2679473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2971573" y="4778375"/>
              <a:ext cx="930275" cy="738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3"/>
            <p:cNvCxnSpPr>
              <a:cxnSpLocks noChangeShapeType="1"/>
              <a:stCxn id="12" idx="1"/>
              <a:endCxn id="8" idx="5"/>
            </p:cNvCxnSpPr>
            <p:nvPr/>
          </p:nvCxnSpPr>
          <p:spPr bwMode="auto">
            <a:xfrm flipH="1" flipV="1">
              <a:off x="1455510" y="3878262"/>
              <a:ext cx="1016000" cy="1430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文本框 20"/>
          <p:cNvSpPr txBox="1"/>
          <p:nvPr/>
        </p:nvSpPr>
        <p:spPr>
          <a:xfrm>
            <a:off x="1799771" y="3653457"/>
            <a:ext cx="7665358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if( Clique(</a:t>
            </a:r>
            <a:r>
              <a:rPr lang="en-US" altLang="zh-CN" sz="2400" b="1" dirty="0" err="1">
                <a:solidFill>
                  <a:srgbClr val="FF0000"/>
                </a:solidFill>
              </a:rPr>
              <a:t>x,t</a:t>
            </a:r>
            <a:r>
              <a:rPr lang="en-US" altLang="zh-CN" sz="2400" b="1" dirty="0">
                <a:solidFill>
                  <a:srgbClr val="FF0000"/>
                </a:solidFill>
              </a:rPr>
              <a:t>)) {//</a:t>
            </a:r>
            <a:r>
              <a:rPr lang="zh-CN" altLang="en-US" sz="2400" b="1" dirty="0">
                <a:solidFill>
                  <a:srgbClr val="FF0000"/>
                </a:solidFill>
              </a:rPr>
              <a:t>若结点</a:t>
            </a:r>
            <a:r>
              <a:rPr lang="en-US" altLang="zh-CN" sz="2400" b="1" dirty="0">
                <a:solidFill>
                  <a:srgbClr val="FF0000"/>
                </a:solidFill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</a:rPr>
              <a:t>可增大当前团则搜素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</a:rPr>
              <a:t>否则剪枝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lang="en-US" altLang="zh-CN" sz="2400" b="1" dirty="0"/>
              <a:t>x[t] =1; </a:t>
            </a:r>
            <a:r>
              <a:rPr kumimoji="1" lang="en-US" altLang="zh-CN" sz="2400" b="1" kern="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cn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++;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	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/>
              <a:t>搜索左子树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	</a:t>
            </a:r>
            <a:r>
              <a:rPr kumimoji="1" lang="en-US" altLang="zh-CN" sz="2400" b="1" kern="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cn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--;</a:t>
            </a:r>
            <a:r>
              <a:rPr lang="en-US" altLang="zh-CN" sz="2400" b="1" dirty="0">
                <a:solidFill>
                  <a:srgbClr val="FF0000"/>
                </a:solidFill>
              </a:rPr>
              <a:t>}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1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最大团问题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26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2143" y="1356826"/>
            <a:ext cx="8871857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n){</a:t>
            </a:r>
          </a:p>
          <a:p>
            <a:r>
              <a:rPr lang="en-US" altLang="zh-CN" sz="2400" b="1" dirty="0"/>
              <a:t>    if (t &gt; n ) </a:t>
            </a:r>
            <a:r>
              <a:rPr lang="en-US" altLang="zh-CN" sz="2400" b="1" dirty="0">
                <a:solidFill>
                  <a:srgbClr val="000000"/>
                </a:solidFill>
              </a:rPr>
              <a:t>{//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: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当前团顶点数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,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bestn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: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最大团顶点数 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if(</a:t>
            </a:r>
            <a:r>
              <a:rPr lang="en-US" altLang="zh-CN" sz="2400" b="1" dirty="0" err="1">
                <a:solidFill>
                  <a:srgbClr val="FF0000"/>
                </a:solidFill>
              </a:rPr>
              <a:t>cn</a:t>
            </a:r>
            <a:r>
              <a:rPr lang="en-US" altLang="zh-CN" sz="2400" b="1" dirty="0">
                <a:solidFill>
                  <a:srgbClr val="FF0000"/>
                </a:solidFill>
              </a:rPr>
              <a:t> &gt; </a:t>
            </a:r>
            <a:r>
              <a:rPr lang="en-US" altLang="zh-CN" sz="2400" b="1" dirty="0" err="1">
                <a:solidFill>
                  <a:srgbClr val="FF0000"/>
                </a:solidFill>
              </a:rPr>
              <a:t>bestcn</a:t>
            </a:r>
            <a:r>
              <a:rPr lang="en-US" altLang="zh-CN" sz="2400" b="1" dirty="0">
                <a:solidFill>
                  <a:srgbClr val="FF0000"/>
                </a:solidFill>
              </a:rPr>
              <a:t>){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bestn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 =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cn</a:t>
            </a:r>
            <a:r>
              <a:rPr lang="en-US" altLang="zh-CN" sz="2400" b="1" dirty="0">
                <a:solidFill>
                  <a:srgbClr val="FF0000"/>
                </a:solidFill>
              </a:rPr>
              <a:t>; </a:t>
            </a:r>
            <a:r>
              <a:rPr lang="en-US" altLang="zh-CN" sz="2400" b="1" dirty="0" err="1">
                <a:solidFill>
                  <a:srgbClr val="FF0000"/>
                </a:solidFill>
              </a:rPr>
              <a:t>bestx</a:t>
            </a:r>
            <a:r>
              <a:rPr lang="en-US" altLang="zh-CN" sz="2400" b="1" dirty="0">
                <a:solidFill>
                  <a:srgbClr val="FF0000"/>
                </a:solidFill>
              </a:rPr>
              <a:t>[ ] = x[ ]; }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        else{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   if( Clique(x, t)) {//</a:t>
            </a:r>
            <a:r>
              <a:rPr lang="zh-CN" altLang="en-US" sz="2400" b="1" dirty="0">
                <a:solidFill>
                  <a:srgbClr val="FF0000"/>
                </a:solidFill>
              </a:rPr>
              <a:t>若结点</a:t>
            </a:r>
            <a:r>
              <a:rPr lang="en-US" altLang="zh-CN" sz="2400" b="1" dirty="0">
                <a:solidFill>
                  <a:srgbClr val="FF0000"/>
                </a:solidFill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</a:rPr>
              <a:t>可加入当前团则搜素，否则剪枝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       </a:t>
            </a:r>
            <a:r>
              <a:rPr lang="en-US" altLang="zh-CN" sz="2400" b="1" dirty="0"/>
              <a:t>x[t] =1; </a:t>
            </a:r>
            <a:r>
              <a:rPr kumimoji="1" lang="en-US" altLang="zh-CN" sz="2400" b="1" kern="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cn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++;</a:t>
            </a:r>
            <a:r>
              <a:rPr lang="en-US" altLang="zh-CN" sz="2400" b="1" dirty="0"/>
              <a:t> </a:t>
            </a:r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       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/>
              <a:t>搜索左子树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	    </a:t>
            </a:r>
            <a:r>
              <a:rPr kumimoji="1" lang="en-US" altLang="zh-CN" sz="2400" b="1" kern="0" dirty="0" err="1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cn</a:t>
            </a:r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--;</a:t>
            </a:r>
          </a:p>
          <a:p>
            <a:r>
              <a:rPr kumimoji="1"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宋体" charset="-122"/>
                <a:sym typeface="Symbol" pitchFamily="18" charset="2"/>
              </a:rPr>
              <a:t>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}</a:t>
            </a:r>
            <a:endParaRPr lang="zh-CN" altLang="en-US" sz="2400" dirty="0">
              <a:solidFill>
                <a:srgbClr val="FF0000"/>
              </a:solidFill>
            </a:endParaRPr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   </a:t>
            </a:r>
            <a:r>
              <a:rPr lang="en-US" altLang="zh-CN" sz="2400" b="1" dirty="0"/>
              <a:t>x[t] =0; //</a:t>
            </a:r>
            <a:r>
              <a:rPr lang="zh-CN" altLang="en-US" sz="2400" b="1" dirty="0"/>
              <a:t>“舍”第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个元素</a:t>
            </a:r>
            <a:endParaRPr lang="en-US" altLang="zh-CN" sz="2400" b="1" dirty="0"/>
          </a:p>
          <a:p>
            <a:r>
              <a:rPr lang="en-US" altLang="zh-CN" sz="2400" b="1" dirty="0">
                <a:solidFill>
                  <a:srgbClr val="FF0000"/>
                </a:solidFill>
              </a:rPr>
              <a:t>            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/>
              <a:t>搜索右子树</a:t>
            </a:r>
            <a:endParaRPr lang="en-US" altLang="zh-CN" sz="2400" b="1" dirty="0"/>
          </a:p>
          <a:p>
            <a:r>
              <a:rPr lang="en-US" altLang="zh-CN" sz="2400" b="1" dirty="0"/>
              <a:t>	}//else</a:t>
            </a:r>
          </a:p>
          <a:p>
            <a:r>
              <a:rPr lang="en-US" altLang="zh-CN" sz="2400" b="1" dirty="0"/>
              <a:t>}//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endParaRPr lang="zh-CN" altLang="en-US" sz="2400" b="1" dirty="0"/>
          </a:p>
        </p:txBody>
      </p:sp>
      <p:grpSp>
        <p:nvGrpSpPr>
          <p:cNvPr id="6" name="组合 5"/>
          <p:cNvGrpSpPr/>
          <p:nvPr/>
        </p:nvGrpSpPr>
        <p:grpSpPr>
          <a:xfrm>
            <a:off x="6458857" y="2595"/>
            <a:ext cx="2235200" cy="1369005"/>
            <a:chOff x="955448" y="3378200"/>
            <a:chExt cx="3446463" cy="2430463"/>
          </a:xfrm>
        </p:grpSpPr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955448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1</a:t>
              </a: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2385785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2</a:t>
              </a: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3816123" y="4278312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5</a:t>
              </a: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955448" y="5222875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4</a:t>
              </a: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2385785" y="5222875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3</a:t>
              </a:r>
            </a:p>
          </p:txBody>
        </p:sp>
        <p:cxnSp>
          <p:nvCxnSpPr>
            <p:cNvPr id="12" name="AutoShape 17"/>
            <p:cNvCxnSpPr>
              <a:cxnSpLocks noChangeShapeType="1"/>
              <a:stCxn id="7" idx="6"/>
              <a:endCxn id="8" idx="2"/>
            </p:cNvCxnSpPr>
            <p:nvPr/>
          </p:nvCxnSpPr>
          <p:spPr bwMode="auto">
            <a:xfrm>
              <a:off x="1541235" y="3671887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8"/>
            <p:cNvCxnSpPr>
              <a:cxnSpLocks noChangeShapeType="1"/>
              <a:stCxn id="9" idx="1"/>
              <a:endCxn id="8" idx="6"/>
            </p:cNvCxnSpPr>
            <p:nvPr/>
          </p:nvCxnSpPr>
          <p:spPr bwMode="auto">
            <a:xfrm flipH="1" flipV="1">
              <a:off x="2971573" y="3671887"/>
              <a:ext cx="930275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9"/>
            <p:cNvCxnSpPr>
              <a:cxnSpLocks noChangeShapeType="1"/>
              <a:stCxn id="10" idx="6"/>
              <a:endCxn id="11" idx="2"/>
            </p:cNvCxnSpPr>
            <p:nvPr/>
          </p:nvCxnSpPr>
          <p:spPr bwMode="auto">
            <a:xfrm>
              <a:off x="1541235" y="5516562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20"/>
            <p:cNvCxnSpPr>
              <a:cxnSpLocks noChangeShapeType="1"/>
              <a:stCxn id="10" idx="0"/>
              <a:endCxn id="7" idx="4"/>
            </p:cNvCxnSpPr>
            <p:nvPr/>
          </p:nvCxnSpPr>
          <p:spPr bwMode="auto">
            <a:xfrm flipV="1">
              <a:off x="1249135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1"/>
            <p:cNvCxnSpPr>
              <a:cxnSpLocks noChangeShapeType="1"/>
              <a:stCxn id="11" idx="0"/>
              <a:endCxn id="8" idx="4"/>
            </p:cNvCxnSpPr>
            <p:nvPr/>
          </p:nvCxnSpPr>
          <p:spPr bwMode="auto">
            <a:xfrm flipV="1">
              <a:off x="2679473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2"/>
            <p:cNvCxnSpPr>
              <a:cxnSpLocks noChangeShapeType="1"/>
              <a:stCxn id="11" idx="6"/>
              <a:endCxn id="9" idx="3"/>
            </p:cNvCxnSpPr>
            <p:nvPr/>
          </p:nvCxnSpPr>
          <p:spPr bwMode="auto">
            <a:xfrm flipV="1">
              <a:off x="2971573" y="4778375"/>
              <a:ext cx="930275" cy="738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3"/>
            <p:cNvCxnSpPr>
              <a:cxnSpLocks noChangeShapeType="1"/>
              <a:stCxn id="11" idx="1"/>
              <a:endCxn id="7" idx="5"/>
            </p:cNvCxnSpPr>
            <p:nvPr/>
          </p:nvCxnSpPr>
          <p:spPr bwMode="auto">
            <a:xfrm flipH="1" flipV="1">
              <a:off x="1455510" y="3878262"/>
              <a:ext cx="1016000" cy="1430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文本框 18"/>
          <p:cNvSpPr txBox="1"/>
          <p:nvPr/>
        </p:nvSpPr>
        <p:spPr>
          <a:xfrm>
            <a:off x="2563587" y="4209882"/>
            <a:ext cx="6242956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//</a:t>
            </a:r>
            <a:r>
              <a:rPr lang="zh-CN" altLang="en-US" sz="2400" b="1" dirty="0">
                <a:solidFill>
                  <a:srgbClr val="FF0000"/>
                </a:solidFill>
              </a:rPr>
              <a:t>限界函数：有足够多的可选择顶点使得算法有可能在右子树中找到更大的团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79071" y="4625380"/>
            <a:ext cx="70430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FF0000"/>
                </a:solidFill>
              </a:rPr>
              <a:t>if (</a:t>
            </a:r>
            <a:r>
              <a:rPr lang="en-US" altLang="zh-CN" sz="2400" b="1" dirty="0" err="1">
                <a:solidFill>
                  <a:srgbClr val="FF0000"/>
                </a:solidFill>
              </a:rPr>
              <a:t>cn</a:t>
            </a:r>
            <a:r>
              <a:rPr lang="en-US" altLang="zh-CN" sz="2400" b="1" dirty="0">
                <a:solidFill>
                  <a:srgbClr val="FF0000"/>
                </a:solidFill>
              </a:rPr>
              <a:t> + n - t &gt; </a:t>
            </a:r>
            <a:r>
              <a:rPr lang="en-US" altLang="zh-CN" sz="2400" b="1" dirty="0" err="1">
                <a:solidFill>
                  <a:srgbClr val="FF0000"/>
                </a:solidFill>
              </a:rPr>
              <a:t>bestn</a:t>
            </a:r>
            <a:r>
              <a:rPr lang="en-US" altLang="zh-CN" sz="2400" b="1" dirty="0">
                <a:solidFill>
                  <a:srgbClr val="FF0000"/>
                </a:solidFill>
              </a:rPr>
              <a:t>) {// </a:t>
            </a:r>
            <a:r>
              <a:rPr lang="zh-CN" altLang="en-US" sz="2400" b="1" dirty="0">
                <a:solidFill>
                  <a:srgbClr val="FF0000"/>
                </a:solidFill>
              </a:rPr>
              <a:t>剪枝或进入右子树</a:t>
            </a:r>
          </a:p>
          <a:p>
            <a:pPr lvl="0"/>
            <a:r>
              <a:rPr lang="zh-CN" altLang="en-US" sz="2400" b="1" dirty="0">
                <a:solidFill>
                  <a:srgbClr val="000000"/>
                </a:solidFill>
              </a:rPr>
              <a:t>	</a:t>
            </a:r>
            <a:r>
              <a:rPr lang="en-US" altLang="zh-CN" sz="2400" b="1" dirty="0">
                <a:solidFill>
                  <a:srgbClr val="000000"/>
                </a:solidFill>
              </a:rPr>
              <a:t>x[t] = 0;</a:t>
            </a:r>
          </a:p>
          <a:p>
            <a:pPr lvl="0"/>
            <a:r>
              <a:rPr lang="en-US" altLang="zh-CN" sz="2400" b="1" dirty="0">
                <a:solidFill>
                  <a:srgbClr val="000000"/>
                </a:solidFill>
              </a:rPr>
              <a:t>	Backtrack(t+1);}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20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最大团问题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图如何表示？</a:t>
            </a:r>
            <a:r>
              <a:rPr lang="zh-CN" altLang="en-US" dirty="0">
                <a:ea typeface="宋体" charset="-122"/>
              </a:rPr>
              <a:t>图的邻接矩阵</a:t>
            </a:r>
            <a:endParaRPr lang="en-US" altLang="zh-CN" dirty="0">
              <a:ea typeface="宋体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27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95262" y="3017664"/>
            <a:ext cx="3881438" cy="2971800"/>
            <a:chOff x="144" y="2016"/>
            <a:chExt cx="2445" cy="1872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>
              <a:off x="335" y="2256"/>
              <a:ext cx="480" cy="57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960" y="2256"/>
              <a:ext cx="863" cy="1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80" y="3024"/>
              <a:ext cx="1392" cy="6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960" y="2256"/>
              <a:ext cx="863" cy="13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016" y="2256"/>
              <a:ext cx="432" cy="6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008" y="3072"/>
              <a:ext cx="1303" cy="62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864" y="2352"/>
              <a:ext cx="48" cy="124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15" name="Oval 12"/>
            <p:cNvSpPr>
              <a:spLocks noChangeArrowheads="1"/>
            </p:cNvSpPr>
            <p:nvPr/>
          </p:nvSpPr>
          <p:spPr bwMode="auto">
            <a:xfrm>
              <a:off x="720" y="2016"/>
              <a:ext cx="335" cy="351"/>
            </a:xfrm>
            <a:prstGeom prst="ellipse">
              <a:avLst/>
            </a:prstGeom>
            <a:solidFill>
              <a:schemeClr val="accent2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800" b="1">
                  <a:latin typeface="Times New Roman" pitchFamily="18" charset="0"/>
                  <a:ea typeface="宋体" charset="-122"/>
                </a:rPr>
                <a:t>B</a:t>
              </a:r>
            </a:p>
          </p:txBody>
        </p:sp>
        <p:sp>
          <p:nvSpPr>
            <p:cNvPr id="16" name="Oval 13"/>
            <p:cNvSpPr>
              <a:spLocks noChangeArrowheads="1"/>
            </p:cNvSpPr>
            <p:nvPr/>
          </p:nvSpPr>
          <p:spPr bwMode="auto">
            <a:xfrm>
              <a:off x="144" y="2784"/>
              <a:ext cx="335" cy="336"/>
            </a:xfrm>
            <a:prstGeom prst="ellipse">
              <a:avLst/>
            </a:prstGeom>
            <a:solidFill>
              <a:schemeClr val="accent2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800" b="1">
                  <a:latin typeface="Times New Roman" pitchFamily="18" charset="0"/>
                  <a:ea typeface="宋体" charset="-122"/>
                </a:rPr>
                <a:t>A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1731" y="2016"/>
              <a:ext cx="335" cy="336"/>
            </a:xfrm>
            <a:prstGeom prst="ellipse">
              <a:avLst/>
            </a:prstGeom>
            <a:solidFill>
              <a:schemeClr val="accent2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800" b="1" dirty="0">
                  <a:latin typeface="Times New Roman" pitchFamily="18" charset="0"/>
                  <a:ea typeface="宋体" charset="-122"/>
                </a:rPr>
                <a:t>C</a:t>
              </a:r>
            </a:p>
          </p:txBody>
        </p:sp>
        <p:sp>
          <p:nvSpPr>
            <p:cNvPr id="18" name="Oval 15"/>
            <p:cNvSpPr>
              <a:spLocks noChangeArrowheads="1"/>
            </p:cNvSpPr>
            <p:nvPr/>
          </p:nvSpPr>
          <p:spPr bwMode="auto">
            <a:xfrm>
              <a:off x="2254" y="2784"/>
              <a:ext cx="335" cy="336"/>
            </a:xfrm>
            <a:prstGeom prst="ellipse">
              <a:avLst/>
            </a:prstGeom>
            <a:solidFill>
              <a:schemeClr val="accent2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800" b="1">
                  <a:latin typeface="Times New Roman" pitchFamily="18" charset="0"/>
                  <a:ea typeface="宋体" charset="-122"/>
                </a:rPr>
                <a:t>D</a:t>
              </a:r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720" y="3552"/>
              <a:ext cx="335" cy="336"/>
            </a:xfrm>
            <a:prstGeom prst="ellipse">
              <a:avLst/>
            </a:prstGeom>
            <a:solidFill>
              <a:schemeClr val="accent2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800" b="1">
                  <a:latin typeface="Times New Roman" pitchFamily="18" charset="0"/>
                  <a:ea typeface="宋体" charset="-122"/>
                </a:rPr>
                <a:t>F</a:t>
              </a:r>
            </a:p>
          </p:txBody>
        </p:sp>
        <p:sp>
          <p:nvSpPr>
            <p:cNvPr id="20" name="Oval 17"/>
            <p:cNvSpPr>
              <a:spLocks noChangeArrowheads="1"/>
            </p:cNvSpPr>
            <p:nvPr/>
          </p:nvSpPr>
          <p:spPr bwMode="auto">
            <a:xfrm>
              <a:off x="1728" y="3552"/>
              <a:ext cx="335" cy="336"/>
            </a:xfrm>
            <a:prstGeom prst="ellipse">
              <a:avLst/>
            </a:prstGeom>
            <a:solidFill>
              <a:schemeClr val="accent2"/>
            </a:solidFill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kumimoji="1" lang="en-US" altLang="zh-CN" sz="2800" b="1">
                  <a:latin typeface="Times New Roman" pitchFamily="18" charset="0"/>
                  <a:ea typeface="宋体" charset="-122"/>
                </a:rPr>
                <a:t>E</a:t>
              </a:r>
            </a:p>
          </p:txBody>
        </p:sp>
      </p:grpSp>
      <p:graphicFrame>
        <p:nvGraphicFramePr>
          <p:cNvPr id="2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461858"/>
              </p:ext>
            </p:extLst>
          </p:nvPr>
        </p:nvGraphicFramePr>
        <p:xfrm>
          <a:off x="4386587" y="3559002"/>
          <a:ext cx="3272680" cy="2640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文档" r:id="rId3" imgW="4194947" imgH="3394317" progId="Word.Document.8">
                  <p:embed/>
                </p:oleObj>
              </mc:Choice>
              <mc:Fallback>
                <p:oleObj name="文档" r:id="rId3" imgW="4194947" imgH="33943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6587" y="3559002"/>
                        <a:ext cx="3272680" cy="264059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613509"/>
              </p:ext>
            </p:extLst>
          </p:nvPr>
        </p:nvGraphicFramePr>
        <p:xfrm>
          <a:off x="4499427" y="1991670"/>
          <a:ext cx="2687127" cy="12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公式" r:id="rId5" imgW="1168200" imgH="533160" progId="Equation.3">
                  <p:embed/>
                </p:oleObj>
              </mc:Choice>
              <mc:Fallback>
                <p:oleObj name="公式" r:id="rId5" imgW="116820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427" y="1991670"/>
                        <a:ext cx="2687127" cy="12273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最大团问题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Clique(x, t) //</a:t>
            </a:r>
            <a:r>
              <a:rPr lang="zh-CN" altLang="en-US" dirty="0">
                <a:solidFill>
                  <a:srgbClr val="FF0000"/>
                </a:solidFill>
              </a:rPr>
              <a:t>若结点</a:t>
            </a:r>
            <a:r>
              <a:rPr lang="en-US" altLang="zh-CN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是否可加入当前团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ea typeface="宋体" charset="-122"/>
              </a:rPr>
              <a:t>a[ ][ ]:</a:t>
            </a:r>
            <a:r>
              <a:rPr lang="zh-CN" altLang="en-US" dirty="0">
                <a:ea typeface="宋体" charset="-122"/>
              </a:rPr>
              <a:t>图的邻接矩阵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28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6857" y="2679700"/>
            <a:ext cx="7819570" cy="2908300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4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4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status </a:t>
            </a:r>
            <a:r>
              <a:rPr lang="en-US" altLang="zh-CN" dirty="0">
                <a:solidFill>
                  <a:srgbClr val="FF0000"/>
                </a:solidFill>
              </a:rPr>
              <a:t>Clique(x, t){</a:t>
            </a:r>
            <a:endParaRPr lang="en-US" altLang="zh-CN" kern="0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</a:t>
            </a:r>
            <a:r>
              <a:rPr lang="en-US" altLang="zh-CN" kern="0" dirty="0" err="1">
                <a:ea typeface="楷体_GB2312" pitchFamily="49" charset="-122"/>
              </a:rPr>
              <a:t>int</a:t>
            </a:r>
            <a:r>
              <a:rPr lang="en-US" altLang="zh-CN" kern="0" dirty="0">
                <a:ea typeface="楷体_GB2312" pitchFamily="49" charset="-122"/>
              </a:rPr>
              <a:t> OK = true; // </a:t>
            </a:r>
            <a:r>
              <a:rPr lang="zh-CN" altLang="en-US" kern="0" dirty="0">
                <a:ea typeface="楷体_GB2312" pitchFamily="49" charset="-122"/>
              </a:rPr>
              <a:t>检查</a:t>
            </a:r>
            <a:r>
              <a:rPr lang="en-US" altLang="zh-CN" kern="0" dirty="0" err="1">
                <a:ea typeface="楷体_GB2312" pitchFamily="49" charset="-122"/>
              </a:rPr>
              <a:t>v</a:t>
            </a:r>
            <a:r>
              <a:rPr lang="en-US" altLang="zh-CN" kern="0" baseline="-25000" dirty="0" err="1">
                <a:ea typeface="楷体_GB2312" pitchFamily="49" charset="-122"/>
              </a:rPr>
              <a:t>t</a:t>
            </a:r>
            <a:r>
              <a:rPr lang="en-US" altLang="zh-CN" kern="0" dirty="0">
                <a:ea typeface="楷体_GB2312" pitchFamily="49" charset="-122"/>
              </a:rPr>
              <a:t> </a:t>
            </a:r>
            <a:r>
              <a:rPr lang="zh-CN" altLang="en-US" kern="0" dirty="0">
                <a:ea typeface="楷体_GB2312" pitchFamily="49" charset="-122"/>
              </a:rPr>
              <a:t>与当前团的连接</a:t>
            </a:r>
            <a:endParaRPr lang="en-US" altLang="zh-CN" kern="0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for (</a:t>
            </a:r>
            <a:r>
              <a:rPr lang="en-US" altLang="zh-CN" kern="0" dirty="0" err="1">
                <a:ea typeface="楷体_GB2312" pitchFamily="49" charset="-122"/>
              </a:rPr>
              <a:t>int</a:t>
            </a:r>
            <a:r>
              <a:rPr lang="en-US" altLang="zh-CN" kern="0" dirty="0">
                <a:ea typeface="楷体_GB2312" pitchFamily="49" charset="-122"/>
              </a:rPr>
              <a:t> j = 1; j &lt; t; j++)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if (x[j] &amp;&amp; a[t][j] == 0) // </a:t>
            </a:r>
            <a:r>
              <a:rPr lang="en-US" altLang="zh-CN" kern="0" dirty="0" err="1">
                <a:ea typeface="楷体_GB2312" pitchFamily="49" charset="-122"/>
              </a:rPr>
              <a:t>i</a:t>
            </a:r>
            <a:r>
              <a:rPr lang="zh-CN" altLang="en-US" kern="0" dirty="0">
                <a:ea typeface="楷体_GB2312" pitchFamily="49" charset="-122"/>
              </a:rPr>
              <a:t>与</a:t>
            </a:r>
            <a:r>
              <a:rPr lang="en-US" altLang="zh-CN" kern="0" dirty="0">
                <a:ea typeface="楷体_GB2312" pitchFamily="49" charset="-122"/>
              </a:rPr>
              <a:t>j</a:t>
            </a:r>
            <a:r>
              <a:rPr lang="zh-CN" altLang="en-US" kern="0" dirty="0">
                <a:ea typeface="楷体_GB2312" pitchFamily="49" charset="-122"/>
              </a:rPr>
              <a:t>不相连</a:t>
            </a:r>
            <a:endParaRPr lang="en-US" altLang="zh-CN" kern="0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	{ OK = false;  break;}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return OK;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881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最大团问题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29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6616903" y="1741714"/>
            <a:ext cx="2736647" cy="452431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宋体" charset="-122"/>
              </a:rPr>
              <a:t>说明：</a:t>
            </a:r>
            <a:endParaRPr kumimoji="1" lang="en-US" altLang="zh-CN" sz="2400" b="1" dirty="0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ea typeface="宋体" charset="-122"/>
              </a:rPr>
              <a:t>a[ ][ ]: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宋体" charset="-122"/>
              </a:rPr>
              <a:t>图的邻接矩阵</a:t>
            </a:r>
            <a:endParaRPr kumimoji="1" lang="en-US" altLang="zh-CN" sz="2400" b="1" dirty="0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00"/>
                </a:solidFill>
                <a:ea typeface="宋体" charset="-122"/>
              </a:rPr>
              <a:t>bestx</a:t>
            </a:r>
            <a:r>
              <a:rPr kumimoji="1" lang="en-US" altLang="zh-CN" sz="2400" b="1" dirty="0">
                <a:solidFill>
                  <a:srgbClr val="000000"/>
                </a:solidFill>
                <a:ea typeface="宋体" charset="-122"/>
              </a:rPr>
              <a:t>[ ]</a:t>
            </a:r>
            <a:r>
              <a:rPr kumimoji="1" lang="zh-CN" altLang="en-US" sz="2400" b="1" dirty="0">
                <a:solidFill>
                  <a:srgbClr val="000000"/>
                </a:solidFill>
                <a:ea typeface="宋体" charset="-122"/>
              </a:rPr>
              <a:t>：</a:t>
            </a:r>
            <a:endParaRPr kumimoji="1" lang="en-US" altLang="zh-CN" sz="2400" b="1" dirty="0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宋体" charset="-122"/>
              </a:rPr>
              <a:t>最大团包含节点</a:t>
            </a:r>
            <a:endParaRPr kumimoji="1" lang="en-US" altLang="zh-CN" sz="2400" b="1" dirty="0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00"/>
                </a:solidFill>
                <a:ea typeface="宋体" charset="-122"/>
              </a:rPr>
              <a:t>bestn</a:t>
            </a:r>
            <a:r>
              <a:rPr kumimoji="1" lang="en-US" altLang="zh-CN" sz="2400" b="1" dirty="0">
                <a:solidFill>
                  <a:srgbClr val="000000"/>
                </a:solidFill>
                <a:ea typeface="宋体" charset="-122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宋体" charset="-122"/>
              </a:rPr>
              <a:t>目前最大团顶点数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000000"/>
                </a:solidFill>
                <a:ea typeface="宋体" charset="-122"/>
              </a:rPr>
              <a:t>cn</a:t>
            </a:r>
            <a:r>
              <a:rPr kumimoji="1" lang="en-US" altLang="zh-CN" sz="2400" b="1" dirty="0">
                <a:solidFill>
                  <a:srgbClr val="000000"/>
                </a:solidFill>
                <a:ea typeface="宋体" charset="-122"/>
              </a:rPr>
              <a:t>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宋体" charset="-122"/>
              </a:rPr>
              <a:t>当前团顶点数</a:t>
            </a:r>
            <a:endParaRPr kumimoji="1" lang="en-US" altLang="zh-CN" sz="2400" b="1" dirty="0">
              <a:solidFill>
                <a:srgbClr val="000000"/>
              </a:solidFill>
              <a:ea typeface="宋体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00"/>
                </a:solidFill>
              </a:rPr>
              <a:t>x[</a:t>
            </a:r>
            <a:r>
              <a:rPr lang="en-US" altLang="zh-CN" sz="2400" b="1" dirty="0" err="1">
                <a:solidFill>
                  <a:srgbClr val="000000"/>
                </a:solidFill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</a:rPr>
              <a:t>]=1</a:t>
            </a:r>
            <a:r>
              <a:rPr lang="zh-CN" altLang="en-US" sz="2400" b="1" dirty="0">
                <a:solidFill>
                  <a:srgbClr val="000000"/>
                </a:solidFill>
              </a:rPr>
              <a:t>或</a:t>
            </a:r>
            <a:r>
              <a:rPr lang="en-US" altLang="zh-CN" sz="2400" b="1" dirty="0">
                <a:solidFill>
                  <a:srgbClr val="000000"/>
                </a:solidFill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</a:rPr>
              <a:t>：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</a:rPr>
              <a:t>表示取或不取</a:t>
            </a:r>
            <a:r>
              <a:rPr lang="en-US" altLang="zh-CN" sz="2400" b="1" dirty="0">
                <a:solidFill>
                  <a:srgbClr val="000000"/>
                </a:solidFill>
              </a:rPr>
              <a:t>v</a:t>
            </a:r>
            <a:r>
              <a:rPr lang="en-US" altLang="zh-CN" sz="2400" b="1" baseline="-25000" dirty="0">
                <a:solidFill>
                  <a:srgbClr val="000000"/>
                </a:solidFill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</a:rPr>
              <a:t>.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ea typeface="宋体" charset="-122"/>
              </a:rPr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7553" y="1741714"/>
            <a:ext cx="6229350" cy="4659086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4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4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void 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Backtrack</a:t>
            </a:r>
            <a:r>
              <a:rPr lang="en-US" altLang="zh-CN" kern="0" dirty="0">
                <a:ea typeface="楷体_GB2312" pitchFamily="49" charset="-122"/>
              </a:rPr>
              <a:t>( </a:t>
            </a:r>
            <a:r>
              <a:rPr lang="en-US" altLang="zh-CN" kern="0" dirty="0" err="1">
                <a:ea typeface="楷体_GB2312" pitchFamily="49" charset="-122"/>
              </a:rPr>
              <a:t>int</a:t>
            </a:r>
            <a:r>
              <a:rPr lang="en-US" altLang="zh-CN" kern="0" dirty="0">
                <a:ea typeface="楷体_GB2312" pitchFamily="49" charset="-122"/>
              </a:rPr>
              <a:t> t){// </a:t>
            </a:r>
            <a:r>
              <a:rPr lang="zh-CN" altLang="en-US" kern="0" dirty="0">
                <a:ea typeface="楷体_GB2312" pitchFamily="49" charset="-122"/>
              </a:rPr>
              <a:t>计算最大团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if (t &gt; n) // 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到达叶结点</a:t>
            </a:r>
            <a:endParaRPr lang="en-US" altLang="zh-CN" kern="0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		if(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cn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 &gt; 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bestcn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		        </a:t>
            </a:r>
            <a:r>
              <a:rPr lang="en-US" altLang="zh-CN" kern="0" dirty="0">
                <a:ea typeface="楷体_GB2312" pitchFamily="49" charset="-122"/>
              </a:rPr>
              <a:t>for (</a:t>
            </a:r>
            <a:r>
              <a:rPr lang="en-US" altLang="zh-CN" kern="0" dirty="0" err="1">
                <a:ea typeface="楷体_GB2312" pitchFamily="49" charset="-122"/>
              </a:rPr>
              <a:t>int</a:t>
            </a:r>
            <a:r>
              <a:rPr lang="en-US" altLang="zh-CN" kern="0" dirty="0">
                <a:ea typeface="楷体_GB2312" pitchFamily="49" charset="-122"/>
              </a:rPr>
              <a:t> j = 1; j &lt;= n; j++)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 			</a:t>
            </a:r>
            <a:r>
              <a:rPr lang="en-US" altLang="zh-CN" kern="0" dirty="0" err="1">
                <a:ea typeface="楷体_GB2312" pitchFamily="49" charset="-122"/>
              </a:rPr>
              <a:t>bestx</a:t>
            </a:r>
            <a:r>
              <a:rPr lang="en-US" altLang="zh-CN" kern="0" dirty="0">
                <a:ea typeface="楷体_GB2312" pitchFamily="49" charset="-122"/>
              </a:rPr>
              <a:t>[j] = x[j];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        </a:t>
            </a:r>
            <a:r>
              <a:rPr lang="en-US" altLang="zh-CN" kern="0" dirty="0" err="1">
                <a:ea typeface="楷体_GB2312" pitchFamily="49" charset="-122"/>
              </a:rPr>
              <a:t>bestn</a:t>
            </a:r>
            <a:r>
              <a:rPr lang="en-US" altLang="zh-CN" kern="0" dirty="0">
                <a:ea typeface="楷体_GB2312" pitchFamily="49" charset="-122"/>
              </a:rPr>
              <a:t> = </a:t>
            </a:r>
            <a:r>
              <a:rPr lang="en-US" altLang="zh-CN" kern="0" dirty="0" err="1">
                <a:ea typeface="楷体_GB2312" pitchFamily="49" charset="-122"/>
              </a:rPr>
              <a:t>cn</a:t>
            </a:r>
            <a:r>
              <a:rPr lang="en-US" altLang="zh-CN" kern="0" dirty="0">
                <a:ea typeface="楷体_GB2312" pitchFamily="49" charset="-122"/>
              </a:rPr>
              <a:t>; 	return;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kern="0" dirty="0">
                <a:ea typeface="楷体_GB2312" pitchFamily="49" charset="-122"/>
              </a:rPr>
              <a:t>		} //  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if(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cn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 &gt; 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bestcn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if (</a:t>
            </a:r>
            <a:r>
              <a:rPr lang="en-US" altLang="zh-CN" dirty="0">
                <a:solidFill>
                  <a:srgbClr val="FF0000"/>
                </a:solidFill>
              </a:rPr>
              <a:t>Clique(x, t)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) {// 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进入左子树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x[t] = 1;  </a:t>
            </a:r>
            <a:r>
              <a:rPr lang="en-US" altLang="zh-CN" kern="0" dirty="0" err="1">
                <a:ea typeface="楷体_GB2312" pitchFamily="49" charset="-122"/>
              </a:rPr>
              <a:t>cn</a:t>
            </a:r>
            <a:r>
              <a:rPr lang="en-US" altLang="zh-CN" kern="0" dirty="0">
                <a:ea typeface="楷体_GB2312" pitchFamily="49" charset="-122"/>
              </a:rPr>
              <a:t>++;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Backtrack(t+1);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x[t] = 0; </a:t>
            </a:r>
            <a:r>
              <a:rPr lang="en-US" altLang="zh-CN" kern="0" dirty="0" err="1">
                <a:ea typeface="楷体_GB2312" pitchFamily="49" charset="-122"/>
              </a:rPr>
              <a:t>cn</a:t>
            </a:r>
            <a:r>
              <a:rPr lang="en-US" altLang="zh-CN" kern="0" dirty="0">
                <a:ea typeface="楷体_GB2312" pitchFamily="49" charset="-122"/>
              </a:rPr>
              <a:t>--;}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if (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cn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 + n - t &gt; 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bestn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) {// 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剪枝或进入右子树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x[t] = 0;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Backtrack(t+1);</a:t>
            </a:r>
            <a:r>
              <a:rPr lang="en-US" altLang="zh-CN" kern="0" dirty="0"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1797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树的遍历与回溯法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解空间</a:t>
            </a:r>
            <a:endParaRPr lang="en-US" altLang="zh-CN" dirty="0"/>
          </a:p>
          <a:p>
            <a:pPr lvl="1"/>
            <a:r>
              <a:rPr lang="zh-CN" altLang="en-US" dirty="0"/>
              <a:t>问题求解是在其解的全部空间中找最优解或满足特定条件的解。</a:t>
            </a:r>
            <a:endParaRPr lang="en-US" altLang="zh-CN" dirty="0"/>
          </a:p>
          <a:p>
            <a:r>
              <a:rPr lang="zh-CN" altLang="en-US" dirty="0"/>
              <a:t>状态树</a:t>
            </a:r>
            <a:endParaRPr lang="en-US" altLang="zh-CN" dirty="0"/>
          </a:p>
          <a:p>
            <a:pPr lvl="1"/>
            <a:r>
              <a:rPr lang="zh-CN" altLang="en-US" dirty="0"/>
              <a:t>求解过程实质是一个先序遍历一棵“</a:t>
            </a:r>
            <a:r>
              <a:rPr lang="zh-CN" altLang="en-US" dirty="0">
                <a:solidFill>
                  <a:srgbClr val="FF0000"/>
                </a:solidFill>
              </a:rPr>
              <a:t>状态树</a:t>
            </a:r>
            <a:r>
              <a:rPr lang="zh-CN" altLang="en-US" dirty="0"/>
              <a:t>”的过程，只是这棵树不是预先建立的，而是隐含在遍历过程中。</a:t>
            </a:r>
            <a:endParaRPr lang="en-US" altLang="zh-CN" dirty="0"/>
          </a:p>
          <a:p>
            <a:r>
              <a:rPr lang="zh-CN" altLang="en-US" dirty="0"/>
              <a:t>例：</a:t>
            </a:r>
            <a:endParaRPr lang="en-US" altLang="zh-CN" dirty="0"/>
          </a:p>
          <a:p>
            <a:pPr lvl="1"/>
            <a:r>
              <a:rPr lang="zh-CN" altLang="en-US" dirty="0"/>
              <a:t>幂集问题</a:t>
            </a:r>
          </a:p>
          <a:p>
            <a:pPr lvl="1"/>
            <a:r>
              <a:rPr lang="en-US" altLang="zh-CN" dirty="0"/>
              <a:t>TSP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皇后问题</a:t>
            </a:r>
            <a:endParaRPr lang="en-US" altLang="zh-CN" dirty="0"/>
          </a:p>
          <a:p>
            <a:pPr lvl="1"/>
            <a:r>
              <a:rPr lang="zh-CN" altLang="en-US" dirty="0"/>
              <a:t>最大团问题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FDE78-BF40-4F0E-A1BC-BC7A5638AE81}" type="slidenum">
              <a:rPr lang="en-US" altLang="zh-CN" smtClean="0"/>
              <a:pPr/>
              <a:t>3</a:t>
            </a:fld>
            <a:endParaRPr lang="en-US" altLang="zh-CN"/>
          </a:p>
        </p:txBody>
      </p:sp>
      <p:grpSp>
        <p:nvGrpSpPr>
          <p:cNvPr id="25" name="Group 3"/>
          <p:cNvGrpSpPr>
            <a:grpSpLocks/>
          </p:cNvGrpSpPr>
          <p:nvPr/>
        </p:nvGrpSpPr>
        <p:grpSpPr bwMode="auto">
          <a:xfrm>
            <a:off x="4368800" y="3901443"/>
            <a:ext cx="3898900" cy="2843082"/>
            <a:chOff x="3286" y="1397"/>
            <a:chExt cx="2474" cy="1813"/>
          </a:xfrm>
          <a:solidFill>
            <a:schemeClr val="accent1"/>
          </a:solidFill>
        </p:grpSpPr>
        <p:sp>
          <p:nvSpPr>
            <p:cNvPr id="26" name="Line 4"/>
            <p:cNvSpPr>
              <a:spLocks noChangeShapeType="1"/>
            </p:cNvSpPr>
            <p:nvPr/>
          </p:nvSpPr>
          <p:spPr bwMode="auto">
            <a:xfrm flipH="1">
              <a:off x="4961" y="2624"/>
              <a:ext cx="144" cy="336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zh-CN" altLang="en-US" sz="2400" b="1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4433" y="2624"/>
              <a:ext cx="192" cy="28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28" name="Line 6"/>
            <p:cNvSpPr>
              <a:spLocks noChangeShapeType="1"/>
            </p:cNvSpPr>
            <p:nvPr/>
          </p:nvSpPr>
          <p:spPr bwMode="auto">
            <a:xfrm flipH="1">
              <a:off x="4020" y="1579"/>
              <a:ext cx="624" cy="40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29" name="Line 7"/>
            <p:cNvSpPr>
              <a:spLocks noChangeShapeType="1"/>
            </p:cNvSpPr>
            <p:nvPr/>
          </p:nvSpPr>
          <p:spPr bwMode="auto">
            <a:xfrm>
              <a:off x="4655" y="1579"/>
              <a:ext cx="544" cy="453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5252" y="2033"/>
              <a:ext cx="333" cy="407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5043" y="2033"/>
              <a:ext cx="164" cy="52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3622" y="2062"/>
              <a:ext cx="352" cy="37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>
              <a:off x="4020" y="2062"/>
              <a:ext cx="370" cy="378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H="1">
              <a:off x="3430" y="2561"/>
              <a:ext cx="181" cy="35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3657" y="2561"/>
              <a:ext cx="157" cy="35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 flipH="1">
              <a:off x="4198" y="2561"/>
              <a:ext cx="185" cy="359"/>
            </a:xfrm>
            <a:prstGeom prst="lin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zh-CN" altLang="en-US" sz="2400" b="1"/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4473" y="1397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3862" y="1960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9" name="Oval 17"/>
            <p:cNvSpPr>
              <a:spLocks noChangeArrowheads="1"/>
            </p:cNvSpPr>
            <p:nvPr/>
          </p:nvSpPr>
          <p:spPr bwMode="auto">
            <a:xfrm>
              <a:off x="5088" y="1931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40" name="Oval 18"/>
            <p:cNvSpPr>
              <a:spLocks noChangeArrowheads="1"/>
            </p:cNvSpPr>
            <p:nvPr/>
          </p:nvSpPr>
          <p:spPr bwMode="auto">
            <a:xfrm>
              <a:off x="3478" y="2440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4246" y="2440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42" name="Oval 20"/>
            <p:cNvSpPr>
              <a:spLocks noChangeArrowheads="1"/>
            </p:cNvSpPr>
            <p:nvPr/>
          </p:nvSpPr>
          <p:spPr bwMode="auto">
            <a:xfrm>
              <a:off x="4961" y="2432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5472" y="2440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4" name="Oval 22"/>
            <p:cNvSpPr>
              <a:spLocks noChangeArrowheads="1"/>
            </p:cNvSpPr>
            <p:nvPr/>
          </p:nvSpPr>
          <p:spPr bwMode="auto">
            <a:xfrm>
              <a:off x="3286" y="2920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3670" y="2920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6" name="Oval 24"/>
            <p:cNvSpPr>
              <a:spLocks noChangeArrowheads="1"/>
            </p:cNvSpPr>
            <p:nvPr/>
          </p:nvSpPr>
          <p:spPr bwMode="auto">
            <a:xfrm>
              <a:off x="4054" y="2920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4481" y="2912"/>
              <a:ext cx="288" cy="24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48" name="Oval 26"/>
            <p:cNvSpPr>
              <a:spLocks noChangeArrowheads="1"/>
            </p:cNvSpPr>
            <p:nvPr/>
          </p:nvSpPr>
          <p:spPr bwMode="auto">
            <a:xfrm>
              <a:off x="4481" y="2912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4817" y="2912"/>
              <a:ext cx="288" cy="290"/>
            </a:xfrm>
            <a:prstGeom prst="ellipse">
              <a:avLst/>
            </a:pr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en-US" altLang="zh-CN" sz="2400" b="1">
                  <a:solidFill>
                    <a:schemeClr val="tx1"/>
                  </a:solidFill>
                </a:rPr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1075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39"/>
          <p:cNvGrpSpPr>
            <a:grpSpLocks/>
          </p:cNvGrpSpPr>
          <p:nvPr/>
        </p:nvGrpSpPr>
        <p:grpSpPr bwMode="auto">
          <a:xfrm>
            <a:off x="4327029" y="4142598"/>
            <a:ext cx="4767144" cy="2343507"/>
            <a:chOff x="1927" y="2387"/>
            <a:chExt cx="3493" cy="1678"/>
          </a:xfrm>
          <a:solidFill>
            <a:schemeClr val="accent1"/>
          </a:solidFill>
        </p:grpSpPr>
        <p:sp>
          <p:nvSpPr>
            <p:cNvPr id="21" name="Oval 51"/>
            <p:cNvSpPr>
              <a:spLocks noChangeAspect="1"/>
            </p:cNvSpPr>
            <p:nvPr/>
          </p:nvSpPr>
          <p:spPr bwMode="auto">
            <a:xfrm>
              <a:off x="3446" y="2387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22" name="Oval 51"/>
            <p:cNvSpPr>
              <a:spLocks noChangeAspect="1"/>
            </p:cNvSpPr>
            <p:nvPr/>
          </p:nvSpPr>
          <p:spPr bwMode="auto">
            <a:xfrm>
              <a:off x="2568" y="27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3" name="Oval 51"/>
            <p:cNvSpPr>
              <a:spLocks noChangeAspect="1"/>
            </p:cNvSpPr>
            <p:nvPr/>
          </p:nvSpPr>
          <p:spPr bwMode="auto">
            <a:xfrm>
              <a:off x="4362" y="27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24" name="Oval 51"/>
            <p:cNvSpPr>
              <a:spLocks noChangeAspect="1"/>
            </p:cNvSpPr>
            <p:nvPr/>
          </p:nvSpPr>
          <p:spPr bwMode="auto">
            <a:xfrm>
              <a:off x="2137" y="321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25" name="Oval 51"/>
            <p:cNvSpPr>
              <a:spLocks noChangeAspect="1"/>
            </p:cNvSpPr>
            <p:nvPr/>
          </p:nvSpPr>
          <p:spPr bwMode="auto">
            <a:xfrm>
              <a:off x="2998" y="3218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26" name="AutoShape 15"/>
            <p:cNvCxnSpPr>
              <a:cxnSpLocks noChangeShapeType="1"/>
              <a:stCxn id="21" idx="3"/>
              <a:endCxn id="22" idx="7"/>
            </p:cNvCxnSpPr>
            <p:nvPr/>
          </p:nvCxnSpPr>
          <p:spPr bwMode="auto">
            <a:xfrm flipH="1">
              <a:off x="2897" y="2716"/>
              <a:ext cx="606" cy="113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7" name="AutoShape 16"/>
            <p:cNvCxnSpPr>
              <a:cxnSpLocks noChangeShapeType="1"/>
              <a:stCxn id="21" idx="5"/>
              <a:endCxn id="23" idx="1"/>
            </p:cNvCxnSpPr>
            <p:nvPr/>
          </p:nvCxnSpPr>
          <p:spPr bwMode="auto">
            <a:xfrm>
              <a:off x="3775" y="2716"/>
              <a:ext cx="644" cy="11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8" name="AutoShape 17"/>
            <p:cNvCxnSpPr>
              <a:cxnSpLocks noChangeShapeType="1"/>
              <a:stCxn id="22" idx="3"/>
              <a:endCxn id="24" idx="0"/>
            </p:cNvCxnSpPr>
            <p:nvPr/>
          </p:nvCxnSpPr>
          <p:spPr bwMode="auto">
            <a:xfrm flipH="1">
              <a:off x="2330" y="3102"/>
              <a:ext cx="295" cy="11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9" name="AutoShape 18"/>
            <p:cNvCxnSpPr>
              <a:cxnSpLocks noChangeShapeType="1"/>
              <a:stCxn id="22" idx="5"/>
              <a:endCxn id="25" idx="0"/>
            </p:cNvCxnSpPr>
            <p:nvPr/>
          </p:nvCxnSpPr>
          <p:spPr bwMode="auto">
            <a:xfrm>
              <a:off x="2897" y="3102"/>
              <a:ext cx="294" cy="11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0" name="Oval 51"/>
            <p:cNvSpPr>
              <a:spLocks noChangeAspect="1"/>
            </p:cNvSpPr>
            <p:nvPr/>
          </p:nvSpPr>
          <p:spPr bwMode="auto">
            <a:xfrm>
              <a:off x="192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111 </a:t>
              </a:r>
            </a:p>
          </p:txBody>
        </p:sp>
        <p:sp>
          <p:nvSpPr>
            <p:cNvPr id="31" name="Oval 51"/>
            <p:cNvSpPr>
              <a:spLocks noChangeAspect="1"/>
            </p:cNvSpPr>
            <p:nvPr/>
          </p:nvSpPr>
          <p:spPr bwMode="auto">
            <a:xfrm>
              <a:off x="2359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110 </a:t>
              </a:r>
            </a:p>
          </p:txBody>
        </p:sp>
        <p:cxnSp>
          <p:nvCxnSpPr>
            <p:cNvPr id="32" name="AutoShape 17"/>
            <p:cNvCxnSpPr>
              <a:cxnSpLocks noChangeShapeType="1"/>
              <a:stCxn id="24" idx="3"/>
            </p:cNvCxnSpPr>
            <p:nvPr/>
          </p:nvCxnSpPr>
          <p:spPr bwMode="auto">
            <a:xfrm flipH="1">
              <a:off x="2120" y="3548"/>
              <a:ext cx="74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3" name="AutoShape 18"/>
            <p:cNvCxnSpPr>
              <a:cxnSpLocks noChangeShapeType="1"/>
              <a:stCxn id="24" idx="5"/>
            </p:cNvCxnSpPr>
            <p:nvPr/>
          </p:nvCxnSpPr>
          <p:spPr bwMode="auto">
            <a:xfrm>
              <a:off x="2466" y="3548"/>
              <a:ext cx="86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4" name="Oval 51"/>
            <p:cNvSpPr>
              <a:spLocks noChangeAspect="1"/>
            </p:cNvSpPr>
            <p:nvPr/>
          </p:nvSpPr>
          <p:spPr bwMode="auto">
            <a:xfrm>
              <a:off x="278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35" name="Oval 51"/>
            <p:cNvSpPr>
              <a:spLocks noChangeAspect="1"/>
            </p:cNvSpPr>
            <p:nvPr/>
          </p:nvSpPr>
          <p:spPr bwMode="auto">
            <a:xfrm>
              <a:off x="3223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100</a:t>
              </a:r>
            </a:p>
          </p:txBody>
        </p:sp>
        <p:cxnSp>
          <p:nvCxnSpPr>
            <p:cNvPr id="36" name="AutoShape 17"/>
            <p:cNvCxnSpPr>
              <a:cxnSpLocks noChangeShapeType="1"/>
              <a:stCxn id="25" idx="3"/>
            </p:cNvCxnSpPr>
            <p:nvPr/>
          </p:nvCxnSpPr>
          <p:spPr bwMode="auto">
            <a:xfrm flipH="1">
              <a:off x="2980" y="3547"/>
              <a:ext cx="75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7" name="AutoShape 18"/>
            <p:cNvCxnSpPr>
              <a:cxnSpLocks noChangeShapeType="1"/>
              <a:stCxn id="25" idx="5"/>
            </p:cNvCxnSpPr>
            <p:nvPr/>
          </p:nvCxnSpPr>
          <p:spPr bwMode="auto">
            <a:xfrm>
              <a:off x="3327" y="3547"/>
              <a:ext cx="89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8" name="Oval 51"/>
            <p:cNvSpPr>
              <a:spLocks noChangeAspect="1"/>
            </p:cNvSpPr>
            <p:nvPr/>
          </p:nvSpPr>
          <p:spPr bwMode="auto">
            <a:xfrm>
              <a:off x="3945" y="3226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39" name="Oval 51"/>
            <p:cNvSpPr>
              <a:spLocks noChangeAspect="1"/>
            </p:cNvSpPr>
            <p:nvPr/>
          </p:nvSpPr>
          <p:spPr bwMode="auto">
            <a:xfrm>
              <a:off x="4807" y="3225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00</a:t>
              </a:r>
            </a:p>
          </p:txBody>
        </p:sp>
        <p:cxnSp>
          <p:nvCxnSpPr>
            <p:cNvPr id="40" name="AutoShape 17"/>
            <p:cNvCxnSpPr>
              <a:cxnSpLocks noChangeShapeType="1"/>
              <a:stCxn id="23" idx="3"/>
            </p:cNvCxnSpPr>
            <p:nvPr/>
          </p:nvCxnSpPr>
          <p:spPr bwMode="auto">
            <a:xfrm flipH="1">
              <a:off x="4138" y="3101"/>
              <a:ext cx="28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1" name="AutoShape 18"/>
            <p:cNvCxnSpPr>
              <a:cxnSpLocks noChangeShapeType="1"/>
              <a:stCxn id="23" idx="5"/>
            </p:cNvCxnSpPr>
            <p:nvPr/>
          </p:nvCxnSpPr>
          <p:spPr bwMode="auto">
            <a:xfrm>
              <a:off x="4691" y="3101"/>
              <a:ext cx="30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2" name="Oval 51"/>
            <p:cNvSpPr>
              <a:spLocks noChangeAspect="1"/>
            </p:cNvSpPr>
            <p:nvPr/>
          </p:nvSpPr>
          <p:spPr bwMode="auto">
            <a:xfrm>
              <a:off x="3738" y="3680"/>
              <a:ext cx="390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011 </a:t>
              </a:r>
            </a:p>
          </p:txBody>
        </p:sp>
        <p:sp>
          <p:nvSpPr>
            <p:cNvPr id="43" name="Oval 51"/>
            <p:cNvSpPr>
              <a:spLocks noChangeAspect="1"/>
            </p:cNvSpPr>
            <p:nvPr/>
          </p:nvSpPr>
          <p:spPr bwMode="auto">
            <a:xfrm>
              <a:off x="4170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010 </a:t>
              </a:r>
            </a:p>
          </p:txBody>
        </p:sp>
        <p:cxnSp>
          <p:nvCxnSpPr>
            <p:cNvPr id="44" name="AutoShape 17"/>
            <p:cNvCxnSpPr>
              <a:cxnSpLocks noChangeShapeType="1"/>
            </p:cNvCxnSpPr>
            <p:nvPr/>
          </p:nvCxnSpPr>
          <p:spPr bwMode="auto">
            <a:xfrm flipH="1">
              <a:off x="3931" y="3555"/>
              <a:ext cx="7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5" name="AutoShape 18"/>
            <p:cNvCxnSpPr>
              <a:cxnSpLocks noChangeShapeType="1"/>
            </p:cNvCxnSpPr>
            <p:nvPr/>
          </p:nvCxnSpPr>
          <p:spPr bwMode="auto">
            <a:xfrm>
              <a:off x="4274" y="3555"/>
              <a:ext cx="8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6" name="Oval 51"/>
            <p:cNvSpPr>
              <a:spLocks noChangeAspect="1"/>
            </p:cNvSpPr>
            <p:nvPr/>
          </p:nvSpPr>
          <p:spPr bwMode="auto">
            <a:xfrm>
              <a:off x="459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47" name="Oval 51"/>
            <p:cNvSpPr>
              <a:spLocks noChangeAspect="1"/>
            </p:cNvSpPr>
            <p:nvPr/>
          </p:nvSpPr>
          <p:spPr bwMode="auto">
            <a:xfrm>
              <a:off x="5034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000</a:t>
              </a:r>
            </a:p>
          </p:txBody>
        </p:sp>
        <p:cxnSp>
          <p:nvCxnSpPr>
            <p:cNvPr id="48" name="AutoShape 17"/>
            <p:cNvCxnSpPr>
              <a:cxnSpLocks noChangeShapeType="1"/>
            </p:cNvCxnSpPr>
            <p:nvPr/>
          </p:nvCxnSpPr>
          <p:spPr bwMode="auto">
            <a:xfrm flipH="1">
              <a:off x="4791" y="3554"/>
              <a:ext cx="73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9" name="AutoShape 18"/>
            <p:cNvCxnSpPr>
              <a:cxnSpLocks noChangeShapeType="1"/>
            </p:cNvCxnSpPr>
            <p:nvPr/>
          </p:nvCxnSpPr>
          <p:spPr bwMode="auto">
            <a:xfrm>
              <a:off x="5136" y="3554"/>
              <a:ext cx="9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最大团问题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30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4010" y="1349828"/>
            <a:ext cx="8582276" cy="5508172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4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4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void 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Backtrack</a:t>
            </a:r>
            <a:r>
              <a:rPr lang="en-US" altLang="zh-CN" kern="0" dirty="0">
                <a:ea typeface="楷体_GB2312" pitchFamily="49" charset="-122"/>
              </a:rPr>
              <a:t>( </a:t>
            </a:r>
            <a:r>
              <a:rPr lang="en-US" altLang="zh-CN" kern="0" dirty="0" err="1">
                <a:ea typeface="楷体_GB2312" pitchFamily="49" charset="-122"/>
              </a:rPr>
              <a:t>int</a:t>
            </a:r>
            <a:r>
              <a:rPr lang="en-US" altLang="zh-CN" kern="0" dirty="0">
                <a:ea typeface="楷体_GB2312" pitchFamily="49" charset="-122"/>
              </a:rPr>
              <a:t> t){// </a:t>
            </a:r>
            <a:r>
              <a:rPr lang="zh-CN" altLang="en-US" kern="0" dirty="0">
                <a:ea typeface="楷体_GB2312" pitchFamily="49" charset="-122"/>
              </a:rPr>
              <a:t>计算最大团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if (t &gt; n) // 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步骤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：到达叶结点</a:t>
            </a:r>
            <a:endParaRPr lang="en-US" altLang="zh-CN" kern="0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		if(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cn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 &gt; 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bestcn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		        </a:t>
            </a:r>
            <a:r>
              <a:rPr lang="en-US" altLang="zh-CN" kern="0" dirty="0">
                <a:ea typeface="楷体_GB2312" pitchFamily="49" charset="-122"/>
              </a:rPr>
              <a:t>for (</a:t>
            </a:r>
            <a:r>
              <a:rPr lang="en-US" altLang="zh-CN" kern="0" dirty="0" err="1">
                <a:ea typeface="楷体_GB2312" pitchFamily="49" charset="-122"/>
              </a:rPr>
              <a:t>int</a:t>
            </a:r>
            <a:r>
              <a:rPr lang="en-US" altLang="zh-CN" kern="0" dirty="0">
                <a:ea typeface="楷体_GB2312" pitchFamily="49" charset="-122"/>
              </a:rPr>
              <a:t> j = 1; j &lt;= n; j++)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 			</a:t>
            </a:r>
            <a:r>
              <a:rPr lang="en-US" altLang="zh-CN" kern="0" dirty="0" err="1">
                <a:ea typeface="楷体_GB2312" pitchFamily="49" charset="-122"/>
              </a:rPr>
              <a:t>bestx</a:t>
            </a:r>
            <a:r>
              <a:rPr lang="en-US" altLang="zh-CN" kern="0" dirty="0">
                <a:ea typeface="楷体_GB2312" pitchFamily="49" charset="-122"/>
              </a:rPr>
              <a:t>[j] = x[j];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        </a:t>
            </a:r>
            <a:r>
              <a:rPr lang="en-US" altLang="zh-CN" kern="0" dirty="0" err="1">
                <a:ea typeface="楷体_GB2312" pitchFamily="49" charset="-122"/>
              </a:rPr>
              <a:t>bestn</a:t>
            </a:r>
            <a:r>
              <a:rPr lang="en-US" altLang="zh-CN" kern="0" dirty="0">
                <a:ea typeface="楷体_GB2312" pitchFamily="49" charset="-122"/>
              </a:rPr>
              <a:t> = </a:t>
            </a:r>
            <a:r>
              <a:rPr lang="en-US" altLang="zh-CN" kern="0" dirty="0" err="1">
                <a:ea typeface="楷体_GB2312" pitchFamily="49" charset="-122"/>
              </a:rPr>
              <a:t>cn</a:t>
            </a:r>
            <a:r>
              <a:rPr lang="en-US" altLang="zh-CN" kern="0" dirty="0">
                <a:ea typeface="楷体_GB2312" pitchFamily="49" charset="-122"/>
              </a:rPr>
              <a:t>; 	return;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kern="0" dirty="0">
                <a:ea typeface="楷体_GB2312" pitchFamily="49" charset="-122"/>
              </a:rPr>
              <a:t>		} //  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if(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cn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 &gt; 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bestcn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if (</a:t>
            </a:r>
            <a:r>
              <a:rPr lang="en-US" altLang="zh-CN" dirty="0">
                <a:solidFill>
                  <a:srgbClr val="FF0000"/>
                </a:solidFill>
              </a:rPr>
              <a:t>Clique(x, t)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) {// 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步骤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2.1 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进入左子树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x[t] = 1;  </a:t>
            </a:r>
            <a:r>
              <a:rPr lang="en-US" altLang="zh-CN" kern="0" dirty="0" err="1">
                <a:ea typeface="楷体_GB2312" pitchFamily="49" charset="-122"/>
              </a:rPr>
              <a:t>cn</a:t>
            </a:r>
            <a:r>
              <a:rPr lang="en-US" altLang="zh-CN" kern="0" dirty="0">
                <a:ea typeface="楷体_GB2312" pitchFamily="49" charset="-122"/>
              </a:rPr>
              <a:t>++;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Backtrack(t+1);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x[t] = 0; </a:t>
            </a:r>
            <a:r>
              <a:rPr lang="en-US" altLang="zh-CN" kern="0" dirty="0" err="1">
                <a:ea typeface="楷体_GB2312" pitchFamily="49" charset="-122"/>
              </a:rPr>
              <a:t>cn</a:t>
            </a:r>
            <a:r>
              <a:rPr lang="en-US" altLang="zh-CN" kern="0" dirty="0">
                <a:ea typeface="楷体_GB2312" pitchFamily="49" charset="-122"/>
              </a:rPr>
              <a:t>--;}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if (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cn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 + n - t &gt; 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bestn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) {// 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剪枝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x[t] = 0;//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步骤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2.2 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进入右子树</a:t>
            </a:r>
            <a:endParaRPr lang="en-US" altLang="zh-CN" kern="0" dirty="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Backtrack(t+1);</a:t>
            </a:r>
            <a:r>
              <a:rPr lang="en-US" altLang="zh-CN" kern="0" dirty="0">
                <a:ea typeface="楷体_GB2312" pitchFamily="49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}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386286" y="1715280"/>
            <a:ext cx="2235200" cy="1369005"/>
            <a:chOff x="955448" y="3378200"/>
            <a:chExt cx="3446463" cy="2430463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955448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1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385785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816123" y="4278312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5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955448" y="5222875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4</a:t>
              </a: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385785" y="5222875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3</a:t>
              </a:r>
            </a:p>
          </p:txBody>
        </p:sp>
        <p:cxnSp>
          <p:nvCxnSpPr>
            <p:cNvPr id="13" name="AutoShape 17"/>
            <p:cNvCxnSpPr>
              <a:cxnSpLocks noChangeShapeType="1"/>
              <a:stCxn id="8" idx="6"/>
              <a:endCxn id="9" idx="2"/>
            </p:cNvCxnSpPr>
            <p:nvPr/>
          </p:nvCxnSpPr>
          <p:spPr bwMode="auto">
            <a:xfrm>
              <a:off x="1541235" y="3671887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8"/>
            <p:cNvCxnSpPr>
              <a:cxnSpLocks noChangeShapeType="1"/>
              <a:stCxn id="10" idx="1"/>
              <a:endCxn id="9" idx="6"/>
            </p:cNvCxnSpPr>
            <p:nvPr/>
          </p:nvCxnSpPr>
          <p:spPr bwMode="auto">
            <a:xfrm flipH="1" flipV="1">
              <a:off x="2971573" y="3671887"/>
              <a:ext cx="930275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9"/>
            <p:cNvCxnSpPr>
              <a:cxnSpLocks noChangeShapeType="1"/>
              <a:stCxn id="11" idx="6"/>
              <a:endCxn id="12" idx="2"/>
            </p:cNvCxnSpPr>
            <p:nvPr/>
          </p:nvCxnSpPr>
          <p:spPr bwMode="auto">
            <a:xfrm>
              <a:off x="1541235" y="5516562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20"/>
            <p:cNvCxnSpPr>
              <a:cxnSpLocks noChangeShapeType="1"/>
              <a:stCxn id="11" idx="0"/>
              <a:endCxn id="8" idx="4"/>
            </p:cNvCxnSpPr>
            <p:nvPr/>
          </p:nvCxnSpPr>
          <p:spPr bwMode="auto">
            <a:xfrm flipV="1">
              <a:off x="1249135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21"/>
            <p:cNvCxnSpPr>
              <a:cxnSpLocks noChangeShapeType="1"/>
              <a:stCxn id="12" idx="0"/>
              <a:endCxn id="9" idx="4"/>
            </p:cNvCxnSpPr>
            <p:nvPr/>
          </p:nvCxnSpPr>
          <p:spPr bwMode="auto">
            <a:xfrm flipV="1">
              <a:off x="2679473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22"/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2971573" y="4778375"/>
              <a:ext cx="930275" cy="738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23"/>
            <p:cNvCxnSpPr>
              <a:cxnSpLocks noChangeShapeType="1"/>
              <a:stCxn id="12" idx="1"/>
              <a:endCxn id="8" idx="5"/>
            </p:cNvCxnSpPr>
            <p:nvPr/>
          </p:nvCxnSpPr>
          <p:spPr bwMode="auto">
            <a:xfrm flipH="1" flipV="1">
              <a:off x="1455510" y="3878262"/>
              <a:ext cx="1016000" cy="1430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4908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最大团问题</a:t>
            </a:r>
            <a:r>
              <a:rPr lang="en-US" altLang="zh-CN" dirty="0"/>
              <a:t>-</a:t>
            </a:r>
            <a:r>
              <a:rPr lang="zh-CN" altLang="en-US" dirty="0"/>
              <a:t>复杂度分析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在最坏情况下有 </a:t>
            </a:r>
            <a:r>
              <a:rPr lang="en-US" altLang="zh-CN" dirty="0"/>
              <a:t>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个结点需要计算可行性约束</a:t>
            </a:r>
            <a:endParaRPr lang="en-US" altLang="zh-CN" dirty="0"/>
          </a:p>
          <a:p>
            <a:r>
              <a:rPr lang="zh-CN" altLang="en-US" dirty="0"/>
              <a:t>计算可行性约束需要</a:t>
            </a:r>
            <a:r>
              <a:rPr lang="en-US" altLang="zh-CN" dirty="0"/>
              <a:t>O(n)</a:t>
            </a:r>
            <a:r>
              <a:rPr lang="zh-CN" altLang="en-US" dirty="0"/>
              <a:t>时间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楷体_GB2312" pitchFamily="49" charset="-122"/>
              </a:rPr>
              <a:t>回溯算法</a:t>
            </a:r>
            <a:r>
              <a:rPr lang="en-US" altLang="zh-CN" dirty="0">
                <a:ea typeface="楷体_GB2312" pitchFamily="49" charset="-122"/>
              </a:rPr>
              <a:t>backtrack</a:t>
            </a:r>
            <a:r>
              <a:rPr lang="zh-CN" altLang="en-US" dirty="0">
                <a:ea typeface="楷体_GB2312" pitchFamily="49" charset="-122"/>
              </a:rPr>
              <a:t>所需的计算时间为</a:t>
            </a:r>
            <a:r>
              <a:rPr lang="en-US" altLang="zh-CN" dirty="0">
                <a:ea typeface="楷体_GB2312" pitchFamily="49" charset="-122"/>
              </a:rPr>
              <a:t>O(n2</a:t>
            </a:r>
            <a:r>
              <a:rPr lang="en-US" altLang="zh-CN" baseline="30000" dirty="0">
                <a:ea typeface="楷体_GB2312" pitchFamily="49" charset="-122"/>
              </a:rPr>
              <a:t>n</a:t>
            </a:r>
            <a:r>
              <a:rPr lang="en-US" altLang="zh-CN" dirty="0">
                <a:ea typeface="楷体_GB2312" pitchFamily="49" charset="-122"/>
              </a:rPr>
              <a:t>)</a:t>
            </a:r>
            <a:r>
              <a:rPr lang="zh-CN" altLang="en-US" dirty="0">
                <a:ea typeface="楷体_GB2312" pitchFamily="49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31</a:t>
            </a:fld>
            <a:endParaRPr lang="en-US" altLang="zh-CN">
              <a:solidFill>
                <a:srgbClr val="393939"/>
              </a:solidFill>
            </a:endParaRPr>
          </a:p>
        </p:txBody>
      </p:sp>
      <p:grpSp>
        <p:nvGrpSpPr>
          <p:cNvPr id="48" name="Group 39"/>
          <p:cNvGrpSpPr>
            <a:grpSpLocks/>
          </p:cNvGrpSpPr>
          <p:nvPr/>
        </p:nvGrpSpPr>
        <p:grpSpPr bwMode="auto">
          <a:xfrm>
            <a:off x="4182707" y="3605866"/>
            <a:ext cx="4248472" cy="2088530"/>
            <a:chOff x="1927" y="2387"/>
            <a:chExt cx="3493" cy="1678"/>
          </a:xfrm>
          <a:solidFill>
            <a:schemeClr val="accent1"/>
          </a:solidFill>
        </p:grpSpPr>
        <p:sp>
          <p:nvSpPr>
            <p:cNvPr id="49" name="Oval 51"/>
            <p:cNvSpPr>
              <a:spLocks noChangeAspect="1"/>
            </p:cNvSpPr>
            <p:nvPr/>
          </p:nvSpPr>
          <p:spPr bwMode="auto">
            <a:xfrm>
              <a:off x="3446" y="2387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50" name="Oval 51"/>
            <p:cNvSpPr>
              <a:spLocks noChangeAspect="1"/>
            </p:cNvSpPr>
            <p:nvPr/>
          </p:nvSpPr>
          <p:spPr bwMode="auto">
            <a:xfrm>
              <a:off x="2568" y="27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1" name="Oval 51"/>
            <p:cNvSpPr>
              <a:spLocks noChangeAspect="1"/>
            </p:cNvSpPr>
            <p:nvPr/>
          </p:nvSpPr>
          <p:spPr bwMode="auto">
            <a:xfrm>
              <a:off x="4362" y="27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137" y="321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53" name="Oval 51"/>
            <p:cNvSpPr>
              <a:spLocks noChangeAspect="1"/>
            </p:cNvSpPr>
            <p:nvPr/>
          </p:nvSpPr>
          <p:spPr bwMode="auto">
            <a:xfrm>
              <a:off x="2998" y="3218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54" name="AutoShape 15"/>
            <p:cNvCxnSpPr>
              <a:cxnSpLocks noChangeShapeType="1"/>
              <a:stCxn id="49" idx="3"/>
              <a:endCxn id="50" idx="7"/>
            </p:cNvCxnSpPr>
            <p:nvPr/>
          </p:nvCxnSpPr>
          <p:spPr bwMode="auto">
            <a:xfrm flipH="1">
              <a:off x="2897" y="2716"/>
              <a:ext cx="606" cy="113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5" name="AutoShape 16"/>
            <p:cNvCxnSpPr>
              <a:cxnSpLocks noChangeShapeType="1"/>
              <a:stCxn id="49" idx="5"/>
              <a:endCxn id="51" idx="1"/>
            </p:cNvCxnSpPr>
            <p:nvPr/>
          </p:nvCxnSpPr>
          <p:spPr bwMode="auto">
            <a:xfrm>
              <a:off x="3775" y="2716"/>
              <a:ext cx="644" cy="11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6" name="AutoShape 17"/>
            <p:cNvCxnSpPr>
              <a:cxnSpLocks noChangeShapeType="1"/>
              <a:stCxn id="50" idx="3"/>
              <a:endCxn id="52" idx="0"/>
            </p:cNvCxnSpPr>
            <p:nvPr/>
          </p:nvCxnSpPr>
          <p:spPr bwMode="auto">
            <a:xfrm flipH="1">
              <a:off x="2330" y="3102"/>
              <a:ext cx="295" cy="11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7" name="AutoShape 18"/>
            <p:cNvCxnSpPr>
              <a:cxnSpLocks noChangeShapeType="1"/>
              <a:stCxn id="50" idx="5"/>
              <a:endCxn id="53" idx="0"/>
            </p:cNvCxnSpPr>
            <p:nvPr/>
          </p:nvCxnSpPr>
          <p:spPr bwMode="auto">
            <a:xfrm>
              <a:off x="2897" y="3102"/>
              <a:ext cx="294" cy="11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8" name="Oval 51"/>
            <p:cNvSpPr>
              <a:spLocks noChangeAspect="1"/>
            </p:cNvSpPr>
            <p:nvPr/>
          </p:nvSpPr>
          <p:spPr bwMode="auto">
            <a:xfrm>
              <a:off x="192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111 </a:t>
              </a:r>
            </a:p>
          </p:txBody>
        </p:sp>
        <p:sp>
          <p:nvSpPr>
            <p:cNvPr id="59" name="Oval 51"/>
            <p:cNvSpPr>
              <a:spLocks noChangeAspect="1"/>
            </p:cNvSpPr>
            <p:nvPr/>
          </p:nvSpPr>
          <p:spPr bwMode="auto">
            <a:xfrm>
              <a:off x="2359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110 </a:t>
              </a:r>
            </a:p>
          </p:txBody>
        </p:sp>
        <p:cxnSp>
          <p:nvCxnSpPr>
            <p:cNvPr id="60" name="AutoShape 17"/>
            <p:cNvCxnSpPr>
              <a:cxnSpLocks noChangeShapeType="1"/>
              <a:stCxn id="52" idx="3"/>
            </p:cNvCxnSpPr>
            <p:nvPr/>
          </p:nvCxnSpPr>
          <p:spPr bwMode="auto">
            <a:xfrm flipH="1">
              <a:off x="2120" y="3548"/>
              <a:ext cx="74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1" name="AutoShape 18"/>
            <p:cNvCxnSpPr>
              <a:cxnSpLocks noChangeShapeType="1"/>
              <a:stCxn id="52" idx="5"/>
            </p:cNvCxnSpPr>
            <p:nvPr/>
          </p:nvCxnSpPr>
          <p:spPr bwMode="auto">
            <a:xfrm>
              <a:off x="2466" y="3548"/>
              <a:ext cx="86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2" name="Oval 51"/>
            <p:cNvSpPr>
              <a:spLocks noChangeAspect="1"/>
            </p:cNvSpPr>
            <p:nvPr/>
          </p:nvSpPr>
          <p:spPr bwMode="auto">
            <a:xfrm>
              <a:off x="278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63" name="Oval 51"/>
            <p:cNvSpPr>
              <a:spLocks noChangeAspect="1"/>
            </p:cNvSpPr>
            <p:nvPr/>
          </p:nvSpPr>
          <p:spPr bwMode="auto">
            <a:xfrm>
              <a:off x="3223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100</a:t>
              </a:r>
            </a:p>
          </p:txBody>
        </p:sp>
        <p:cxnSp>
          <p:nvCxnSpPr>
            <p:cNvPr id="64" name="AutoShape 17"/>
            <p:cNvCxnSpPr>
              <a:cxnSpLocks noChangeShapeType="1"/>
              <a:stCxn id="53" idx="3"/>
            </p:cNvCxnSpPr>
            <p:nvPr/>
          </p:nvCxnSpPr>
          <p:spPr bwMode="auto">
            <a:xfrm flipH="1">
              <a:off x="2980" y="3547"/>
              <a:ext cx="75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5" name="AutoShape 18"/>
            <p:cNvCxnSpPr>
              <a:cxnSpLocks noChangeShapeType="1"/>
              <a:stCxn id="53" idx="5"/>
            </p:cNvCxnSpPr>
            <p:nvPr/>
          </p:nvCxnSpPr>
          <p:spPr bwMode="auto">
            <a:xfrm>
              <a:off x="3327" y="3547"/>
              <a:ext cx="89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66" name="Oval 51"/>
            <p:cNvSpPr>
              <a:spLocks noChangeAspect="1"/>
            </p:cNvSpPr>
            <p:nvPr/>
          </p:nvSpPr>
          <p:spPr bwMode="auto">
            <a:xfrm>
              <a:off x="3945" y="3226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67" name="Oval 51"/>
            <p:cNvSpPr>
              <a:spLocks noChangeAspect="1"/>
            </p:cNvSpPr>
            <p:nvPr/>
          </p:nvSpPr>
          <p:spPr bwMode="auto">
            <a:xfrm>
              <a:off x="4807" y="3225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</a:t>
              </a:r>
            </a:p>
          </p:txBody>
        </p:sp>
        <p:cxnSp>
          <p:nvCxnSpPr>
            <p:cNvPr id="68" name="AutoShape 17"/>
            <p:cNvCxnSpPr>
              <a:cxnSpLocks noChangeShapeType="1"/>
              <a:stCxn id="51" idx="3"/>
            </p:cNvCxnSpPr>
            <p:nvPr/>
          </p:nvCxnSpPr>
          <p:spPr bwMode="auto">
            <a:xfrm flipH="1">
              <a:off x="4138" y="3101"/>
              <a:ext cx="28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69" name="AutoShape 18"/>
            <p:cNvCxnSpPr>
              <a:cxnSpLocks noChangeShapeType="1"/>
              <a:stCxn id="51" idx="5"/>
            </p:cNvCxnSpPr>
            <p:nvPr/>
          </p:nvCxnSpPr>
          <p:spPr bwMode="auto">
            <a:xfrm>
              <a:off x="4691" y="3101"/>
              <a:ext cx="30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0" name="Oval 51"/>
            <p:cNvSpPr>
              <a:spLocks noChangeAspect="1"/>
            </p:cNvSpPr>
            <p:nvPr/>
          </p:nvSpPr>
          <p:spPr bwMode="auto">
            <a:xfrm>
              <a:off x="373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011 </a:t>
              </a:r>
            </a:p>
          </p:txBody>
        </p:sp>
        <p:sp>
          <p:nvSpPr>
            <p:cNvPr id="71" name="Oval 51"/>
            <p:cNvSpPr>
              <a:spLocks noChangeAspect="1"/>
            </p:cNvSpPr>
            <p:nvPr/>
          </p:nvSpPr>
          <p:spPr bwMode="auto">
            <a:xfrm>
              <a:off x="4170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010 </a:t>
              </a:r>
            </a:p>
          </p:txBody>
        </p:sp>
        <p:cxnSp>
          <p:nvCxnSpPr>
            <p:cNvPr id="72" name="AutoShape 17"/>
            <p:cNvCxnSpPr>
              <a:cxnSpLocks noChangeShapeType="1"/>
            </p:cNvCxnSpPr>
            <p:nvPr/>
          </p:nvCxnSpPr>
          <p:spPr bwMode="auto">
            <a:xfrm flipH="1">
              <a:off x="3931" y="3555"/>
              <a:ext cx="7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3" name="AutoShape 18"/>
            <p:cNvCxnSpPr>
              <a:cxnSpLocks noChangeShapeType="1"/>
            </p:cNvCxnSpPr>
            <p:nvPr/>
          </p:nvCxnSpPr>
          <p:spPr bwMode="auto">
            <a:xfrm>
              <a:off x="4274" y="3555"/>
              <a:ext cx="8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4" name="Oval 51"/>
            <p:cNvSpPr>
              <a:spLocks noChangeAspect="1"/>
            </p:cNvSpPr>
            <p:nvPr/>
          </p:nvSpPr>
          <p:spPr bwMode="auto">
            <a:xfrm>
              <a:off x="459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75" name="Oval 51"/>
            <p:cNvSpPr>
              <a:spLocks noChangeAspect="1"/>
            </p:cNvSpPr>
            <p:nvPr/>
          </p:nvSpPr>
          <p:spPr bwMode="auto">
            <a:xfrm>
              <a:off x="5034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000</a:t>
              </a:r>
            </a:p>
          </p:txBody>
        </p:sp>
        <p:cxnSp>
          <p:nvCxnSpPr>
            <p:cNvPr id="76" name="AutoShape 17"/>
            <p:cNvCxnSpPr>
              <a:cxnSpLocks noChangeShapeType="1"/>
            </p:cNvCxnSpPr>
            <p:nvPr/>
          </p:nvCxnSpPr>
          <p:spPr bwMode="auto">
            <a:xfrm flipH="1">
              <a:off x="4791" y="3554"/>
              <a:ext cx="73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7" name="AutoShape 18"/>
            <p:cNvCxnSpPr>
              <a:cxnSpLocks noChangeShapeType="1"/>
            </p:cNvCxnSpPr>
            <p:nvPr/>
          </p:nvCxnSpPr>
          <p:spPr bwMode="auto">
            <a:xfrm>
              <a:off x="5136" y="3554"/>
              <a:ext cx="9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grpSp>
        <p:nvGrpSpPr>
          <p:cNvPr id="78" name="组合 77"/>
          <p:cNvGrpSpPr/>
          <p:nvPr/>
        </p:nvGrpSpPr>
        <p:grpSpPr>
          <a:xfrm>
            <a:off x="741730" y="3605866"/>
            <a:ext cx="3355230" cy="2366125"/>
            <a:chOff x="955448" y="3378200"/>
            <a:chExt cx="3446463" cy="2430463"/>
          </a:xfrm>
        </p:grpSpPr>
        <p:sp>
          <p:nvSpPr>
            <p:cNvPr id="79" name="Oval 7"/>
            <p:cNvSpPr>
              <a:spLocks noChangeArrowheads="1"/>
            </p:cNvSpPr>
            <p:nvPr/>
          </p:nvSpPr>
          <p:spPr bwMode="auto">
            <a:xfrm>
              <a:off x="955448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1</a:t>
              </a:r>
            </a:p>
          </p:txBody>
        </p:sp>
        <p:sp>
          <p:nvSpPr>
            <p:cNvPr id="80" name="Oval 8"/>
            <p:cNvSpPr>
              <a:spLocks noChangeArrowheads="1"/>
            </p:cNvSpPr>
            <p:nvPr/>
          </p:nvSpPr>
          <p:spPr bwMode="auto">
            <a:xfrm>
              <a:off x="2385785" y="3378200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2</a:t>
              </a:r>
            </a:p>
          </p:txBody>
        </p:sp>
        <p:sp>
          <p:nvSpPr>
            <p:cNvPr id="81" name="Oval 9"/>
            <p:cNvSpPr>
              <a:spLocks noChangeArrowheads="1"/>
            </p:cNvSpPr>
            <p:nvPr/>
          </p:nvSpPr>
          <p:spPr bwMode="auto">
            <a:xfrm>
              <a:off x="3816123" y="4278312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3</a:t>
              </a:r>
            </a:p>
          </p:txBody>
        </p:sp>
        <p:sp>
          <p:nvSpPr>
            <p:cNvPr id="82" name="Oval 10"/>
            <p:cNvSpPr>
              <a:spLocks noChangeArrowheads="1"/>
            </p:cNvSpPr>
            <p:nvPr/>
          </p:nvSpPr>
          <p:spPr bwMode="auto">
            <a:xfrm>
              <a:off x="955448" y="5222875"/>
              <a:ext cx="585788" cy="585788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dirty="0"/>
                <a:t>4</a:t>
              </a:r>
            </a:p>
          </p:txBody>
        </p:sp>
        <p:sp>
          <p:nvSpPr>
            <p:cNvPr id="83" name="Oval 11"/>
            <p:cNvSpPr>
              <a:spLocks noChangeArrowheads="1"/>
            </p:cNvSpPr>
            <p:nvPr/>
          </p:nvSpPr>
          <p:spPr bwMode="auto">
            <a:xfrm>
              <a:off x="2385785" y="5222875"/>
              <a:ext cx="585788" cy="5857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/>
                <a:t>5</a:t>
              </a:r>
            </a:p>
          </p:txBody>
        </p:sp>
        <p:cxnSp>
          <p:nvCxnSpPr>
            <p:cNvPr id="84" name="AutoShape 17"/>
            <p:cNvCxnSpPr>
              <a:cxnSpLocks noChangeShapeType="1"/>
              <a:stCxn id="79" idx="6"/>
              <a:endCxn id="80" idx="2"/>
            </p:cNvCxnSpPr>
            <p:nvPr/>
          </p:nvCxnSpPr>
          <p:spPr bwMode="auto">
            <a:xfrm>
              <a:off x="1541235" y="3671887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AutoShape 18"/>
            <p:cNvCxnSpPr>
              <a:cxnSpLocks noChangeShapeType="1"/>
              <a:stCxn id="81" idx="1"/>
              <a:endCxn id="80" idx="6"/>
            </p:cNvCxnSpPr>
            <p:nvPr/>
          </p:nvCxnSpPr>
          <p:spPr bwMode="auto">
            <a:xfrm flipH="1" flipV="1">
              <a:off x="2971573" y="3671887"/>
              <a:ext cx="930275" cy="692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AutoShape 19"/>
            <p:cNvCxnSpPr>
              <a:cxnSpLocks noChangeShapeType="1"/>
              <a:stCxn id="82" idx="6"/>
              <a:endCxn id="83" idx="2"/>
            </p:cNvCxnSpPr>
            <p:nvPr/>
          </p:nvCxnSpPr>
          <p:spPr bwMode="auto">
            <a:xfrm>
              <a:off x="1541235" y="5516562"/>
              <a:ext cx="8445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AutoShape 20"/>
            <p:cNvCxnSpPr>
              <a:cxnSpLocks noChangeShapeType="1"/>
              <a:stCxn id="82" idx="0"/>
              <a:endCxn id="79" idx="4"/>
            </p:cNvCxnSpPr>
            <p:nvPr/>
          </p:nvCxnSpPr>
          <p:spPr bwMode="auto">
            <a:xfrm flipV="1">
              <a:off x="1249135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AutoShape 21"/>
            <p:cNvCxnSpPr>
              <a:cxnSpLocks noChangeShapeType="1"/>
              <a:stCxn id="83" idx="0"/>
              <a:endCxn id="80" idx="4"/>
            </p:cNvCxnSpPr>
            <p:nvPr/>
          </p:nvCxnSpPr>
          <p:spPr bwMode="auto">
            <a:xfrm flipV="1">
              <a:off x="2679473" y="3963987"/>
              <a:ext cx="0" cy="12588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AutoShape 22"/>
            <p:cNvCxnSpPr>
              <a:cxnSpLocks noChangeShapeType="1"/>
              <a:stCxn id="83" idx="6"/>
              <a:endCxn id="81" idx="3"/>
            </p:cNvCxnSpPr>
            <p:nvPr/>
          </p:nvCxnSpPr>
          <p:spPr bwMode="auto">
            <a:xfrm flipV="1">
              <a:off x="2971573" y="4778375"/>
              <a:ext cx="930275" cy="7381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AutoShape 23"/>
            <p:cNvCxnSpPr>
              <a:cxnSpLocks noChangeShapeType="1"/>
              <a:stCxn id="83" idx="1"/>
              <a:endCxn id="79" idx="5"/>
            </p:cNvCxnSpPr>
            <p:nvPr/>
          </p:nvCxnSpPr>
          <p:spPr bwMode="auto">
            <a:xfrm flipH="1" flipV="1">
              <a:off x="1455510" y="3878262"/>
              <a:ext cx="1016000" cy="14303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472265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符号三角形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4770665" cy="495300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第一行有</a:t>
            </a:r>
            <a:r>
              <a:rPr lang="en-US" altLang="zh-CN" dirty="0"/>
              <a:t>n</a:t>
            </a:r>
            <a:r>
              <a:rPr lang="zh-CN" altLang="en-US" dirty="0"/>
              <a:t>个符号</a:t>
            </a:r>
            <a:endParaRPr lang="en-US" altLang="zh-CN" dirty="0"/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个同号下面都是“</a:t>
            </a:r>
            <a:r>
              <a:rPr lang="en-US" altLang="zh-CN" dirty="0"/>
              <a:t>+”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个异号下面都是“</a:t>
            </a:r>
            <a:r>
              <a:rPr lang="en-US" altLang="zh-CN" dirty="0"/>
              <a:t>-”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给定的</a:t>
            </a:r>
            <a:r>
              <a:rPr lang="en-US" altLang="zh-CN" dirty="0"/>
              <a:t>n</a:t>
            </a:r>
            <a:r>
              <a:rPr lang="zh-CN" altLang="en-US" dirty="0"/>
              <a:t>，求“</a:t>
            </a:r>
            <a:r>
              <a:rPr lang="en-US" altLang="zh-CN" dirty="0"/>
              <a:t>+”“-”</a:t>
            </a:r>
            <a:r>
              <a:rPr lang="zh-CN" altLang="en-US" dirty="0"/>
              <a:t>个数相同的符号三角形个数 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解向量</a:t>
            </a:r>
            <a:r>
              <a:rPr lang="zh-CN" altLang="en-US" dirty="0"/>
              <a:t>：用</a:t>
            </a:r>
            <a:r>
              <a:rPr lang="en-US" altLang="zh-CN" dirty="0"/>
              <a:t>n</a:t>
            </a:r>
            <a:r>
              <a:rPr lang="zh-CN" altLang="en-US" dirty="0"/>
              <a:t>元组</a:t>
            </a:r>
            <a:r>
              <a:rPr lang="en-US" altLang="zh-CN" dirty="0"/>
              <a:t>x[1:n]</a:t>
            </a:r>
            <a:r>
              <a:rPr lang="zh-CN" altLang="en-US" dirty="0"/>
              <a:t>表示符号三角形的第一行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无解的判断</a:t>
            </a:r>
            <a:r>
              <a:rPr lang="en-US" altLang="zh-CN" dirty="0"/>
              <a:t>:</a:t>
            </a:r>
            <a:r>
              <a:rPr lang="en-US" altLang="zh-CN" dirty="0">
                <a:ea typeface="楷体_GB2312" pitchFamily="49" charset="-122"/>
              </a:rPr>
              <a:t>n*(n+1)/2</a:t>
            </a:r>
            <a:r>
              <a:rPr lang="zh-CN" altLang="en-US" dirty="0">
                <a:ea typeface="楷体_GB2312" pitchFamily="49" charset="-122"/>
              </a:rPr>
              <a:t>为奇数</a:t>
            </a:r>
            <a:r>
              <a:rPr lang="zh-CN" altLang="en-US" dirty="0"/>
              <a:t>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限界条件</a:t>
            </a:r>
            <a:r>
              <a:rPr lang="en-US" altLang="zh-CN" dirty="0"/>
              <a:t>: 0,1</a:t>
            </a:r>
            <a:r>
              <a:rPr lang="zh-CN" altLang="en-US" dirty="0"/>
              <a:t>的个数都不能超过</a:t>
            </a:r>
            <a:r>
              <a:rPr lang="en-US" altLang="zh-CN" dirty="0"/>
              <a:t>n(n+1)/4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32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227865" y="1698172"/>
            <a:ext cx="3803650" cy="35414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8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0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+   +   -   +   -   +   +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+   -   -   -   -   +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-   +   +   +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-   +   +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-   +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-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+</a:t>
            </a:r>
          </a:p>
        </p:txBody>
      </p:sp>
      <p:sp>
        <p:nvSpPr>
          <p:cNvPr id="7" name="矩形 6"/>
          <p:cNvSpPr/>
          <p:nvPr/>
        </p:nvSpPr>
        <p:spPr>
          <a:xfrm>
            <a:off x="5695613" y="5239658"/>
            <a:ext cx="324319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2400" b="1" kern="0" dirty="0">
                <a:solidFill>
                  <a:srgbClr val="FF0000"/>
                </a:solidFill>
              </a:rPr>
              <a:t>n = 7; </a:t>
            </a:r>
          </a:p>
          <a:p>
            <a:pPr algn="ctr"/>
            <a:r>
              <a:rPr kumimoji="1" lang="en-US" altLang="zh-CN" sz="2400" b="1" kern="0" dirty="0">
                <a:solidFill>
                  <a:srgbClr val="FF0000"/>
                </a:solidFill>
              </a:rPr>
              <a:t>14</a:t>
            </a:r>
            <a:r>
              <a:rPr kumimoji="1" lang="zh-CN" altLang="en-US" sz="2400" b="1" kern="0" dirty="0">
                <a:solidFill>
                  <a:srgbClr val="FF0000"/>
                </a:solidFill>
              </a:rPr>
              <a:t>个“</a:t>
            </a:r>
            <a:r>
              <a:rPr kumimoji="1" lang="en-US" altLang="zh-CN" sz="2400" b="1" kern="0" dirty="0">
                <a:solidFill>
                  <a:srgbClr val="FF0000"/>
                </a:solidFill>
              </a:rPr>
              <a:t>+</a:t>
            </a:r>
            <a:r>
              <a:rPr kumimoji="1" lang="zh-CN" altLang="en-US" sz="2400" b="1" kern="0" dirty="0">
                <a:solidFill>
                  <a:srgbClr val="FF0000"/>
                </a:solidFill>
              </a:rPr>
              <a:t>”，</a:t>
            </a:r>
            <a:r>
              <a:rPr kumimoji="1" lang="en-US" altLang="zh-CN" sz="2400" b="1" kern="0" dirty="0">
                <a:solidFill>
                  <a:srgbClr val="FF0000"/>
                </a:solidFill>
              </a:rPr>
              <a:t>14</a:t>
            </a:r>
            <a:r>
              <a:rPr kumimoji="1" lang="zh-CN" altLang="en-US" sz="2400" b="1" kern="0" dirty="0">
                <a:solidFill>
                  <a:srgbClr val="FF0000"/>
                </a:solidFill>
              </a:rPr>
              <a:t>个“</a:t>
            </a:r>
            <a:r>
              <a:rPr kumimoji="1" lang="en-US" altLang="zh-CN" sz="2400" b="1" kern="0" dirty="0">
                <a:solidFill>
                  <a:srgbClr val="FF0000"/>
                </a:solidFill>
              </a:rPr>
              <a:t>-</a:t>
            </a:r>
            <a:r>
              <a:rPr kumimoji="1" lang="zh-CN" altLang="en-US" sz="2400" b="1" kern="0" dirty="0">
                <a:solidFill>
                  <a:srgbClr val="FF0000"/>
                </a:solidFill>
              </a:rPr>
              <a:t>”</a:t>
            </a:r>
            <a:endParaRPr kumimoji="1" lang="en-US" altLang="zh-CN" sz="2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484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符号三角形</a:t>
            </a:r>
            <a:r>
              <a:rPr lang="en-US" altLang="zh-CN" dirty="0"/>
              <a:t>-</a:t>
            </a:r>
            <a:r>
              <a:rPr lang="zh-CN" altLang="en-US" dirty="0"/>
              <a:t>状态树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33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340350" y="1729174"/>
            <a:ext cx="3803650" cy="35414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8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0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+   +   -   +   -   +   +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+   -   -   -   -   +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-   +   +   +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-   +   +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-   +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-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+</a:t>
            </a:r>
          </a:p>
        </p:txBody>
      </p:sp>
      <p:sp>
        <p:nvSpPr>
          <p:cNvPr id="16" name="矩形 15"/>
          <p:cNvSpPr/>
          <p:nvPr/>
        </p:nvSpPr>
        <p:spPr>
          <a:xfrm>
            <a:off x="6551468" y="5270660"/>
            <a:ext cx="201369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2400" b="1" kern="0" dirty="0">
                <a:solidFill>
                  <a:srgbClr val="FF0000"/>
                </a:solidFill>
              </a:rPr>
              <a:t>n = 7;</a:t>
            </a:r>
          </a:p>
          <a:p>
            <a:pPr lvl="0" algn="ctr"/>
            <a:r>
              <a:rPr kumimoji="1" lang="en-US" altLang="zh-CN" sz="2400" b="1" kern="0" dirty="0">
                <a:solidFill>
                  <a:srgbClr val="FF0000"/>
                </a:solidFill>
              </a:rPr>
              <a:t>n(n+1)/4 = 14 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93431" y="1487425"/>
            <a:ext cx="6319119" cy="4063981"/>
            <a:chOff x="93431" y="1487425"/>
            <a:chExt cx="6319119" cy="4063981"/>
          </a:xfrm>
        </p:grpSpPr>
        <p:sp>
          <p:nvSpPr>
            <p:cNvPr id="6" name="矩形 5"/>
            <p:cNvSpPr/>
            <p:nvPr/>
          </p:nvSpPr>
          <p:spPr bwMode="auto">
            <a:xfrm>
              <a:off x="3038882" y="1487425"/>
              <a:ext cx="348342" cy="523220"/>
            </a:xfrm>
            <a:prstGeom prst="rect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1649864" y="2353125"/>
              <a:ext cx="348342" cy="461665"/>
            </a:xfrm>
            <a:prstGeom prst="rect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4638630" y="2353125"/>
              <a:ext cx="348342" cy="461665"/>
            </a:xfrm>
            <a:prstGeom prst="rect">
              <a:avLst/>
            </a:prstGeom>
            <a:noFill/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675590" y="3047486"/>
              <a:ext cx="624116" cy="904863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2267399" y="3047486"/>
              <a:ext cx="638631" cy="904863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735929" y="3047486"/>
              <a:ext cx="613230" cy="904863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 bwMode="auto">
            <a:xfrm>
              <a:off x="5274446" y="3062865"/>
              <a:ext cx="613230" cy="904863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93431" y="4203345"/>
              <a:ext cx="720000" cy="1348061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+++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893305" y="4203345"/>
              <a:ext cx="720000" cy="1348061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++-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1693179" y="4203345"/>
              <a:ext cx="720000" cy="1348061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+-+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493053" y="4203345"/>
              <a:ext cx="720000" cy="1348061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3292927" y="4203345"/>
              <a:ext cx="720000" cy="1348061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-++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892675" y="4203345"/>
              <a:ext cx="720000" cy="1348061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--+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4092801" y="4203345"/>
              <a:ext cx="720000" cy="1348061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-+-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 bwMode="auto">
            <a:xfrm>
              <a:off x="5692550" y="4203345"/>
              <a:ext cx="720000" cy="1348061"/>
            </a:xfrm>
            <a:prstGeom prst="rect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---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++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+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cxnSp>
          <p:nvCxnSpPr>
            <p:cNvPr id="24" name="直接连接符 23"/>
            <p:cNvCxnSpPr>
              <a:stCxn id="6" idx="2"/>
              <a:endCxn id="7" idx="0"/>
            </p:cNvCxnSpPr>
            <p:nvPr/>
          </p:nvCxnSpPr>
          <p:spPr bwMode="auto">
            <a:xfrm flipH="1">
              <a:off x="1824035" y="2010645"/>
              <a:ext cx="1389018" cy="34248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>
              <a:stCxn id="6" idx="2"/>
              <a:endCxn id="8" idx="0"/>
            </p:cNvCxnSpPr>
            <p:nvPr/>
          </p:nvCxnSpPr>
          <p:spPr bwMode="auto">
            <a:xfrm>
              <a:off x="3213053" y="2010645"/>
              <a:ext cx="1599748" cy="34248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>
              <a:stCxn id="7" idx="2"/>
              <a:endCxn id="9" idx="0"/>
            </p:cNvCxnSpPr>
            <p:nvPr/>
          </p:nvCxnSpPr>
          <p:spPr bwMode="auto">
            <a:xfrm flipH="1">
              <a:off x="987648" y="2814790"/>
              <a:ext cx="836387" cy="2326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>
              <a:stCxn id="7" idx="2"/>
              <a:endCxn id="10" idx="0"/>
            </p:cNvCxnSpPr>
            <p:nvPr/>
          </p:nvCxnSpPr>
          <p:spPr bwMode="auto">
            <a:xfrm>
              <a:off x="1824035" y="2814790"/>
              <a:ext cx="762680" cy="2326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直接连接符 31"/>
            <p:cNvCxnSpPr>
              <a:stCxn id="8" idx="2"/>
              <a:endCxn id="11" idx="0"/>
            </p:cNvCxnSpPr>
            <p:nvPr/>
          </p:nvCxnSpPr>
          <p:spPr bwMode="auto">
            <a:xfrm flipH="1">
              <a:off x="4042544" y="2814790"/>
              <a:ext cx="770257" cy="2326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>
              <a:stCxn id="8" idx="2"/>
            </p:cNvCxnSpPr>
            <p:nvPr/>
          </p:nvCxnSpPr>
          <p:spPr bwMode="auto">
            <a:xfrm>
              <a:off x="4812801" y="2814790"/>
              <a:ext cx="768260" cy="2326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>
              <a:stCxn id="9" idx="2"/>
              <a:endCxn id="13" idx="0"/>
            </p:cNvCxnSpPr>
            <p:nvPr/>
          </p:nvCxnSpPr>
          <p:spPr bwMode="auto">
            <a:xfrm flipH="1">
              <a:off x="453431" y="3952349"/>
              <a:ext cx="534217" cy="2509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>
              <a:stCxn id="9" idx="2"/>
              <a:endCxn id="14" idx="0"/>
            </p:cNvCxnSpPr>
            <p:nvPr/>
          </p:nvCxnSpPr>
          <p:spPr bwMode="auto">
            <a:xfrm>
              <a:off x="987648" y="3952349"/>
              <a:ext cx="265657" cy="2509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直接连接符 39"/>
            <p:cNvCxnSpPr>
              <a:stCxn id="10" idx="2"/>
              <a:endCxn id="17" idx="0"/>
            </p:cNvCxnSpPr>
            <p:nvPr/>
          </p:nvCxnSpPr>
          <p:spPr bwMode="auto">
            <a:xfrm flipH="1">
              <a:off x="2053179" y="3952349"/>
              <a:ext cx="533536" cy="2509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直接连接符 41"/>
            <p:cNvCxnSpPr>
              <a:stCxn id="10" idx="2"/>
              <a:endCxn id="18" idx="0"/>
            </p:cNvCxnSpPr>
            <p:nvPr/>
          </p:nvCxnSpPr>
          <p:spPr bwMode="auto">
            <a:xfrm>
              <a:off x="2586715" y="3952349"/>
              <a:ext cx="266338" cy="2509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直接连接符 43"/>
            <p:cNvCxnSpPr>
              <a:stCxn id="11" idx="2"/>
              <a:endCxn id="19" idx="0"/>
            </p:cNvCxnSpPr>
            <p:nvPr/>
          </p:nvCxnSpPr>
          <p:spPr bwMode="auto">
            <a:xfrm flipH="1">
              <a:off x="3652927" y="3952349"/>
              <a:ext cx="389617" cy="2509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直接连接符 45"/>
            <p:cNvCxnSpPr>
              <a:stCxn id="11" idx="2"/>
              <a:endCxn id="21" idx="0"/>
            </p:cNvCxnSpPr>
            <p:nvPr/>
          </p:nvCxnSpPr>
          <p:spPr bwMode="auto">
            <a:xfrm>
              <a:off x="4042544" y="3952349"/>
              <a:ext cx="410257" cy="2509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>
              <a:stCxn id="12" idx="2"/>
              <a:endCxn id="20" idx="0"/>
            </p:cNvCxnSpPr>
            <p:nvPr/>
          </p:nvCxnSpPr>
          <p:spPr bwMode="auto">
            <a:xfrm flipH="1">
              <a:off x="5252675" y="3967728"/>
              <a:ext cx="328386" cy="23561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接连接符 49"/>
            <p:cNvCxnSpPr>
              <a:stCxn id="12" idx="2"/>
              <a:endCxn id="22" idx="0"/>
            </p:cNvCxnSpPr>
            <p:nvPr/>
          </p:nvCxnSpPr>
          <p:spPr bwMode="auto">
            <a:xfrm>
              <a:off x="5581061" y="3967728"/>
              <a:ext cx="471489" cy="23561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等腰三角形 53"/>
          <p:cNvSpPr/>
          <p:nvPr/>
        </p:nvSpPr>
        <p:spPr bwMode="auto">
          <a:xfrm rot="10800000">
            <a:off x="5210025" y="1700171"/>
            <a:ext cx="768138" cy="662188"/>
          </a:xfrm>
          <a:prstGeom prst="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等腰三角形 54"/>
          <p:cNvSpPr/>
          <p:nvPr/>
        </p:nvSpPr>
        <p:spPr bwMode="auto">
          <a:xfrm rot="10800000">
            <a:off x="5252674" y="1714803"/>
            <a:ext cx="1357465" cy="1170229"/>
          </a:xfrm>
          <a:prstGeom prst="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等腰三角形 55"/>
          <p:cNvSpPr/>
          <p:nvPr/>
        </p:nvSpPr>
        <p:spPr bwMode="auto">
          <a:xfrm rot="10800000">
            <a:off x="5278302" y="1744573"/>
            <a:ext cx="1866876" cy="1609377"/>
          </a:xfrm>
          <a:prstGeom prst="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7" name="等腰三角形 56"/>
          <p:cNvSpPr/>
          <p:nvPr/>
        </p:nvSpPr>
        <p:spPr bwMode="auto">
          <a:xfrm rot="10800000">
            <a:off x="5320464" y="1774342"/>
            <a:ext cx="2480500" cy="2138364"/>
          </a:xfrm>
          <a:prstGeom prst="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356225" y="1196141"/>
            <a:ext cx="2872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1" lang="en-US" altLang="zh-CN" sz="2400" b="1" kern="0" dirty="0">
                <a:solidFill>
                  <a:srgbClr val="FF0000"/>
                </a:solidFill>
              </a:rPr>
              <a:t>x = (0, 0, 1, 0, 1, 0, 0)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3725" y="2309604"/>
            <a:ext cx="6361416" cy="3665103"/>
            <a:chOff x="73725" y="2309604"/>
            <a:chExt cx="6361416" cy="3665103"/>
          </a:xfrm>
        </p:grpSpPr>
        <p:sp>
          <p:nvSpPr>
            <p:cNvPr id="25" name="矩形 24"/>
            <p:cNvSpPr/>
            <p:nvPr/>
          </p:nvSpPr>
          <p:spPr>
            <a:xfrm>
              <a:off x="1125367" y="2309604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(0)</a:t>
              </a:r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4032434" y="2309604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(1)</a:t>
              </a:r>
              <a:endParaRPr lang="zh-CN" altLang="en-US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73725" y="3019322"/>
              <a:ext cx="6976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(00)</a:t>
              </a:r>
              <a:endParaRPr lang="zh-CN" altLang="en-US" dirty="0"/>
            </a:p>
          </p:txBody>
        </p:sp>
        <p:sp>
          <p:nvSpPr>
            <p:cNvPr id="51" name="矩形 50"/>
            <p:cNvSpPr/>
            <p:nvPr/>
          </p:nvSpPr>
          <p:spPr>
            <a:xfrm>
              <a:off x="1580526" y="3034187"/>
              <a:ext cx="6976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(01)</a:t>
              </a:r>
              <a:endParaRPr lang="zh-CN" altLang="en-US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3067226" y="3091765"/>
              <a:ext cx="6976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(10)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4574027" y="3106630"/>
              <a:ext cx="69762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(11)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93342" y="5512692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(000)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16535" y="5512691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(001)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1677669" y="5513042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(010)</a:t>
              </a:r>
              <a:endParaRPr lang="zh-CN" altLang="en-US" dirty="0"/>
            </a:p>
          </p:txBody>
        </p:sp>
        <p:sp>
          <p:nvSpPr>
            <p:cNvPr id="65" name="矩形 64"/>
            <p:cNvSpPr/>
            <p:nvPr/>
          </p:nvSpPr>
          <p:spPr>
            <a:xfrm>
              <a:off x="2447375" y="5507874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(011)</a:t>
              </a:r>
              <a:endParaRPr lang="zh-CN" altLang="en-US" dirty="0"/>
            </a:p>
          </p:txBody>
        </p:sp>
        <p:sp>
          <p:nvSpPr>
            <p:cNvPr id="66" name="矩形 65"/>
            <p:cNvSpPr/>
            <p:nvPr/>
          </p:nvSpPr>
          <p:spPr>
            <a:xfrm>
              <a:off x="3274591" y="5486878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(100)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014368" y="5501222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(101)</a:t>
              </a:r>
              <a:endParaRPr lang="zh-CN" altLang="en-US" dirty="0"/>
            </a:p>
          </p:txBody>
        </p:sp>
        <p:sp>
          <p:nvSpPr>
            <p:cNvPr id="68" name="矩形 67"/>
            <p:cNvSpPr/>
            <p:nvPr/>
          </p:nvSpPr>
          <p:spPr>
            <a:xfrm>
              <a:off x="4828458" y="5501222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(110)</a:t>
              </a:r>
              <a:endParaRPr lang="zh-CN" altLang="en-US" dirty="0"/>
            </a:p>
          </p:txBody>
        </p:sp>
        <p:sp>
          <p:nvSpPr>
            <p:cNvPr id="69" name="矩形 68"/>
            <p:cNvSpPr/>
            <p:nvPr/>
          </p:nvSpPr>
          <p:spPr>
            <a:xfrm>
              <a:off x="5583626" y="5501222"/>
              <a:ext cx="85151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FF0000"/>
                  </a:solidFill>
                </a:rPr>
                <a:t>(111)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62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符号三角形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p[ ][ ]</a:t>
            </a:r>
            <a:r>
              <a:rPr lang="zh-CN" altLang="en-US" dirty="0"/>
              <a:t>当前三角形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34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79400" y="1846943"/>
            <a:ext cx="8661400" cy="455385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4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4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void </a:t>
            </a:r>
            <a:r>
              <a:rPr lang="en-US" altLang="zh-CN" kern="0" dirty="0">
                <a:solidFill>
                  <a:srgbClr val="FF0000"/>
                </a:solidFill>
              </a:rPr>
              <a:t>Backtrack</a:t>
            </a:r>
            <a:r>
              <a:rPr lang="en-US" altLang="zh-CN" kern="0" dirty="0"/>
              <a:t>( </a:t>
            </a:r>
            <a:r>
              <a:rPr lang="en-US" altLang="zh-CN" kern="0" dirty="0" err="1"/>
              <a:t>int</a:t>
            </a:r>
            <a:r>
              <a:rPr lang="en-US" altLang="zh-CN" kern="0" dirty="0"/>
              <a:t> t){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if (t&gt;n) sum++;//</a:t>
            </a:r>
            <a:r>
              <a:rPr lang="zh-CN" altLang="en-US" kern="0" dirty="0"/>
              <a:t>得到一个符合条件三角形</a:t>
            </a:r>
            <a:endParaRPr lang="en-US" altLang="zh-CN" kern="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else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</a:t>
            </a:r>
            <a:r>
              <a:rPr lang="en-US" altLang="zh-CN" kern="0" dirty="0">
                <a:solidFill>
                  <a:srgbClr val="FF0000"/>
                </a:solidFill>
              </a:rPr>
              <a:t>for (</a:t>
            </a:r>
            <a:r>
              <a:rPr lang="en-US" altLang="zh-CN" kern="0" dirty="0" err="1">
                <a:solidFill>
                  <a:srgbClr val="FF0000"/>
                </a:solidFill>
              </a:rPr>
              <a:t>int</a:t>
            </a:r>
            <a:r>
              <a:rPr lang="en-US" altLang="zh-CN" kern="0" dirty="0">
                <a:solidFill>
                  <a:srgbClr val="FF0000"/>
                </a:solidFill>
              </a:rPr>
              <a:t> </a:t>
            </a:r>
            <a:r>
              <a:rPr lang="en-US" altLang="zh-CN" kern="0" dirty="0" err="1">
                <a:solidFill>
                  <a:srgbClr val="FF0000"/>
                </a:solidFill>
              </a:rPr>
              <a:t>i</a:t>
            </a:r>
            <a:r>
              <a:rPr lang="en-US" altLang="zh-CN" kern="0" dirty="0">
                <a:solidFill>
                  <a:srgbClr val="FF0000"/>
                </a:solidFill>
              </a:rPr>
              <a:t>=0;i&lt;2;i++) </a:t>
            </a:r>
            <a:r>
              <a:rPr lang="en-US" altLang="zh-CN" kern="0" dirty="0"/>
              <a:t>{  //</a:t>
            </a:r>
            <a:r>
              <a:rPr lang="en-US" altLang="zh-CN" kern="0" dirty="0" err="1"/>
              <a:t>i</a:t>
            </a:r>
            <a:r>
              <a:rPr lang="en-US" altLang="zh-CN" kern="0" dirty="0"/>
              <a:t>=0</a:t>
            </a:r>
            <a:r>
              <a:rPr lang="zh-CN" altLang="en-US" kern="0" dirty="0"/>
              <a:t>或者</a:t>
            </a:r>
            <a:r>
              <a:rPr lang="en-US" altLang="zh-CN" kern="0" dirty="0"/>
              <a:t>1</a:t>
            </a:r>
            <a:r>
              <a:rPr lang="zh-CN" altLang="en-US" kern="0" dirty="0"/>
              <a:t>，即“</a:t>
            </a:r>
            <a:r>
              <a:rPr lang="en-US" altLang="zh-CN" kern="0" dirty="0"/>
              <a:t>+</a:t>
            </a:r>
            <a:r>
              <a:rPr lang="zh-CN" altLang="en-US" kern="0" dirty="0"/>
              <a:t>”或“</a:t>
            </a:r>
            <a:r>
              <a:rPr lang="en-US" altLang="zh-CN" kern="0" dirty="0"/>
              <a:t>-</a:t>
            </a:r>
            <a:r>
              <a:rPr lang="zh-CN" altLang="en-US" kern="0" dirty="0"/>
              <a:t>”</a:t>
            </a:r>
            <a:endParaRPr lang="en-US" altLang="zh-CN" kern="0" dirty="0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	p[1][t]=</a:t>
            </a:r>
            <a:r>
              <a:rPr lang="en-US" altLang="zh-CN" kern="0" dirty="0" err="1"/>
              <a:t>i</a:t>
            </a:r>
            <a:r>
              <a:rPr lang="en-US" altLang="zh-CN" kern="0" dirty="0"/>
              <a:t>; //p[ ][ ]</a:t>
            </a:r>
            <a:r>
              <a:rPr lang="zh-CN" altLang="en-US" kern="0" dirty="0"/>
              <a:t>当前三角形，第一行取符号</a:t>
            </a:r>
            <a:r>
              <a:rPr lang="en-US" altLang="zh-CN" kern="0" dirty="0" err="1"/>
              <a:t>i</a:t>
            </a:r>
            <a:r>
              <a:rPr lang="en-US" altLang="zh-CN" kern="0" dirty="0"/>
              <a:t> 			count+=</a:t>
            </a:r>
            <a:r>
              <a:rPr lang="en-US" altLang="zh-CN" kern="0" dirty="0" err="1"/>
              <a:t>i</a:t>
            </a:r>
            <a:r>
              <a:rPr lang="en-US" altLang="zh-CN" kern="0" dirty="0"/>
              <a:t>; //</a:t>
            </a:r>
            <a:r>
              <a:rPr lang="zh-CN" altLang="en-US" kern="0" dirty="0"/>
              <a:t>累计</a:t>
            </a:r>
            <a:r>
              <a:rPr lang="en-US" altLang="zh-CN" kern="0" dirty="0"/>
              <a:t>p</a:t>
            </a:r>
            <a:r>
              <a:rPr lang="zh-CN" altLang="en-US" kern="0" dirty="0"/>
              <a:t>中</a:t>
            </a:r>
            <a:r>
              <a:rPr lang="en-US" altLang="zh-CN" kern="0" dirty="0"/>
              <a:t>1</a:t>
            </a:r>
            <a:r>
              <a:rPr lang="zh-CN" altLang="en-US" kern="0" dirty="0"/>
              <a:t>的个数</a:t>
            </a:r>
            <a:endParaRPr lang="en-US" altLang="zh-CN" kern="0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kern="0" dirty="0"/>
              <a:t>			</a:t>
            </a:r>
            <a:r>
              <a:rPr lang="zh-CN" altLang="en-US" kern="0" dirty="0">
                <a:solidFill>
                  <a:srgbClr val="FF0000"/>
                </a:solidFill>
              </a:rPr>
              <a:t>计算</a:t>
            </a:r>
            <a:r>
              <a:rPr lang="en-US" altLang="zh-CN" kern="0" dirty="0">
                <a:solidFill>
                  <a:srgbClr val="FF0000"/>
                </a:solidFill>
              </a:rPr>
              <a:t>p</a:t>
            </a:r>
            <a:r>
              <a:rPr lang="zh-CN" altLang="en-US" kern="0" dirty="0">
                <a:solidFill>
                  <a:srgbClr val="FF0000"/>
                </a:solidFill>
              </a:rPr>
              <a:t>并累计</a:t>
            </a:r>
            <a:r>
              <a:rPr lang="en-US" altLang="zh-CN" kern="0" dirty="0">
                <a:solidFill>
                  <a:srgbClr val="FF0000"/>
                </a:solidFill>
              </a:rPr>
              <a:t>p</a:t>
            </a:r>
            <a:r>
              <a:rPr lang="zh-CN" altLang="en-US" kern="0" dirty="0">
                <a:solidFill>
                  <a:srgbClr val="FF0000"/>
                </a:solidFill>
              </a:rPr>
              <a:t>中新增</a:t>
            </a:r>
            <a:r>
              <a:rPr lang="en-US" altLang="zh-CN" kern="0" dirty="0">
                <a:solidFill>
                  <a:srgbClr val="FF0000"/>
                </a:solidFill>
              </a:rPr>
              <a:t>1</a:t>
            </a:r>
            <a:r>
              <a:rPr lang="zh-CN" altLang="en-US" kern="0" dirty="0">
                <a:solidFill>
                  <a:srgbClr val="FF0000"/>
                </a:solidFill>
              </a:rPr>
              <a:t>的个数</a:t>
            </a:r>
            <a:r>
              <a:rPr lang="en-US" altLang="zh-CN" kern="0" dirty="0">
                <a:solidFill>
                  <a:srgbClr val="FF0000"/>
                </a:solidFill>
              </a:rPr>
              <a:t>count1;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	count += count1;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			Backtrack( t+1);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 			count -= count1; count-=</a:t>
            </a:r>
            <a:r>
              <a:rPr lang="en-US" altLang="zh-CN" kern="0" dirty="0" err="1"/>
              <a:t>i</a:t>
            </a:r>
            <a:r>
              <a:rPr lang="en-US" altLang="zh-CN" kern="0" dirty="0"/>
              <a:t>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}//for (</a:t>
            </a:r>
            <a:r>
              <a:rPr lang="en-US" altLang="zh-CN" kern="0" dirty="0" err="1"/>
              <a:t>int</a:t>
            </a:r>
            <a:r>
              <a:rPr lang="en-US" altLang="zh-CN" kern="0" dirty="0"/>
              <a:t> </a:t>
            </a:r>
            <a:r>
              <a:rPr lang="en-US" altLang="zh-CN" kern="0" dirty="0" err="1"/>
              <a:t>i</a:t>
            </a:r>
            <a:r>
              <a:rPr lang="en-US" altLang="zh-CN" kern="0" dirty="0"/>
              <a:t>=0;i&lt;2;i++)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}//</a:t>
            </a:r>
            <a:r>
              <a:rPr lang="en-US" altLang="zh-CN" kern="0" dirty="0">
                <a:solidFill>
                  <a:srgbClr val="FF0000"/>
                </a:solidFill>
              </a:rPr>
              <a:t>Backtrack</a:t>
            </a:r>
            <a:endParaRPr lang="en-US" altLang="zh-CN" kern="0" dirty="0"/>
          </a:p>
        </p:txBody>
      </p:sp>
    </p:spTree>
    <p:extLst>
      <p:ext uri="{BB962C8B-B14F-4D97-AF65-F5344CB8AC3E}">
        <p14:creationId xmlns:p14="http://schemas.microsoft.com/office/powerpoint/2010/main" val="358608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None/>
            </a:pPr>
            <a:r>
              <a:rPr lang="zh-CN" altLang="en-US" dirty="0"/>
              <a:t>计算</a:t>
            </a:r>
            <a:r>
              <a:rPr lang="en-US" altLang="zh-CN" dirty="0"/>
              <a:t>p[ ][ ]</a:t>
            </a:r>
            <a:r>
              <a:rPr lang="zh-CN" altLang="en-US" dirty="0"/>
              <a:t>并累计</a:t>
            </a:r>
            <a:r>
              <a:rPr lang="en-US" altLang="zh-CN" dirty="0"/>
              <a:t>p[ ][ ]</a:t>
            </a:r>
            <a:r>
              <a:rPr lang="zh-CN" altLang="en-US" dirty="0"/>
              <a:t>中新增</a:t>
            </a:r>
            <a:r>
              <a:rPr lang="en-US" altLang="zh-CN" dirty="0"/>
              <a:t>1</a:t>
            </a:r>
            <a:r>
              <a:rPr lang="zh-CN" altLang="en-US" dirty="0"/>
              <a:t>的个数</a:t>
            </a:r>
            <a:r>
              <a:rPr lang="en-US" altLang="zh-CN" dirty="0"/>
              <a:t>count1;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881884"/>
              </p:ext>
            </p:extLst>
          </p:nvPr>
        </p:nvGraphicFramePr>
        <p:xfrm>
          <a:off x="630468" y="1990456"/>
          <a:ext cx="382275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0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-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rgbClr val="FF0000"/>
                          </a:solidFill>
                          <a:latin typeface="Arial Black" panose="020B0A04020102020204" pitchFamily="34" charset="0"/>
                        </a:rPr>
                        <a:t>+</a:t>
                      </a:r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200" b="1" dirty="0">
                        <a:solidFill>
                          <a:srgbClr val="FF0000"/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符号三角形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35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sp>
        <p:nvSpPr>
          <p:cNvPr id="19" name="直角三角形 18"/>
          <p:cNvSpPr/>
          <p:nvPr/>
        </p:nvSpPr>
        <p:spPr bwMode="auto">
          <a:xfrm rot="5400000">
            <a:off x="629263" y="1977751"/>
            <a:ext cx="720000" cy="720000"/>
          </a:xfrm>
          <a:prstGeom prst="rt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直角三角形 19"/>
          <p:cNvSpPr/>
          <p:nvPr/>
        </p:nvSpPr>
        <p:spPr bwMode="auto">
          <a:xfrm rot="5400000">
            <a:off x="553061" y="1989954"/>
            <a:ext cx="1440000" cy="1440000"/>
          </a:xfrm>
          <a:prstGeom prst="rt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直角三角形 20"/>
          <p:cNvSpPr/>
          <p:nvPr/>
        </p:nvSpPr>
        <p:spPr bwMode="auto">
          <a:xfrm rot="5400000">
            <a:off x="574348" y="1989954"/>
            <a:ext cx="2016000" cy="2016000"/>
          </a:xfrm>
          <a:prstGeom prst="rt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直角三角形 21"/>
          <p:cNvSpPr/>
          <p:nvPr/>
        </p:nvSpPr>
        <p:spPr bwMode="auto">
          <a:xfrm rot="5400000">
            <a:off x="630404" y="1989954"/>
            <a:ext cx="2556000" cy="2556000"/>
          </a:xfrm>
          <a:prstGeom prst="rt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 rot="7980295">
            <a:off x="557979" y="2558987"/>
            <a:ext cx="639919" cy="468000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 rot="7980295">
            <a:off x="619992" y="2871225"/>
            <a:ext cx="1141951" cy="468000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圆角矩形 17"/>
          <p:cNvSpPr/>
          <p:nvPr/>
        </p:nvSpPr>
        <p:spPr bwMode="auto">
          <a:xfrm rot="7918820">
            <a:off x="434552" y="3294990"/>
            <a:ext cx="1963726" cy="468000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590348" y="4149122"/>
            <a:ext cx="6440911" cy="2175478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4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4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kern="0" dirty="0"/>
              <a:t>//</a:t>
            </a:r>
            <a:r>
              <a:rPr lang="zh-CN" altLang="en-US" kern="0" dirty="0"/>
              <a:t>计算</a:t>
            </a:r>
            <a:r>
              <a:rPr lang="en-US" altLang="zh-CN" kern="0" dirty="0"/>
              <a:t>p</a:t>
            </a:r>
            <a:r>
              <a:rPr lang="zh-CN" altLang="en-US" kern="0" dirty="0"/>
              <a:t>并累计</a:t>
            </a:r>
            <a:r>
              <a:rPr lang="en-US" altLang="zh-CN" kern="0" dirty="0"/>
              <a:t>p</a:t>
            </a:r>
            <a:r>
              <a:rPr lang="zh-CN" altLang="en-US" kern="0" dirty="0"/>
              <a:t>中新增</a:t>
            </a:r>
            <a:r>
              <a:rPr lang="en-US" altLang="zh-CN" kern="0" dirty="0"/>
              <a:t>1</a:t>
            </a:r>
            <a:r>
              <a:rPr lang="zh-CN" altLang="en-US" kern="0" dirty="0"/>
              <a:t>的个数</a:t>
            </a:r>
            <a:r>
              <a:rPr lang="en-US" altLang="zh-CN" kern="0" dirty="0"/>
              <a:t>count1;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kern="0" dirty="0"/>
              <a:t>count1 = 0;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kern="0" dirty="0"/>
              <a:t>for (</a:t>
            </a:r>
            <a:r>
              <a:rPr lang="en-US" altLang="zh-CN" kern="0" dirty="0" err="1"/>
              <a:t>int</a:t>
            </a:r>
            <a:r>
              <a:rPr lang="en-US" altLang="zh-CN" kern="0" dirty="0"/>
              <a:t> j=2; j&lt;=t; j++) {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p[j][t-j+1]=p[j-1][t-j+1]^p[j-1][t-j+2];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count1 + =p[j][t-j+1];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}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5587999" y="1934235"/>
            <a:ext cx="27867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 = 1</a:t>
            </a:r>
            <a:endParaRPr lang="zh-CN" altLang="en-US" sz="2800" b="1" dirty="0"/>
          </a:p>
          <a:p>
            <a:r>
              <a:rPr lang="en-US" altLang="zh-CN" sz="2800" b="1" dirty="0"/>
              <a:t>t = 2</a:t>
            </a:r>
            <a:endParaRPr lang="zh-CN" altLang="en-US" sz="2800" b="1" dirty="0"/>
          </a:p>
          <a:p>
            <a:r>
              <a:rPr lang="en-US" altLang="zh-CN" sz="2800" b="1" dirty="0"/>
              <a:t>t = 3</a:t>
            </a:r>
            <a:endParaRPr lang="zh-CN" altLang="en-US" sz="2800" b="1" dirty="0"/>
          </a:p>
          <a:p>
            <a:r>
              <a:rPr lang="en-US" altLang="zh-CN" sz="2800" b="1" dirty="0"/>
              <a:t>t = 4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9529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16" grpId="0" animBg="1"/>
      <p:bldP spid="17" grpId="0" animBg="1"/>
      <p:bldP spid="18" grpId="0" animBg="1"/>
      <p:bldP spid="28" grpId="0" build="p" animBg="1"/>
      <p:bldP spid="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符号三角形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36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22943" y="1019626"/>
            <a:ext cx="8661400" cy="5700487"/>
          </a:xfrm>
          <a:prstGeom prst="rect">
            <a:avLst/>
          </a:prstGeom>
          <a:solidFill>
            <a:schemeClr val="bg1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4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4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void </a:t>
            </a:r>
            <a:r>
              <a:rPr lang="en-US" altLang="zh-CN" kern="0" dirty="0">
                <a:solidFill>
                  <a:srgbClr val="FF0000"/>
                </a:solidFill>
              </a:rPr>
              <a:t>Backtrack</a:t>
            </a:r>
            <a:r>
              <a:rPr lang="en-US" altLang="zh-CN" kern="0" dirty="0"/>
              <a:t>( </a:t>
            </a:r>
            <a:r>
              <a:rPr lang="en-US" altLang="zh-CN" kern="0" dirty="0" err="1"/>
              <a:t>int</a:t>
            </a:r>
            <a:r>
              <a:rPr lang="en-US" altLang="zh-CN" kern="0" dirty="0"/>
              <a:t> t){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if (t&gt;n) sum++;//</a:t>
            </a:r>
            <a:r>
              <a:rPr lang="zh-CN" altLang="en-US" kern="0" dirty="0"/>
              <a:t>得到一个符合条件三角形</a:t>
            </a:r>
            <a:endParaRPr lang="en-US" altLang="zh-CN" kern="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for (</a:t>
            </a:r>
            <a:r>
              <a:rPr lang="en-US" altLang="zh-CN" kern="0" dirty="0" err="1"/>
              <a:t>int</a:t>
            </a:r>
            <a:r>
              <a:rPr lang="en-US" altLang="zh-CN" kern="0" dirty="0"/>
              <a:t> </a:t>
            </a:r>
            <a:r>
              <a:rPr lang="en-US" altLang="zh-CN" kern="0" dirty="0" err="1"/>
              <a:t>i</a:t>
            </a:r>
            <a:r>
              <a:rPr lang="en-US" altLang="zh-CN" kern="0" dirty="0"/>
              <a:t>=0;i&lt;2;i++) {  //</a:t>
            </a:r>
            <a:r>
              <a:rPr lang="en-US" altLang="zh-CN" kern="0" dirty="0" err="1"/>
              <a:t>i</a:t>
            </a:r>
            <a:r>
              <a:rPr lang="en-US" altLang="zh-CN" kern="0" dirty="0"/>
              <a:t>=0</a:t>
            </a:r>
            <a:r>
              <a:rPr lang="zh-CN" altLang="en-US" kern="0" dirty="0"/>
              <a:t>或者</a:t>
            </a:r>
            <a:r>
              <a:rPr lang="en-US" altLang="zh-CN" kern="0" dirty="0"/>
              <a:t>1</a:t>
            </a:r>
            <a:r>
              <a:rPr lang="zh-CN" altLang="en-US" kern="0" dirty="0"/>
              <a:t>，即“</a:t>
            </a:r>
            <a:r>
              <a:rPr lang="en-US" altLang="zh-CN" kern="0" dirty="0"/>
              <a:t>+</a:t>
            </a:r>
            <a:r>
              <a:rPr lang="zh-CN" altLang="en-US" kern="0" dirty="0"/>
              <a:t>”或“</a:t>
            </a:r>
            <a:r>
              <a:rPr lang="en-US" altLang="zh-CN" kern="0" dirty="0"/>
              <a:t>-</a:t>
            </a:r>
            <a:r>
              <a:rPr lang="zh-CN" altLang="en-US" kern="0" dirty="0"/>
              <a:t>”</a:t>
            </a:r>
            <a:endParaRPr lang="en-US" altLang="zh-CN" kern="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	p[1][t]=</a:t>
            </a:r>
            <a:r>
              <a:rPr lang="en-US" altLang="zh-CN" kern="0" dirty="0" err="1"/>
              <a:t>i</a:t>
            </a:r>
            <a:r>
              <a:rPr lang="en-US" altLang="zh-CN" kern="0" dirty="0"/>
              <a:t>; //p[ ][ ]</a:t>
            </a:r>
            <a:r>
              <a:rPr lang="zh-CN" altLang="en-US" kern="0" dirty="0"/>
              <a:t>当前三角形，第一行取符号</a:t>
            </a:r>
            <a:r>
              <a:rPr lang="en-US" altLang="zh-CN" kern="0" dirty="0" err="1"/>
              <a:t>i</a:t>
            </a:r>
            <a:r>
              <a:rPr lang="en-US" altLang="zh-CN" kern="0" dirty="0"/>
              <a:t> 			count+=</a:t>
            </a:r>
            <a:r>
              <a:rPr lang="en-US" altLang="zh-CN" kern="0" dirty="0" err="1"/>
              <a:t>i</a:t>
            </a:r>
            <a:r>
              <a:rPr lang="en-US" altLang="zh-CN" kern="0" dirty="0"/>
              <a:t>; //</a:t>
            </a:r>
            <a:r>
              <a:rPr lang="zh-CN" altLang="en-US" kern="0" dirty="0"/>
              <a:t>累计</a:t>
            </a:r>
            <a:r>
              <a:rPr lang="en-US" altLang="zh-CN" kern="0" dirty="0"/>
              <a:t>p</a:t>
            </a:r>
            <a:r>
              <a:rPr lang="zh-CN" altLang="en-US" kern="0" dirty="0"/>
              <a:t>中</a:t>
            </a:r>
            <a:r>
              <a:rPr lang="en-US" altLang="zh-CN" kern="0" dirty="0"/>
              <a:t>1</a:t>
            </a:r>
            <a:r>
              <a:rPr lang="zh-CN" altLang="en-US" kern="0" dirty="0"/>
              <a:t>的个数</a:t>
            </a:r>
            <a:endParaRPr lang="en-US" altLang="zh-CN" kern="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kern="0" dirty="0"/>
              <a:t>			</a:t>
            </a:r>
            <a:r>
              <a:rPr lang="en-US" altLang="zh-CN" kern="0" dirty="0">
                <a:solidFill>
                  <a:srgbClr val="FF0000"/>
                </a:solidFill>
              </a:rPr>
              <a:t>count1 = 0; //</a:t>
            </a:r>
            <a:r>
              <a:rPr lang="zh-CN" altLang="en-US" kern="0" dirty="0">
                <a:solidFill>
                  <a:srgbClr val="FF0000"/>
                </a:solidFill>
              </a:rPr>
              <a:t>累计</a:t>
            </a:r>
            <a:r>
              <a:rPr lang="en-US" altLang="zh-CN" kern="0" dirty="0">
                <a:solidFill>
                  <a:srgbClr val="FF0000"/>
                </a:solidFill>
              </a:rPr>
              <a:t>p</a:t>
            </a:r>
            <a:r>
              <a:rPr lang="zh-CN" altLang="en-US" kern="0" dirty="0">
                <a:solidFill>
                  <a:srgbClr val="FF0000"/>
                </a:solidFill>
              </a:rPr>
              <a:t>中新增</a:t>
            </a:r>
            <a:r>
              <a:rPr lang="en-US" altLang="zh-CN" kern="0" dirty="0">
                <a:solidFill>
                  <a:srgbClr val="FF0000"/>
                </a:solidFill>
              </a:rPr>
              <a:t>1</a:t>
            </a:r>
            <a:r>
              <a:rPr lang="zh-CN" altLang="en-US" kern="0" dirty="0">
                <a:solidFill>
                  <a:srgbClr val="FF0000"/>
                </a:solidFill>
              </a:rPr>
              <a:t>的个数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			for (</a:t>
            </a:r>
            <a:r>
              <a:rPr lang="en-US" altLang="zh-CN" kern="0" dirty="0" err="1">
                <a:solidFill>
                  <a:srgbClr val="FF0000"/>
                </a:solidFill>
              </a:rPr>
              <a:t>int</a:t>
            </a:r>
            <a:r>
              <a:rPr lang="en-US" altLang="zh-CN" kern="0" dirty="0">
                <a:solidFill>
                  <a:srgbClr val="FF0000"/>
                </a:solidFill>
              </a:rPr>
              <a:t> j=2; j&lt;=t; j++) { //</a:t>
            </a:r>
            <a:r>
              <a:rPr lang="zh-CN" altLang="en-US" kern="0" dirty="0">
                <a:solidFill>
                  <a:srgbClr val="FF0000"/>
                </a:solidFill>
              </a:rPr>
              <a:t>累加下面各行</a:t>
            </a:r>
            <a:r>
              <a:rPr lang="en-US" altLang="zh-CN" kern="0" dirty="0">
                <a:solidFill>
                  <a:srgbClr val="FF0000"/>
                </a:solidFill>
              </a:rPr>
              <a:t>1</a:t>
            </a:r>
            <a:r>
              <a:rPr lang="zh-CN" altLang="en-US" kern="0" dirty="0">
                <a:solidFill>
                  <a:srgbClr val="FF0000"/>
                </a:solidFill>
              </a:rPr>
              <a:t>的个数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				p[j][t-j+1]=p[j-1][t-j+1]^p[j-1][t-j+2];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				count1 + =p[j][t-j+1];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		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	count += count1;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			Backtrack( t+1);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			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 			count -= count1; count-=</a:t>
            </a:r>
            <a:r>
              <a:rPr lang="en-US" altLang="zh-CN" kern="0" dirty="0" err="1"/>
              <a:t>i</a:t>
            </a:r>
            <a:r>
              <a:rPr lang="en-US" altLang="zh-CN" kern="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}//for (</a:t>
            </a:r>
            <a:r>
              <a:rPr lang="en-US" altLang="zh-CN" kern="0" dirty="0" err="1"/>
              <a:t>int</a:t>
            </a:r>
            <a:r>
              <a:rPr lang="en-US" altLang="zh-CN" kern="0" dirty="0"/>
              <a:t> </a:t>
            </a:r>
            <a:r>
              <a:rPr lang="en-US" altLang="zh-CN" kern="0" dirty="0" err="1"/>
              <a:t>i</a:t>
            </a:r>
            <a:r>
              <a:rPr lang="en-US" altLang="zh-CN" kern="0" dirty="0"/>
              <a:t>=0;i&lt;2;i++)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}//</a:t>
            </a:r>
            <a:r>
              <a:rPr lang="en-US" altLang="zh-CN" kern="0" dirty="0">
                <a:solidFill>
                  <a:srgbClr val="FF0000"/>
                </a:solidFill>
              </a:rPr>
              <a:t>Backtrack</a:t>
            </a:r>
            <a:endParaRPr lang="en-US" altLang="zh-CN" kern="0" dirty="0"/>
          </a:p>
        </p:txBody>
      </p:sp>
      <p:sp>
        <p:nvSpPr>
          <p:cNvPr id="7" name="矩形 6"/>
          <p:cNvSpPr/>
          <p:nvPr/>
        </p:nvSpPr>
        <p:spPr>
          <a:xfrm>
            <a:off x="1868713" y="4581071"/>
            <a:ext cx="695597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kern="0" dirty="0">
                <a:solidFill>
                  <a:srgbClr val="FF0000"/>
                </a:solidFill>
              </a:rPr>
              <a:t>//</a:t>
            </a:r>
            <a:r>
              <a:rPr lang="zh-CN" altLang="en-US" sz="2400" b="1" kern="0" dirty="0">
                <a:solidFill>
                  <a:srgbClr val="FF0000"/>
                </a:solidFill>
              </a:rPr>
              <a:t>若当前三角形中的</a:t>
            </a:r>
            <a:r>
              <a:rPr lang="en-US" altLang="zh-CN" sz="2400" b="1" kern="0" dirty="0">
                <a:solidFill>
                  <a:srgbClr val="FF0000"/>
                </a:solidFill>
              </a:rPr>
              <a:t>1</a:t>
            </a:r>
            <a:r>
              <a:rPr lang="zh-CN" altLang="en-US" sz="2400" b="1" kern="0" dirty="0">
                <a:solidFill>
                  <a:srgbClr val="FF0000"/>
                </a:solidFill>
              </a:rPr>
              <a:t>或者</a:t>
            </a:r>
            <a:r>
              <a:rPr lang="en-US" altLang="zh-CN" sz="2400" b="1" kern="0" dirty="0">
                <a:solidFill>
                  <a:srgbClr val="FF0000"/>
                </a:solidFill>
              </a:rPr>
              <a:t>0</a:t>
            </a:r>
            <a:r>
              <a:rPr lang="zh-CN" altLang="en-US" sz="2400" b="1" kern="0" dirty="0">
                <a:solidFill>
                  <a:srgbClr val="FF0000"/>
                </a:solidFill>
              </a:rPr>
              <a:t>的个数超过一半则剪枝</a:t>
            </a:r>
            <a:endParaRPr lang="en-US" altLang="zh-CN" sz="2400" b="1" kern="0" dirty="0">
              <a:solidFill>
                <a:srgbClr val="FF0000"/>
              </a:solidFill>
            </a:endParaRPr>
          </a:p>
          <a:p>
            <a:r>
              <a:rPr lang="en-US" altLang="zh-CN" sz="2400" b="1" kern="0" dirty="0">
                <a:solidFill>
                  <a:srgbClr val="FF0000"/>
                </a:solidFill>
              </a:rPr>
              <a:t>if ((count&lt;half)&amp;&amp;(t*(t-1)/2-count&lt;half)) </a:t>
            </a:r>
          </a:p>
          <a:p>
            <a:r>
              <a:rPr lang="en-US" altLang="zh-CN" sz="2400" b="1" kern="0" dirty="0">
                <a:solidFill>
                  <a:srgbClr val="FF0000"/>
                </a:solidFill>
              </a:rPr>
              <a:t>	Backtrack( t+1);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973943" y="2525486"/>
            <a:ext cx="6850743" cy="2055585"/>
          </a:xfrm>
          <a:prstGeom prst="rect">
            <a:avLst/>
          </a:prstGeom>
          <a:noFill/>
          <a:ln w="28575" cap="sq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15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符号三角形</a:t>
            </a:r>
            <a:r>
              <a:rPr lang="en-US" altLang="zh-CN" dirty="0"/>
              <a:t>-</a:t>
            </a:r>
            <a:r>
              <a:rPr lang="zh-CN" altLang="en-US" dirty="0"/>
              <a:t>复杂度分析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计算可行性约束需要</a:t>
            </a:r>
            <a:r>
              <a:rPr lang="en-US" altLang="zh-CN" dirty="0"/>
              <a:t>O(n)</a:t>
            </a:r>
            <a:r>
              <a:rPr lang="zh-CN" altLang="en-US" dirty="0"/>
              <a:t>时间</a:t>
            </a:r>
            <a:endParaRPr lang="en-US" altLang="zh-CN" dirty="0"/>
          </a:p>
          <a:p>
            <a:r>
              <a:rPr lang="zh-CN" altLang="en-US" dirty="0"/>
              <a:t>在最坏情况下有 </a:t>
            </a:r>
            <a:r>
              <a:rPr lang="en-US" altLang="zh-CN" dirty="0"/>
              <a:t>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个结点需要计算可行性约束</a:t>
            </a:r>
            <a:endParaRPr lang="en-US" altLang="zh-CN" dirty="0"/>
          </a:p>
          <a:p>
            <a:r>
              <a:rPr lang="zh-CN" altLang="en-US" dirty="0"/>
              <a:t>解符号三角形问题的回溯算法所需的计算时间为 </a:t>
            </a:r>
            <a:r>
              <a:rPr lang="en-US" altLang="zh-CN" dirty="0"/>
              <a:t>O(n2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37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814864" y="2859314"/>
            <a:ext cx="3803650" cy="354148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8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0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+   +   -   +   -   +   +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+   -   -   -   -   +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-   +   +   +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-   +   +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-   +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-   -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  <a:latin typeface="Arial Black" panose="020B0A04020102020204" pitchFamily="34" charset="0"/>
              </a:rPr>
              <a:t>   +</a:t>
            </a:r>
          </a:p>
        </p:txBody>
      </p:sp>
      <p:sp>
        <p:nvSpPr>
          <p:cNvPr id="6" name="等腰三角形 5"/>
          <p:cNvSpPr/>
          <p:nvPr/>
        </p:nvSpPr>
        <p:spPr bwMode="auto">
          <a:xfrm rot="10800000">
            <a:off x="2684539" y="2830311"/>
            <a:ext cx="768138" cy="662188"/>
          </a:xfrm>
          <a:prstGeom prst="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等腰三角形 6"/>
          <p:cNvSpPr/>
          <p:nvPr/>
        </p:nvSpPr>
        <p:spPr bwMode="auto">
          <a:xfrm rot="10800000">
            <a:off x="2727188" y="2844943"/>
            <a:ext cx="1357465" cy="1170229"/>
          </a:xfrm>
          <a:prstGeom prst="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等腰三角形 7"/>
          <p:cNvSpPr/>
          <p:nvPr/>
        </p:nvSpPr>
        <p:spPr bwMode="auto">
          <a:xfrm rot="10800000">
            <a:off x="2752816" y="2874713"/>
            <a:ext cx="1866876" cy="1609377"/>
          </a:xfrm>
          <a:prstGeom prst="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等腰三角形 8"/>
          <p:cNvSpPr/>
          <p:nvPr/>
        </p:nvSpPr>
        <p:spPr bwMode="auto">
          <a:xfrm rot="10800000">
            <a:off x="2794978" y="2904482"/>
            <a:ext cx="2480500" cy="2138364"/>
          </a:xfrm>
          <a:prstGeom prst="triangle">
            <a:avLst/>
          </a:prstGeom>
          <a:noFill/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 rot="7200000">
            <a:off x="3362012" y="3915462"/>
            <a:ext cx="1792979" cy="468000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 rot="7200000">
            <a:off x="3113229" y="3667409"/>
            <a:ext cx="1347511" cy="468000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 rot="7200000">
            <a:off x="3016720" y="3424246"/>
            <a:ext cx="639919" cy="468000"/>
          </a:xfrm>
          <a:prstGeom prst="roundRect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8801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(TSP)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问题：求一条从某城市出发</a:t>
            </a:r>
            <a:r>
              <a:rPr lang="en-US" altLang="zh-CN" dirty="0"/>
              <a:t>, </a:t>
            </a:r>
            <a:r>
              <a:rPr lang="zh-CN" altLang="en-US" dirty="0"/>
              <a:t>经过每个城市最后回到起点的回路</a:t>
            </a:r>
            <a:r>
              <a:rPr lang="en-US" altLang="zh-CN" dirty="0"/>
              <a:t>, </a:t>
            </a:r>
            <a:r>
              <a:rPr lang="zh-CN" altLang="en-US" dirty="0"/>
              <a:t>使总距离最小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解空间</a:t>
            </a:r>
            <a:r>
              <a:rPr lang="en-US" altLang="zh-CN" dirty="0"/>
              <a:t>: </a:t>
            </a:r>
            <a:r>
              <a:rPr lang="zh-CN" altLang="en-US" dirty="0"/>
              <a:t>全体排列</a:t>
            </a:r>
            <a:r>
              <a:rPr lang="en-US" altLang="zh-CN" dirty="0"/>
              <a:t>(  (n-1)! )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解空间结构</a:t>
            </a:r>
            <a:r>
              <a:rPr lang="en-US" altLang="zh-CN" dirty="0"/>
              <a:t>: </a:t>
            </a:r>
            <a:r>
              <a:rPr lang="zh-CN" altLang="en-US" dirty="0">
                <a:solidFill>
                  <a:srgbClr val="FF0000"/>
                </a:solidFill>
              </a:rPr>
              <a:t>排列树</a:t>
            </a:r>
            <a:endParaRPr lang="en-US" altLang="zh-CN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38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grpSp>
        <p:nvGrpSpPr>
          <p:cNvPr id="23" name="Group 54"/>
          <p:cNvGrpSpPr>
            <a:grpSpLocks/>
          </p:cNvGrpSpPr>
          <p:nvPr/>
        </p:nvGrpSpPr>
        <p:grpSpPr bwMode="auto">
          <a:xfrm>
            <a:off x="685440" y="3730965"/>
            <a:ext cx="3124200" cy="2046288"/>
            <a:chOff x="3744" y="2695"/>
            <a:chExt cx="1968" cy="1289"/>
          </a:xfrm>
        </p:grpSpPr>
        <p:sp>
          <p:nvSpPr>
            <p:cNvPr id="24" name="Oval 51"/>
            <p:cNvSpPr>
              <a:spLocks noChangeAspect="1"/>
            </p:cNvSpPr>
            <p:nvPr/>
          </p:nvSpPr>
          <p:spPr bwMode="auto">
            <a:xfrm>
              <a:off x="3840" y="2783"/>
              <a:ext cx="386" cy="385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 </a:t>
              </a:r>
            </a:p>
          </p:txBody>
        </p:sp>
        <p:cxnSp>
          <p:nvCxnSpPr>
            <p:cNvPr id="25" name="AutoShape 17"/>
            <p:cNvCxnSpPr>
              <a:cxnSpLocks noChangeShapeType="1"/>
              <a:endCxn id="24" idx="6"/>
            </p:cNvCxnSpPr>
            <p:nvPr/>
          </p:nvCxnSpPr>
          <p:spPr bwMode="auto">
            <a:xfrm flipH="1" flipV="1">
              <a:off x="4226" y="2976"/>
              <a:ext cx="956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Oval 51"/>
            <p:cNvSpPr>
              <a:spLocks noChangeAspect="1"/>
            </p:cNvSpPr>
            <p:nvPr/>
          </p:nvSpPr>
          <p:spPr bwMode="auto">
            <a:xfrm>
              <a:off x="3840" y="3551"/>
              <a:ext cx="386" cy="385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3 </a:t>
              </a:r>
            </a:p>
          </p:txBody>
        </p:sp>
        <p:cxnSp>
          <p:nvCxnSpPr>
            <p:cNvPr id="27" name="AutoShape 17"/>
            <p:cNvCxnSpPr>
              <a:cxnSpLocks noChangeShapeType="1"/>
            </p:cNvCxnSpPr>
            <p:nvPr/>
          </p:nvCxnSpPr>
          <p:spPr bwMode="auto">
            <a:xfrm flipH="1">
              <a:off x="4226" y="3744"/>
              <a:ext cx="95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Oval 51"/>
            <p:cNvSpPr>
              <a:spLocks noChangeAspect="1"/>
            </p:cNvSpPr>
            <p:nvPr/>
          </p:nvSpPr>
          <p:spPr bwMode="auto">
            <a:xfrm>
              <a:off x="5182" y="2784"/>
              <a:ext cx="386" cy="385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2 </a:t>
              </a:r>
            </a:p>
          </p:txBody>
        </p:sp>
        <p:sp>
          <p:nvSpPr>
            <p:cNvPr id="29" name="Oval 51"/>
            <p:cNvSpPr>
              <a:spLocks noChangeAspect="1"/>
            </p:cNvSpPr>
            <p:nvPr/>
          </p:nvSpPr>
          <p:spPr bwMode="auto">
            <a:xfrm>
              <a:off x="5184" y="3551"/>
              <a:ext cx="386" cy="385"/>
            </a:xfrm>
            <a:prstGeom prst="ellipse">
              <a:avLst/>
            </a:prstGeom>
            <a:solidFill>
              <a:schemeClr val="bg2"/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4 </a:t>
              </a:r>
            </a:p>
          </p:txBody>
        </p:sp>
        <p:cxnSp>
          <p:nvCxnSpPr>
            <p:cNvPr id="30" name="AutoShape 17"/>
            <p:cNvCxnSpPr>
              <a:cxnSpLocks noChangeShapeType="1"/>
              <a:endCxn id="24" idx="5"/>
            </p:cNvCxnSpPr>
            <p:nvPr/>
          </p:nvCxnSpPr>
          <p:spPr bwMode="auto">
            <a:xfrm flipH="1" flipV="1">
              <a:off x="4169" y="3112"/>
              <a:ext cx="1072" cy="49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7"/>
            <p:cNvCxnSpPr>
              <a:cxnSpLocks noChangeShapeType="1"/>
            </p:cNvCxnSpPr>
            <p:nvPr/>
          </p:nvCxnSpPr>
          <p:spPr bwMode="auto">
            <a:xfrm>
              <a:off x="5375" y="3169"/>
              <a:ext cx="2" cy="38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 flipH="1">
              <a:off x="4169" y="3113"/>
              <a:ext cx="1070" cy="49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AutoShape 17"/>
            <p:cNvCxnSpPr>
              <a:cxnSpLocks noChangeShapeType="1"/>
              <a:endCxn id="24" idx="4"/>
            </p:cNvCxnSpPr>
            <p:nvPr/>
          </p:nvCxnSpPr>
          <p:spPr bwMode="auto">
            <a:xfrm flipV="1">
              <a:off x="4033" y="3168"/>
              <a:ext cx="0" cy="3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" name="Text Box 48"/>
            <p:cNvSpPr txBox="1">
              <a:spLocks noChangeArrowheads="1"/>
            </p:cNvSpPr>
            <p:nvPr/>
          </p:nvSpPr>
          <p:spPr bwMode="auto">
            <a:xfrm>
              <a:off x="4524" y="2695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b="1">
                  <a:solidFill>
                    <a:srgbClr val="000000"/>
                  </a:solidFill>
                </a:rPr>
                <a:t>30 </a:t>
              </a:r>
            </a:p>
          </p:txBody>
        </p:sp>
        <p:sp>
          <p:nvSpPr>
            <p:cNvPr id="35" name="Text Box 49"/>
            <p:cNvSpPr txBox="1">
              <a:spLocks noChangeArrowheads="1"/>
            </p:cNvSpPr>
            <p:nvPr/>
          </p:nvSpPr>
          <p:spPr bwMode="auto">
            <a:xfrm>
              <a:off x="3744" y="321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b="1">
                  <a:solidFill>
                    <a:srgbClr val="000000"/>
                  </a:solidFill>
                </a:rPr>
                <a:t>6 </a:t>
              </a:r>
            </a:p>
          </p:txBody>
        </p:sp>
        <p:sp>
          <p:nvSpPr>
            <p:cNvPr id="36" name="Text Box 50"/>
            <p:cNvSpPr txBox="1">
              <a:spLocks noChangeArrowheads="1"/>
            </p:cNvSpPr>
            <p:nvPr/>
          </p:nvSpPr>
          <p:spPr bwMode="auto">
            <a:xfrm>
              <a:off x="5356" y="3216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b="1">
                  <a:solidFill>
                    <a:srgbClr val="000000"/>
                  </a:solidFill>
                </a:rPr>
                <a:t>10 </a:t>
              </a:r>
            </a:p>
          </p:txBody>
        </p:sp>
        <p:sp>
          <p:nvSpPr>
            <p:cNvPr id="37" name="Text Box 51"/>
            <p:cNvSpPr txBox="1">
              <a:spLocks noChangeArrowheads="1"/>
            </p:cNvSpPr>
            <p:nvPr/>
          </p:nvSpPr>
          <p:spPr bwMode="auto">
            <a:xfrm>
              <a:off x="4540" y="3696"/>
              <a:ext cx="3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b="1">
                  <a:solidFill>
                    <a:srgbClr val="000000"/>
                  </a:solidFill>
                </a:rPr>
                <a:t>20 </a:t>
              </a:r>
            </a:p>
          </p:txBody>
        </p: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4752" y="3024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b="1">
                  <a:solidFill>
                    <a:srgbClr val="000000"/>
                  </a:solidFill>
                </a:rPr>
                <a:t>5 </a:t>
              </a:r>
            </a:p>
          </p:txBody>
        </p:sp>
        <p:sp>
          <p:nvSpPr>
            <p:cNvPr id="39" name="Text Box 53"/>
            <p:cNvSpPr txBox="1">
              <a:spLocks noChangeArrowheads="1"/>
            </p:cNvSpPr>
            <p:nvPr/>
          </p:nvSpPr>
          <p:spPr bwMode="auto">
            <a:xfrm>
              <a:off x="4732" y="3360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2400" b="1">
                  <a:solidFill>
                    <a:srgbClr val="000000"/>
                  </a:solidFill>
                </a:rPr>
                <a:t>4 </a:t>
              </a: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4278596" y="2156732"/>
            <a:ext cx="4646555" cy="3981450"/>
            <a:chOff x="4278596" y="2156732"/>
            <a:chExt cx="4646555" cy="3981450"/>
          </a:xfrm>
        </p:grpSpPr>
        <p:grpSp>
          <p:nvGrpSpPr>
            <p:cNvPr id="40" name="组合 39"/>
            <p:cNvGrpSpPr/>
            <p:nvPr/>
          </p:nvGrpSpPr>
          <p:grpSpPr>
            <a:xfrm>
              <a:off x="4325484" y="2156732"/>
              <a:ext cx="4599667" cy="3981450"/>
              <a:chOff x="1066800" y="1978025"/>
              <a:chExt cx="4194175" cy="3981450"/>
            </a:xfrm>
          </p:grpSpPr>
          <p:sp>
            <p:nvSpPr>
              <p:cNvPr id="41" name="Oval 51"/>
              <p:cNvSpPr>
                <a:spLocks noChangeAspect="1"/>
              </p:cNvSpPr>
              <p:nvPr/>
            </p:nvSpPr>
            <p:spPr bwMode="auto">
              <a:xfrm>
                <a:off x="2819400" y="1978025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42" name="Oval 51"/>
              <p:cNvSpPr>
                <a:spLocks noChangeAspect="1"/>
              </p:cNvSpPr>
              <p:nvPr/>
            </p:nvSpPr>
            <p:spPr bwMode="auto">
              <a:xfrm>
                <a:off x="2819400" y="2817813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</a:t>
                </a:r>
                <a:endParaRPr lang="en-US" altLang="zh-CN" sz="2400" b="1" u="sng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Oval 51"/>
              <p:cNvSpPr>
                <a:spLocks noChangeAspect="1"/>
              </p:cNvSpPr>
              <p:nvPr/>
            </p:nvSpPr>
            <p:spPr bwMode="auto">
              <a:xfrm>
                <a:off x="1371600" y="365760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12</a:t>
                </a:r>
                <a:endParaRPr lang="en-US" altLang="zh-CN" sz="2400" b="1" u="sng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Oval 51"/>
              <p:cNvSpPr>
                <a:spLocks noChangeAspect="1"/>
              </p:cNvSpPr>
              <p:nvPr/>
            </p:nvSpPr>
            <p:spPr bwMode="auto">
              <a:xfrm>
                <a:off x="4264025" y="3656013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14</a:t>
                </a:r>
                <a:endParaRPr lang="en-US" altLang="zh-CN" sz="2400" b="1" u="sng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5" name="AutoShape 15"/>
              <p:cNvCxnSpPr>
                <a:cxnSpLocks noChangeShapeType="1"/>
                <a:stCxn id="41" idx="4"/>
                <a:endCxn id="42" idx="0"/>
              </p:cNvCxnSpPr>
              <p:nvPr/>
            </p:nvCxnSpPr>
            <p:spPr bwMode="auto">
              <a:xfrm>
                <a:off x="3125788" y="2589213"/>
                <a:ext cx="0" cy="2286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7"/>
              <p:cNvCxnSpPr>
                <a:cxnSpLocks noChangeShapeType="1"/>
                <a:stCxn id="42" idx="3"/>
                <a:endCxn id="43" idx="0"/>
              </p:cNvCxnSpPr>
              <p:nvPr/>
            </p:nvCxnSpPr>
            <p:spPr bwMode="auto">
              <a:xfrm flipH="1">
                <a:off x="1677988" y="3340100"/>
                <a:ext cx="1231900" cy="3175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" name="AutoShape 18"/>
              <p:cNvCxnSpPr>
                <a:cxnSpLocks noChangeShapeType="1"/>
                <a:stCxn id="42" idx="5"/>
                <a:endCxn id="44" idx="0"/>
              </p:cNvCxnSpPr>
              <p:nvPr/>
            </p:nvCxnSpPr>
            <p:spPr bwMode="auto">
              <a:xfrm>
                <a:off x="3341688" y="3340100"/>
                <a:ext cx="1228725" cy="3159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8" name="Oval 51"/>
              <p:cNvSpPr>
                <a:spLocks noChangeAspect="1"/>
              </p:cNvSpPr>
              <p:nvPr/>
            </p:nvSpPr>
            <p:spPr bwMode="auto">
              <a:xfrm>
                <a:off x="1066800" y="4479925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123 </a:t>
                </a:r>
              </a:p>
            </p:txBody>
          </p:sp>
          <p:sp>
            <p:nvSpPr>
              <p:cNvPr id="49" name="Oval 51"/>
              <p:cNvSpPr>
                <a:spLocks noChangeAspect="1"/>
              </p:cNvSpPr>
              <p:nvPr/>
            </p:nvSpPr>
            <p:spPr bwMode="auto">
              <a:xfrm>
                <a:off x="1752600" y="4478338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124 </a:t>
                </a:r>
              </a:p>
            </p:txBody>
          </p:sp>
          <p:cxnSp>
            <p:nvCxnSpPr>
              <p:cNvPr id="50" name="AutoShape 17"/>
              <p:cNvCxnSpPr>
                <a:cxnSpLocks noChangeShapeType="1"/>
                <a:stCxn id="43" idx="3"/>
              </p:cNvCxnSpPr>
              <p:nvPr/>
            </p:nvCxnSpPr>
            <p:spPr bwMode="auto">
              <a:xfrm flipH="1">
                <a:off x="1373188" y="4179888"/>
                <a:ext cx="88900" cy="300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AutoShape 18"/>
              <p:cNvCxnSpPr>
                <a:cxnSpLocks noChangeShapeType="1"/>
                <a:stCxn id="43" idx="5"/>
              </p:cNvCxnSpPr>
              <p:nvPr/>
            </p:nvCxnSpPr>
            <p:spPr bwMode="auto">
              <a:xfrm>
                <a:off x="1893888" y="4179888"/>
                <a:ext cx="165100" cy="2984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2" name="Oval 51"/>
              <p:cNvSpPr>
                <a:spLocks noChangeAspect="1"/>
              </p:cNvSpPr>
              <p:nvPr/>
            </p:nvSpPr>
            <p:spPr bwMode="auto">
              <a:xfrm>
                <a:off x="3959225" y="449580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143</a:t>
                </a:r>
              </a:p>
            </p:txBody>
          </p:sp>
          <p:sp>
            <p:nvSpPr>
              <p:cNvPr id="53" name="Oval 51"/>
              <p:cNvSpPr>
                <a:spLocks noChangeAspect="1"/>
              </p:cNvSpPr>
              <p:nvPr/>
            </p:nvSpPr>
            <p:spPr bwMode="auto">
              <a:xfrm>
                <a:off x="4648200" y="4494213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142</a:t>
                </a:r>
              </a:p>
            </p:txBody>
          </p:sp>
          <p:cxnSp>
            <p:nvCxnSpPr>
              <p:cNvPr id="54" name="AutoShape 17"/>
              <p:cNvCxnSpPr>
                <a:cxnSpLocks noChangeShapeType="1"/>
                <a:stCxn id="44" idx="3"/>
              </p:cNvCxnSpPr>
              <p:nvPr/>
            </p:nvCxnSpPr>
            <p:spPr bwMode="auto">
              <a:xfrm flipH="1">
                <a:off x="4265613" y="4178300"/>
                <a:ext cx="88900" cy="3175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AutoShape 18"/>
              <p:cNvCxnSpPr>
                <a:cxnSpLocks noChangeShapeType="1"/>
                <a:stCxn id="44" idx="5"/>
              </p:cNvCxnSpPr>
              <p:nvPr/>
            </p:nvCxnSpPr>
            <p:spPr bwMode="auto">
              <a:xfrm>
                <a:off x="4786313" y="4178300"/>
                <a:ext cx="168275" cy="3159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6" name="Oval 51"/>
              <p:cNvSpPr>
                <a:spLocks noChangeAspect="1"/>
              </p:cNvSpPr>
              <p:nvPr/>
            </p:nvSpPr>
            <p:spPr bwMode="auto">
              <a:xfrm>
                <a:off x="2819400" y="3656013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13</a:t>
                </a:r>
                <a:endParaRPr lang="en-US" altLang="zh-CN" sz="2400" b="1" u="sng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57" name="AutoShape 17"/>
              <p:cNvCxnSpPr>
                <a:cxnSpLocks noChangeShapeType="1"/>
                <a:stCxn id="42" idx="4"/>
              </p:cNvCxnSpPr>
              <p:nvPr/>
            </p:nvCxnSpPr>
            <p:spPr bwMode="auto">
              <a:xfrm>
                <a:off x="3125788" y="3429000"/>
                <a:ext cx="0" cy="2270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8" name="Oval 51"/>
              <p:cNvSpPr>
                <a:spLocks noChangeAspect="1"/>
              </p:cNvSpPr>
              <p:nvPr/>
            </p:nvSpPr>
            <p:spPr bwMode="auto">
              <a:xfrm>
                <a:off x="2511425" y="4491038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132 </a:t>
                </a:r>
              </a:p>
            </p:txBody>
          </p:sp>
          <p:sp>
            <p:nvSpPr>
              <p:cNvPr id="59" name="Oval 51"/>
              <p:cNvSpPr>
                <a:spLocks noChangeAspect="1"/>
              </p:cNvSpPr>
              <p:nvPr/>
            </p:nvSpPr>
            <p:spPr bwMode="auto">
              <a:xfrm>
                <a:off x="3197225" y="448945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134 </a:t>
                </a:r>
              </a:p>
            </p:txBody>
          </p:sp>
          <p:cxnSp>
            <p:nvCxnSpPr>
              <p:cNvPr id="60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2817813" y="4191000"/>
                <a:ext cx="88900" cy="3000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AutoShape 18"/>
              <p:cNvCxnSpPr>
                <a:cxnSpLocks noChangeShapeType="1"/>
              </p:cNvCxnSpPr>
              <p:nvPr/>
            </p:nvCxnSpPr>
            <p:spPr bwMode="auto">
              <a:xfrm>
                <a:off x="3338513" y="4191000"/>
                <a:ext cx="165100" cy="2984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" name="Oval 51"/>
              <p:cNvSpPr>
                <a:spLocks noChangeAspect="1"/>
              </p:cNvSpPr>
              <p:nvPr/>
            </p:nvSpPr>
            <p:spPr bwMode="auto">
              <a:xfrm>
                <a:off x="1066800" y="533400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1234 </a:t>
                </a:r>
              </a:p>
            </p:txBody>
          </p:sp>
          <p:cxnSp>
            <p:nvCxnSpPr>
              <p:cNvPr id="63" name="AutoShape 17"/>
              <p:cNvCxnSpPr>
                <a:cxnSpLocks noChangeShapeType="1"/>
              </p:cNvCxnSpPr>
              <p:nvPr/>
            </p:nvCxnSpPr>
            <p:spPr bwMode="auto">
              <a:xfrm>
                <a:off x="1373188" y="5091113"/>
                <a:ext cx="0" cy="2428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4" name="Oval 51"/>
              <p:cNvSpPr>
                <a:spLocks noChangeAspect="1"/>
              </p:cNvSpPr>
              <p:nvPr/>
            </p:nvSpPr>
            <p:spPr bwMode="auto">
              <a:xfrm>
                <a:off x="1749425" y="5348288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1243 </a:t>
                </a:r>
              </a:p>
            </p:txBody>
          </p:sp>
          <p:cxnSp>
            <p:nvCxnSpPr>
              <p:cNvPr id="65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2055813" y="5089525"/>
                <a:ext cx="3175" cy="258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6" name="Oval 51"/>
              <p:cNvSpPr>
                <a:spLocks noChangeAspect="1"/>
              </p:cNvSpPr>
              <p:nvPr/>
            </p:nvSpPr>
            <p:spPr bwMode="auto">
              <a:xfrm>
                <a:off x="2511425" y="533400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1324 </a:t>
                </a:r>
              </a:p>
            </p:txBody>
          </p:sp>
          <p:cxnSp>
            <p:nvCxnSpPr>
              <p:cNvPr id="67" name="AutoShape 17"/>
              <p:cNvCxnSpPr>
                <a:cxnSpLocks noChangeShapeType="1"/>
              </p:cNvCxnSpPr>
              <p:nvPr/>
            </p:nvCxnSpPr>
            <p:spPr bwMode="auto">
              <a:xfrm>
                <a:off x="2817813" y="5102225"/>
                <a:ext cx="0" cy="2317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" name="Oval 51"/>
              <p:cNvSpPr>
                <a:spLocks noChangeAspect="1"/>
              </p:cNvSpPr>
              <p:nvPr/>
            </p:nvSpPr>
            <p:spPr bwMode="auto">
              <a:xfrm>
                <a:off x="3197225" y="5348288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1342 </a:t>
                </a:r>
              </a:p>
            </p:txBody>
          </p:sp>
          <p:cxnSp>
            <p:nvCxnSpPr>
              <p:cNvPr id="69" name="AutoShape 17"/>
              <p:cNvCxnSpPr>
                <a:cxnSpLocks noChangeShapeType="1"/>
              </p:cNvCxnSpPr>
              <p:nvPr/>
            </p:nvCxnSpPr>
            <p:spPr bwMode="auto">
              <a:xfrm>
                <a:off x="3503613" y="5100638"/>
                <a:ext cx="0" cy="2476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" name="Oval 51"/>
              <p:cNvSpPr>
                <a:spLocks noChangeAspect="1"/>
              </p:cNvSpPr>
              <p:nvPr/>
            </p:nvSpPr>
            <p:spPr bwMode="auto">
              <a:xfrm>
                <a:off x="3962400" y="533400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1432 </a:t>
                </a:r>
              </a:p>
            </p:txBody>
          </p:sp>
          <p:cxnSp>
            <p:nvCxnSpPr>
              <p:cNvPr id="71" name="AutoShape 17"/>
              <p:cNvCxnSpPr>
                <a:cxnSpLocks noChangeShapeType="1"/>
              </p:cNvCxnSpPr>
              <p:nvPr/>
            </p:nvCxnSpPr>
            <p:spPr bwMode="auto">
              <a:xfrm>
                <a:off x="4265613" y="5106988"/>
                <a:ext cx="3175" cy="22701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2" name="Oval 51"/>
              <p:cNvSpPr>
                <a:spLocks noChangeAspect="1"/>
              </p:cNvSpPr>
              <p:nvPr/>
            </p:nvSpPr>
            <p:spPr bwMode="auto">
              <a:xfrm>
                <a:off x="4648200" y="5348288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1423 </a:t>
                </a:r>
              </a:p>
            </p:txBody>
          </p:sp>
          <p:cxnSp>
            <p:nvCxnSpPr>
              <p:cNvPr id="73" name="AutoShape 17"/>
              <p:cNvCxnSpPr>
                <a:cxnSpLocks noChangeShapeType="1"/>
              </p:cNvCxnSpPr>
              <p:nvPr/>
            </p:nvCxnSpPr>
            <p:spPr bwMode="auto">
              <a:xfrm>
                <a:off x="4954588" y="5105400"/>
                <a:ext cx="0" cy="2428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74" name="文本框 73"/>
            <p:cNvSpPr txBox="1"/>
            <p:nvPr/>
          </p:nvSpPr>
          <p:spPr>
            <a:xfrm>
              <a:off x="6313714" y="263744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612039" y="3287974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6676382" y="349038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7531099" y="3260945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4382972" y="4238886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4278596" y="5160431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5236706" y="4228717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5413596" y="5166781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975388" y="422985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6877925" y="4250495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7575369" y="4275052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8502300" y="425824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5919333" y="516678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6948919" y="517948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7531099" y="515029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8256615" y="5174719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5679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(TSP)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解向量</a:t>
            </a:r>
            <a:r>
              <a:rPr lang="zh-CN" altLang="en-US" dirty="0"/>
              <a:t>：用</a:t>
            </a:r>
            <a:r>
              <a:rPr lang="en-US" altLang="zh-CN" dirty="0"/>
              <a:t>n</a:t>
            </a:r>
            <a:r>
              <a:rPr lang="zh-CN" altLang="en-US" dirty="0"/>
              <a:t>元组</a:t>
            </a:r>
            <a:r>
              <a:rPr lang="en-US" altLang="zh-CN" dirty="0"/>
              <a:t>x[1:n]</a:t>
            </a:r>
            <a:r>
              <a:rPr lang="zh-CN" altLang="en-US" dirty="0"/>
              <a:t>表示当前排列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39</a:t>
            </a:fld>
            <a:endParaRPr lang="en-US" altLang="zh-CN">
              <a:solidFill>
                <a:srgbClr val="393939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02993" y="2176164"/>
            <a:ext cx="4599667" cy="3981450"/>
            <a:chOff x="1066800" y="1978025"/>
            <a:chExt cx="4194175" cy="3981450"/>
          </a:xfrm>
        </p:grpSpPr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2819400" y="1978025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2819400" y="2817813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234</a:t>
              </a: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1371600" y="365760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12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34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4264025" y="3656013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14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32</a:t>
              </a:r>
            </a:p>
          </p:txBody>
        </p:sp>
        <p:cxnSp>
          <p:nvCxnSpPr>
            <p:cNvPr id="10" name="AutoShape 15"/>
            <p:cNvCxnSpPr>
              <a:cxnSpLocks noChangeShapeType="1"/>
              <a:stCxn id="6" idx="4"/>
              <a:endCxn id="7" idx="0"/>
            </p:cNvCxnSpPr>
            <p:nvPr/>
          </p:nvCxnSpPr>
          <p:spPr bwMode="auto">
            <a:xfrm>
              <a:off x="3125788" y="2589213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7"/>
            <p:cNvCxnSpPr>
              <a:cxnSpLocks noChangeShapeType="1"/>
              <a:stCxn id="7" idx="3"/>
              <a:endCxn id="8" idx="0"/>
            </p:cNvCxnSpPr>
            <p:nvPr/>
          </p:nvCxnSpPr>
          <p:spPr bwMode="auto">
            <a:xfrm flipH="1">
              <a:off x="1677988" y="3340100"/>
              <a:ext cx="1231900" cy="317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8"/>
            <p:cNvCxnSpPr>
              <a:cxnSpLocks noChangeShapeType="1"/>
              <a:stCxn id="7" idx="5"/>
              <a:endCxn id="9" idx="0"/>
            </p:cNvCxnSpPr>
            <p:nvPr/>
          </p:nvCxnSpPr>
          <p:spPr bwMode="auto">
            <a:xfrm>
              <a:off x="3341688" y="3340100"/>
              <a:ext cx="1228725" cy="3159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1066800" y="4479925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123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4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14" name="Oval 51"/>
            <p:cNvSpPr>
              <a:spLocks noChangeAspect="1"/>
            </p:cNvSpPr>
            <p:nvPr/>
          </p:nvSpPr>
          <p:spPr bwMode="auto">
            <a:xfrm>
              <a:off x="1752600" y="4478338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124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3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 </a:t>
              </a:r>
            </a:p>
          </p:txBody>
        </p:sp>
        <p:cxnSp>
          <p:nvCxnSpPr>
            <p:cNvPr id="15" name="AutoShape 17"/>
            <p:cNvCxnSpPr>
              <a:cxnSpLocks noChangeShapeType="1"/>
              <a:stCxn id="8" idx="3"/>
            </p:cNvCxnSpPr>
            <p:nvPr/>
          </p:nvCxnSpPr>
          <p:spPr bwMode="auto">
            <a:xfrm flipH="1">
              <a:off x="1373188" y="4179888"/>
              <a:ext cx="88900" cy="3000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8"/>
            <p:cNvCxnSpPr>
              <a:cxnSpLocks noChangeShapeType="1"/>
              <a:stCxn id="8" idx="5"/>
            </p:cNvCxnSpPr>
            <p:nvPr/>
          </p:nvCxnSpPr>
          <p:spPr bwMode="auto">
            <a:xfrm>
              <a:off x="1893888" y="4179888"/>
              <a:ext cx="165100" cy="298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51"/>
            <p:cNvSpPr>
              <a:spLocks noChangeAspect="1"/>
            </p:cNvSpPr>
            <p:nvPr/>
          </p:nvSpPr>
          <p:spPr bwMode="auto">
            <a:xfrm>
              <a:off x="3959225" y="449580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143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8" name="Oval 51"/>
            <p:cNvSpPr>
              <a:spLocks noChangeAspect="1"/>
            </p:cNvSpPr>
            <p:nvPr/>
          </p:nvSpPr>
          <p:spPr bwMode="auto">
            <a:xfrm>
              <a:off x="4648200" y="4494213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142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19" name="AutoShape 17"/>
            <p:cNvCxnSpPr>
              <a:cxnSpLocks noChangeShapeType="1"/>
              <a:stCxn id="9" idx="3"/>
            </p:cNvCxnSpPr>
            <p:nvPr/>
          </p:nvCxnSpPr>
          <p:spPr bwMode="auto">
            <a:xfrm flipH="1">
              <a:off x="4265613" y="4178300"/>
              <a:ext cx="88900" cy="317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8"/>
            <p:cNvCxnSpPr>
              <a:cxnSpLocks noChangeShapeType="1"/>
              <a:stCxn id="9" idx="5"/>
            </p:cNvCxnSpPr>
            <p:nvPr/>
          </p:nvCxnSpPr>
          <p:spPr bwMode="auto">
            <a:xfrm>
              <a:off x="4786313" y="4178300"/>
              <a:ext cx="168275" cy="3159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Oval 51"/>
            <p:cNvSpPr>
              <a:spLocks noChangeAspect="1"/>
            </p:cNvSpPr>
            <p:nvPr/>
          </p:nvSpPr>
          <p:spPr bwMode="auto">
            <a:xfrm>
              <a:off x="2819400" y="3656013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13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24</a:t>
              </a:r>
            </a:p>
          </p:txBody>
        </p:sp>
        <p:cxnSp>
          <p:nvCxnSpPr>
            <p:cNvPr id="22" name="AutoShape 17"/>
            <p:cNvCxnSpPr>
              <a:cxnSpLocks noChangeShapeType="1"/>
              <a:stCxn id="7" idx="4"/>
            </p:cNvCxnSpPr>
            <p:nvPr/>
          </p:nvCxnSpPr>
          <p:spPr bwMode="auto">
            <a:xfrm>
              <a:off x="3125788" y="3429000"/>
              <a:ext cx="0" cy="227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" name="Oval 51"/>
            <p:cNvSpPr>
              <a:spLocks noChangeAspect="1"/>
            </p:cNvSpPr>
            <p:nvPr/>
          </p:nvSpPr>
          <p:spPr bwMode="auto">
            <a:xfrm>
              <a:off x="2511425" y="4491038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132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4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24" name="Oval 51"/>
            <p:cNvSpPr>
              <a:spLocks noChangeAspect="1"/>
            </p:cNvSpPr>
            <p:nvPr/>
          </p:nvSpPr>
          <p:spPr bwMode="auto">
            <a:xfrm>
              <a:off x="3197225" y="448945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134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 </a:t>
              </a:r>
            </a:p>
          </p:txBody>
        </p:sp>
        <p:cxnSp>
          <p:nvCxnSpPr>
            <p:cNvPr id="25" name="AutoShape 17"/>
            <p:cNvCxnSpPr>
              <a:cxnSpLocks noChangeShapeType="1"/>
            </p:cNvCxnSpPr>
            <p:nvPr/>
          </p:nvCxnSpPr>
          <p:spPr bwMode="auto">
            <a:xfrm flipH="1">
              <a:off x="2817813" y="4191000"/>
              <a:ext cx="88900" cy="3000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8"/>
            <p:cNvCxnSpPr>
              <a:cxnSpLocks noChangeShapeType="1"/>
            </p:cNvCxnSpPr>
            <p:nvPr/>
          </p:nvCxnSpPr>
          <p:spPr bwMode="auto">
            <a:xfrm>
              <a:off x="3338513" y="4191000"/>
              <a:ext cx="165100" cy="298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Oval 51"/>
            <p:cNvSpPr>
              <a:spLocks noChangeAspect="1"/>
            </p:cNvSpPr>
            <p:nvPr/>
          </p:nvSpPr>
          <p:spPr bwMode="auto">
            <a:xfrm>
              <a:off x="1066800" y="533400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1234 </a:t>
              </a:r>
            </a:p>
          </p:txBody>
        </p:sp>
        <p:cxnSp>
          <p:nvCxnSpPr>
            <p:cNvPr id="28" name="AutoShape 17"/>
            <p:cNvCxnSpPr>
              <a:cxnSpLocks noChangeShapeType="1"/>
            </p:cNvCxnSpPr>
            <p:nvPr/>
          </p:nvCxnSpPr>
          <p:spPr bwMode="auto">
            <a:xfrm>
              <a:off x="1373188" y="5091113"/>
              <a:ext cx="0" cy="242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Oval 51"/>
            <p:cNvSpPr>
              <a:spLocks noChangeAspect="1"/>
            </p:cNvSpPr>
            <p:nvPr/>
          </p:nvSpPr>
          <p:spPr bwMode="auto">
            <a:xfrm>
              <a:off x="1749425" y="5348288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1243 </a:t>
              </a:r>
            </a:p>
          </p:txBody>
        </p:sp>
        <p:cxnSp>
          <p:nvCxnSpPr>
            <p:cNvPr id="30" name="AutoShape 17"/>
            <p:cNvCxnSpPr>
              <a:cxnSpLocks noChangeShapeType="1"/>
            </p:cNvCxnSpPr>
            <p:nvPr/>
          </p:nvCxnSpPr>
          <p:spPr bwMode="auto">
            <a:xfrm flipH="1">
              <a:off x="2055813" y="5089525"/>
              <a:ext cx="3175" cy="2587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Oval 51"/>
            <p:cNvSpPr>
              <a:spLocks noChangeAspect="1"/>
            </p:cNvSpPr>
            <p:nvPr/>
          </p:nvSpPr>
          <p:spPr bwMode="auto">
            <a:xfrm>
              <a:off x="2511425" y="533400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1324 </a:t>
              </a:r>
            </a:p>
          </p:txBody>
        </p:sp>
        <p:cxnSp>
          <p:nvCxnSpPr>
            <p:cNvPr id="32" name="AutoShape 17"/>
            <p:cNvCxnSpPr>
              <a:cxnSpLocks noChangeShapeType="1"/>
            </p:cNvCxnSpPr>
            <p:nvPr/>
          </p:nvCxnSpPr>
          <p:spPr bwMode="auto">
            <a:xfrm>
              <a:off x="2817813" y="5102225"/>
              <a:ext cx="0" cy="231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Oval 51"/>
            <p:cNvSpPr>
              <a:spLocks noChangeAspect="1"/>
            </p:cNvSpPr>
            <p:nvPr/>
          </p:nvSpPr>
          <p:spPr bwMode="auto">
            <a:xfrm>
              <a:off x="3197225" y="5348288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1342 </a:t>
              </a:r>
            </a:p>
          </p:txBody>
        </p:sp>
        <p:cxnSp>
          <p:nvCxnSpPr>
            <p:cNvPr id="34" name="AutoShape 17"/>
            <p:cNvCxnSpPr>
              <a:cxnSpLocks noChangeShapeType="1"/>
            </p:cNvCxnSpPr>
            <p:nvPr/>
          </p:nvCxnSpPr>
          <p:spPr bwMode="auto">
            <a:xfrm>
              <a:off x="3503613" y="5100638"/>
              <a:ext cx="0" cy="247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Oval 51"/>
            <p:cNvSpPr>
              <a:spLocks noChangeAspect="1"/>
            </p:cNvSpPr>
            <p:nvPr/>
          </p:nvSpPr>
          <p:spPr bwMode="auto">
            <a:xfrm>
              <a:off x="3962400" y="533400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1432 </a:t>
              </a:r>
            </a:p>
          </p:txBody>
        </p:sp>
        <p:cxnSp>
          <p:nvCxnSpPr>
            <p:cNvPr id="36" name="AutoShape 17"/>
            <p:cNvCxnSpPr>
              <a:cxnSpLocks noChangeShapeType="1"/>
            </p:cNvCxnSpPr>
            <p:nvPr/>
          </p:nvCxnSpPr>
          <p:spPr bwMode="auto">
            <a:xfrm>
              <a:off x="4265613" y="5106988"/>
              <a:ext cx="3175" cy="2270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7" name="Oval 51"/>
            <p:cNvSpPr>
              <a:spLocks noChangeAspect="1"/>
            </p:cNvSpPr>
            <p:nvPr/>
          </p:nvSpPr>
          <p:spPr bwMode="auto">
            <a:xfrm>
              <a:off x="4648200" y="5348288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1423 </a:t>
              </a:r>
            </a:p>
          </p:txBody>
        </p:sp>
        <p:cxnSp>
          <p:nvCxnSpPr>
            <p:cNvPr id="38" name="AutoShape 17"/>
            <p:cNvCxnSpPr>
              <a:cxnSpLocks noChangeShapeType="1"/>
            </p:cNvCxnSpPr>
            <p:nvPr/>
          </p:nvCxnSpPr>
          <p:spPr bwMode="auto">
            <a:xfrm>
              <a:off x="4954588" y="5105400"/>
              <a:ext cx="0" cy="2428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0" name="文本框 89"/>
          <p:cNvSpPr txBox="1"/>
          <p:nvPr/>
        </p:nvSpPr>
        <p:spPr>
          <a:xfrm>
            <a:off x="5054665" y="3435803"/>
            <a:ext cx="1259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2-2</a:t>
            </a:r>
            <a:r>
              <a:rPr lang="zh-CN" altLang="en-US" sz="2400" b="1" dirty="0">
                <a:solidFill>
                  <a:srgbClr val="FF0000"/>
                </a:solidFill>
              </a:rPr>
              <a:t>交换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7529077" y="3401516"/>
            <a:ext cx="1259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2-4</a:t>
            </a:r>
            <a:r>
              <a:rPr lang="zh-CN" altLang="en-US" sz="2400" b="1" dirty="0">
                <a:solidFill>
                  <a:srgbClr val="FF0000"/>
                </a:solidFill>
              </a:rPr>
              <a:t>交换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6309736" y="3503665"/>
            <a:ext cx="1259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2-3</a:t>
            </a:r>
            <a:r>
              <a:rPr lang="zh-CN" altLang="en-US" sz="2400" b="1" dirty="0">
                <a:solidFill>
                  <a:srgbClr val="FF0000"/>
                </a:solidFill>
              </a:rPr>
              <a:t>交换</a:t>
            </a:r>
          </a:p>
        </p:txBody>
      </p:sp>
      <p:sp>
        <p:nvSpPr>
          <p:cNvPr id="93" name="文本框 92"/>
          <p:cNvSpPr txBox="1"/>
          <p:nvPr/>
        </p:nvSpPr>
        <p:spPr>
          <a:xfrm>
            <a:off x="4356434" y="4278318"/>
            <a:ext cx="1259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3-3</a:t>
            </a:r>
            <a:r>
              <a:rPr lang="zh-CN" altLang="en-US" sz="2400" b="1" dirty="0">
                <a:solidFill>
                  <a:srgbClr val="FF0000"/>
                </a:solidFill>
              </a:rPr>
              <a:t>交换</a:t>
            </a:r>
          </a:p>
        </p:txBody>
      </p:sp>
      <p:sp>
        <p:nvSpPr>
          <p:cNvPr id="94" name="文本框 93"/>
          <p:cNvSpPr txBox="1"/>
          <p:nvPr/>
        </p:nvSpPr>
        <p:spPr>
          <a:xfrm>
            <a:off x="5484123" y="4244031"/>
            <a:ext cx="1259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3-4</a:t>
            </a:r>
            <a:r>
              <a:rPr lang="zh-CN" altLang="en-US" sz="2400" b="1" dirty="0">
                <a:solidFill>
                  <a:srgbClr val="FF0000"/>
                </a:solidFill>
              </a:rPr>
              <a:t>交换</a:t>
            </a:r>
          </a:p>
        </p:txBody>
      </p:sp>
      <p:grpSp>
        <p:nvGrpSpPr>
          <p:cNvPr id="95" name="组合 94"/>
          <p:cNvGrpSpPr/>
          <p:nvPr/>
        </p:nvGrpSpPr>
        <p:grpSpPr>
          <a:xfrm>
            <a:off x="-119295" y="2161877"/>
            <a:ext cx="4646555" cy="3981450"/>
            <a:chOff x="4278596" y="2156732"/>
            <a:chExt cx="4646555" cy="3981450"/>
          </a:xfrm>
        </p:grpSpPr>
        <p:grpSp>
          <p:nvGrpSpPr>
            <p:cNvPr id="96" name="组合 95"/>
            <p:cNvGrpSpPr/>
            <p:nvPr/>
          </p:nvGrpSpPr>
          <p:grpSpPr>
            <a:xfrm>
              <a:off x="4325484" y="2156732"/>
              <a:ext cx="4599667" cy="3981450"/>
              <a:chOff x="1066800" y="1978025"/>
              <a:chExt cx="4194175" cy="3981450"/>
            </a:xfrm>
          </p:grpSpPr>
          <p:sp>
            <p:nvSpPr>
              <p:cNvPr id="113" name="Oval 51"/>
              <p:cNvSpPr>
                <a:spLocks noChangeAspect="1"/>
              </p:cNvSpPr>
              <p:nvPr/>
            </p:nvSpPr>
            <p:spPr bwMode="auto">
              <a:xfrm>
                <a:off x="2819400" y="1978025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  <a:sym typeface="Symbol" panose="05050102010706020507" pitchFamily="18" charset="2"/>
                  </a:rPr>
                  <a:t></a:t>
                </a:r>
              </a:p>
            </p:txBody>
          </p:sp>
          <p:sp>
            <p:nvSpPr>
              <p:cNvPr id="114" name="Oval 51"/>
              <p:cNvSpPr>
                <a:spLocks noChangeAspect="1"/>
              </p:cNvSpPr>
              <p:nvPr/>
            </p:nvSpPr>
            <p:spPr bwMode="auto">
              <a:xfrm>
                <a:off x="2819400" y="2817813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</a:t>
                </a:r>
                <a:endParaRPr lang="en-US" altLang="zh-CN" sz="2400" b="1" u="sng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Oval 51"/>
              <p:cNvSpPr>
                <a:spLocks noChangeAspect="1"/>
              </p:cNvSpPr>
              <p:nvPr/>
            </p:nvSpPr>
            <p:spPr bwMode="auto">
              <a:xfrm>
                <a:off x="1371600" y="365760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12</a:t>
                </a:r>
                <a:endParaRPr lang="en-US" altLang="zh-CN" sz="2400" b="1" u="sng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Oval 51"/>
              <p:cNvSpPr>
                <a:spLocks noChangeAspect="1"/>
              </p:cNvSpPr>
              <p:nvPr/>
            </p:nvSpPr>
            <p:spPr bwMode="auto">
              <a:xfrm>
                <a:off x="4264025" y="3656013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14</a:t>
                </a:r>
                <a:endParaRPr lang="en-US" altLang="zh-CN" sz="2400" b="1" u="sng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7" name="AutoShape 15"/>
              <p:cNvCxnSpPr>
                <a:cxnSpLocks noChangeShapeType="1"/>
                <a:stCxn id="113" idx="4"/>
                <a:endCxn id="114" idx="0"/>
              </p:cNvCxnSpPr>
              <p:nvPr/>
            </p:nvCxnSpPr>
            <p:spPr bwMode="auto">
              <a:xfrm>
                <a:off x="3125788" y="2589213"/>
                <a:ext cx="0" cy="2286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8" name="AutoShape 17"/>
              <p:cNvCxnSpPr>
                <a:cxnSpLocks noChangeShapeType="1"/>
                <a:stCxn id="114" idx="3"/>
                <a:endCxn id="115" idx="0"/>
              </p:cNvCxnSpPr>
              <p:nvPr/>
            </p:nvCxnSpPr>
            <p:spPr bwMode="auto">
              <a:xfrm flipH="1">
                <a:off x="1677988" y="3340100"/>
                <a:ext cx="1231900" cy="3175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9" name="AutoShape 18"/>
              <p:cNvCxnSpPr>
                <a:cxnSpLocks noChangeShapeType="1"/>
                <a:stCxn id="114" idx="5"/>
                <a:endCxn id="116" idx="0"/>
              </p:cNvCxnSpPr>
              <p:nvPr/>
            </p:nvCxnSpPr>
            <p:spPr bwMode="auto">
              <a:xfrm>
                <a:off x="3341688" y="3340100"/>
                <a:ext cx="1228725" cy="3159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0" name="Oval 51"/>
              <p:cNvSpPr>
                <a:spLocks noChangeAspect="1"/>
              </p:cNvSpPr>
              <p:nvPr/>
            </p:nvSpPr>
            <p:spPr bwMode="auto">
              <a:xfrm>
                <a:off x="1066800" y="4479925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123 </a:t>
                </a:r>
              </a:p>
            </p:txBody>
          </p:sp>
          <p:sp>
            <p:nvSpPr>
              <p:cNvPr id="121" name="Oval 51"/>
              <p:cNvSpPr>
                <a:spLocks noChangeAspect="1"/>
              </p:cNvSpPr>
              <p:nvPr/>
            </p:nvSpPr>
            <p:spPr bwMode="auto">
              <a:xfrm>
                <a:off x="1752600" y="4478338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124 </a:t>
                </a:r>
              </a:p>
            </p:txBody>
          </p:sp>
          <p:cxnSp>
            <p:nvCxnSpPr>
              <p:cNvPr id="122" name="AutoShape 17"/>
              <p:cNvCxnSpPr>
                <a:cxnSpLocks noChangeShapeType="1"/>
                <a:stCxn id="115" idx="3"/>
              </p:cNvCxnSpPr>
              <p:nvPr/>
            </p:nvCxnSpPr>
            <p:spPr bwMode="auto">
              <a:xfrm flipH="1">
                <a:off x="1373188" y="4179888"/>
                <a:ext cx="88900" cy="30003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" name="AutoShape 18"/>
              <p:cNvCxnSpPr>
                <a:cxnSpLocks noChangeShapeType="1"/>
                <a:stCxn id="115" idx="5"/>
              </p:cNvCxnSpPr>
              <p:nvPr/>
            </p:nvCxnSpPr>
            <p:spPr bwMode="auto">
              <a:xfrm>
                <a:off x="1893888" y="4179888"/>
                <a:ext cx="165100" cy="2984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4" name="Oval 51"/>
              <p:cNvSpPr>
                <a:spLocks noChangeAspect="1"/>
              </p:cNvSpPr>
              <p:nvPr/>
            </p:nvSpPr>
            <p:spPr bwMode="auto">
              <a:xfrm>
                <a:off x="3959225" y="449580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143</a:t>
                </a:r>
              </a:p>
            </p:txBody>
          </p:sp>
          <p:sp>
            <p:nvSpPr>
              <p:cNvPr id="125" name="Oval 51"/>
              <p:cNvSpPr>
                <a:spLocks noChangeAspect="1"/>
              </p:cNvSpPr>
              <p:nvPr/>
            </p:nvSpPr>
            <p:spPr bwMode="auto">
              <a:xfrm>
                <a:off x="4648200" y="4494213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142</a:t>
                </a:r>
              </a:p>
            </p:txBody>
          </p:sp>
          <p:cxnSp>
            <p:nvCxnSpPr>
              <p:cNvPr id="126" name="AutoShape 17"/>
              <p:cNvCxnSpPr>
                <a:cxnSpLocks noChangeShapeType="1"/>
                <a:stCxn id="116" idx="3"/>
              </p:cNvCxnSpPr>
              <p:nvPr/>
            </p:nvCxnSpPr>
            <p:spPr bwMode="auto">
              <a:xfrm flipH="1">
                <a:off x="4265613" y="4178300"/>
                <a:ext cx="88900" cy="31750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" name="AutoShape 18"/>
              <p:cNvCxnSpPr>
                <a:cxnSpLocks noChangeShapeType="1"/>
                <a:stCxn id="116" idx="5"/>
              </p:cNvCxnSpPr>
              <p:nvPr/>
            </p:nvCxnSpPr>
            <p:spPr bwMode="auto">
              <a:xfrm>
                <a:off x="4786313" y="4178300"/>
                <a:ext cx="168275" cy="3159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8" name="Oval 51"/>
              <p:cNvSpPr>
                <a:spLocks noChangeAspect="1"/>
              </p:cNvSpPr>
              <p:nvPr/>
            </p:nvSpPr>
            <p:spPr bwMode="auto">
              <a:xfrm>
                <a:off x="2819400" y="3656013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13</a:t>
                </a:r>
                <a:endParaRPr lang="en-US" altLang="zh-CN" sz="2400" b="1" u="sng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29" name="AutoShape 17"/>
              <p:cNvCxnSpPr>
                <a:cxnSpLocks noChangeShapeType="1"/>
                <a:stCxn id="114" idx="4"/>
              </p:cNvCxnSpPr>
              <p:nvPr/>
            </p:nvCxnSpPr>
            <p:spPr bwMode="auto">
              <a:xfrm>
                <a:off x="3125788" y="3429000"/>
                <a:ext cx="0" cy="22701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0" name="Oval 51"/>
              <p:cNvSpPr>
                <a:spLocks noChangeAspect="1"/>
              </p:cNvSpPr>
              <p:nvPr/>
            </p:nvSpPr>
            <p:spPr bwMode="auto">
              <a:xfrm>
                <a:off x="2511425" y="4491038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132 </a:t>
                </a:r>
              </a:p>
            </p:txBody>
          </p:sp>
          <p:sp>
            <p:nvSpPr>
              <p:cNvPr id="131" name="Oval 51"/>
              <p:cNvSpPr>
                <a:spLocks noChangeAspect="1"/>
              </p:cNvSpPr>
              <p:nvPr/>
            </p:nvSpPr>
            <p:spPr bwMode="auto">
              <a:xfrm>
                <a:off x="3197225" y="448945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134 </a:t>
                </a:r>
              </a:p>
            </p:txBody>
          </p:sp>
          <p:cxnSp>
            <p:nvCxnSpPr>
              <p:cNvPr id="132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2817813" y="4191000"/>
                <a:ext cx="88900" cy="30003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" name="AutoShape 18"/>
              <p:cNvCxnSpPr>
                <a:cxnSpLocks noChangeShapeType="1"/>
              </p:cNvCxnSpPr>
              <p:nvPr/>
            </p:nvCxnSpPr>
            <p:spPr bwMode="auto">
              <a:xfrm>
                <a:off x="3338513" y="4191000"/>
                <a:ext cx="165100" cy="2984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4" name="Oval 51"/>
              <p:cNvSpPr>
                <a:spLocks noChangeAspect="1"/>
              </p:cNvSpPr>
              <p:nvPr/>
            </p:nvSpPr>
            <p:spPr bwMode="auto">
              <a:xfrm>
                <a:off x="1066800" y="533400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1234 </a:t>
                </a:r>
              </a:p>
            </p:txBody>
          </p:sp>
          <p:cxnSp>
            <p:nvCxnSpPr>
              <p:cNvPr id="135" name="AutoShape 17"/>
              <p:cNvCxnSpPr>
                <a:cxnSpLocks noChangeShapeType="1"/>
              </p:cNvCxnSpPr>
              <p:nvPr/>
            </p:nvCxnSpPr>
            <p:spPr bwMode="auto">
              <a:xfrm>
                <a:off x="1373188" y="5091113"/>
                <a:ext cx="0" cy="2428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6" name="Oval 51"/>
              <p:cNvSpPr>
                <a:spLocks noChangeAspect="1"/>
              </p:cNvSpPr>
              <p:nvPr/>
            </p:nvSpPr>
            <p:spPr bwMode="auto">
              <a:xfrm>
                <a:off x="1749425" y="5348288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1243 </a:t>
                </a:r>
              </a:p>
            </p:txBody>
          </p:sp>
          <p:cxnSp>
            <p:nvCxnSpPr>
              <p:cNvPr id="137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2055813" y="5089525"/>
                <a:ext cx="3175" cy="25876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38" name="Oval 51"/>
              <p:cNvSpPr>
                <a:spLocks noChangeAspect="1"/>
              </p:cNvSpPr>
              <p:nvPr/>
            </p:nvSpPr>
            <p:spPr bwMode="auto">
              <a:xfrm>
                <a:off x="2511425" y="533400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1324 </a:t>
                </a:r>
              </a:p>
            </p:txBody>
          </p:sp>
          <p:cxnSp>
            <p:nvCxnSpPr>
              <p:cNvPr id="139" name="AutoShape 17"/>
              <p:cNvCxnSpPr>
                <a:cxnSpLocks noChangeShapeType="1"/>
              </p:cNvCxnSpPr>
              <p:nvPr/>
            </p:nvCxnSpPr>
            <p:spPr bwMode="auto">
              <a:xfrm>
                <a:off x="2817813" y="5102225"/>
                <a:ext cx="0" cy="231775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0" name="Oval 51"/>
              <p:cNvSpPr>
                <a:spLocks noChangeAspect="1"/>
              </p:cNvSpPr>
              <p:nvPr/>
            </p:nvSpPr>
            <p:spPr bwMode="auto">
              <a:xfrm>
                <a:off x="3197225" y="5348288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000000"/>
                    </a:solidFill>
                  </a:rPr>
                  <a:t>1342 </a:t>
                </a:r>
              </a:p>
            </p:txBody>
          </p:sp>
          <p:cxnSp>
            <p:nvCxnSpPr>
              <p:cNvPr id="141" name="AutoShape 17"/>
              <p:cNvCxnSpPr>
                <a:cxnSpLocks noChangeShapeType="1"/>
              </p:cNvCxnSpPr>
              <p:nvPr/>
            </p:nvCxnSpPr>
            <p:spPr bwMode="auto">
              <a:xfrm>
                <a:off x="3503613" y="5100638"/>
                <a:ext cx="0" cy="2476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2" name="Oval 51"/>
              <p:cNvSpPr>
                <a:spLocks noChangeAspect="1"/>
              </p:cNvSpPr>
              <p:nvPr/>
            </p:nvSpPr>
            <p:spPr bwMode="auto">
              <a:xfrm>
                <a:off x="3962400" y="5334000"/>
                <a:ext cx="612775" cy="611188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1432 </a:t>
                </a:r>
              </a:p>
            </p:txBody>
          </p:sp>
          <p:cxnSp>
            <p:nvCxnSpPr>
              <p:cNvPr id="143" name="AutoShape 17"/>
              <p:cNvCxnSpPr>
                <a:cxnSpLocks noChangeShapeType="1"/>
              </p:cNvCxnSpPr>
              <p:nvPr/>
            </p:nvCxnSpPr>
            <p:spPr bwMode="auto">
              <a:xfrm>
                <a:off x="4265613" y="5106988"/>
                <a:ext cx="3175" cy="22701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44" name="Oval 51"/>
              <p:cNvSpPr>
                <a:spLocks noChangeAspect="1"/>
              </p:cNvSpPr>
              <p:nvPr/>
            </p:nvSpPr>
            <p:spPr bwMode="auto">
              <a:xfrm>
                <a:off x="4648200" y="5348288"/>
                <a:ext cx="612775" cy="611187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0" tIns="0" rIns="0" bIns="0" anchor="ctr" anchorCtr="1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0000"/>
                    </a:solidFill>
                  </a:rPr>
                  <a:t>1423 </a:t>
                </a:r>
              </a:p>
            </p:txBody>
          </p:sp>
          <p:cxnSp>
            <p:nvCxnSpPr>
              <p:cNvPr id="145" name="AutoShape 17"/>
              <p:cNvCxnSpPr>
                <a:cxnSpLocks noChangeShapeType="1"/>
              </p:cNvCxnSpPr>
              <p:nvPr/>
            </p:nvCxnSpPr>
            <p:spPr bwMode="auto">
              <a:xfrm>
                <a:off x="4954588" y="5105400"/>
                <a:ext cx="0" cy="2428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7" name="文本框 96"/>
            <p:cNvSpPr txBox="1"/>
            <p:nvPr/>
          </p:nvSpPr>
          <p:spPr>
            <a:xfrm>
              <a:off x="6313714" y="263744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1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5612039" y="3287974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6676382" y="349038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531099" y="3260945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4382972" y="4238886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4278596" y="5160431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36706" y="4228717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5413596" y="5166781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5" name="文本框 104"/>
            <p:cNvSpPr txBox="1"/>
            <p:nvPr/>
          </p:nvSpPr>
          <p:spPr>
            <a:xfrm>
              <a:off x="5975388" y="422985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6877925" y="4250495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7575369" y="4275052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8502300" y="425824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5919333" y="516678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4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948919" y="517948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7531099" y="5150290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2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8256615" y="5174719"/>
              <a:ext cx="2530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</a:rPr>
                <a:t>3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37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91" grpId="0"/>
      <p:bldP spid="92" grpId="0"/>
      <p:bldP spid="93" grpId="0"/>
      <p:bldP spid="9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幂集问题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例：求含</a:t>
            </a:r>
            <a:r>
              <a:rPr lang="en-US" altLang="zh-CN" dirty="0"/>
              <a:t>n</a:t>
            </a:r>
            <a:r>
              <a:rPr lang="zh-CN" altLang="en-US" dirty="0"/>
              <a:t>个元素的集合的幂集。</a:t>
            </a:r>
          </a:p>
          <a:p>
            <a:pPr lvl="1"/>
            <a:r>
              <a:rPr lang="zh-CN" altLang="en-US" dirty="0"/>
              <a:t>如 </a:t>
            </a:r>
            <a:r>
              <a:rPr lang="en-US" altLang="zh-CN" dirty="0"/>
              <a:t>n = 3</a:t>
            </a:r>
            <a:r>
              <a:rPr lang="zh-CN" altLang="en-US" dirty="0"/>
              <a:t>，</a:t>
            </a:r>
            <a:r>
              <a:rPr lang="en-US" altLang="zh-CN" dirty="0"/>
              <a:t>A={1, 2, 3}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的幂集为</a:t>
            </a:r>
            <a:r>
              <a:rPr lang="en-US" altLang="zh-CN" dirty="0"/>
              <a:t>{{1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3}</a:t>
            </a:r>
            <a:r>
              <a:rPr lang="zh-CN" altLang="en-US" dirty="0"/>
              <a:t>，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2}</a:t>
            </a:r>
            <a:r>
              <a:rPr lang="zh-CN" altLang="en-US" dirty="0"/>
              <a:t>，</a:t>
            </a:r>
            <a:r>
              <a:rPr lang="en-US" altLang="zh-CN" dirty="0"/>
              <a:t>{1</a:t>
            </a:r>
            <a:r>
              <a:rPr lang="zh-CN" altLang="en-US" dirty="0"/>
              <a:t>， </a:t>
            </a:r>
            <a:r>
              <a:rPr lang="en-US" altLang="zh-CN" dirty="0"/>
              <a:t>3}</a:t>
            </a:r>
            <a:r>
              <a:rPr lang="zh-CN" altLang="en-US" dirty="0"/>
              <a:t>，</a:t>
            </a:r>
            <a:r>
              <a:rPr lang="en-US" altLang="zh-CN" dirty="0"/>
              <a:t>{2</a:t>
            </a:r>
            <a:r>
              <a:rPr lang="zh-CN" altLang="en-US" dirty="0"/>
              <a:t>，</a:t>
            </a:r>
            <a:r>
              <a:rPr lang="en-US" altLang="zh-CN" dirty="0"/>
              <a:t>3}</a:t>
            </a:r>
            <a:r>
              <a:rPr lang="zh-CN" altLang="en-US" dirty="0"/>
              <a:t>，</a:t>
            </a:r>
            <a:r>
              <a:rPr lang="en-US" altLang="zh-CN" dirty="0"/>
              <a:t>{1}</a:t>
            </a:r>
            <a:r>
              <a:rPr lang="zh-CN" altLang="en-US" dirty="0"/>
              <a:t>，</a:t>
            </a:r>
            <a:r>
              <a:rPr lang="en-US" altLang="zh-CN" dirty="0"/>
              <a:t>{2}</a:t>
            </a:r>
            <a:r>
              <a:rPr lang="zh-CN" altLang="en-US" dirty="0"/>
              <a:t>，</a:t>
            </a:r>
            <a:r>
              <a:rPr lang="en-US" altLang="zh-CN" dirty="0"/>
              <a:t>{3}</a:t>
            </a:r>
            <a:r>
              <a:rPr lang="zh-CN" altLang="en-US" dirty="0"/>
              <a:t>，</a:t>
            </a:r>
            <a:r>
              <a:rPr lang="en-US" altLang="zh-CN" dirty="0"/>
              <a:t>{}}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393939"/>
              </a:solidFill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96435" y="2995499"/>
            <a:ext cx="8962855" cy="2865020"/>
            <a:chOff x="96435" y="2995499"/>
            <a:chExt cx="8962855" cy="2865020"/>
          </a:xfrm>
        </p:grpSpPr>
        <p:sp>
          <p:nvSpPr>
            <p:cNvPr id="7" name="矩形 6"/>
            <p:cNvSpPr/>
            <p:nvPr/>
          </p:nvSpPr>
          <p:spPr bwMode="auto">
            <a:xfrm>
              <a:off x="4099495" y="2995499"/>
              <a:ext cx="1044000" cy="406400"/>
            </a:xfrm>
            <a:prstGeom prst="rect">
              <a:avLst/>
            </a:prstGeom>
            <a:noFill/>
            <a:ln w="28575" cap="sq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048" name="组合 2047"/>
            <p:cNvGrpSpPr/>
            <p:nvPr/>
          </p:nvGrpSpPr>
          <p:grpSpPr>
            <a:xfrm>
              <a:off x="6316738" y="3772479"/>
              <a:ext cx="1044000" cy="430887"/>
              <a:chOff x="6905991" y="3777318"/>
              <a:chExt cx="1044000" cy="430887"/>
            </a:xfrm>
          </p:grpSpPr>
          <p:sp>
            <p:nvSpPr>
              <p:cNvPr id="12" name="矩形 11"/>
              <p:cNvSpPr/>
              <p:nvPr/>
            </p:nvSpPr>
            <p:spPr bwMode="auto">
              <a:xfrm>
                <a:off x="7196278" y="3777318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 bwMode="auto">
              <a:xfrm>
                <a:off x="6905991" y="3789561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831578" y="3765074"/>
              <a:ext cx="1044000" cy="430887"/>
              <a:chOff x="2783112" y="3746218"/>
              <a:chExt cx="1044000" cy="430887"/>
            </a:xfrm>
          </p:grpSpPr>
          <p:sp>
            <p:nvSpPr>
              <p:cNvPr id="9" name="矩形 8"/>
              <p:cNvSpPr/>
              <p:nvPr/>
            </p:nvSpPr>
            <p:spPr bwMode="auto">
              <a:xfrm>
                <a:off x="3051344" y="3746218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 bwMode="auto">
              <a:xfrm>
                <a:off x="2783112" y="3753623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52" name="组合 2051"/>
            <p:cNvGrpSpPr/>
            <p:nvPr/>
          </p:nvGrpSpPr>
          <p:grpSpPr>
            <a:xfrm>
              <a:off x="5272738" y="4534664"/>
              <a:ext cx="1044000" cy="430887"/>
              <a:chOff x="5823146" y="4564592"/>
              <a:chExt cx="1044000" cy="430887"/>
            </a:xfrm>
          </p:grpSpPr>
          <p:sp>
            <p:nvSpPr>
              <p:cNvPr id="13" name="矩形 12"/>
              <p:cNvSpPr/>
              <p:nvPr/>
            </p:nvSpPr>
            <p:spPr bwMode="auto">
              <a:xfrm>
                <a:off x="6135489" y="4564592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 bwMode="auto">
              <a:xfrm>
                <a:off x="5823146" y="4576836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56" name="组合 2055"/>
            <p:cNvGrpSpPr/>
            <p:nvPr/>
          </p:nvGrpSpPr>
          <p:grpSpPr>
            <a:xfrm>
              <a:off x="712693" y="4552349"/>
              <a:ext cx="1044000" cy="430887"/>
              <a:chOff x="1700267" y="4540897"/>
              <a:chExt cx="1044000" cy="430887"/>
            </a:xfrm>
          </p:grpSpPr>
          <p:sp>
            <p:nvSpPr>
              <p:cNvPr id="14" name="矩形 13"/>
              <p:cNvSpPr/>
              <p:nvPr/>
            </p:nvSpPr>
            <p:spPr bwMode="auto">
              <a:xfrm>
                <a:off x="1885042" y="4540897"/>
                <a:ext cx="713015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dirty="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1, 2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 bwMode="auto">
              <a:xfrm>
                <a:off x="1700267" y="4540897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57" name="组合 2056"/>
            <p:cNvGrpSpPr/>
            <p:nvPr/>
          </p:nvGrpSpPr>
          <p:grpSpPr>
            <a:xfrm>
              <a:off x="2902091" y="4564591"/>
              <a:ext cx="1044000" cy="430887"/>
              <a:chOff x="3163091" y="4533492"/>
              <a:chExt cx="1044000" cy="430887"/>
            </a:xfrm>
          </p:grpSpPr>
          <p:sp>
            <p:nvSpPr>
              <p:cNvPr id="17" name="矩形 16"/>
              <p:cNvSpPr/>
              <p:nvPr/>
            </p:nvSpPr>
            <p:spPr bwMode="auto">
              <a:xfrm>
                <a:off x="3431323" y="4533492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 bwMode="auto">
              <a:xfrm>
                <a:off x="3163091" y="4540897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58" name="组合 2057"/>
            <p:cNvGrpSpPr/>
            <p:nvPr/>
          </p:nvGrpSpPr>
          <p:grpSpPr>
            <a:xfrm>
              <a:off x="96435" y="5429632"/>
              <a:ext cx="1044000" cy="430887"/>
              <a:chOff x="96435" y="5429632"/>
              <a:chExt cx="1044000" cy="430887"/>
            </a:xfrm>
          </p:grpSpPr>
          <p:sp>
            <p:nvSpPr>
              <p:cNvPr id="21" name="矩形 20"/>
              <p:cNvSpPr/>
              <p:nvPr/>
            </p:nvSpPr>
            <p:spPr bwMode="auto">
              <a:xfrm>
                <a:off x="163283" y="5429632"/>
                <a:ext cx="940084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dirty="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1, 2, 3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 bwMode="auto">
              <a:xfrm>
                <a:off x="96435" y="5429632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55" name="组合 2054"/>
            <p:cNvGrpSpPr/>
            <p:nvPr/>
          </p:nvGrpSpPr>
          <p:grpSpPr>
            <a:xfrm>
              <a:off x="1227700" y="5429632"/>
              <a:ext cx="1044000" cy="430887"/>
              <a:chOff x="1186037" y="5420688"/>
              <a:chExt cx="1044000" cy="430887"/>
            </a:xfrm>
          </p:grpSpPr>
          <p:sp>
            <p:nvSpPr>
              <p:cNvPr id="23" name="矩形 22"/>
              <p:cNvSpPr/>
              <p:nvPr/>
            </p:nvSpPr>
            <p:spPr bwMode="auto">
              <a:xfrm>
                <a:off x="1370812" y="5420688"/>
                <a:ext cx="713015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dirty="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1, 2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 bwMode="auto">
              <a:xfrm>
                <a:off x="1186037" y="5420688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54" name="组合 2053"/>
            <p:cNvGrpSpPr/>
            <p:nvPr/>
          </p:nvGrpSpPr>
          <p:grpSpPr>
            <a:xfrm>
              <a:off x="2358965" y="5429632"/>
              <a:ext cx="1044000" cy="430887"/>
              <a:chOff x="2285680" y="5387512"/>
              <a:chExt cx="1044000" cy="430887"/>
            </a:xfrm>
          </p:grpSpPr>
          <p:sp>
            <p:nvSpPr>
              <p:cNvPr id="25" name="矩形 24"/>
              <p:cNvSpPr/>
              <p:nvPr/>
            </p:nvSpPr>
            <p:spPr bwMode="auto">
              <a:xfrm>
                <a:off x="2470455" y="5387512"/>
                <a:ext cx="713015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dirty="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1, 3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 bwMode="auto">
              <a:xfrm>
                <a:off x="2285680" y="5387512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53" name="组合 2052"/>
            <p:cNvGrpSpPr/>
            <p:nvPr/>
          </p:nvGrpSpPr>
          <p:grpSpPr>
            <a:xfrm>
              <a:off x="3490230" y="5429632"/>
              <a:ext cx="1044000" cy="430887"/>
              <a:chOff x="3570136" y="5377004"/>
              <a:chExt cx="1044000" cy="430887"/>
            </a:xfrm>
          </p:grpSpPr>
          <p:sp>
            <p:nvSpPr>
              <p:cNvPr id="27" name="矩形 26"/>
              <p:cNvSpPr/>
              <p:nvPr/>
            </p:nvSpPr>
            <p:spPr bwMode="auto">
              <a:xfrm>
                <a:off x="3838368" y="5377004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 bwMode="auto">
              <a:xfrm>
                <a:off x="3570136" y="5384409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49" name="组合 2048"/>
            <p:cNvGrpSpPr/>
            <p:nvPr/>
          </p:nvGrpSpPr>
          <p:grpSpPr>
            <a:xfrm>
              <a:off x="4621495" y="5429632"/>
              <a:ext cx="1044000" cy="430887"/>
              <a:chOff x="5300944" y="5421563"/>
              <a:chExt cx="1044000" cy="430887"/>
            </a:xfrm>
          </p:grpSpPr>
          <p:sp>
            <p:nvSpPr>
              <p:cNvPr id="29" name="矩形 28"/>
              <p:cNvSpPr/>
              <p:nvPr/>
            </p:nvSpPr>
            <p:spPr bwMode="auto">
              <a:xfrm>
                <a:off x="5552621" y="5421563"/>
                <a:ext cx="503352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2, 3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 bwMode="auto">
              <a:xfrm>
                <a:off x="5300944" y="5433807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2051" name="组合 2050"/>
            <p:cNvGrpSpPr/>
            <p:nvPr/>
          </p:nvGrpSpPr>
          <p:grpSpPr>
            <a:xfrm>
              <a:off x="5752760" y="5429632"/>
              <a:ext cx="1044000" cy="430887"/>
              <a:chOff x="6605498" y="5419702"/>
              <a:chExt cx="1044000" cy="430887"/>
            </a:xfrm>
          </p:grpSpPr>
          <p:sp>
            <p:nvSpPr>
              <p:cNvPr id="31" name="矩形 30"/>
              <p:cNvSpPr/>
              <p:nvPr/>
            </p:nvSpPr>
            <p:spPr bwMode="auto">
              <a:xfrm>
                <a:off x="6917841" y="5419702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 bwMode="auto">
              <a:xfrm>
                <a:off x="6605498" y="5431946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397614" y="4514805"/>
              <a:ext cx="1044000" cy="430887"/>
              <a:chOff x="6905991" y="3777318"/>
              <a:chExt cx="1044000" cy="430887"/>
            </a:xfrm>
          </p:grpSpPr>
          <p:sp>
            <p:nvSpPr>
              <p:cNvPr id="38" name="矩形 37"/>
              <p:cNvSpPr/>
              <p:nvPr/>
            </p:nvSpPr>
            <p:spPr bwMode="auto">
              <a:xfrm>
                <a:off x="7196278" y="3777318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 bwMode="auto">
              <a:xfrm>
                <a:off x="6905991" y="3789561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884025" y="5429632"/>
              <a:ext cx="1044000" cy="430887"/>
              <a:chOff x="6905991" y="3777318"/>
              <a:chExt cx="1044000" cy="430887"/>
            </a:xfrm>
          </p:grpSpPr>
          <p:sp>
            <p:nvSpPr>
              <p:cNvPr id="41" name="矩形 40"/>
              <p:cNvSpPr/>
              <p:nvPr/>
            </p:nvSpPr>
            <p:spPr bwMode="auto">
              <a:xfrm>
                <a:off x="7196278" y="3777318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3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 bwMode="auto">
              <a:xfrm>
                <a:off x="6905991" y="3789561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015290" y="5429632"/>
              <a:ext cx="1044000" cy="430887"/>
              <a:chOff x="6905991" y="3777318"/>
              <a:chExt cx="1044000" cy="430887"/>
            </a:xfrm>
          </p:grpSpPr>
          <p:sp>
            <p:nvSpPr>
              <p:cNvPr id="53" name="矩形 52"/>
              <p:cNvSpPr/>
              <p:nvPr/>
            </p:nvSpPr>
            <p:spPr bwMode="auto">
              <a:xfrm>
                <a:off x="7196278" y="3777318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 bwMode="auto">
              <a:xfrm>
                <a:off x="6905991" y="3789561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cxnSp>
          <p:nvCxnSpPr>
            <p:cNvPr id="2060" name="直接连接符 2059"/>
            <p:cNvCxnSpPr>
              <a:endCxn id="9" idx="0"/>
            </p:cNvCxnSpPr>
            <p:nvPr/>
          </p:nvCxnSpPr>
          <p:spPr bwMode="auto">
            <a:xfrm flipH="1">
              <a:off x="2321153" y="3423469"/>
              <a:ext cx="2300342" cy="341605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2" name="直接连接符 2061"/>
            <p:cNvCxnSpPr>
              <a:stCxn id="7" idx="2"/>
              <a:endCxn id="12" idx="0"/>
            </p:cNvCxnSpPr>
            <p:nvPr/>
          </p:nvCxnSpPr>
          <p:spPr bwMode="auto">
            <a:xfrm>
              <a:off x="4621495" y="3401899"/>
              <a:ext cx="2206873" cy="37058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4" name="直接连接符 2063"/>
            <p:cNvCxnSpPr>
              <a:stCxn id="9" idx="2"/>
              <a:endCxn id="16" idx="0"/>
            </p:cNvCxnSpPr>
            <p:nvPr/>
          </p:nvCxnSpPr>
          <p:spPr bwMode="auto">
            <a:xfrm flipH="1">
              <a:off x="1234693" y="4195961"/>
              <a:ext cx="1086460" cy="35638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6" name="直接连接符 2065"/>
            <p:cNvCxnSpPr>
              <a:stCxn id="9" idx="2"/>
              <a:endCxn id="17" idx="0"/>
            </p:cNvCxnSpPr>
            <p:nvPr/>
          </p:nvCxnSpPr>
          <p:spPr bwMode="auto">
            <a:xfrm>
              <a:off x="2321153" y="4195961"/>
              <a:ext cx="1070513" cy="36863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68" name="直接连接符 2067"/>
            <p:cNvCxnSpPr>
              <a:stCxn id="10" idx="2"/>
              <a:endCxn id="13" idx="0"/>
            </p:cNvCxnSpPr>
            <p:nvPr/>
          </p:nvCxnSpPr>
          <p:spPr bwMode="auto">
            <a:xfrm flipH="1">
              <a:off x="5806424" y="4191122"/>
              <a:ext cx="1032314" cy="343542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0" name="直接连接符 2069"/>
            <p:cNvCxnSpPr>
              <a:stCxn id="12" idx="2"/>
              <a:endCxn id="38" idx="0"/>
            </p:cNvCxnSpPr>
            <p:nvPr/>
          </p:nvCxnSpPr>
          <p:spPr bwMode="auto">
            <a:xfrm>
              <a:off x="6828368" y="4203366"/>
              <a:ext cx="1080876" cy="311439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2" name="直接连接符 2071"/>
            <p:cNvCxnSpPr>
              <a:stCxn id="14" idx="2"/>
              <a:endCxn id="21" idx="0"/>
            </p:cNvCxnSpPr>
            <p:nvPr/>
          </p:nvCxnSpPr>
          <p:spPr bwMode="auto">
            <a:xfrm flipH="1">
              <a:off x="633325" y="4983236"/>
              <a:ext cx="620651" cy="4463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4" name="直接连接符 2073"/>
            <p:cNvCxnSpPr>
              <a:stCxn id="14" idx="2"/>
              <a:endCxn id="23" idx="0"/>
            </p:cNvCxnSpPr>
            <p:nvPr/>
          </p:nvCxnSpPr>
          <p:spPr bwMode="auto">
            <a:xfrm>
              <a:off x="1253976" y="4983236"/>
              <a:ext cx="515007" cy="4463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6" name="直接连接符 2075"/>
            <p:cNvCxnSpPr>
              <a:stCxn id="18" idx="2"/>
              <a:endCxn id="25" idx="0"/>
            </p:cNvCxnSpPr>
            <p:nvPr/>
          </p:nvCxnSpPr>
          <p:spPr bwMode="auto">
            <a:xfrm flipH="1">
              <a:off x="2900248" y="4978396"/>
              <a:ext cx="523843" cy="45123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78" name="直接连接符 2077"/>
            <p:cNvCxnSpPr>
              <a:stCxn id="18" idx="2"/>
              <a:endCxn id="27" idx="0"/>
            </p:cNvCxnSpPr>
            <p:nvPr/>
          </p:nvCxnSpPr>
          <p:spPr bwMode="auto">
            <a:xfrm>
              <a:off x="3424091" y="4978396"/>
              <a:ext cx="555714" cy="45123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>
              <a:stCxn id="15" idx="2"/>
              <a:endCxn id="30" idx="0"/>
            </p:cNvCxnSpPr>
            <p:nvPr/>
          </p:nvCxnSpPr>
          <p:spPr bwMode="auto">
            <a:xfrm flipH="1">
              <a:off x="5143495" y="4953308"/>
              <a:ext cx="651243" cy="48856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>
              <a:stCxn id="15" idx="2"/>
              <a:endCxn id="32" idx="0"/>
            </p:cNvCxnSpPr>
            <p:nvPr/>
          </p:nvCxnSpPr>
          <p:spPr bwMode="auto">
            <a:xfrm>
              <a:off x="5794738" y="4953308"/>
              <a:ext cx="480022" cy="48856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直接连接符 44"/>
            <p:cNvCxnSpPr>
              <a:stCxn id="38" idx="2"/>
              <a:endCxn id="42" idx="0"/>
            </p:cNvCxnSpPr>
            <p:nvPr/>
          </p:nvCxnSpPr>
          <p:spPr bwMode="auto">
            <a:xfrm flipH="1">
              <a:off x="7406025" y="4945692"/>
              <a:ext cx="503219" cy="49618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直接连接符 46"/>
            <p:cNvCxnSpPr>
              <a:stCxn id="38" idx="2"/>
              <a:endCxn id="54" idx="0"/>
            </p:cNvCxnSpPr>
            <p:nvPr/>
          </p:nvCxnSpPr>
          <p:spPr bwMode="auto">
            <a:xfrm>
              <a:off x="7909244" y="4945692"/>
              <a:ext cx="628046" cy="49618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文本框 4"/>
          <p:cNvSpPr txBox="1"/>
          <p:nvPr/>
        </p:nvSpPr>
        <p:spPr>
          <a:xfrm>
            <a:off x="2358996" y="3135246"/>
            <a:ext cx="144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取元素</a:t>
            </a:r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83" name="文本框 82"/>
          <p:cNvSpPr txBox="1"/>
          <p:nvPr/>
        </p:nvSpPr>
        <p:spPr>
          <a:xfrm>
            <a:off x="5428937" y="3118082"/>
            <a:ext cx="144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舍元素</a:t>
            </a:r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84" name="文本框 83"/>
          <p:cNvSpPr txBox="1"/>
          <p:nvPr/>
        </p:nvSpPr>
        <p:spPr>
          <a:xfrm>
            <a:off x="592222" y="3977372"/>
            <a:ext cx="144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取元素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85" name="文本框 84"/>
          <p:cNvSpPr txBox="1"/>
          <p:nvPr/>
        </p:nvSpPr>
        <p:spPr>
          <a:xfrm>
            <a:off x="3052810" y="4003419"/>
            <a:ext cx="144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舍元素</a:t>
            </a:r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86" name="文本框 85"/>
          <p:cNvSpPr txBox="1"/>
          <p:nvPr/>
        </p:nvSpPr>
        <p:spPr>
          <a:xfrm>
            <a:off x="-119416" y="4907036"/>
            <a:ext cx="144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取元素</a:t>
            </a:r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87" name="文本框 86"/>
          <p:cNvSpPr txBox="1"/>
          <p:nvPr/>
        </p:nvSpPr>
        <p:spPr>
          <a:xfrm>
            <a:off x="1513971" y="4914511"/>
            <a:ext cx="1444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舍元素</a:t>
            </a:r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69" name="文本框 68"/>
          <p:cNvSpPr txBox="1"/>
          <p:nvPr/>
        </p:nvSpPr>
        <p:spPr>
          <a:xfrm>
            <a:off x="1324755" y="5861492"/>
            <a:ext cx="67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问题求解过程：遍历状态树，输出所有叶子节点</a:t>
            </a:r>
          </a:p>
        </p:txBody>
      </p:sp>
    </p:spTree>
    <p:extLst>
      <p:ext uri="{BB962C8B-B14F-4D97-AF65-F5344CB8AC3E}">
        <p14:creationId xmlns:p14="http://schemas.microsoft.com/office/powerpoint/2010/main" val="71728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3" grpId="0"/>
      <p:bldP spid="84" grpId="0"/>
      <p:bldP spid="85" grpId="0"/>
      <p:bldP spid="86" grpId="0"/>
      <p:bldP spid="87" grpId="0"/>
      <p:bldP spid="6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旅行商问题</a:t>
            </a:r>
            <a:r>
              <a:rPr lang="en-US" altLang="zh-CN" dirty="0"/>
              <a:t>(TSP)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约束函数</a:t>
            </a:r>
            <a:r>
              <a:rPr lang="zh-CN" altLang="en-US" dirty="0"/>
              <a:t>：无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限界条件</a:t>
            </a:r>
            <a:r>
              <a:rPr lang="en-US" altLang="zh-CN" dirty="0"/>
              <a:t>:</a:t>
            </a:r>
            <a:r>
              <a:rPr lang="zh-CN" altLang="en-US" dirty="0"/>
              <a:t>当前解的长度超过了已知最优解的长度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40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2729366" y="2343150"/>
            <a:ext cx="4599667" cy="3981450"/>
            <a:chOff x="1066800" y="1978025"/>
            <a:chExt cx="4194175" cy="3981450"/>
          </a:xfrm>
        </p:grpSpPr>
        <p:sp>
          <p:nvSpPr>
            <p:cNvPr id="40" name="Oval 51"/>
            <p:cNvSpPr>
              <a:spLocks noChangeAspect="1"/>
            </p:cNvSpPr>
            <p:nvPr/>
          </p:nvSpPr>
          <p:spPr bwMode="auto">
            <a:xfrm>
              <a:off x="2819400" y="1978025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41" name="Oval 51"/>
            <p:cNvSpPr>
              <a:spLocks noChangeAspect="1"/>
            </p:cNvSpPr>
            <p:nvPr/>
          </p:nvSpPr>
          <p:spPr bwMode="auto">
            <a:xfrm>
              <a:off x="2819400" y="2817813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234</a:t>
              </a:r>
            </a:p>
          </p:txBody>
        </p:sp>
        <p:sp>
          <p:nvSpPr>
            <p:cNvPr id="42" name="Oval 51"/>
            <p:cNvSpPr>
              <a:spLocks noChangeAspect="1"/>
            </p:cNvSpPr>
            <p:nvPr/>
          </p:nvSpPr>
          <p:spPr bwMode="auto">
            <a:xfrm>
              <a:off x="1371600" y="365760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12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34</a:t>
              </a:r>
            </a:p>
          </p:txBody>
        </p:sp>
        <p:sp>
          <p:nvSpPr>
            <p:cNvPr id="43" name="Oval 51"/>
            <p:cNvSpPr>
              <a:spLocks noChangeAspect="1"/>
            </p:cNvSpPr>
            <p:nvPr/>
          </p:nvSpPr>
          <p:spPr bwMode="auto">
            <a:xfrm>
              <a:off x="4264025" y="3656013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14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32</a:t>
              </a:r>
            </a:p>
          </p:txBody>
        </p:sp>
        <p:cxnSp>
          <p:nvCxnSpPr>
            <p:cNvPr id="44" name="AutoShape 15"/>
            <p:cNvCxnSpPr>
              <a:cxnSpLocks noChangeShapeType="1"/>
              <a:stCxn id="40" idx="4"/>
              <a:endCxn id="41" idx="0"/>
            </p:cNvCxnSpPr>
            <p:nvPr/>
          </p:nvCxnSpPr>
          <p:spPr bwMode="auto">
            <a:xfrm>
              <a:off x="3125788" y="2589213"/>
              <a:ext cx="0" cy="2286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17"/>
            <p:cNvCxnSpPr>
              <a:cxnSpLocks noChangeShapeType="1"/>
              <a:stCxn id="41" idx="3"/>
              <a:endCxn id="42" idx="0"/>
            </p:cNvCxnSpPr>
            <p:nvPr/>
          </p:nvCxnSpPr>
          <p:spPr bwMode="auto">
            <a:xfrm flipH="1">
              <a:off x="1677988" y="3340100"/>
              <a:ext cx="1231900" cy="317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18"/>
            <p:cNvCxnSpPr>
              <a:cxnSpLocks noChangeShapeType="1"/>
              <a:stCxn id="41" idx="5"/>
              <a:endCxn id="43" idx="0"/>
            </p:cNvCxnSpPr>
            <p:nvPr/>
          </p:nvCxnSpPr>
          <p:spPr bwMode="auto">
            <a:xfrm>
              <a:off x="3341688" y="3340100"/>
              <a:ext cx="1228725" cy="3159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7" name="Oval 51"/>
            <p:cNvSpPr>
              <a:spLocks noChangeAspect="1"/>
            </p:cNvSpPr>
            <p:nvPr/>
          </p:nvSpPr>
          <p:spPr bwMode="auto">
            <a:xfrm>
              <a:off x="1066800" y="4479925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123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4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48" name="Oval 51"/>
            <p:cNvSpPr>
              <a:spLocks noChangeAspect="1"/>
            </p:cNvSpPr>
            <p:nvPr/>
          </p:nvSpPr>
          <p:spPr bwMode="auto">
            <a:xfrm>
              <a:off x="1752600" y="4478338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124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3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 </a:t>
              </a:r>
            </a:p>
          </p:txBody>
        </p:sp>
        <p:cxnSp>
          <p:nvCxnSpPr>
            <p:cNvPr id="49" name="AutoShape 17"/>
            <p:cNvCxnSpPr>
              <a:cxnSpLocks noChangeShapeType="1"/>
              <a:stCxn id="42" idx="3"/>
            </p:cNvCxnSpPr>
            <p:nvPr/>
          </p:nvCxnSpPr>
          <p:spPr bwMode="auto">
            <a:xfrm flipH="1">
              <a:off x="1373188" y="4179888"/>
              <a:ext cx="88900" cy="30003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18"/>
            <p:cNvCxnSpPr>
              <a:cxnSpLocks noChangeShapeType="1"/>
              <a:stCxn id="42" idx="5"/>
            </p:cNvCxnSpPr>
            <p:nvPr/>
          </p:nvCxnSpPr>
          <p:spPr bwMode="auto">
            <a:xfrm>
              <a:off x="1893888" y="4179888"/>
              <a:ext cx="165100" cy="298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" name="Oval 51"/>
            <p:cNvSpPr>
              <a:spLocks noChangeAspect="1"/>
            </p:cNvSpPr>
            <p:nvPr/>
          </p:nvSpPr>
          <p:spPr bwMode="auto">
            <a:xfrm>
              <a:off x="3959225" y="449580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143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4648200" y="4494213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142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3</a:t>
              </a:r>
            </a:p>
          </p:txBody>
        </p:sp>
        <p:cxnSp>
          <p:nvCxnSpPr>
            <p:cNvPr id="53" name="AutoShape 17"/>
            <p:cNvCxnSpPr>
              <a:cxnSpLocks noChangeShapeType="1"/>
              <a:stCxn id="43" idx="3"/>
            </p:cNvCxnSpPr>
            <p:nvPr/>
          </p:nvCxnSpPr>
          <p:spPr bwMode="auto">
            <a:xfrm flipH="1">
              <a:off x="4265613" y="4178300"/>
              <a:ext cx="88900" cy="3175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AutoShape 18"/>
            <p:cNvCxnSpPr>
              <a:cxnSpLocks noChangeShapeType="1"/>
              <a:stCxn id="43" idx="5"/>
            </p:cNvCxnSpPr>
            <p:nvPr/>
          </p:nvCxnSpPr>
          <p:spPr bwMode="auto">
            <a:xfrm>
              <a:off x="4786313" y="4178300"/>
              <a:ext cx="168275" cy="3159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" name="Oval 51"/>
            <p:cNvSpPr>
              <a:spLocks noChangeAspect="1"/>
            </p:cNvSpPr>
            <p:nvPr/>
          </p:nvSpPr>
          <p:spPr bwMode="auto">
            <a:xfrm>
              <a:off x="2819400" y="3656013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13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24</a:t>
              </a:r>
            </a:p>
          </p:txBody>
        </p:sp>
        <p:cxnSp>
          <p:nvCxnSpPr>
            <p:cNvPr id="56" name="AutoShape 17"/>
            <p:cNvCxnSpPr>
              <a:cxnSpLocks noChangeShapeType="1"/>
              <a:stCxn id="41" idx="4"/>
            </p:cNvCxnSpPr>
            <p:nvPr/>
          </p:nvCxnSpPr>
          <p:spPr bwMode="auto">
            <a:xfrm>
              <a:off x="3125788" y="3429000"/>
              <a:ext cx="0" cy="22701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7" name="Oval 51"/>
            <p:cNvSpPr>
              <a:spLocks noChangeAspect="1"/>
            </p:cNvSpPr>
            <p:nvPr/>
          </p:nvSpPr>
          <p:spPr bwMode="auto">
            <a:xfrm>
              <a:off x="2511425" y="4491038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132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4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 </a:t>
              </a:r>
            </a:p>
          </p:txBody>
        </p:sp>
        <p:sp>
          <p:nvSpPr>
            <p:cNvPr id="58" name="Oval 51"/>
            <p:cNvSpPr>
              <a:spLocks noChangeAspect="1"/>
            </p:cNvSpPr>
            <p:nvPr/>
          </p:nvSpPr>
          <p:spPr bwMode="auto">
            <a:xfrm>
              <a:off x="3197225" y="448945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134</a:t>
              </a:r>
              <a:r>
                <a:rPr lang="en-US" altLang="zh-CN" sz="2400" b="1" u="sng" dirty="0">
                  <a:solidFill>
                    <a:srgbClr val="000000"/>
                  </a:solidFill>
                </a:rPr>
                <a:t>2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 </a:t>
              </a:r>
            </a:p>
          </p:txBody>
        </p:sp>
        <p:cxnSp>
          <p:nvCxnSpPr>
            <p:cNvPr id="59" name="AutoShape 17"/>
            <p:cNvCxnSpPr>
              <a:cxnSpLocks noChangeShapeType="1"/>
            </p:cNvCxnSpPr>
            <p:nvPr/>
          </p:nvCxnSpPr>
          <p:spPr bwMode="auto">
            <a:xfrm flipH="1">
              <a:off x="2817813" y="4191000"/>
              <a:ext cx="88900" cy="30003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AutoShape 18"/>
            <p:cNvCxnSpPr>
              <a:cxnSpLocks noChangeShapeType="1"/>
            </p:cNvCxnSpPr>
            <p:nvPr/>
          </p:nvCxnSpPr>
          <p:spPr bwMode="auto">
            <a:xfrm>
              <a:off x="3338513" y="4191000"/>
              <a:ext cx="165100" cy="2984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Oval 51"/>
            <p:cNvSpPr>
              <a:spLocks noChangeAspect="1"/>
            </p:cNvSpPr>
            <p:nvPr/>
          </p:nvSpPr>
          <p:spPr bwMode="auto">
            <a:xfrm>
              <a:off x="1066800" y="533400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1234 </a:t>
              </a:r>
            </a:p>
          </p:txBody>
        </p:sp>
        <p:cxnSp>
          <p:nvCxnSpPr>
            <p:cNvPr id="62" name="AutoShape 17"/>
            <p:cNvCxnSpPr>
              <a:cxnSpLocks noChangeShapeType="1"/>
            </p:cNvCxnSpPr>
            <p:nvPr/>
          </p:nvCxnSpPr>
          <p:spPr bwMode="auto">
            <a:xfrm>
              <a:off x="1373188" y="5091113"/>
              <a:ext cx="0" cy="242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Oval 51"/>
            <p:cNvSpPr>
              <a:spLocks noChangeAspect="1"/>
            </p:cNvSpPr>
            <p:nvPr/>
          </p:nvSpPr>
          <p:spPr bwMode="auto">
            <a:xfrm>
              <a:off x="1749425" y="5348288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1243 </a:t>
              </a:r>
            </a:p>
          </p:txBody>
        </p:sp>
        <p:cxnSp>
          <p:nvCxnSpPr>
            <p:cNvPr id="64" name="AutoShape 17"/>
            <p:cNvCxnSpPr>
              <a:cxnSpLocks noChangeShapeType="1"/>
            </p:cNvCxnSpPr>
            <p:nvPr/>
          </p:nvCxnSpPr>
          <p:spPr bwMode="auto">
            <a:xfrm flipH="1">
              <a:off x="2055813" y="5089525"/>
              <a:ext cx="3175" cy="2587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5" name="Oval 51"/>
            <p:cNvSpPr>
              <a:spLocks noChangeAspect="1"/>
            </p:cNvSpPr>
            <p:nvPr/>
          </p:nvSpPr>
          <p:spPr bwMode="auto">
            <a:xfrm>
              <a:off x="2511425" y="533400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1324 </a:t>
              </a:r>
            </a:p>
          </p:txBody>
        </p:sp>
        <p:cxnSp>
          <p:nvCxnSpPr>
            <p:cNvPr id="66" name="AutoShape 17"/>
            <p:cNvCxnSpPr>
              <a:cxnSpLocks noChangeShapeType="1"/>
            </p:cNvCxnSpPr>
            <p:nvPr/>
          </p:nvCxnSpPr>
          <p:spPr bwMode="auto">
            <a:xfrm>
              <a:off x="2817813" y="5102225"/>
              <a:ext cx="0" cy="23177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Oval 51"/>
            <p:cNvSpPr>
              <a:spLocks noChangeAspect="1"/>
            </p:cNvSpPr>
            <p:nvPr/>
          </p:nvSpPr>
          <p:spPr bwMode="auto">
            <a:xfrm>
              <a:off x="3197225" y="5348288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rgbClr val="000000"/>
                  </a:solidFill>
                </a:rPr>
                <a:t>1342 </a:t>
              </a:r>
            </a:p>
          </p:txBody>
        </p:sp>
        <p:cxnSp>
          <p:nvCxnSpPr>
            <p:cNvPr id="68" name="AutoShape 17"/>
            <p:cNvCxnSpPr>
              <a:cxnSpLocks noChangeShapeType="1"/>
            </p:cNvCxnSpPr>
            <p:nvPr/>
          </p:nvCxnSpPr>
          <p:spPr bwMode="auto">
            <a:xfrm>
              <a:off x="3503613" y="5100638"/>
              <a:ext cx="0" cy="24765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9" name="Oval 51"/>
            <p:cNvSpPr>
              <a:spLocks noChangeAspect="1"/>
            </p:cNvSpPr>
            <p:nvPr/>
          </p:nvSpPr>
          <p:spPr bwMode="auto">
            <a:xfrm>
              <a:off x="3962400" y="5334000"/>
              <a:ext cx="612775" cy="611188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1432 </a:t>
              </a:r>
            </a:p>
          </p:txBody>
        </p:sp>
        <p:cxnSp>
          <p:nvCxnSpPr>
            <p:cNvPr id="70" name="AutoShape 17"/>
            <p:cNvCxnSpPr>
              <a:cxnSpLocks noChangeShapeType="1"/>
            </p:cNvCxnSpPr>
            <p:nvPr/>
          </p:nvCxnSpPr>
          <p:spPr bwMode="auto">
            <a:xfrm>
              <a:off x="4265613" y="5106988"/>
              <a:ext cx="3175" cy="22701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1" name="Oval 51"/>
            <p:cNvSpPr>
              <a:spLocks noChangeAspect="1"/>
            </p:cNvSpPr>
            <p:nvPr/>
          </p:nvSpPr>
          <p:spPr bwMode="auto">
            <a:xfrm>
              <a:off x="4648200" y="5348288"/>
              <a:ext cx="612775" cy="611187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00"/>
                  </a:solidFill>
                </a:rPr>
                <a:t>1423 </a:t>
              </a:r>
            </a:p>
          </p:txBody>
        </p:sp>
        <p:cxnSp>
          <p:nvCxnSpPr>
            <p:cNvPr id="72" name="AutoShape 17"/>
            <p:cNvCxnSpPr>
              <a:cxnSpLocks noChangeShapeType="1"/>
            </p:cNvCxnSpPr>
            <p:nvPr/>
          </p:nvCxnSpPr>
          <p:spPr bwMode="auto">
            <a:xfrm>
              <a:off x="4954588" y="5105400"/>
              <a:ext cx="0" cy="2428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94037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TSP-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41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81000" y="1021896"/>
            <a:ext cx="8763000" cy="5836104"/>
          </a:xfrm>
          <a:prstGeom prst="rect">
            <a:avLst/>
          </a:prstGeom>
          <a:solidFill>
            <a:schemeClr val="bg1"/>
          </a:solidFill>
          <a:ln w="28575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4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4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void 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Backtrack (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) </a:t>
            </a:r>
            <a:r>
              <a:rPr lang="en-US" altLang="zh-CN" kern="0" dirty="0"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if (</a:t>
            </a:r>
            <a:r>
              <a:rPr lang="en-US" altLang="zh-CN" kern="0" dirty="0" err="1">
                <a:ea typeface="楷体_GB2312" pitchFamily="49" charset="-122"/>
              </a:rPr>
              <a:t>i</a:t>
            </a:r>
            <a:r>
              <a:rPr lang="en-US" altLang="zh-CN" kern="0" dirty="0">
                <a:ea typeface="楷体_GB2312" pitchFamily="49" charset="-122"/>
              </a:rPr>
              <a:t> == n) 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//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步骤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：比较记录当前最优解</a:t>
            </a:r>
            <a:endParaRPr lang="en-US" altLang="zh-CN" kern="0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     if ((cc + a[x[n-1]][x[n]] + a[x[n]][x[1]] &lt; </a:t>
            </a:r>
            <a:r>
              <a:rPr lang="en-US" altLang="zh-CN" kern="0" dirty="0" err="1">
                <a:ea typeface="楷体_GB2312" pitchFamily="49" charset="-122"/>
              </a:rPr>
              <a:t>bestc</a:t>
            </a:r>
            <a:r>
              <a:rPr lang="en-US" altLang="zh-CN" kern="0" dirty="0">
                <a:ea typeface="楷体_GB2312" pitchFamily="49" charset="-122"/>
              </a:rPr>
              <a:t> || </a:t>
            </a:r>
            <a:r>
              <a:rPr lang="en-US" altLang="zh-CN" kern="0" dirty="0" err="1">
                <a:ea typeface="楷体_GB2312" pitchFamily="49" charset="-122"/>
              </a:rPr>
              <a:t>bestc</a:t>
            </a:r>
            <a:r>
              <a:rPr lang="en-US" altLang="zh-CN" kern="0" dirty="0">
                <a:ea typeface="楷体_GB2312" pitchFamily="49" charset="-122"/>
              </a:rPr>
              <a:t> == 0)) {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           for (</a:t>
            </a:r>
            <a:r>
              <a:rPr lang="en-US" altLang="zh-CN" kern="0" dirty="0" err="1">
                <a:ea typeface="楷体_GB2312" pitchFamily="49" charset="-122"/>
              </a:rPr>
              <a:t>int</a:t>
            </a:r>
            <a:r>
              <a:rPr lang="en-US" altLang="zh-CN" kern="0" dirty="0">
                <a:ea typeface="楷体_GB2312" pitchFamily="49" charset="-122"/>
              </a:rPr>
              <a:t> j = 1; j &lt;= n; j++) </a:t>
            </a:r>
            <a:r>
              <a:rPr lang="en-US" altLang="zh-CN" kern="0" dirty="0" err="1">
                <a:ea typeface="楷体_GB2312" pitchFamily="49" charset="-122"/>
              </a:rPr>
              <a:t>bestx</a:t>
            </a:r>
            <a:r>
              <a:rPr lang="en-US" altLang="zh-CN" kern="0" dirty="0">
                <a:ea typeface="楷体_GB2312" pitchFamily="49" charset="-122"/>
              </a:rPr>
              <a:t>[j] = x[j];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    </a:t>
            </a:r>
            <a:r>
              <a:rPr lang="en-US" altLang="zh-CN" kern="0" dirty="0" err="1">
                <a:ea typeface="楷体_GB2312" pitchFamily="49" charset="-122"/>
              </a:rPr>
              <a:t>bestc</a:t>
            </a:r>
            <a:r>
              <a:rPr lang="en-US" altLang="zh-CN" kern="0" dirty="0">
                <a:ea typeface="楷体_GB2312" pitchFamily="49" charset="-122"/>
              </a:rPr>
              <a:t> = cc + a[x[n-1]][x[n]] + a[x[n]][1]; 	}//if ((cc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else {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// 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步骤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：搜索子树</a:t>
            </a:r>
            <a:r>
              <a:rPr lang="en-US" altLang="zh-CN" kern="0" dirty="0" err="1">
                <a:solidFill>
                  <a:srgbClr val="FF0000"/>
                </a:solidFill>
                <a:ea typeface="楷体_GB2312" pitchFamily="49" charset="-122"/>
              </a:rPr>
              <a:t>i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到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n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    for (</a:t>
            </a:r>
            <a:r>
              <a:rPr lang="en-US" altLang="zh-CN" kern="0" dirty="0" err="1">
                <a:ea typeface="楷体_GB2312" pitchFamily="49" charset="-122"/>
              </a:rPr>
              <a:t>int</a:t>
            </a:r>
            <a:r>
              <a:rPr lang="en-US" altLang="zh-CN" kern="0" dirty="0">
                <a:ea typeface="楷体_GB2312" pitchFamily="49" charset="-122"/>
              </a:rPr>
              <a:t> j = </a:t>
            </a:r>
            <a:r>
              <a:rPr lang="en-US" altLang="zh-CN" kern="0" dirty="0" err="1">
                <a:ea typeface="楷体_GB2312" pitchFamily="49" charset="-122"/>
              </a:rPr>
              <a:t>i</a:t>
            </a:r>
            <a:r>
              <a:rPr lang="en-US" altLang="zh-CN" kern="0" dirty="0">
                <a:ea typeface="楷体_GB2312" pitchFamily="49" charset="-122"/>
              </a:rPr>
              <a:t>; j &lt;= n; j++) 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//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先判断是否进入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x[j]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子树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? </a:t>
            </a:r>
            <a:endParaRPr lang="zh-CN" altLang="en-US" kern="0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        if ((</a:t>
            </a:r>
            <a:r>
              <a:rPr lang="en-US" altLang="zh-CN" kern="0" dirty="0" err="1">
                <a:ea typeface="楷体_GB2312" pitchFamily="49" charset="-122"/>
              </a:rPr>
              <a:t>cc+a</a:t>
            </a:r>
            <a:r>
              <a:rPr lang="en-US" altLang="zh-CN" kern="0" dirty="0">
                <a:ea typeface="楷体_GB2312" pitchFamily="49" charset="-122"/>
              </a:rPr>
              <a:t>[x[i-1]][x[</a:t>
            </a:r>
            <a:r>
              <a:rPr lang="en-US" altLang="zh-CN" kern="0" dirty="0" err="1">
                <a:ea typeface="楷体_GB2312" pitchFamily="49" charset="-122"/>
              </a:rPr>
              <a:t>i</a:t>
            </a:r>
            <a:r>
              <a:rPr lang="en-US" altLang="zh-CN" kern="0" dirty="0">
                <a:ea typeface="楷体_GB2312" pitchFamily="49" charset="-122"/>
              </a:rPr>
              <a:t>]] &lt; </a:t>
            </a:r>
            <a:r>
              <a:rPr lang="en-US" altLang="zh-CN" kern="0" dirty="0" err="1">
                <a:ea typeface="楷体_GB2312" pitchFamily="49" charset="-122"/>
              </a:rPr>
              <a:t>bestc</a:t>
            </a:r>
            <a:r>
              <a:rPr lang="en-US" altLang="zh-CN" kern="0" dirty="0">
                <a:ea typeface="楷体_GB2312" pitchFamily="49" charset="-122"/>
              </a:rPr>
              <a:t> || </a:t>
            </a:r>
            <a:r>
              <a:rPr lang="en-US" altLang="zh-CN" kern="0" dirty="0" err="1">
                <a:ea typeface="楷体_GB2312" pitchFamily="49" charset="-122"/>
              </a:rPr>
              <a:t>bestc</a:t>
            </a:r>
            <a:r>
              <a:rPr lang="en-US" altLang="zh-CN" kern="0" dirty="0">
                <a:ea typeface="楷体_GB2312" pitchFamily="49" charset="-122"/>
              </a:rPr>
              <a:t> == 0)) 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{//</a:t>
            </a:r>
            <a:r>
              <a:rPr lang="zh-CN" altLang="en-US" kern="0" dirty="0">
                <a:solidFill>
                  <a:srgbClr val="FF0000"/>
                </a:solidFill>
                <a:ea typeface="楷体_GB2312" pitchFamily="49" charset="-122"/>
              </a:rPr>
              <a:t>不满足则剪枝</a:t>
            </a:r>
            <a:endParaRPr lang="en-US" altLang="zh-CN" kern="0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        		Swap(x[</a:t>
            </a:r>
            <a:r>
              <a:rPr lang="en-US" altLang="zh-CN" kern="0" dirty="0" err="1">
                <a:ea typeface="楷体_GB2312" pitchFamily="49" charset="-122"/>
              </a:rPr>
              <a:t>i</a:t>
            </a:r>
            <a:r>
              <a:rPr lang="en-US" altLang="zh-CN" kern="0" dirty="0">
                <a:ea typeface="楷体_GB2312" pitchFamily="49" charset="-122"/>
              </a:rPr>
              <a:t>], x[j]);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        		cc += a[x[i-1]][x[</a:t>
            </a:r>
            <a:r>
              <a:rPr lang="en-US" altLang="zh-CN" kern="0" dirty="0" err="1">
                <a:ea typeface="楷体_GB2312" pitchFamily="49" charset="-122"/>
              </a:rPr>
              <a:t>i</a:t>
            </a:r>
            <a:r>
              <a:rPr lang="en-US" altLang="zh-CN" kern="0" dirty="0">
                <a:ea typeface="楷体_GB2312" pitchFamily="49" charset="-122"/>
              </a:rPr>
              <a:t>]];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        		</a:t>
            </a:r>
            <a:r>
              <a:rPr lang="en-US" altLang="zh-CN" kern="0" dirty="0">
                <a:solidFill>
                  <a:srgbClr val="FF0000"/>
                </a:solidFill>
                <a:ea typeface="楷体_GB2312" pitchFamily="49" charset="-122"/>
              </a:rPr>
              <a:t>Backtrack(i+1);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        		cc -= a[x[i-1]][x[</a:t>
            </a:r>
            <a:r>
              <a:rPr lang="en-US" altLang="zh-CN" kern="0" dirty="0" err="1">
                <a:ea typeface="楷体_GB2312" pitchFamily="49" charset="-122"/>
              </a:rPr>
              <a:t>i</a:t>
            </a:r>
            <a:r>
              <a:rPr lang="en-US" altLang="zh-CN" kern="0" dirty="0">
                <a:ea typeface="楷体_GB2312" pitchFamily="49" charset="-122"/>
              </a:rPr>
              <a:t>]];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        		Swap(x[</a:t>
            </a:r>
            <a:r>
              <a:rPr lang="en-US" altLang="zh-CN" kern="0" dirty="0" err="1">
                <a:ea typeface="楷体_GB2312" pitchFamily="49" charset="-122"/>
              </a:rPr>
              <a:t>i</a:t>
            </a:r>
            <a:r>
              <a:rPr lang="en-US" altLang="zh-CN" kern="0" dirty="0">
                <a:ea typeface="楷体_GB2312" pitchFamily="49" charset="-122"/>
              </a:rPr>
              <a:t>], x[j]);     }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		}//else</a:t>
            </a:r>
          </a:p>
          <a:p>
            <a:pPr eaLnBrk="1" hangingPunct="1">
              <a:lnSpc>
                <a:spcPts val="288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ea typeface="楷体_GB2312" pitchFamily="49" charset="-122"/>
              </a:rPr>
              <a:t>}//Backtrack </a:t>
            </a:r>
          </a:p>
        </p:txBody>
      </p:sp>
      <p:sp>
        <p:nvSpPr>
          <p:cNvPr id="7" name="矩形 6"/>
          <p:cNvSpPr/>
          <p:nvPr/>
        </p:nvSpPr>
        <p:spPr>
          <a:xfrm>
            <a:off x="6054462" y="4809821"/>
            <a:ext cx="2887329" cy="156966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x[]:</a:t>
            </a:r>
            <a:r>
              <a:rPr kumimoji="1" lang="en-US" altLang="zh-CN" sz="24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 </a:t>
            </a:r>
            <a:r>
              <a:rPr kumimoji="1" lang="zh-CN" altLang="en-US" sz="24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当前解</a:t>
            </a:r>
            <a:endParaRPr kumimoji="1" lang="en-US" altLang="zh-CN" sz="2400" b="1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lvl="0"/>
            <a:r>
              <a:rPr kumimoji="1" lang="en-US" altLang="zh-CN" sz="2400" b="1" kern="0" baseline="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cc</a:t>
            </a:r>
            <a:r>
              <a:rPr kumimoji="1" lang="zh-CN" altLang="en-US" sz="2400" b="1" kern="0" baseline="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kumimoji="1" lang="zh-CN" altLang="en-US" sz="24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当前解的距离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bestx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[]: </a:t>
            </a:r>
            <a:r>
              <a:rPr kumimoji="1" lang="zh-CN" altLang="en-US" sz="2400" b="1" kern="0" dirty="0">
                <a:solidFill>
                  <a:srgbClr val="000000"/>
                </a:solidFill>
                <a:latin typeface="Times New Roman" pitchFamily="18" charset="0"/>
                <a:ea typeface="宋体" charset="-122"/>
              </a:rPr>
              <a:t>当前最优解</a:t>
            </a:r>
            <a:endParaRPr kumimoji="1" lang="en-US" altLang="zh-CN" sz="2400" b="1" kern="0" dirty="0">
              <a:solidFill>
                <a:srgbClr val="000000"/>
              </a:solidFill>
              <a:latin typeface="Times New Roman" pitchFamily="18" charset="0"/>
              <a:ea typeface="宋体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bestc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: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</a:rPr>
              <a:t>当前最短距离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3031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TSP-</a:t>
            </a:r>
            <a:r>
              <a:rPr lang="zh-CN" altLang="en-US" dirty="0"/>
              <a:t>算法复杂度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dirty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楷体_GB2312" pitchFamily="49" charset="-122"/>
              </a:rPr>
              <a:t>复杂度分析：</a:t>
            </a:r>
            <a:endParaRPr lang="en-US" altLang="zh-CN" dirty="0"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dirty="0">
                <a:ea typeface="楷体_GB2312" pitchFamily="49" charset="-122"/>
              </a:rPr>
              <a:t>排列树有</a:t>
            </a:r>
            <a:r>
              <a:rPr lang="en-US" altLang="zh-CN" dirty="0">
                <a:ea typeface="楷体_GB2312" pitchFamily="49" charset="-122"/>
              </a:rPr>
              <a:t>(n-1)!</a:t>
            </a:r>
            <a:r>
              <a:rPr lang="zh-CN" altLang="en-US" dirty="0">
                <a:ea typeface="楷体_GB2312" pitchFamily="49" charset="-122"/>
              </a:rPr>
              <a:t>个叶子节点</a:t>
            </a:r>
            <a:endParaRPr lang="en-US" altLang="zh-CN" dirty="0"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ea typeface="楷体_GB2312" pitchFamily="49" charset="-122"/>
              </a:rPr>
              <a:t>backtrack</a:t>
            </a:r>
            <a:r>
              <a:rPr lang="zh-CN" altLang="en-US" dirty="0">
                <a:ea typeface="楷体_GB2312" pitchFamily="49" charset="-122"/>
              </a:rPr>
              <a:t>在最坏情况下需要更新当前最优解</a:t>
            </a:r>
            <a:r>
              <a:rPr lang="en-US" altLang="zh-CN" dirty="0">
                <a:ea typeface="楷体_GB2312" pitchFamily="49" charset="-122"/>
              </a:rPr>
              <a:t>O((n-1)!)</a:t>
            </a:r>
            <a:r>
              <a:rPr lang="zh-CN" altLang="en-US" dirty="0">
                <a:ea typeface="楷体_GB2312" pitchFamily="49" charset="-122"/>
              </a:rPr>
              <a:t>次</a:t>
            </a:r>
            <a:endParaRPr lang="en-US" altLang="zh-CN" dirty="0"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ea typeface="楷体_GB2312" pitchFamily="49" charset="-122"/>
              </a:rPr>
              <a:t>每次更新</a:t>
            </a:r>
            <a:r>
              <a:rPr lang="en-US" altLang="zh-CN" dirty="0" err="1">
                <a:ea typeface="楷体_GB2312" pitchFamily="49" charset="-122"/>
              </a:rPr>
              <a:t>bestx</a:t>
            </a:r>
            <a:r>
              <a:rPr lang="zh-CN" altLang="en-US" dirty="0">
                <a:ea typeface="楷体_GB2312" pitchFamily="49" charset="-122"/>
              </a:rPr>
              <a:t>需计算时间</a:t>
            </a:r>
            <a:r>
              <a:rPr lang="en-US" altLang="zh-CN" dirty="0">
                <a:ea typeface="楷体_GB2312" pitchFamily="49" charset="-122"/>
              </a:rPr>
              <a:t>O(n)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dirty="0">
                <a:ea typeface="楷体_GB2312" pitchFamily="49" charset="-122"/>
              </a:rPr>
              <a:t>从而整个算法的计算时间复杂性为</a:t>
            </a:r>
            <a:r>
              <a:rPr lang="en-US" altLang="zh-CN" dirty="0">
                <a:ea typeface="楷体_GB2312" pitchFamily="49" charset="-122"/>
              </a:rPr>
              <a:t>O(n!)</a:t>
            </a:r>
            <a:r>
              <a:rPr lang="zh-CN" altLang="en-US" dirty="0">
                <a:ea typeface="楷体_GB2312" pitchFamily="49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42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027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</a:t>
            </a:r>
            <a:r>
              <a:rPr lang="en-US" altLang="zh-CN" dirty="0"/>
              <a:t>m</a:t>
            </a:r>
            <a:r>
              <a:rPr lang="zh-CN" altLang="en-US" dirty="0"/>
              <a:t>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定义：给定无向连通图</a:t>
            </a:r>
            <a:r>
              <a:rPr lang="en-US" altLang="zh-CN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种不同的颜色。用这些颜色为图</a:t>
            </a:r>
            <a:r>
              <a:rPr lang="en-US" altLang="zh-CN" dirty="0"/>
              <a:t>G</a:t>
            </a:r>
            <a:r>
              <a:rPr lang="zh-CN" altLang="en-US" dirty="0"/>
              <a:t>的各顶点着色，每个顶点着一种颜色。是否有一种着色法使</a:t>
            </a:r>
            <a:r>
              <a:rPr lang="en-US" altLang="zh-CN" dirty="0"/>
              <a:t>G</a:t>
            </a:r>
            <a:r>
              <a:rPr lang="zh-CN" altLang="en-US" dirty="0"/>
              <a:t>中每条边的</a:t>
            </a:r>
            <a:r>
              <a:rPr lang="en-US" altLang="zh-CN" dirty="0"/>
              <a:t>2</a:t>
            </a:r>
            <a:r>
              <a:rPr lang="zh-CN" altLang="en-US" dirty="0"/>
              <a:t>个顶点着不同颜色？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43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219200" y="3219450"/>
            <a:ext cx="2220686" cy="975179"/>
          </a:xfrm>
          <a:prstGeom prst="rect">
            <a:avLst/>
          </a:prstGeom>
          <a:solidFill>
            <a:schemeClr val="bg1"/>
          </a:solidFill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425372" y="3219450"/>
            <a:ext cx="783214" cy="975179"/>
          </a:xfrm>
          <a:prstGeom prst="rect">
            <a:avLst/>
          </a:prstGeom>
          <a:solidFill>
            <a:schemeClr val="bg1"/>
          </a:solidFill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219200" y="4194629"/>
            <a:ext cx="2392952" cy="769257"/>
          </a:xfrm>
          <a:prstGeom prst="rect">
            <a:avLst/>
          </a:prstGeom>
          <a:solidFill>
            <a:schemeClr val="bg1"/>
          </a:solidFill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908629" y="3698421"/>
            <a:ext cx="1703522" cy="496207"/>
          </a:xfrm>
          <a:prstGeom prst="rect">
            <a:avLst/>
          </a:prstGeom>
          <a:solidFill>
            <a:schemeClr val="bg1"/>
          </a:solidFill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1908629" y="3929743"/>
            <a:ext cx="911050" cy="478972"/>
          </a:xfrm>
          <a:prstGeom prst="rect">
            <a:avLst/>
          </a:prstGeom>
          <a:solidFill>
            <a:schemeClr val="bg1"/>
          </a:solidFill>
          <a:ln w="28575" cap="sq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06697" y="3732963"/>
            <a:ext cx="46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2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181587" y="4425950"/>
            <a:ext cx="46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2"/>
                </a:solidFill>
              </a:rPr>
              <a:t>3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67066" y="3386435"/>
            <a:ext cx="46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4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654578" y="3385109"/>
            <a:ext cx="46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</a:rPr>
              <a:t>5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581047" y="3171048"/>
            <a:ext cx="2109177" cy="1996361"/>
            <a:chOff x="5249567" y="3446497"/>
            <a:chExt cx="2109177" cy="1996361"/>
          </a:xfrm>
        </p:grpSpPr>
        <p:cxnSp>
          <p:nvCxnSpPr>
            <p:cNvPr id="22" name="直接连接符 21"/>
            <p:cNvCxnSpPr>
              <a:stCxn id="10" idx="7"/>
              <a:endCxn id="9" idx="3"/>
            </p:cNvCxnSpPr>
            <p:nvPr/>
          </p:nvCxnSpPr>
          <p:spPr bwMode="auto">
            <a:xfrm flipV="1">
              <a:off x="6083913" y="4107249"/>
              <a:ext cx="866003" cy="926781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>
              <a:stCxn id="6" idx="5"/>
              <a:endCxn id="11" idx="1"/>
            </p:cNvCxnSpPr>
            <p:nvPr/>
          </p:nvCxnSpPr>
          <p:spPr bwMode="auto">
            <a:xfrm>
              <a:off x="6083913" y="4107249"/>
              <a:ext cx="866003" cy="926781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>
              <a:stCxn id="6" idx="6"/>
              <a:endCxn id="9" idx="2"/>
            </p:cNvCxnSpPr>
            <p:nvPr/>
          </p:nvCxnSpPr>
          <p:spPr bwMode="auto">
            <a:xfrm>
              <a:off x="6154057" y="3937907"/>
              <a:ext cx="725715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>
              <a:stCxn id="6" idx="4"/>
              <a:endCxn id="10" idx="0"/>
            </p:cNvCxnSpPr>
            <p:nvPr/>
          </p:nvCxnSpPr>
          <p:spPr bwMode="auto">
            <a:xfrm>
              <a:off x="5914571" y="4177393"/>
              <a:ext cx="0" cy="78649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椭圆 5"/>
            <p:cNvSpPr/>
            <p:nvPr/>
          </p:nvSpPr>
          <p:spPr bwMode="auto">
            <a:xfrm>
              <a:off x="5675085" y="3698421"/>
              <a:ext cx="478972" cy="478972"/>
            </a:xfrm>
            <a:prstGeom prst="ellipse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879772" y="3698421"/>
              <a:ext cx="478972" cy="478972"/>
            </a:xfrm>
            <a:prstGeom prst="ellipse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5675085" y="4963886"/>
              <a:ext cx="478972" cy="478972"/>
            </a:xfrm>
            <a:prstGeom prst="ellipse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6879772" y="4963886"/>
              <a:ext cx="478972" cy="478972"/>
            </a:xfrm>
            <a:prstGeom prst="ellipse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6293156" y="4353672"/>
              <a:ext cx="478972" cy="478972"/>
            </a:xfrm>
            <a:prstGeom prst="ellipse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 bwMode="auto">
            <a:xfrm>
              <a:off x="6154056" y="5203372"/>
              <a:ext cx="725715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任意多边形 35"/>
            <p:cNvSpPr/>
            <p:nvPr/>
          </p:nvSpPr>
          <p:spPr bwMode="auto">
            <a:xfrm>
              <a:off x="5249567" y="3446497"/>
              <a:ext cx="1789862" cy="1604474"/>
            </a:xfrm>
            <a:custGeom>
              <a:avLst/>
              <a:gdLst>
                <a:gd name="connsiteX0" fmla="*/ 454547 w 1789862"/>
                <a:gd name="connsiteY0" fmla="*/ 1604474 h 1604474"/>
                <a:gd name="connsiteX1" fmla="*/ 77176 w 1789862"/>
                <a:gd name="connsiteY1" fmla="*/ 94989 h 1604474"/>
                <a:gd name="connsiteX2" fmla="*/ 1789862 w 1789862"/>
                <a:gd name="connsiteY2" fmla="*/ 283674 h 160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862" h="1604474">
                  <a:moveTo>
                    <a:pt x="454547" y="1604474"/>
                  </a:moveTo>
                  <a:cubicBezTo>
                    <a:pt x="154585" y="959798"/>
                    <a:pt x="-145376" y="315122"/>
                    <a:pt x="77176" y="94989"/>
                  </a:cubicBezTo>
                  <a:cubicBezTo>
                    <a:pt x="299728" y="-125144"/>
                    <a:pt x="1044795" y="79265"/>
                    <a:pt x="1789862" y="283674"/>
                  </a:cubicBezTo>
                </a:path>
              </a:pathLst>
            </a:custGeom>
            <a:noFill/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1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</a:t>
            </a:r>
            <a:r>
              <a:rPr lang="en-US" altLang="zh-CN" dirty="0"/>
              <a:t>m</a:t>
            </a:r>
            <a:r>
              <a:rPr lang="zh-CN" altLang="en-US" dirty="0"/>
              <a:t>着色问题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5725886" cy="4953000"/>
          </a:xfrm>
        </p:spPr>
        <p:txBody>
          <a:bodyPr/>
          <a:lstStyle/>
          <a:p>
            <a:pPr eaLnBrk="1" hangingPunct="1"/>
            <a:r>
              <a:rPr lang="zh-CN" altLang="en-US" dirty="0"/>
              <a:t>解向量：</a:t>
            </a:r>
            <a:r>
              <a:rPr lang="en-US" altLang="zh-CN" dirty="0"/>
              <a:t>(x1, x2, … , </a:t>
            </a:r>
            <a:r>
              <a:rPr lang="en-US" altLang="zh-CN" dirty="0" err="1"/>
              <a:t>xn</a:t>
            </a:r>
            <a:r>
              <a:rPr lang="en-US" altLang="zh-CN" dirty="0"/>
              <a:t>)</a:t>
            </a:r>
            <a:r>
              <a:rPr lang="zh-CN" altLang="en-US" dirty="0"/>
              <a:t>表示顶点</a:t>
            </a:r>
            <a:r>
              <a:rPr lang="en-US" altLang="zh-CN" dirty="0" err="1"/>
              <a:t>i</a:t>
            </a:r>
            <a:r>
              <a:rPr lang="zh-CN" altLang="en-US" dirty="0"/>
              <a:t>所着颜色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 </a:t>
            </a:r>
          </a:p>
          <a:p>
            <a:pPr eaLnBrk="1" hangingPunct="1"/>
            <a:r>
              <a:rPr lang="zh-CN" altLang="en-US" dirty="0"/>
              <a:t>可行性约束函数：顶点</a:t>
            </a:r>
            <a:r>
              <a:rPr lang="en-US" altLang="zh-CN" dirty="0" err="1"/>
              <a:t>i</a:t>
            </a:r>
            <a:r>
              <a:rPr lang="zh-CN" altLang="en-US" dirty="0"/>
              <a:t>与已着色的相邻顶点颜色不重复。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44</a:t>
            </a:fld>
            <a:endParaRPr lang="en-US" altLang="zh-CN">
              <a:solidFill>
                <a:srgbClr val="393939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298223" y="1763487"/>
            <a:ext cx="2109177" cy="1996361"/>
            <a:chOff x="5249567" y="3446497"/>
            <a:chExt cx="2109177" cy="1996361"/>
          </a:xfrm>
        </p:grpSpPr>
        <p:cxnSp>
          <p:nvCxnSpPr>
            <p:cNvPr id="6" name="直接连接符 5"/>
            <p:cNvCxnSpPr>
              <a:stCxn id="12" idx="7"/>
              <a:endCxn id="11" idx="3"/>
            </p:cNvCxnSpPr>
            <p:nvPr/>
          </p:nvCxnSpPr>
          <p:spPr bwMode="auto">
            <a:xfrm flipV="1">
              <a:off x="6083913" y="4107249"/>
              <a:ext cx="866003" cy="926781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直接连接符 6"/>
            <p:cNvCxnSpPr>
              <a:stCxn id="10" idx="5"/>
              <a:endCxn id="13" idx="1"/>
            </p:cNvCxnSpPr>
            <p:nvPr/>
          </p:nvCxnSpPr>
          <p:spPr bwMode="auto">
            <a:xfrm>
              <a:off x="6083913" y="4107249"/>
              <a:ext cx="866003" cy="926781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直接连接符 7"/>
            <p:cNvCxnSpPr>
              <a:stCxn id="10" idx="6"/>
              <a:endCxn id="11" idx="2"/>
            </p:cNvCxnSpPr>
            <p:nvPr/>
          </p:nvCxnSpPr>
          <p:spPr bwMode="auto">
            <a:xfrm>
              <a:off x="6154057" y="3937907"/>
              <a:ext cx="725715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>
              <a:stCxn id="10" idx="4"/>
              <a:endCxn id="12" idx="0"/>
            </p:cNvCxnSpPr>
            <p:nvPr/>
          </p:nvCxnSpPr>
          <p:spPr bwMode="auto">
            <a:xfrm>
              <a:off x="5914571" y="4177393"/>
              <a:ext cx="0" cy="78649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椭圆 9"/>
            <p:cNvSpPr/>
            <p:nvPr/>
          </p:nvSpPr>
          <p:spPr bwMode="auto">
            <a:xfrm>
              <a:off x="5675085" y="3698421"/>
              <a:ext cx="478972" cy="478972"/>
            </a:xfrm>
            <a:prstGeom prst="ellipse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1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 bwMode="auto">
            <a:xfrm>
              <a:off x="6879772" y="3698421"/>
              <a:ext cx="478972" cy="478972"/>
            </a:xfrm>
            <a:prstGeom prst="ellipse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3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5675085" y="4963886"/>
              <a:ext cx="478972" cy="478972"/>
            </a:xfrm>
            <a:prstGeom prst="ellipse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4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6879772" y="4963886"/>
              <a:ext cx="478972" cy="478972"/>
            </a:xfrm>
            <a:prstGeom prst="ellipse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5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6293156" y="4353672"/>
              <a:ext cx="478972" cy="478972"/>
            </a:xfrm>
            <a:prstGeom prst="ellipse">
              <a:avLst/>
            </a:prstGeom>
            <a:solidFill>
              <a:schemeClr val="bg1"/>
            </a:solidFill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rPr>
                <a:t>2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 bwMode="auto">
            <a:xfrm>
              <a:off x="6154056" y="5203372"/>
              <a:ext cx="725715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任意多边形 15"/>
            <p:cNvSpPr/>
            <p:nvPr/>
          </p:nvSpPr>
          <p:spPr bwMode="auto">
            <a:xfrm>
              <a:off x="5249567" y="3446497"/>
              <a:ext cx="1789862" cy="1604474"/>
            </a:xfrm>
            <a:custGeom>
              <a:avLst/>
              <a:gdLst>
                <a:gd name="connsiteX0" fmla="*/ 454547 w 1789862"/>
                <a:gd name="connsiteY0" fmla="*/ 1604474 h 1604474"/>
                <a:gd name="connsiteX1" fmla="*/ 77176 w 1789862"/>
                <a:gd name="connsiteY1" fmla="*/ 94989 h 1604474"/>
                <a:gd name="connsiteX2" fmla="*/ 1789862 w 1789862"/>
                <a:gd name="connsiteY2" fmla="*/ 283674 h 160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89862" h="1604474">
                  <a:moveTo>
                    <a:pt x="454547" y="1604474"/>
                  </a:moveTo>
                  <a:cubicBezTo>
                    <a:pt x="154585" y="959798"/>
                    <a:pt x="-145376" y="315122"/>
                    <a:pt x="77176" y="94989"/>
                  </a:cubicBezTo>
                  <a:cubicBezTo>
                    <a:pt x="299728" y="-125144"/>
                    <a:pt x="1044795" y="79265"/>
                    <a:pt x="1789862" y="283674"/>
                  </a:cubicBezTo>
                </a:path>
              </a:pathLst>
            </a:custGeom>
            <a:noFill/>
            <a:ln w="28575" cap="sq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pic>
        <p:nvPicPr>
          <p:cNvPr id="17" name="Picture 4" descr="t5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3846933"/>
            <a:ext cx="7470775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3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</a:t>
            </a:r>
            <a:r>
              <a:rPr lang="en-US" altLang="zh-CN" dirty="0"/>
              <a:t>m</a:t>
            </a:r>
            <a:r>
              <a:rPr lang="zh-CN" altLang="en-US" dirty="0"/>
              <a:t>着色问题算法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45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26028"/>
            <a:ext cx="8534400" cy="3525157"/>
          </a:xfrm>
          <a:prstGeom prst="rect">
            <a:avLst/>
          </a:prstGeom>
          <a:noFill/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10000"/>
              <a:buFont typeface="Symbol" pitchFamily="18" charset="2"/>
              <a:buChar char="¨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Char char="¶"/>
              <a:defRPr kumimoji="1" sz="2400" b="1">
                <a:solidFill>
                  <a:srgbClr val="40008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0080"/>
              </a:buClr>
              <a:buSzPct val="105000"/>
              <a:buChar char="►"/>
              <a:defRPr kumimoji="1" sz="2400" b="1">
                <a:solidFill>
                  <a:srgbClr val="A663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void </a:t>
            </a:r>
            <a:r>
              <a:rPr lang="en-US" altLang="zh-CN" kern="0" dirty="0">
                <a:solidFill>
                  <a:srgbClr val="FF0000"/>
                </a:solidFill>
              </a:rPr>
              <a:t>Backtrack(</a:t>
            </a:r>
            <a:r>
              <a:rPr lang="en-US" altLang="zh-CN" kern="0" dirty="0" err="1">
                <a:solidFill>
                  <a:srgbClr val="FF0000"/>
                </a:solidFill>
              </a:rPr>
              <a:t>int</a:t>
            </a:r>
            <a:r>
              <a:rPr lang="en-US" altLang="zh-CN" kern="0" dirty="0">
                <a:solidFill>
                  <a:srgbClr val="FF0000"/>
                </a:solidFill>
              </a:rPr>
              <a:t> t)</a:t>
            </a:r>
            <a:r>
              <a:rPr lang="en-US" altLang="zh-CN" kern="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if (t&gt;n)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sum++;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output(x 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else{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for (</a:t>
            </a:r>
            <a:r>
              <a:rPr lang="en-US" altLang="zh-CN" kern="0" dirty="0" err="1"/>
              <a:t>int</a:t>
            </a:r>
            <a:r>
              <a:rPr lang="en-US" altLang="zh-CN" kern="0" dirty="0"/>
              <a:t> </a:t>
            </a:r>
            <a:r>
              <a:rPr lang="en-US" altLang="zh-CN" kern="0" dirty="0" err="1"/>
              <a:t>i</a:t>
            </a:r>
            <a:r>
              <a:rPr lang="en-US" altLang="zh-CN" kern="0" dirty="0"/>
              <a:t>=1;i&lt;=</a:t>
            </a:r>
            <a:r>
              <a:rPr lang="en-US" altLang="zh-CN" kern="0" dirty="0" err="1"/>
              <a:t>m;i</a:t>
            </a:r>
            <a:r>
              <a:rPr lang="en-US" altLang="zh-CN" kern="0" dirty="0"/>
              <a:t>++)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	x[t]=</a:t>
            </a:r>
            <a:r>
              <a:rPr lang="en-US" altLang="zh-CN" kern="0" dirty="0" err="1"/>
              <a:t>i</a:t>
            </a:r>
            <a:r>
              <a:rPr lang="en-US" altLang="zh-CN" kern="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kern="0" dirty="0"/>
              <a:t>		if (Ok(t)) </a:t>
            </a:r>
            <a:r>
              <a:rPr lang="en-US" altLang="zh-CN" kern="0" dirty="0">
                <a:solidFill>
                  <a:srgbClr val="FF0000"/>
                </a:solidFill>
              </a:rPr>
              <a:t>);//</a:t>
            </a:r>
            <a:r>
              <a:rPr lang="zh-CN" altLang="en-US" kern="0" dirty="0">
                <a:solidFill>
                  <a:srgbClr val="FF0000"/>
                </a:solidFill>
              </a:rPr>
              <a:t>若颜色不冲突则遍历子树，否则剪枝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FF0000"/>
                </a:solidFill>
              </a:rPr>
              <a:t>			Backtrack(t+1);</a:t>
            </a:r>
            <a:r>
              <a:rPr lang="en-US" altLang="zh-CN" kern="0" dirty="0"/>
              <a:t>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kern="0" dirty="0"/>
              <a:t>}//</a:t>
            </a:r>
            <a:r>
              <a:rPr lang="en-US" altLang="zh-CN" kern="0" dirty="0">
                <a:solidFill>
                  <a:srgbClr val="FF0000"/>
                </a:solidFill>
              </a:rPr>
              <a:t>Backtrack(</a:t>
            </a:r>
            <a:r>
              <a:rPr lang="en-US" altLang="zh-CN" kern="0" dirty="0" err="1">
                <a:solidFill>
                  <a:srgbClr val="FF0000"/>
                </a:solidFill>
              </a:rPr>
              <a:t>int</a:t>
            </a:r>
            <a:r>
              <a:rPr lang="en-US" altLang="zh-CN" kern="0" dirty="0">
                <a:solidFill>
                  <a:srgbClr val="FF0000"/>
                </a:solidFill>
              </a:rPr>
              <a:t> t)</a:t>
            </a:r>
            <a:endParaRPr lang="en-US" altLang="zh-CN" kern="0" dirty="0"/>
          </a:p>
        </p:txBody>
      </p:sp>
      <p:sp>
        <p:nvSpPr>
          <p:cNvPr id="7" name="矩形 6"/>
          <p:cNvSpPr/>
          <p:nvPr/>
        </p:nvSpPr>
        <p:spPr>
          <a:xfrm>
            <a:off x="457200" y="4951185"/>
            <a:ext cx="8534400" cy="156966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400" b="1" kern="0" dirty="0" err="1">
                <a:solidFill>
                  <a:srgbClr val="000000"/>
                </a:solidFill>
              </a:rPr>
              <a:t>bool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 Ok(</a:t>
            </a:r>
            <a:r>
              <a:rPr kumimoji="1" lang="en-US" altLang="zh-CN" sz="2400" b="1" kern="0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 k){ // 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检查颜色可用性</a:t>
            </a:r>
          </a:p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lang="en-US" altLang="zh-CN" kern="0" dirty="0">
                <a:solidFill>
                  <a:srgbClr val="393939"/>
                </a:solidFill>
              </a:rPr>
              <a:t>	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for (</a:t>
            </a:r>
            <a:r>
              <a:rPr kumimoji="1" lang="en-US" altLang="zh-CN" sz="2400" b="1" kern="0" dirty="0" err="1">
                <a:solidFill>
                  <a:srgbClr val="000000"/>
                </a:solidFill>
              </a:rPr>
              <a:t>int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 j=1;j&lt;</a:t>
            </a:r>
            <a:r>
              <a:rPr kumimoji="1" lang="en-US" altLang="zh-CN" sz="2400" b="1" kern="0" dirty="0" err="1">
                <a:solidFill>
                  <a:srgbClr val="000000"/>
                </a:solidFill>
              </a:rPr>
              <a:t>k;j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++)</a:t>
            </a:r>
          </a:p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400" b="1" kern="0" dirty="0">
                <a:solidFill>
                  <a:srgbClr val="000000"/>
                </a:solidFill>
              </a:rPr>
              <a:t>		if ((a[k][j]==1)&amp;&amp;(x[j]==x[k])) return false;</a:t>
            </a:r>
          </a:p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400" b="1" kern="0" dirty="0">
                <a:solidFill>
                  <a:srgbClr val="000000"/>
                </a:solidFill>
              </a:rPr>
              <a:t>  	return true;</a:t>
            </a:r>
          </a:p>
          <a:p>
            <a:pPr lvl="0">
              <a:lnSpc>
                <a:spcPct val="80000"/>
              </a:lnSpc>
              <a:spcBef>
                <a:spcPct val="0"/>
              </a:spcBef>
            </a:pPr>
            <a:r>
              <a:rPr kumimoji="1" lang="en-US" altLang="zh-CN" sz="2400" b="1" kern="0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038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图</a:t>
            </a:r>
            <a:r>
              <a:rPr lang="en-US" altLang="zh-CN" dirty="0"/>
              <a:t>m</a:t>
            </a:r>
            <a:r>
              <a:rPr lang="zh-CN" altLang="en-US" dirty="0"/>
              <a:t>可着色问题的解空间树中内结点个数是</a:t>
            </a:r>
            <a:r>
              <a:rPr lang="zh-CN" altLang="en-US" dirty="0">
                <a:cs typeface="Times New Roman" panose="02020603050405020304" pitchFamily="18" charset="0"/>
              </a:rPr>
              <a:t>∑</a:t>
            </a:r>
            <a:r>
              <a:rPr lang="en-US" altLang="zh-CN" i="1" dirty="0"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(0≤</a:t>
            </a:r>
            <a:r>
              <a:rPr lang="en-US" altLang="zh-CN" i="1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≤</a:t>
            </a:r>
            <a:r>
              <a:rPr lang="en-US" altLang="zh-CN" i="1" dirty="0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-1)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</a:p>
          <a:p>
            <a:pPr eaLnBrk="1" hangingPunct="1"/>
            <a:r>
              <a:rPr lang="zh-CN" altLang="en-US" dirty="0"/>
              <a:t>对于每一个内结点，在最坏情况下，用</a:t>
            </a:r>
            <a:r>
              <a:rPr lang="en-US" altLang="zh-CN" dirty="0"/>
              <a:t>ok</a:t>
            </a:r>
            <a:r>
              <a:rPr lang="zh-CN" altLang="en-US" dirty="0"/>
              <a:t>检查当前扩展结点的每一个儿子所相应的颜色可用性需耗时</a:t>
            </a:r>
            <a:r>
              <a:rPr lang="en-US" altLang="zh-CN" i="1" dirty="0"/>
              <a:t>O</a:t>
            </a:r>
            <a:r>
              <a:rPr lang="en-US" altLang="zh-CN" dirty="0"/>
              <a:t>(</a:t>
            </a:r>
            <a:r>
              <a:rPr lang="en-US" altLang="zh-CN" i="1" dirty="0" err="1"/>
              <a:t>mn</a:t>
            </a:r>
            <a:r>
              <a:rPr lang="en-US" altLang="zh-CN" dirty="0"/>
              <a:t>)</a:t>
            </a:r>
            <a:r>
              <a:rPr lang="zh-CN" altLang="en-US" dirty="0"/>
              <a:t>。因此，回溯法总的时间耗费是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cs typeface="Times New Roman" panose="02020603050405020304" pitchFamily="18" charset="0"/>
              </a:rPr>
              <a:t>∑</a:t>
            </a:r>
            <a:r>
              <a:rPr lang="en-US" altLang="zh-CN" i="1" dirty="0"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cs typeface="Times New Roman" panose="02020603050405020304" pitchFamily="18" charset="0"/>
              </a:rPr>
              <a:t>mn</a:t>
            </a:r>
            <a:r>
              <a:rPr lang="en-US" altLang="zh-CN" dirty="0">
                <a:cs typeface="Times New Roman" panose="02020603050405020304" pitchFamily="18" charset="0"/>
              </a:rPr>
              <a:t>)=</a:t>
            </a:r>
            <a:r>
              <a:rPr lang="en-US" altLang="zh-CN" i="1" dirty="0">
                <a:cs typeface="Times New Roman" panose="02020603050405020304" pitchFamily="18" charset="0"/>
              </a:rPr>
              <a:t>nm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cs typeface="Times New Roman" panose="02020603050405020304" pitchFamily="18" charset="0"/>
              </a:rPr>
              <a:t>m</a:t>
            </a:r>
            <a:r>
              <a:rPr lang="en-US" altLang="zh-CN" i="1" baseline="30000" dirty="0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-1)/(</a:t>
            </a:r>
            <a:r>
              <a:rPr lang="en-US" altLang="zh-CN" i="1" dirty="0">
                <a:cs typeface="Times New Roman" panose="02020603050405020304" pitchFamily="18" charset="0"/>
              </a:rPr>
              <a:t>m</a:t>
            </a:r>
            <a:r>
              <a:rPr lang="en-US" altLang="zh-CN" dirty="0">
                <a:cs typeface="Times New Roman" panose="02020603050405020304" pitchFamily="18" charset="0"/>
              </a:rPr>
              <a:t>-1)=</a:t>
            </a:r>
            <a:r>
              <a:rPr lang="en-US" altLang="zh-CN" i="1" dirty="0">
                <a:cs typeface="Times New Roman" panose="02020603050405020304" pitchFamily="18" charset="0"/>
              </a:rPr>
              <a:t>O</a:t>
            </a:r>
            <a:r>
              <a:rPr lang="en-US" altLang="zh-CN" dirty="0">
                <a:cs typeface="Times New Roman" panose="02020603050405020304" pitchFamily="18" charset="0"/>
              </a:rPr>
              <a:t>(</a:t>
            </a:r>
            <a:r>
              <a:rPr lang="en-US" altLang="zh-CN" i="1" dirty="0" err="1">
                <a:cs typeface="Times New Roman" panose="02020603050405020304" pitchFamily="18" charset="0"/>
              </a:rPr>
              <a:t>nm</a:t>
            </a:r>
            <a:r>
              <a:rPr lang="en-US" altLang="zh-CN" i="1" baseline="30000" dirty="0" err="1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(0≤</a:t>
            </a:r>
            <a:r>
              <a:rPr lang="en-US" altLang="zh-CN" i="1" dirty="0">
                <a:cs typeface="Times New Roman" panose="02020603050405020304" pitchFamily="18" charset="0"/>
              </a:rPr>
              <a:t>i</a:t>
            </a:r>
            <a:r>
              <a:rPr lang="en-US" altLang="zh-CN" dirty="0">
                <a:cs typeface="Times New Roman" panose="02020603050405020304" pitchFamily="18" charset="0"/>
              </a:rPr>
              <a:t>≤</a:t>
            </a:r>
            <a:r>
              <a:rPr lang="en-US" altLang="zh-CN" i="1" dirty="0">
                <a:cs typeface="Times New Roman" panose="02020603050405020304" pitchFamily="18" charset="0"/>
              </a:rPr>
              <a:t>n</a:t>
            </a:r>
            <a:r>
              <a:rPr lang="en-US" altLang="zh-CN" dirty="0">
                <a:cs typeface="Times New Roman" panose="02020603050405020304" pitchFamily="18" charset="0"/>
              </a:rPr>
              <a:t>-1)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46</a:t>
            </a:fld>
            <a:endParaRPr lang="en-US" altLang="zh-CN">
              <a:solidFill>
                <a:srgbClr val="393939"/>
              </a:solidFill>
            </a:endParaRPr>
          </a:p>
        </p:txBody>
      </p:sp>
      <p:pic>
        <p:nvPicPr>
          <p:cNvPr id="5" name="Picture 4" descr="t57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2" y="4084638"/>
            <a:ext cx="7470775" cy="223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20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回溯法的效率分析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影响回溯算法效率的因素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每个顶点的产生时间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计算剪枝函数的时间 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3. </a:t>
            </a:r>
            <a:r>
              <a:rPr lang="zh-CN" altLang="en-US" dirty="0"/>
              <a:t>剪枝后剩余顶点个数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剪枝函数的设计与平衡</a:t>
            </a:r>
            <a:r>
              <a:rPr kumimoji="0" lang="en-US" altLang="zh-CN" dirty="0"/>
              <a:t>? </a:t>
            </a:r>
            <a:r>
              <a:rPr kumimoji="0" lang="zh-CN" altLang="en-US" dirty="0"/>
              <a:t>更好的剪枝会增加计算时间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dirty="0"/>
              <a:t>重排原理：</a:t>
            </a:r>
            <a:r>
              <a:rPr lang="zh-CN" altLang="en-US" dirty="0"/>
              <a:t>优先搜索取值最少的</a:t>
            </a:r>
            <a:r>
              <a:rPr lang="en-US" altLang="zh-CN" dirty="0"/>
              <a:t>x[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endParaRPr kumimoji="0"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47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96782"/>
            <a:ext cx="4535487" cy="126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31" y="4596782"/>
            <a:ext cx="4391025" cy="128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371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回溯法的效率举例</a:t>
            </a:r>
            <a:r>
              <a:rPr lang="en-US" altLang="zh-CN" dirty="0">
                <a:solidFill>
                  <a:schemeClr val="tx1"/>
                </a:solidFill>
              </a:rPr>
              <a:t>-n</a:t>
            </a:r>
            <a:r>
              <a:rPr lang="zh-CN" altLang="en-US" dirty="0">
                <a:solidFill>
                  <a:schemeClr val="tx1"/>
                </a:solidFill>
              </a:rPr>
              <a:t>皇后问题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48</a:t>
            </a:fld>
            <a:endParaRPr lang="en-US" altLang="zh-CN" dirty="0">
              <a:solidFill>
                <a:srgbClr val="393939"/>
              </a:solidFill>
            </a:endParaRPr>
          </a:p>
        </p:txBody>
      </p:sp>
      <p:sp>
        <p:nvSpPr>
          <p:cNvPr id="8" name="Oval 51"/>
          <p:cNvSpPr>
            <a:spLocks noChangeAspect="1"/>
          </p:cNvSpPr>
          <p:nvPr/>
        </p:nvSpPr>
        <p:spPr bwMode="auto">
          <a:xfrm>
            <a:off x="4670957" y="1354089"/>
            <a:ext cx="479975" cy="452939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9" name="Oval 51"/>
          <p:cNvSpPr>
            <a:spLocks noChangeAspect="1"/>
          </p:cNvSpPr>
          <p:nvPr/>
        </p:nvSpPr>
        <p:spPr bwMode="auto">
          <a:xfrm>
            <a:off x="1535285" y="2264490"/>
            <a:ext cx="479975" cy="452939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" name="Oval 51"/>
          <p:cNvSpPr>
            <a:spLocks noChangeAspect="1"/>
          </p:cNvSpPr>
          <p:nvPr/>
        </p:nvSpPr>
        <p:spPr bwMode="auto">
          <a:xfrm>
            <a:off x="8320523" y="2298001"/>
            <a:ext cx="479975" cy="452939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" name="Oval 51"/>
          <p:cNvSpPr>
            <a:spLocks noChangeAspect="1"/>
          </p:cNvSpPr>
          <p:nvPr/>
        </p:nvSpPr>
        <p:spPr bwMode="auto">
          <a:xfrm>
            <a:off x="1447715" y="3121660"/>
            <a:ext cx="479975" cy="452939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13</a:t>
            </a:r>
          </a:p>
        </p:txBody>
      </p:sp>
      <p:sp>
        <p:nvSpPr>
          <p:cNvPr id="12" name="Oval 51"/>
          <p:cNvSpPr>
            <a:spLocks noChangeAspect="1"/>
          </p:cNvSpPr>
          <p:nvPr/>
        </p:nvSpPr>
        <p:spPr bwMode="auto">
          <a:xfrm>
            <a:off x="1969431" y="3125196"/>
            <a:ext cx="479975" cy="452939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14</a:t>
            </a:r>
          </a:p>
        </p:txBody>
      </p:sp>
      <p:cxnSp>
        <p:nvCxnSpPr>
          <p:cNvPr id="13" name="AutoShape 15"/>
          <p:cNvCxnSpPr>
            <a:cxnSpLocks noChangeShapeType="1"/>
            <a:stCxn id="8" idx="4"/>
            <a:endCxn id="9" idx="7"/>
          </p:cNvCxnSpPr>
          <p:nvPr/>
        </p:nvCxnSpPr>
        <p:spPr bwMode="auto">
          <a:xfrm flipH="1">
            <a:off x="1944969" y="1807028"/>
            <a:ext cx="2965976" cy="52379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16"/>
          <p:cNvCxnSpPr>
            <a:cxnSpLocks noChangeShapeType="1"/>
            <a:stCxn id="8" idx="4"/>
            <a:endCxn id="10" idx="0"/>
          </p:cNvCxnSpPr>
          <p:nvPr/>
        </p:nvCxnSpPr>
        <p:spPr bwMode="auto">
          <a:xfrm>
            <a:off x="4910945" y="1807028"/>
            <a:ext cx="3649566" cy="49097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7"/>
          <p:cNvCxnSpPr>
            <a:cxnSpLocks noChangeShapeType="1"/>
            <a:stCxn id="9" idx="4"/>
            <a:endCxn id="11" idx="0"/>
          </p:cNvCxnSpPr>
          <p:nvPr/>
        </p:nvCxnSpPr>
        <p:spPr bwMode="auto">
          <a:xfrm flipH="1">
            <a:off x="1687703" y="2717429"/>
            <a:ext cx="87570" cy="40423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8"/>
          <p:cNvCxnSpPr>
            <a:cxnSpLocks noChangeShapeType="1"/>
            <a:stCxn id="9" idx="4"/>
            <a:endCxn id="12" idx="0"/>
          </p:cNvCxnSpPr>
          <p:nvPr/>
        </p:nvCxnSpPr>
        <p:spPr bwMode="auto">
          <a:xfrm>
            <a:off x="1775273" y="2717429"/>
            <a:ext cx="434146" cy="40776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51"/>
          <p:cNvSpPr>
            <a:spLocks noChangeAspect="1"/>
          </p:cNvSpPr>
          <p:nvPr/>
        </p:nvSpPr>
        <p:spPr bwMode="auto">
          <a:xfrm>
            <a:off x="5334017" y="2250762"/>
            <a:ext cx="479975" cy="452939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2" name="Oval 51"/>
          <p:cNvSpPr>
            <a:spLocks noChangeAspect="1"/>
          </p:cNvSpPr>
          <p:nvPr/>
        </p:nvSpPr>
        <p:spPr bwMode="auto">
          <a:xfrm>
            <a:off x="7509179" y="2336046"/>
            <a:ext cx="479975" cy="452939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52" name="直接连接符 51"/>
          <p:cNvCxnSpPr>
            <a:stCxn id="8" idx="4"/>
            <a:endCxn id="41" idx="0"/>
          </p:cNvCxnSpPr>
          <p:nvPr/>
        </p:nvCxnSpPr>
        <p:spPr bwMode="auto">
          <a:xfrm>
            <a:off x="4910945" y="1807028"/>
            <a:ext cx="663060" cy="443734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8" idx="4"/>
            <a:endCxn id="42" idx="1"/>
          </p:cNvCxnSpPr>
          <p:nvPr/>
        </p:nvCxnSpPr>
        <p:spPr bwMode="auto">
          <a:xfrm>
            <a:off x="4910945" y="1807028"/>
            <a:ext cx="2668525" cy="595349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Oval 51"/>
          <p:cNvSpPr>
            <a:spLocks noChangeAspect="1"/>
          </p:cNvSpPr>
          <p:nvPr/>
        </p:nvSpPr>
        <p:spPr bwMode="auto">
          <a:xfrm>
            <a:off x="404281" y="3121290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63" name="Oval 51"/>
          <p:cNvSpPr>
            <a:spLocks noChangeAspect="1"/>
          </p:cNvSpPr>
          <p:nvPr/>
        </p:nvSpPr>
        <p:spPr bwMode="auto">
          <a:xfrm>
            <a:off x="925998" y="3125566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12</a:t>
            </a:r>
          </a:p>
        </p:txBody>
      </p:sp>
      <p:cxnSp>
        <p:nvCxnSpPr>
          <p:cNvPr id="68" name="直接连接符 67"/>
          <p:cNvCxnSpPr>
            <a:stCxn id="9" idx="4"/>
            <a:endCxn id="63" idx="0"/>
          </p:cNvCxnSpPr>
          <p:nvPr/>
        </p:nvCxnSpPr>
        <p:spPr bwMode="auto">
          <a:xfrm flipH="1">
            <a:off x="1165986" y="2717429"/>
            <a:ext cx="609287" cy="40813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接连接符 69"/>
          <p:cNvCxnSpPr>
            <a:stCxn id="9" idx="4"/>
            <a:endCxn id="62" idx="0"/>
          </p:cNvCxnSpPr>
          <p:nvPr/>
        </p:nvCxnSpPr>
        <p:spPr bwMode="auto">
          <a:xfrm flipH="1">
            <a:off x="644269" y="2717429"/>
            <a:ext cx="1131004" cy="40386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Oval 51"/>
          <p:cNvSpPr>
            <a:spLocks noChangeAspect="1"/>
          </p:cNvSpPr>
          <p:nvPr/>
        </p:nvSpPr>
        <p:spPr bwMode="auto">
          <a:xfrm>
            <a:off x="5701414" y="3163442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23</a:t>
            </a:r>
          </a:p>
        </p:txBody>
      </p:sp>
      <p:sp>
        <p:nvSpPr>
          <p:cNvPr id="79" name="Oval 51"/>
          <p:cNvSpPr>
            <a:spLocks noChangeAspect="1"/>
          </p:cNvSpPr>
          <p:nvPr/>
        </p:nvSpPr>
        <p:spPr bwMode="auto">
          <a:xfrm>
            <a:off x="6198620" y="3150891"/>
            <a:ext cx="479975" cy="452939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24</a:t>
            </a:r>
          </a:p>
        </p:txBody>
      </p:sp>
      <p:sp>
        <p:nvSpPr>
          <p:cNvPr id="80" name="Oval 51"/>
          <p:cNvSpPr>
            <a:spLocks noChangeAspect="1"/>
          </p:cNvSpPr>
          <p:nvPr/>
        </p:nvSpPr>
        <p:spPr bwMode="auto">
          <a:xfrm>
            <a:off x="4707002" y="3174326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81" name="Oval 51"/>
          <p:cNvSpPr>
            <a:spLocks noChangeAspect="1"/>
          </p:cNvSpPr>
          <p:nvPr/>
        </p:nvSpPr>
        <p:spPr bwMode="auto">
          <a:xfrm>
            <a:off x="5204208" y="3167348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22</a:t>
            </a:r>
          </a:p>
        </p:txBody>
      </p:sp>
      <p:cxnSp>
        <p:nvCxnSpPr>
          <p:cNvPr id="97" name="AutoShape 17"/>
          <p:cNvCxnSpPr>
            <a:cxnSpLocks noChangeShapeType="1"/>
            <a:stCxn id="41" idx="4"/>
            <a:endCxn id="78" idx="0"/>
          </p:cNvCxnSpPr>
          <p:nvPr/>
        </p:nvCxnSpPr>
        <p:spPr bwMode="auto">
          <a:xfrm>
            <a:off x="5574005" y="2703701"/>
            <a:ext cx="367397" cy="45974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18"/>
          <p:cNvCxnSpPr>
            <a:cxnSpLocks noChangeShapeType="1"/>
            <a:stCxn id="41" idx="4"/>
            <a:endCxn id="79" idx="0"/>
          </p:cNvCxnSpPr>
          <p:nvPr/>
        </p:nvCxnSpPr>
        <p:spPr bwMode="auto">
          <a:xfrm>
            <a:off x="5574005" y="2703701"/>
            <a:ext cx="864603" cy="44719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直接连接符 98"/>
          <p:cNvCxnSpPr>
            <a:stCxn id="41" idx="4"/>
            <a:endCxn id="81" idx="0"/>
          </p:cNvCxnSpPr>
          <p:nvPr/>
        </p:nvCxnSpPr>
        <p:spPr bwMode="auto">
          <a:xfrm flipH="1">
            <a:off x="5444196" y="2703701"/>
            <a:ext cx="129809" cy="46364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直接连接符 99"/>
          <p:cNvCxnSpPr>
            <a:stCxn id="41" idx="4"/>
            <a:endCxn id="80" idx="0"/>
          </p:cNvCxnSpPr>
          <p:nvPr/>
        </p:nvCxnSpPr>
        <p:spPr bwMode="auto">
          <a:xfrm flipH="1">
            <a:off x="4946990" y="2703701"/>
            <a:ext cx="627015" cy="47062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Oval 51"/>
          <p:cNvSpPr>
            <a:spLocks noChangeAspect="1"/>
          </p:cNvSpPr>
          <p:nvPr/>
        </p:nvSpPr>
        <p:spPr bwMode="auto">
          <a:xfrm>
            <a:off x="1282822" y="3971550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133</a:t>
            </a:r>
          </a:p>
        </p:txBody>
      </p:sp>
      <p:sp>
        <p:nvSpPr>
          <p:cNvPr id="132" name="Oval 51"/>
          <p:cNvSpPr>
            <a:spLocks noChangeAspect="1"/>
          </p:cNvSpPr>
          <p:nvPr/>
        </p:nvSpPr>
        <p:spPr bwMode="auto">
          <a:xfrm>
            <a:off x="1804538" y="3975086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134</a:t>
            </a:r>
          </a:p>
        </p:txBody>
      </p:sp>
      <p:sp>
        <p:nvSpPr>
          <p:cNvPr id="133" name="Oval 51"/>
          <p:cNvSpPr>
            <a:spLocks noChangeAspect="1"/>
          </p:cNvSpPr>
          <p:nvPr/>
        </p:nvSpPr>
        <p:spPr bwMode="auto">
          <a:xfrm>
            <a:off x="239388" y="3971180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131</a:t>
            </a:r>
          </a:p>
        </p:txBody>
      </p:sp>
      <p:sp>
        <p:nvSpPr>
          <p:cNvPr id="134" name="Oval 51"/>
          <p:cNvSpPr>
            <a:spLocks noChangeAspect="1"/>
          </p:cNvSpPr>
          <p:nvPr/>
        </p:nvSpPr>
        <p:spPr bwMode="auto">
          <a:xfrm>
            <a:off x="761105" y="3975456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132</a:t>
            </a:r>
          </a:p>
        </p:txBody>
      </p:sp>
      <p:sp>
        <p:nvSpPr>
          <p:cNvPr id="136" name="Oval 51"/>
          <p:cNvSpPr>
            <a:spLocks noChangeAspect="1"/>
          </p:cNvSpPr>
          <p:nvPr/>
        </p:nvSpPr>
        <p:spPr bwMode="auto">
          <a:xfrm>
            <a:off x="2764488" y="3985877"/>
            <a:ext cx="479975" cy="452939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142</a:t>
            </a:r>
          </a:p>
        </p:txBody>
      </p:sp>
      <p:cxnSp>
        <p:nvCxnSpPr>
          <p:cNvPr id="137" name="AutoShape 17"/>
          <p:cNvCxnSpPr>
            <a:cxnSpLocks noChangeShapeType="1"/>
          </p:cNvCxnSpPr>
          <p:nvPr/>
        </p:nvCxnSpPr>
        <p:spPr bwMode="auto">
          <a:xfrm flipH="1">
            <a:off x="1617411" y="3571595"/>
            <a:ext cx="87570" cy="40423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8" name="AutoShape 18"/>
          <p:cNvCxnSpPr>
            <a:cxnSpLocks noChangeShapeType="1"/>
          </p:cNvCxnSpPr>
          <p:nvPr/>
        </p:nvCxnSpPr>
        <p:spPr bwMode="auto">
          <a:xfrm>
            <a:off x="1704981" y="3571595"/>
            <a:ext cx="434146" cy="40776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9" name="直接连接符 138"/>
          <p:cNvCxnSpPr/>
          <p:nvPr/>
        </p:nvCxnSpPr>
        <p:spPr bwMode="auto">
          <a:xfrm flipH="1">
            <a:off x="1095694" y="3571595"/>
            <a:ext cx="609287" cy="40813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直接连接符 139"/>
          <p:cNvCxnSpPr/>
          <p:nvPr/>
        </p:nvCxnSpPr>
        <p:spPr bwMode="auto">
          <a:xfrm flipH="1">
            <a:off x="573977" y="3571595"/>
            <a:ext cx="1131004" cy="40386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1" name="Oval 51"/>
          <p:cNvSpPr>
            <a:spLocks noChangeAspect="1"/>
          </p:cNvSpPr>
          <p:nvPr/>
        </p:nvSpPr>
        <p:spPr bwMode="auto">
          <a:xfrm>
            <a:off x="2284513" y="3985878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141</a:t>
            </a:r>
          </a:p>
        </p:txBody>
      </p:sp>
      <p:sp>
        <p:nvSpPr>
          <p:cNvPr id="142" name="Oval 51"/>
          <p:cNvSpPr>
            <a:spLocks noChangeAspect="1"/>
          </p:cNvSpPr>
          <p:nvPr/>
        </p:nvSpPr>
        <p:spPr bwMode="auto">
          <a:xfrm>
            <a:off x="3238483" y="3987955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143</a:t>
            </a:r>
          </a:p>
        </p:txBody>
      </p:sp>
      <p:sp>
        <p:nvSpPr>
          <p:cNvPr id="143" name="Oval 51"/>
          <p:cNvSpPr>
            <a:spLocks noChangeAspect="1"/>
          </p:cNvSpPr>
          <p:nvPr/>
        </p:nvSpPr>
        <p:spPr bwMode="auto">
          <a:xfrm>
            <a:off x="3760199" y="3991491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144</a:t>
            </a:r>
          </a:p>
        </p:txBody>
      </p:sp>
      <p:cxnSp>
        <p:nvCxnSpPr>
          <p:cNvPr id="146" name="直接连接符 145"/>
          <p:cNvCxnSpPr>
            <a:stCxn id="12" idx="4"/>
            <a:endCxn id="141" idx="0"/>
          </p:cNvCxnSpPr>
          <p:nvPr/>
        </p:nvCxnSpPr>
        <p:spPr bwMode="auto">
          <a:xfrm>
            <a:off x="2209419" y="3578135"/>
            <a:ext cx="315082" cy="407743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8" name="直接连接符 147"/>
          <p:cNvCxnSpPr>
            <a:stCxn id="12" idx="4"/>
            <a:endCxn id="136" idx="0"/>
          </p:cNvCxnSpPr>
          <p:nvPr/>
        </p:nvCxnSpPr>
        <p:spPr bwMode="auto">
          <a:xfrm>
            <a:off x="2209419" y="3578135"/>
            <a:ext cx="795057" cy="407742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直接连接符 149"/>
          <p:cNvCxnSpPr>
            <a:stCxn id="12" idx="4"/>
            <a:endCxn id="142" idx="0"/>
          </p:cNvCxnSpPr>
          <p:nvPr/>
        </p:nvCxnSpPr>
        <p:spPr bwMode="auto">
          <a:xfrm>
            <a:off x="2209419" y="3578135"/>
            <a:ext cx="1269052" cy="409820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直接连接符 151"/>
          <p:cNvCxnSpPr>
            <a:stCxn id="12" idx="4"/>
            <a:endCxn id="143" idx="0"/>
          </p:cNvCxnSpPr>
          <p:nvPr/>
        </p:nvCxnSpPr>
        <p:spPr bwMode="auto">
          <a:xfrm>
            <a:off x="2209419" y="3578135"/>
            <a:ext cx="1790768" cy="413356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55" name="组合 154"/>
          <p:cNvGrpSpPr/>
          <p:nvPr/>
        </p:nvGrpSpPr>
        <p:grpSpPr>
          <a:xfrm>
            <a:off x="5672542" y="5406215"/>
            <a:ext cx="1016000" cy="1016000"/>
            <a:chOff x="1727200" y="2481943"/>
            <a:chExt cx="1016000" cy="1016000"/>
          </a:xfrm>
        </p:grpSpPr>
        <p:sp>
          <p:nvSpPr>
            <p:cNvPr id="180" name="矩形 179"/>
            <p:cNvSpPr/>
            <p:nvPr/>
          </p:nvSpPr>
          <p:spPr bwMode="auto">
            <a:xfrm>
              <a:off x="1727200" y="2481943"/>
              <a:ext cx="10160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81" name="直接连接符 180"/>
            <p:cNvCxnSpPr>
              <a:stCxn id="180" idx="1"/>
              <a:endCxn id="180" idx="3"/>
            </p:cNvCxnSpPr>
            <p:nvPr/>
          </p:nvCxnSpPr>
          <p:spPr bwMode="auto">
            <a:xfrm>
              <a:off x="1727200" y="2989943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直接连接符 181"/>
            <p:cNvCxnSpPr>
              <a:stCxn id="180" idx="0"/>
              <a:endCxn id="180" idx="2"/>
            </p:cNvCxnSpPr>
            <p:nvPr/>
          </p:nvCxnSpPr>
          <p:spPr bwMode="auto">
            <a:xfrm>
              <a:off x="2235200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直接连接符 182"/>
            <p:cNvCxnSpPr/>
            <p:nvPr/>
          </p:nvCxnSpPr>
          <p:spPr bwMode="auto">
            <a:xfrm>
              <a:off x="2496457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>
              <a:off x="2002972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直接连接符 184"/>
            <p:cNvCxnSpPr/>
            <p:nvPr/>
          </p:nvCxnSpPr>
          <p:spPr bwMode="auto">
            <a:xfrm>
              <a:off x="1727200" y="2743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直接连接符 185"/>
            <p:cNvCxnSpPr/>
            <p:nvPr/>
          </p:nvCxnSpPr>
          <p:spPr bwMode="auto">
            <a:xfrm>
              <a:off x="1727200" y="3251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9" name="椭圆 158"/>
          <p:cNvSpPr/>
          <p:nvPr/>
        </p:nvSpPr>
        <p:spPr bwMode="auto">
          <a:xfrm>
            <a:off x="5960657" y="5435573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1027285" y="5456843"/>
            <a:ext cx="1016000" cy="1016000"/>
            <a:chOff x="1027285" y="5456843"/>
            <a:chExt cx="1016000" cy="1016000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027285" y="5456843"/>
              <a:ext cx="1016000" cy="1016000"/>
              <a:chOff x="1727200" y="2481943"/>
              <a:chExt cx="1016000" cy="1016000"/>
            </a:xfrm>
          </p:grpSpPr>
          <p:sp>
            <p:nvSpPr>
              <p:cNvPr id="187" name="矩形 186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88" name="直接连接符 187"/>
              <p:cNvCxnSpPr>
                <a:stCxn id="187" idx="1"/>
                <a:endCxn id="187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9" name="直接连接符 188"/>
              <p:cNvCxnSpPr>
                <a:stCxn id="187" idx="0"/>
                <a:endCxn id="187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直接连接符 189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直接连接符 190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直接连接符 191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直接连接符 192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8" name="椭圆 157"/>
            <p:cNvSpPr/>
            <p:nvPr/>
          </p:nvSpPr>
          <p:spPr bwMode="auto">
            <a:xfrm>
              <a:off x="1057030" y="551671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4" name="椭圆 193"/>
            <p:cNvSpPr/>
            <p:nvPr/>
          </p:nvSpPr>
          <p:spPr bwMode="auto">
            <a:xfrm>
              <a:off x="1824448" y="5748230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5" name="椭圆 194"/>
            <p:cNvSpPr/>
            <p:nvPr/>
          </p:nvSpPr>
          <p:spPr bwMode="auto">
            <a:xfrm>
              <a:off x="1317202" y="6005472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201" name="Oval 51"/>
          <p:cNvSpPr>
            <a:spLocks noChangeAspect="1"/>
          </p:cNvSpPr>
          <p:nvPr/>
        </p:nvSpPr>
        <p:spPr bwMode="auto">
          <a:xfrm>
            <a:off x="1617412" y="4839302"/>
            <a:ext cx="583932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000" dirty="0">
                <a:solidFill>
                  <a:srgbClr val="000000"/>
                </a:solidFill>
              </a:rPr>
              <a:t>1421</a:t>
            </a:r>
          </a:p>
        </p:txBody>
      </p:sp>
      <p:sp>
        <p:nvSpPr>
          <p:cNvPr id="202" name="Oval 51"/>
          <p:cNvSpPr>
            <a:spLocks noChangeAspect="1"/>
          </p:cNvSpPr>
          <p:nvPr/>
        </p:nvSpPr>
        <p:spPr bwMode="auto">
          <a:xfrm>
            <a:off x="2206090" y="4839302"/>
            <a:ext cx="551099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000" dirty="0">
                <a:solidFill>
                  <a:srgbClr val="000000"/>
                </a:solidFill>
              </a:rPr>
              <a:t>1422</a:t>
            </a:r>
          </a:p>
        </p:txBody>
      </p:sp>
      <p:sp>
        <p:nvSpPr>
          <p:cNvPr id="203" name="Oval 51"/>
          <p:cNvSpPr>
            <a:spLocks noChangeAspect="1"/>
          </p:cNvSpPr>
          <p:nvPr/>
        </p:nvSpPr>
        <p:spPr bwMode="auto">
          <a:xfrm>
            <a:off x="2761936" y="4839302"/>
            <a:ext cx="551099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000" dirty="0">
                <a:solidFill>
                  <a:srgbClr val="000000"/>
                </a:solidFill>
              </a:rPr>
              <a:t>1423</a:t>
            </a:r>
          </a:p>
        </p:txBody>
      </p:sp>
      <p:sp>
        <p:nvSpPr>
          <p:cNvPr id="204" name="Oval 51"/>
          <p:cNvSpPr>
            <a:spLocks noChangeAspect="1"/>
          </p:cNvSpPr>
          <p:nvPr/>
        </p:nvSpPr>
        <p:spPr bwMode="auto">
          <a:xfrm>
            <a:off x="3317782" y="4839302"/>
            <a:ext cx="551099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000" dirty="0">
                <a:solidFill>
                  <a:srgbClr val="000000"/>
                </a:solidFill>
              </a:rPr>
              <a:t>1424</a:t>
            </a:r>
          </a:p>
        </p:txBody>
      </p:sp>
      <p:cxnSp>
        <p:nvCxnSpPr>
          <p:cNvPr id="206" name="AutoShape 17"/>
          <p:cNvCxnSpPr>
            <a:cxnSpLocks noChangeShapeType="1"/>
          </p:cNvCxnSpPr>
          <p:nvPr/>
        </p:nvCxnSpPr>
        <p:spPr bwMode="auto">
          <a:xfrm flipH="1">
            <a:off x="2939734" y="4428149"/>
            <a:ext cx="87570" cy="40423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7" name="AutoShape 18"/>
          <p:cNvCxnSpPr>
            <a:cxnSpLocks noChangeShapeType="1"/>
            <a:endCxn id="204" idx="0"/>
          </p:cNvCxnSpPr>
          <p:nvPr/>
        </p:nvCxnSpPr>
        <p:spPr bwMode="auto">
          <a:xfrm>
            <a:off x="3027304" y="4428149"/>
            <a:ext cx="566028" cy="411153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8" name="直接连接符 207"/>
          <p:cNvCxnSpPr/>
          <p:nvPr/>
        </p:nvCxnSpPr>
        <p:spPr bwMode="auto">
          <a:xfrm flipH="1">
            <a:off x="2418017" y="4428149"/>
            <a:ext cx="609287" cy="40813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9" name="直接连接符 208"/>
          <p:cNvCxnSpPr/>
          <p:nvPr/>
        </p:nvCxnSpPr>
        <p:spPr bwMode="auto">
          <a:xfrm flipH="1">
            <a:off x="1896300" y="4428149"/>
            <a:ext cx="1131004" cy="40386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0" name="椭圆 209"/>
          <p:cNvSpPr/>
          <p:nvPr/>
        </p:nvSpPr>
        <p:spPr bwMode="auto">
          <a:xfrm>
            <a:off x="6452284" y="5697247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7" name="Oval 51"/>
          <p:cNvSpPr>
            <a:spLocks noChangeAspect="1"/>
          </p:cNvSpPr>
          <p:nvPr/>
        </p:nvSpPr>
        <p:spPr bwMode="auto">
          <a:xfrm>
            <a:off x="5079797" y="4009920"/>
            <a:ext cx="479975" cy="452939"/>
          </a:xfrm>
          <a:prstGeom prst="ellips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241</a:t>
            </a:r>
          </a:p>
        </p:txBody>
      </p:sp>
      <p:sp>
        <p:nvSpPr>
          <p:cNvPr id="228" name="Oval 51"/>
          <p:cNvSpPr>
            <a:spLocks noChangeAspect="1"/>
          </p:cNvSpPr>
          <p:nvPr/>
        </p:nvSpPr>
        <p:spPr bwMode="auto">
          <a:xfrm>
            <a:off x="5572291" y="4009920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242</a:t>
            </a:r>
          </a:p>
        </p:txBody>
      </p:sp>
      <p:sp>
        <p:nvSpPr>
          <p:cNvPr id="229" name="Oval 51"/>
          <p:cNvSpPr>
            <a:spLocks noChangeAspect="1"/>
          </p:cNvSpPr>
          <p:nvPr/>
        </p:nvSpPr>
        <p:spPr bwMode="auto">
          <a:xfrm>
            <a:off x="6051175" y="4009920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243</a:t>
            </a:r>
          </a:p>
        </p:txBody>
      </p:sp>
      <p:sp>
        <p:nvSpPr>
          <p:cNvPr id="230" name="Oval 51"/>
          <p:cNvSpPr>
            <a:spLocks noChangeAspect="1"/>
          </p:cNvSpPr>
          <p:nvPr/>
        </p:nvSpPr>
        <p:spPr bwMode="auto">
          <a:xfrm>
            <a:off x="6530059" y="4009920"/>
            <a:ext cx="479975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400" dirty="0">
                <a:solidFill>
                  <a:srgbClr val="000000"/>
                </a:solidFill>
              </a:rPr>
              <a:t>244</a:t>
            </a:r>
          </a:p>
        </p:txBody>
      </p:sp>
      <p:sp>
        <p:nvSpPr>
          <p:cNvPr id="231" name="椭圆 230"/>
          <p:cNvSpPr/>
          <p:nvPr/>
        </p:nvSpPr>
        <p:spPr bwMode="auto">
          <a:xfrm>
            <a:off x="5716087" y="5957136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9" name="Oval 51"/>
          <p:cNvSpPr>
            <a:spLocks noChangeAspect="1"/>
          </p:cNvSpPr>
          <p:nvPr/>
        </p:nvSpPr>
        <p:spPr bwMode="auto">
          <a:xfrm>
            <a:off x="4154510" y="4871022"/>
            <a:ext cx="583932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000" dirty="0">
                <a:solidFill>
                  <a:srgbClr val="000000"/>
                </a:solidFill>
              </a:rPr>
              <a:t>2411</a:t>
            </a:r>
          </a:p>
        </p:txBody>
      </p:sp>
      <p:sp>
        <p:nvSpPr>
          <p:cNvPr id="240" name="Oval 51"/>
          <p:cNvSpPr>
            <a:spLocks noChangeAspect="1"/>
          </p:cNvSpPr>
          <p:nvPr/>
        </p:nvSpPr>
        <p:spPr bwMode="auto">
          <a:xfrm>
            <a:off x="4743188" y="4871022"/>
            <a:ext cx="551099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000" dirty="0">
                <a:solidFill>
                  <a:srgbClr val="000000"/>
                </a:solidFill>
              </a:rPr>
              <a:t>2412</a:t>
            </a:r>
          </a:p>
        </p:txBody>
      </p:sp>
      <p:sp>
        <p:nvSpPr>
          <p:cNvPr id="241" name="Oval 51"/>
          <p:cNvSpPr>
            <a:spLocks noChangeAspect="1"/>
          </p:cNvSpPr>
          <p:nvPr/>
        </p:nvSpPr>
        <p:spPr bwMode="auto">
          <a:xfrm>
            <a:off x="5299034" y="4871022"/>
            <a:ext cx="551099" cy="452939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000" dirty="0">
                <a:solidFill>
                  <a:srgbClr val="000000"/>
                </a:solidFill>
              </a:rPr>
              <a:t>2413</a:t>
            </a:r>
          </a:p>
        </p:txBody>
      </p:sp>
      <p:sp>
        <p:nvSpPr>
          <p:cNvPr id="242" name="Oval 51"/>
          <p:cNvSpPr>
            <a:spLocks noChangeAspect="1"/>
          </p:cNvSpPr>
          <p:nvPr/>
        </p:nvSpPr>
        <p:spPr bwMode="auto">
          <a:xfrm>
            <a:off x="5854880" y="4871022"/>
            <a:ext cx="551099" cy="452939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lIns="0" tIns="0" rIns="0" bIns="0" anchor="ctr" anchorCtr="1"/>
          <a:lstStyle>
            <a:lvl1pPr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en-US" altLang="zh-CN" sz="2000" dirty="0">
                <a:solidFill>
                  <a:srgbClr val="000000"/>
                </a:solidFill>
              </a:rPr>
              <a:t>2414</a:t>
            </a:r>
          </a:p>
        </p:txBody>
      </p:sp>
      <p:cxnSp>
        <p:nvCxnSpPr>
          <p:cNvPr id="243" name="AutoShape 17"/>
          <p:cNvCxnSpPr>
            <a:cxnSpLocks noChangeShapeType="1"/>
          </p:cNvCxnSpPr>
          <p:nvPr/>
        </p:nvCxnSpPr>
        <p:spPr bwMode="auto">
          <a:xfrm flipH="1">
            <a:off x="6335105" y="3600471"/>
            <a:ext cx="87570" cy="40423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4" name="AutoShape 18"/>
          <p:cNvCxnSpPr>
            <a:cxnSpLocks noChangeShapeType="1"/>
          </p:cNvCxnSpPr>
          <p:nvPr/>
        </p:nvCxnSpPr>
        <p:spPr bwMode="auto">
          <a:xfrm>
            <a:off x="6422675" y="3600471"/>
            <a:ext cx="434146" cy="40776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" name="直接连接符 244"/>
          <p:cNvCxnSpPr/>
          <p:nvPr/>
        </p:nvCxnSpPr>
        <p:spPr bwMode="auto">
          <a:xfrm flipH="1">
            <a:off x="5813388" y="3600471"/>
            <a:ext cx="609287" cy="40813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6" name="直接连接符 245"/>
          <p:cNvCxnSpPr/>
          <p:nvPr/>
        </p:nvCxnSpPr>
        <p:spPr bwMode="auto">
          <a:xfrm flipH="1">
            <a:off x="5291671" y="3600471"/>
            <a:ext cx="1131004" cy="40386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7" name="AutoShape 17"/>
          <p:cNvCxnSpPr>
            <a:cxnSpLocks noChangeShapeType="1"/>
          </p:cNvCxnSpPr>
          <p:nvPr/>
        </p:nvCxnSpPr>
        <p:spPr bwMode="auto">
          <a:xfrm>
            <a:off x="5298335" y="4475403"/>
            <a:ext cx="367397" cy="459741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8" name="AutoShape 18"/>
          <p:cNvCxnSpPr>
            <a:cxnSpLocks noChangeShapeType="1"/>
          </p:cNvCxnSpPr>
          <p:nvPr/>
        </p:nvCxnSpPr>
        <p:spPr bwMode="auto">
          <a:xfrm>
            <a:off x="5298335" y="4475403"/>
            <a:ext cx="864603" cy="44719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" name="直接连接符 248"/>
          <p:cNvCxnSpPr/>
          <p:nvPr/>
        </p:nvCxnSpPr>
        <p:spPr bwMode="auto">
          <a:xfrm flipH="1">
            <a:off x="5168526" y="4475403"/>
            <a:ext cx="129809" cy="46364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0" name="直接连接符 249"/>
          <p:cNvCxnSpPr/>
          <p:nvPr/>
        </p:nvCxnSpPr>
        <p:spPr bwMode="auto">
          <a:xfrm flipH="1">
            <a:off x="4671320" y="4475403"/>
            <a:ext cx="627015" cy="470625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1" name="椭圆 250"/>
          <p:cNvSpPr/>
          <p:nvPr/>
        </p:nvSpPr>
        <p:spPr bwMode="auto">
          <a:xfrm>
            <a:off x="6209571" y="6208844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252" name="组合 251"/>
          <p:cNvGrpSpPr/>
          <p:nvPr/>
        </p:nvGrpSpPr>
        <p:grpSpPr>
          <a:xfrm>
            <a:off x="7830127" y="5372844"/>
            <a:ext cx="1016000" cy="1016000"/>
            <a:chOff x="1727200" y="2481943"/>
            <a:chExt cx="1016000" cy="1016000"/>
          </a:xfrm>
        </p:grpSpPr>
        <p:sp>
          <p:nvSpPr>
            <p:cNvPr id="253" name="矩形 252"/>
            <p:cNvSpPr/>
            <p:nvPr/>
          </p:nvSpPr>
          <p:spPr bwMode="auto">
            <a:xfrm>
              <a:off x="1727200" y="2481943"/>
              <a:ext cx="10160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4" name="直接连接符 253"/>
            <p:cNvCxnSpPr>
              <a:stCxn id="253" idx="1"/>
              <a:endCxn id="253" idx="3"/>
            </p:cNvCxnSpPr>
            <p:nvPr/>
          </p:nvCxnSpPr>
          <p:spPr bwMode="auto">
            <a:xfrm>
              <a:off x="1727200" y="2989943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5" name="直接连接符 254"/>
            <p:cNvCxnSpPr>
              <a:stCxn id="253" idx="0"/>
              <a:endCxn id="253" idx="2"/>
            </p:cNvCxnSpPr>
            <p:nvPr/>
          </p:nvCxnSpPr>
          <p:spPr bwMode="auto">
            <a:xfrm>
              <a:off x="2235200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/>
            <p:nvPr/>
          </p:nvCxnSpPr>
          <p:spPr bwMode="auto">
            <a:xfrm>
              <a:off x="2496457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7" name="直接连接符 256"/>
            <p:cNvCxnSpPr/>
            <p:nvPr/>
          </p:nvCxnSpPr>
          <p:spPr bwMode="auto">
            <a:xfrm>
              <a:off x="2002972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/>
            <p:nvPr/>
          </p:nvCxnSpPr>
          <p:spPr bwMode="auto">
            <a:xfrm>
              <a:off x="1727200" y="2743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9" name="直接连接符 258"/>
            <p:cNvCxnSpPr/>
            <p:nvPr/>
          </p:nvCxnSpPr>
          <p:spPr bwMode="auto">
            <a:xfrm>
              <a:off x="1727200" y="3251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0" name="椭圆 259"/>
          <p:cNvSpPr/>
          <p:nvPr/>
        </p:nvSpPr>
        <p:spPr bwMode="auto">
          <a:xfrm>
            <a:off x="8367156" y="5413473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873672" y="5679384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2" name="椭圆 261"/>
          <p:cNvSpPr/>
          <p:nvPr/>
        </p:nvSpPr>
        <p:spPr bwMode="auto">
          <a:xfrm>
            <a:off x="8609574" y="5924904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3" name="椭圆 262"/>
          <p:cNvSpPr/>
          <p:nvPr/>
        </p:nvSpPr>
        <p:spPr bwMode="auto">
          <a:xfrm>
            <a:off x="8132013" y="6190166"/>
            <a:ext cx="180000" cy="180000"/>
          </a:xfrm>
          <a:prstGeom prst="ellipse">
            <a:avLst/>
          </a:prstGeom>
          <a:solidFill>
            <a:schemeClr val="tx2"/>
          </a:solidFill>
          <a:ln w="28575" cap="sq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81368" y="567369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en-US" sz="2800" b="1" dirty="0"/>
              <a:t>扩展节点：</a:t>
            </a:r>
            <a:r>
              <a:rPr lang="en-US" altLang="zh-CN" sz="2800" b="1" dirty="0"/>
              <a:t>61</a:t>
            </a:r>
          </a:p>
          <a:p>
            <a:pPr lvl="1"/>
            <a:r>
              <a:rPr lang="zh-CN" altLang="en-US" sz="2800" b="1" dirty="0"/>
              <a:t>叶子节点：</a:t>
            </a:r>
            <a:r>
              <a:rPr lang="en-US" altLang="zh-CN" sz="2800" b="1" dirty="0"/>
              <a:t>16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508749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回溯法的效率举例</a:t>
            </a:r>
            <a:r>
              <a:rPr lang="en-US" altLang="zh-CN" dirty="0">
                <a:solidFill>
                  <a:schemeClr val="tx1"/>
                </a:solidFill>
              </a:rPr>
              <a:t>-n</a:t>
            </a:r>
            <a:r>
              <a:rPr lang="zh-CN" altLang="en-US" dirty="0">
                <a:solidFill>
                  <a:schemeClr val="tx1"/>
                </a:solidFill>
              </a:rPr>
              <a:t>皇后问题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问题的规模：</a:t>
                </a:r>
                <a:r>
                  <a:rPr lang="en-US" altLang="zh-CN" dirty="0"/>
                  <a:t>C(16, 4) =43680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状态树：约束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：棋子不放在同行中</a:t>
                </a:r>
                <a:endParaRPr lang="en-US" altLang="zh-CN" dirty="0"/>
              </a:p>
              <a:p>
                <a:r>
                  <a:rPr lang="zh-CN" altLang="en-US" dirty="0"/>
                  <a:t>不剪枝：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叶子节点</a:t>
                </a:r>
                <a:r>
                  <a:rPr lang="en-US" altLang="zh-CN" dirty="0"/>
                  <a:t> 4^4 = 256</a:t>
                </a:r>
              </a:p>
              <a:p>
                <a:pPr lvl="1"/>
                <a:r>
                  <a:rPr lang="zh-CN" altLang="en-US" dirty="0"/>
                  <a:t>状态树的扩展节点：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dirty="0"/>
                  <a:t>=341</a:t>
                </a:r>
              </a:p>
              <a:p>
                <a:r>
                  <a:rPr lang="zh-CN" altLang="en-US" dirty="0"/>
                  <a:t>剪枝：约束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：棋子不同列且不同斜线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叶子节点</a:t>
                </a:r>
                <a:r>
                  <a:rPr lang="en-US" altLang="zh-CN" dirty="0"/>
                  <a:t>: 16</a:t>
                </a:r>
                <a:r>
                  <a:rPr lang="zh-CN" altLang="en-US" dirty="0"/>
                  <a:t>，解的个数</a:t>
                </a:r>
                <a:r>
                  <a:rPr lang="en-US" altLang="zh-CN" dirty="0"/>
                  <a:t>:2</a:t>
                </a:r>
              </a:p>
              <a:p>
                <a:pPr lvl="1"/>
                <a:r>
                  <a:rPr lang="zh-CN" altLang="en-US" dirty="0"/>
                  <a:t>状态树的扩展节点：</a:t>
                </a:r>
                <a:r>
                  <a:rPr lang="en-US" altLang="zh-CN" dirty="0"/>
                  <a:t>61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9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49</a:t>
            </a:fld>
            <a:endParaRPr lang="en-US" altLang="zh-CN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335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幂集问题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8543" y="1371600"/>
            <a:ext cx="7895771" cy="415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 err="1">
                <a:solidFill>
                  <a:srgbClr val="FF0000"/>
                </a:solidFill>
              </a:rPr>
              <a:t>GetPowerSet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List A, List &amp;B){</a:t>
            </a:r>
          </a:p>
          <a:p>
            <a:r>
              <a:rPr lang="en-US" altLang="zh-CN" sz="2400" b="1" dirty="0"/>
              <a:t>	if 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&gt; </a:t>
            </a:r>
            <a:r>
              <a:rPr lang="en-US" altLang="zh-CN" sz="2400" b="1" dirty="0" err="1"/>
              <a:t>ListLength</a:t>
            </a:r>
            <a:r>
              <a:rPr lang="en-US" altLang="zh-CN" sz="2400" b="1" dirty="0"/>
              <a:t>(A) ) Output(B);//</a:t>
            </a:r>
            <a:r>
              <a:rPr lang="zh-CN" altLang="en-US" sz="2400" b="1" dirty="0"/>
              <a:t>叶子节点</a:t>
            </a:r>
            <a:endParaRPr lang="en-US" altLang="zh-CN" sz="2400" b="1" dirty="0"/>
          </a:p>
          <a:p>
            <a:r>
              <a:rPr lang="en-US" altLang="zh-CN" sz="2400" b="1" dirty="0"/>
              <a:t>	else{</a:t>
            </a:r>
          </a:p>
          <a:p>
            <a:r>
              <a:rPr lang="en-US" altLang="zh-CN" sz="2400" b="1" dirty="0"/>
              <a:t>		</a:t>
            </a:r>
            <a:r>
              <a:rPr lang="en-US" altLang="zh-CN" sz="2400" b="1" dirty="0" err="1"/>
              <a:t>GetElem</a:t>
            </a:r>
            <a:r>
              <a:rPr lang="en-US" altLang="zh-CN" sz="2400" b="1" dirty="0"/>
              <a:t>(A,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x);</a:t>
            </a:r>
          </a:p>
          <a:p>
            <a:r>
              <a:rPr lang="en-US" altLang="zh-CN" sz="2400" b="1" dirty="0"/>
              <a:t>		k = </a:t>
            </a:r>
            <a:r>
              <a:rPr lang="en-US" altLang="zh-CN" sz="2400" b="1" dirty="0" err="1"/>
              <a:t>ListLength</a:t>
            </a:r>
            <a:r>
              <a:rPr lang="en-US" altLang="zh-CN" sz="2400" b="1" dirty="0"/>
              <a:t>(B);</a:t>
            </a:r>
          </a:p>
          <a:p>
            <a:r>
              <a:rPr lang="en-US" altLang="zh-CN" sz="2400" b="1" dirty="0"/>
              <a:t>		</a:t>
            </a:r>
            <a:r>
              <a:rPr lang="en-US" altLang="zh-CN" sz="2400" b="1" dirty="0" err="1"/>
              <a:t>ListInsert</a:t>
            </a:r>
            <a:r>
              <a:rPr lang="en-US" altLang="zh-CN" sz="2400" b="1" dirty="0"/>
              <a:t>(B, k+1, x); //</a:t>
            </a:r>
            <a:r>
              <a:rPr lang="zh-CN" altLang="en-US" sz="2400" b="1" dirty="0"/>
              <a:t>“取”第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个元素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en-US" altLang="zh-CN" sz="2400" b="1" dirty="0" err="1">
                <a:solidFill>
                  <a:srgbClr val="FF0000"/>
                </a:solidFill>
              </a:rPr>
              <a:t>GetPowerSet</a:t>
            </a:r>
            <a:r>
              <a:rPr lang="en-US" altLang="zh-CN" sz="2400" b="1" dirty="0"/>
              <a:t>( i+1, A, B);//</a:t>
            </a:r>
            <a:r>
              <a:rPr lang="zh-CN" altLang="en-US" sz="2400" b="1" dirty="0"/>
              <a:t>搜索左子树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en-US" altLang="zh-CN" sz="2400" b="1" dirty="0" err="1"/>
              <a:t>ListDelete</a:t>
            </a:r>
            <a:r>
              <a:rPr lang="en-US" altLang="zh-CN" sz="2400" b="1" dirty="0"/>
              <a:t>(B, k+1, x);//</a:t>
            </a:r>
            <a:r>
              <a:rPr lang="zh-CN" altLang="en-US" sz="2400" b="1" dirty="0"/>
              <a:t>“舍”第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个元素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en-US" altLang="zh-CN" sz="2400" b="1" dirty="0" err="1">
                <a:solidFill>
                  <a:srgbClr val="FF0000"/>
                </a:solidFill>
              </a:rPr>
              <a:t>GetPowerSet</a:t>
            </a:r>
            <a:r>
              <a:rPr lang="en-US" altLang="zh-CN" sz="2400" b="1" dirty="0"/>
              <a:t>( i+1, A, B);//</a:t>
            </a:r>
            <a:r>
              <a:rPr lang="zh-CN" altLang="en-US" sz="2400" b="1" dirty="0"/>
              <a:t>搜索右子树</a:t>
            </a:r>
            <a:endParaRPr lang="en-US" altLang="zh-CN" sz="2400" b="1" dirty="0"/>
          </a:p>
          <a:p>
            <a:r>
              <a:rPr lang="en-US" altLang="zh-CN" sz="2400" b="1" dirty="0"/>
              <a:t>	}//else</a:t>
            </a:r>
          </a:p>
          <a:p>
            <a:r>
              <a:rPr lang="en-US" altLang="zh-CN" sz="2400" b="1" dirty="0"/>
              <a:t>}//</a:t>
            </a:r>
            <a:r>
              <a:rPr lang="en-US" altLang="zh-CN" sz="2400" b="1" dirty="0" err="1"/>
              <a:t>GetPowerSet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678543" y="5670203"/>
            <a:ext cx="7895771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</a:rPr>
              <a:t>GetPowerSet</a:t>
            </a:r>
            <a:r>
              <a:rPr lang="en-US" altLang="zh-CN" sz="2400" b="1" dirty="0">
                <a:solidFill>
                  <a:srgbClr val="FF0000"/>
                </a:solidFill>
              </a:rPr>
              <a:t>( 1, A, B);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55689" y="532884"/>
            <a:ext cx="26707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A={1, 2, 3}</a:t>
            </a:r>
          </a:p>
        </p:txBody>
      </p:sp>
    </p:spTree>
    <p:extLst>
      <p:ext uri="{BB962C8B-B14F-4D97-AF65-F5344CB8AC3E}">
        <p14:creationId xmlns:p14="http://schemas.microsoft.com/office/powerpoint/2010/main" val="6463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回溯法的效率举例</a:t>
            </a:r>
            <a:r>
              <a:rPr lang="en-US" altLang="zh-CN" dirty="0">
                <a:solidFill>
                  <a:schemeClr val="tx1"/>
                </a:solidFill>
              </a:rPr>
              <a:t>-n</a:t>
            </a:r>
            <a:r>
              <a:rPr lang="zh-CN" altLang="en-US" dirty="0">
                <a:solidFill>
                  <a:schemeClr val="tx1"/>
                </a:solidFill>
              </a:rPr>
              <a:t>皇后问题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皇后问题</a:t>
            </a:r>
            <a:endParaRPr lang="en-US" altLang="zh-CN" dirty="0"/>
          </a:p>
          <a:p>
            <a:r>
              <a:rPr lang="zh-CN" altLang="en-US" dirty="0"/>
              <a:t>教材中对</a:t>
            </a:r>
            <a:r>
              <a:rPr lang="en-US" altLang="zh-CN" dirty="0"/>
              <a:t>8</a:t>
            </a:r>
            <a:r>
              <a:rPr lang="zh-CN" altLang="en-US" dirty="0"/>
              <a:t>皇后问题的效率进行了概率估计</a:t>
            </a:r>
            <a:endParaRPr lang="en-US" altLang="zh-CN" dirty="0"/>
          </a:p>
          <a:p>
            <a:r>
              <a:rPr lang="zh-CN" altLang="en-US" dirty="0"/>
              <a:t>假设只需要求出一个合法的解</a:t>
            </a:r>
            <a:endParaRPr lang="en-US" altLang="zh-CN" dirty="0"/>
          </a:p>
          <a:p>
            <a:r>
              <a:rPr lang="zh-CN" altLang="en-US" dirty="0"/>
              <a:t>扩展节点</a:t>
            </a:r>
            <a:r>
              <a:rPr lang="en-US" altLang="zh-CN" dirty="0"/>
              <a:t>/</a:t>
            </a:r>
            <a:r>
              <a:rPr lang="zh-CN" altLang="en-US" dirty="0"/>
              <a:t>总节点 大约为</a:t>
            </a:r>
            <a:r>
              <a:rPr lang="en-US" altLang="zh-CN" dirty="0"/>
              <a:t>1.55%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50</a:t>
            </a:fld>
            <a:endParaRPr lang="en-US" altLang="zh-CN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313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51</a:t>
            </a:fld>
            <a:endParaRPr lang="en-US" altLang="zh-CN" dirty="0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170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思考题：运动员最佳配对问题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/>
              <a:t>问题描述</a:t>
            </a:r>
            <a:r>
              <a:rPr lang="en-US" altLang="zh-CN" sz="2000" dirty="0"/>
              <a:t>: </a:t>
            </a:r>
            <a:r>
              <a:rPr lang="zh-CN" altLang="en-US" sz="2000" dirty="0"/>
              <a:t>羽毛球队有男女运动员各</a:t>
            </a:r>
            <a:r>
              <a:rPr lang="en-US" altLang="zh-CN" sz="2000" dirty="0"/>
              <a:t>n</a:t>
            </a:r>
            <a:r>
              <a:rPr lang="zh-CN" altLang="en-US" sz="2000" dirty="0"/>
              <a:t>人</a:t>
            </a:r>
            <a:r>
              <a:rPr lang="en-US" altLang="zh-CN" sz="2000" dirty="0"/>
              <a:t>. </a:t>
            </a:r>
            <a:r>
              <a:rPr lang="zh-CN" altLang="en-US" sz="2000" dirty="0"/>
              <a:t>给定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 err="1"/>
              <a:t>n</a:t>
            </a:r>
            <a:r>
              <a:rPr lang="en-US" altLang="zh-CN" sz="2000" dirty="0" err="1">
                <a:sym typeface="Symbol" pitchFamily="18" charset="2"/>
              </a:rPr>
              <a:t>n</a:t>
            </a:r>
            <a:r>
              <a:rPr lang="zh-CN" altLang="en-US" sz="2000" dirty="0">
                <a:sym typeface="Symbol" pitchFamily="18" charset="2"/>
              </a:rPr>
              <a:t>矩阵</a:t>
            </a:r>
            <a:r>
              <a:rPr lang="en-US" altLang="zh-CN" sz="2000" dirty="0">
                <a:sym typeface="Symbol" pitchFamily="18" charset="2"/>
              </a:rPr>
              <a:t>P</a:t>
            </a:r>
            <a:r>
              <a:rPr lang="zh-CN" altLang="en-US" sz="2000" dirty="0">
                <a:sym typeface="Symbol" pitchFamily="18" charset="2"/>
              </a:rPr>
              <a:t>和</a:t>
            </a:r>
            <a:r>
              <a:rPr lang="en-US" altLang="zh-CN" sz="2000" dirty="0">
                <a:sym typeface="Symbol" pitchFamily="18" charset="2"/>
              </a:rPr>
              <a:t>Q.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P[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][j]</a:t>
            </a:r>
            <a:r>
              <a:rPr lang="zh-CN" altLang="en-US" sz="2000" dirty="0">
                <a:sym typeface="Symbol" pitchFamily="18" charset="2"/>
              </a:rPr>
              <a:t>是男运动员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zh-CN" altLang="en-US" sz="2000" dirty="0">
                <a:sym typeface="Symbol" pitchFamily="18" charset="2"/>
              </a:rPr>
              <a:t>与女运动员</a:t>
            </a:r>
            <a:r>
              <a:rPr lang="en-US" altLang="zh-CN" sz="2000" dirty="0">
                <a:sym typeface="Symbol" pitchFamily="18" charset="2"/>
              </a:rPr>
              <a:t>j</a:t>
            </a:r>
            <a:r>
              <a:rPr lang="zh-CN" altLang="en-US" sz="2000" dirty="0">
                <a:sym typeface="Symbol" pitchFamily="18" charset="2"/>
              </a:rPr>
              <a:t>配混合双打的男运动员竞赛优势</a:t>
            </a:r>
            <a:r>
              <a:rPr lang="en-US" altLang="zh-CN" sz="2000" dirty="0">
                <a:sym typeface="Symbol" pitchFamily="18" charset="2"/>
              </a:rPr>
              <a:t>;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itchFamily="18" charset="2"/>
              </a:rPr>
              <a:t>Q[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][j]</a:t>
            </a:r>
            <a:r>
              <a:rPr lang="zh-CN" altLang="en-US" sz="2000" dirty="0">
                <a:sym typeface="Symbol" pitchFamily="18" charset="2"/>
              </a:rPr>
              <a:t>是女运动员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zh-CN" altLang="en-US" sz="2000" dirty="0">
                <a:sym typeface="Symbol" pitchFamily="18" charset="2"/>
              </a:rPr>
              <a:t>与男运动员</a:t>
            </a:r>
            <a:r>
              <a:rPr lang="en-US" altLang="zh-CN" sz="2000" dirty="0">
                <a:sym typeface="Symbol" pitchFamily="18" charset="2"/>
              </a:rPr>
              <a:t>j</a:t>
            </a:r>
            <a:r>
              <a:rPr lang="zh-CN" altLang="en-US" sz="2000" dirty="0">
                <a:sym typeface="Symbol" pitchFamily="18" charset="2"/>
              </a:rPr>
              <a:t>配混合双打的女运动员竞赛优势</a:t>
            </a:r>
            <a:r>
              <a:rPr lang="en-US" altLang="zh-CN" sz="2000" dirty="0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>
                <a:sym typeface="Symbol" pitchFamily="18" charset="2"/>
              </a:rPr>
              <a:t>由于技术配合和心理状态等各种因素影响</a:t>
            </a:r>
            <a:r>
              <a:rPr lang="en-US" altLang="zh-CN" sz="2000" dirty="0">
                <a:sym typeface="Symbol" pitchFamily="18" charset="2"/>
              </a:rPr>
              <a:t>, P[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][j]</a:t>
            </a:r>
            <a:r>
              <a:rPr lang="zh-CN" altLang="en-US" sz="2000" dirty="0">
                <a:sym typeface="Symbol" pitchFamily="18" charset="2"/>
              </a:rPr>
              <a:t>不一定等于</a:t>
            </a:r>
            <a:r>
              <a:rPr lang="en-US" altLang="zh-CN" sz="2000" dirty="0">
                <a:sym typeface="Symbol" pitchFamily="18" charset="2"/>
              </a:rPr>
              <a:t>Q[j][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]. </a:t>
            </a:r>
            <a:r>
              <a:rPr lang="zh-CN" altLang="en-US" sz="2000" dirty="0">
                <a:sym typeface="Symbol" pitchFamily="18" charset="2"/>
              </a:rPr>
              <a:t>男运动员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zh-CN" altLang="en-US" sz="2000" dirty="0">
                <a:sym typeface="Symbol" pitchFamily="18" charset="2"/>
              </a:rPr>
              <a:t>和女运动员</a:t>
            </a:r>
            <a:r>
              <a:rPr lang="en-US" altLang="zh-CN" sz="2000" dirty="0">
                <a:sym typeface="Symbol" pitchFamily="18" charset="2"/>
              </a:rPr>
              <a:t>j</a:t>
            </a:r>
            <a:r>
              <a:rPr lang="zh-CN" altLang="en-US" sz="2000" dirty="0">
                <a:sym typeface="Symbol" pitchFamily="18" charset="2"/>
              </a:rPr>
              <a:t>配对的竞赛优势是</a:t>
            </a:r>
            <a:r>
              <a:rPr lang="en-US" altLang="zh-CN" sz="2000" dirty="0">
                <a:sym typeface="Symbol" pitchFamily="18" charset="2"/>
              </a:rPr>
              <a:t>P[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][j]*Q[j][</a:t>
            </a:r>
            <a:r>
              <a:rPr lang="en-US" altLang="zh-CN" sz="2000" dirty="0" err="1">
                <a:sym typeface="Symbol" pitchFamily="18" charset="2"/>
              </a:rPr>
              <a:t>i</a:t>
            </a:r>
            <a:r>
              <a:rPr lang="en-US" altLang="zh-CN" sz="2000" dirty="0">
                <a:sym typeface="Symbol" pitchFamily="18" charset="2"/>
              </a:rPr>
              <a:t>]. </a:t>
            </a:r>
            <a:r>
              <a:rPr lang="zh-CN" altLang="en-US" sz="2000" dirty="0">
                <a:sym typeface="Symbol" pitchFamily="18" charset="2"/>
              </a:rPr>
              <a:t>设计一个算法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zh-CN" altLang="en-US" sz="2000" dirty="0">
                <a:sym typeface="Symbol" pitchFamily="18" charset="2"/>
              </a:rPr>
              <a:t>计算男女运动员最佳配对法</a:t>
            </a:r>
            <a:r>
              <a:rPr lang="en-US" altLang="zh-CN" sz="2000" dirty="0">
                <a:sym typeface="Symbol" pitchFamily="18" charset="2"/>
              </a:rPr>
              <a:t>, </a:t>
            </a:r>
            <a:r>
              <a:rPr lang="zh-CN" altLang="en-US" sz="2000" dirty="0">
                <a:sym typeface="Symbol" pitchFamily="18" charset="2"/>
              </a:rPr>
              <a:t>使得各组男女双方竞赛优势的总和达到最大</a:t>
            </a:r>
            <a:r>
              <a:rPr lang="en-US" altLang="zh-CN" sz="2000" dirty="0">
                <a:sym typeface="Symbol" pitchFamily="18" charset="2"/>
              </a:rPr>
              <a:t>.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>
                <a:sym typeface="Symbol" pitchFamily="18" charset="2"/>
              </a:rPr>
              <a:t>数据输入</a:t>
            </a:r>
            <a:r>
              <a:rPr lang="en-US" altLang="zh-CN" sz="2000" dirty="0">
                <a:sym typeface="Symbol" pitchFamily="18" charset="2"/>
              </a:rPr>
              <a:t>: </a:t>
            </a:r>
            <a:r>
              <a:rPr lang="zh-CN" altLang="en-US" sz="2000" dirty="0">
                <a:sym typeface="Symbol" pitchFamily="18" charset="2"/>
              </a:rPr>
              <a:t>正整数</a:t>
            </a:r>
            <a:r>
              <a:rPr lang="en-US" altLang="zh-CN" sz="2000" dirty="0">
                <a:sym typeface="Symbol" pitchFamily="18" charset="2"/>
              </a:rPr>
              <a:t>n(1n20)</a:t>
            </a:r>
            <a:r>
              <a:rPr lang="zh-CN" altLang="en-US" sz="2000" dirty="0">
                <a:sym typeface="Symbol" pitchFamily="18" charset="2"/>
              </a:rPr>
              <a:t>，</a:t>
            </a:r>
            <a:r>
              <a:rPr lang="en-US" altLang="zh-CN" sz="2000" dirty="0">
                <a:sym typeface="Symbol" pitchFamily="18" charset="2"/>
              </a:rPr>
              <a:t>P</a:t>
            </a:r>
            <a:r>
              <a:rPr lang="zh-CN" altLang="en-US" sz="2000" dirty="0">
                <a:sym typeface="Symbol" pitchFamily="18" charset="2"/>
              </a:rPr>
              <a:t>和</a:t>
            </a:r>
            <a:r>
              <a:rPr lang="en-US" altLang="zh-CN" sz="2000" dirty="0">
                <a:sym typeface="Symbol" pitchFamily="18" charset="2"/>
              </a:rPr>
              <a:t>Q 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>
                <a:sym typeface="Symbol" pitchFamily="18" charset="2"/>
              </a:rPr>
              <a:t>结果输出</a:t>
            </a:r>
            <a:r>
              <a:rPr lang="en-US" altLang="zh-CN" sz="2000" dirty="0">
                <a:sym typeface="Symbol" pitchFamily="18" charset="2"/>
              </a:rPr>
              <a:t>: </a:t>
            </a:r>
            <a:r>
              <a:rPr lang="zh-CN" altLang="en-US" sz="2000" dirty="0">
                <a:sym typeface="Symbol" pitchFamily="18" charset="2"/>
              </a:rPr>
              <a:t>最佳配对的各组男女双方竞赛优势总和 </a:t>
            </a: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>
                <a:sym typeface="Symbol" pitchFamily="18" charset="2"/>
              </a:rPr>
              <a:t>例如：</a:t>
            </a:r>
            <a:r>
              <a:rPr lang="en-US" altLang="zh-CN" sz="2000" dirty="0">
                <a:sym typeface="Symbol" pitchFamily="18" charset="2"/>
              </a:rPr>
              <a:t>n=3</a:t>
            </a:r>
            <a:r>
              <a:rPr lang="zh-CN" altLang="en-US" sz="2000" dirty="0">
                <a:sym typeface="Symbol" pitchFamily="18" charset="2"/>
              </a:rPr>
              <a:t>，</a:t>
            </a:r>
            <a:endParaRPr lang="en-US" altLang="zh-CN" sz="2000" dirty="0">
              <a:sym typeface="Symbol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/>
              <a:t>P =</a:t>
            </a: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en-US" altLang="zh-CN" sz="20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000" dirty="0">
                <a:sym typeface="Symbol" pitchFamily="18" charset="2"/>
              </a:rPr>
              <a:t>结果为</a:t>
            </a:r>
            <a:r>
              <a:rPr lang="en-US" altLang="zh-CN" sz="2000" dirty="0">
                <a:sym typeface="Symbol" pitchFamily="18" charset="2"/>
              </a:rPr>
              <a:t>52.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52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36150" y="4821564"/>
            <a:ext cx="11312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</a:rPr>
              <a:t>10 2 3 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2 3 4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  3 4 5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622085" y="4913896"/>
            <a:ext cx="551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</a:rPr>
              <a:t>Q=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73628" y="4821563"/>
            <a:ext cx="10028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</a:rPr>
              <a:t>2 2 2 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3 5 3 </a:t>
            </a:r>
          </a:p>
          <a:p>
            <a:r>
              <a:rPr lang="en-US" altLang="zh-CN" sz="2000" b="1" dirty="0">
                <a:solidFill>
                  <a:srgbClr val="000000"/>
                </a:solidFill>
              </a:rPr>
              <a:t>4 5 1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48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幂集问题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393939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1966" y="1456610"/>
            <a:ext cx="8425543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SzPct val="110000"/>
              <a:buFont typeface="Symbol" pitchFamily="18" charset="2"/>
              <a:buChar char="¨"/>
            </a:pPr>
            <a:r>
              <a:rPr kumimoji="1" lang="zh-CN" altLang="en-US" sz="2400" b="1" kern="0" dirty="0">
                <a:solidFill>
                  <a:srgbClr val="000000"/>
                </a:solidFill>
              </a:rPr>
              <a:t>例：求含</a:t>
            </a:r>
            <a:r>
              <a:rPr kumimoji="1" lang="en-US" altLang="zh-CN" sz="2400" b="1" kern="0" dirty="0">
                <a:solidFill>
                  <a:srgbClr val="000000"/>
                </a:solidFill>
              </a:rPr>
              <a:t>n</a:t>
            </a:r>
            <a:r>
              <a:rPr kumimoji="1" lang="zh-CN" altLang="en-US" sz="2400" b="1" kern="0" dirty="0">
                <a:solidFill>
                  <a:srgbClr val="000000"/>
                </a:solidFill>
              </a:rPr>
              <a:t>个元素的集合的幂集。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Tx/>
              <a:buChar char="¶"/>
            </a:pPr>
            <a:r>
              <a:rPr kumimoji="1" lang="zh-CN" altLang="en-US" sz="2400" b="1" kern="0" dirty="0">
                <a:solidFill>
                  <a:srgbClr val="400080"/>
                </a:solidFill>
              </a:rPr>
              <a:t>如 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n = 3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A={1,2,3}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Tx/>
              <a:buChar char="¶"/>
            </a:pPr>
            <a:r>
              <a:rPr kumimoji="1" lang="en-US" altLang="zh-CN" sz="2400" b="1" kern="0" dirty="0">
                <a:solidFill>
                  <a:srgbClr val="400080"/>
                </a:solidFill>
              </a:rPr>
              <a:t>A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的幂集为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{{1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2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3}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{1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2}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{1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 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3}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{2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3}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{1}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{2}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{3}</a:t>
            </a:r>
            <a:r>
              <a:rPr kumimoji="1" lang="zh-CN" altLang="en-US" sz="2400" b="1" kern="0" dirty="0">
                <a:solidFill>
                  <a:srgbClr val="400080"/>
                </a:solidFill>
              </a:rPr>
              <a:t>，</a:t>
            </a:r>
            <a:r>
              <a:rPr kumimoji="1" lang="en-US" altLang="zh-CN" sz="2400" b="1" kern="0" dirty="0">
                <a:solidFill>
                  <a:srgbClr val="400080"/>
                </a:solidFill>
              </a:rPr>
              <a:t>{}}</a:t>
            </a: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00CC"/>
              </a:buClr>
              <a:buSzPct val="110000"/>
              <a:buFont typeface="Symbol" pitchFamily="18" charset="2"/>
              <a:buChar char="¨"/>
            </a:pPr>
            <a:endParaRPr kumimoji="1" lang="zh-CN" altLang="en-US" sz="2400" b="1" kern="0" dirty="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7152" y="6006676"/>
            <a:ext cx="677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问题求解过程：遍历状态树，输出所有叶子节点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96435" y="3068069"/>
            <a:ext cx="8962855" cy="2865020"/>
            <a:chOff x="96435" y="2995499"/>
            <a:chExt cx="8962855" cy="2865020"/>
          </a:xfrm>
        </p:grpSpPr>
        <p:sp>
          <p:nvSpPr>
            <p:cNvPr id="38" name="矩形 37"/>
            <p:cNvSpPr/>
            <p:nvPr/>
          </p:nvSpPr>
          <p:spPr bwMode="auto">
            <a:xfrm>
              <a:off x="4099495" y="2995499"/>
              <a:ext cx="1044000" cy="406400"/>
            </a:xfrm>
            <a:prstGeom prst="rect">
              <a:avLst/>
            </a:prstGeom>
            <a:noFill/>
            <a:ln w="28575" cap="sq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316738" y="3772479"/>
              <a:ext cx="1044000" cy="430887"/>
              <a:chOff x="6905991" y="3777318"/>
              <a:chExt cx="1044000" cy="430887"/>
            </a:xfrm>
          </p:grpSpPr>
          <p:sp>
            <p:nvSpPr>
              <p:cNvPr id="93" name="矩形 92"/>
              <p:cNvSpPr/>
              <p:nvPr/>
            </p:nvSpPr>
            <p:spPr bwMode="auto">
              <a:xfrm>
                <a:off x="7196278" y="3777318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4" name="矩形 93"/>
              <p:cNvSpPr/>
              <p:nvPr/>
            </p:nvSpPr>
            <p:spPr bwMode="auto">
              <a:xfrm>
                <a:off x="6905991" y="3789561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831578" y="3765074"/>
              <a:ext cx="1044000" cy="430887"/>
              <a:chOff x="2783112" y="3746218"/>
              <a:chExt cx="1044000" cy="430887"/>
            </a:xfrm>
          </p:grpSpPr>
          <p:sp>
            <p:nvSpPr>
              <p:cNvPr id="91" name="矩形 90"/>
              <p:cNvSpPr/>
              <p:nvPr/>
            </p:nvSpPr>
            <p:spPr bwMode="auto">
              <a:xfrm>
                <a:off x="3051344" y="3746218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 bwMode="auto">
              <a:xfrm>
                <a:off x="2783112" y="3753623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5272738" y="4534664"/>
              <a:ext cx="1044000" cy="430887"/>
              <a:chOff x="5823146" y="4564592"/>
              <a:chExt cx="1044000" cy="430887"/>
            </a:xfrm>
          </p:grpSpPr>
          <p:sp>
            <p:nvSpPr>
              <p:cNvPr id="89" name="矩形 88"/>
              <p:cNvSpPr/>
              <p:nvPr/>
            </p:nvSpPr>
            <p:spPr bwMode="auto">
              <a:xfrm>
                <a:off x="6135489" y="4564592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90" name="矩形 89"/>
              <p:cNvSpPr/>
              <p:nvPr/>
            </p:nvSpPr>
            <p:spPr bwMode="auto">
              <a:xfrm>
                <a:off x="5823146" y="4576836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712693" y="4552349"/>
              <a:ext cx="1044000" cy="430887"/>
              <a:chOff x="1700267" y="4540897"/>
              <a:chExt cx="1044000" cy="430887"/>
            </a:xfrm>
          </p:grpSpPr>
          <p:sp>
            <p:nvSpPr>
              <p:cNvPr id="87" name="矩形 86"/>
              <p:cNvSpPr/>
              <p:nvPr/>
            </p:nvSpPr>
            <p:spPr bwMode="auto">
              <a:xfrm>
                <a:off x="1885042" y="4540897"/>
                <a:ext cx="713015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dirty="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1, 2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 bwMode="auto">
              <a:xfrm>
                <a:off x="1700267" y="4540897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2902091" y="4564591"/>
              <a:ext cx="1044000" cy="430887"/>
              <a:chOff x="3163091" y="4533492"/>
              <a:chExt cx="1044000" cy="430887"/>
            </a:xfrm>
          </p:grpSpPr>
          <p:sp>
            <p:nvSpPr>
              <p:cNvPr id="85" name="矩形 84"/>
              <p:cNvSpPr/>
              <p:nvPr/>
            </p:nvSpPr>
            <p:spPr bwMode="auto">
              <a:xfrm>
                <a:off x="3431323" y="4533492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 bwMode="auto">
              <a:xfrm>
                <a:off x="3163091" y="4540897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96435" y="5429632"/>
              <a:ext cx="1044000" cy="430887"/>
              <a:chOff x="96435" y="5429632"/>
              <a:chExt cx="1044000" cy="430887"/>
            </a:xfrm>
          </p:grpSpPr>
          <p:sp>
            <p:nvSpPr>
              <p:cNvPr id="83" name="矩形 82"/>
              <p:cNvSpPr/>
              <p:nvPr/>
            </p:nvSpPr>
            <p:spPr bwMode="auto">
              <a:xfrm>
                <a:off x="163283" y="5429632"/>
                <a:ext cx="940084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dirty="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1, 2, 3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 bwMode="auto">
              <a:xfrm>
                <a:off x="96435" y="5429632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227700" y="5429632"/>
              <a:ext cx="1044000" cy="430887"/>
              <a:chOff x="1186037" y="5420688"/>
              <a:chExt cx="1044000" cy="430887"/>
            </a:xfrm>
          </p:grpSpPr>
          <p:sp>
            <p:nvSpPr>
              <p:cNvPr id="81" name="矩形 80"/>
              <p:cNvSpPr/>
              <p:nvPr/>
            </p:nvSpPr>
            <p:spPr bwMode="auto">
              <a:xfrm>
                <a:off x="1370812" y="5420688"/>
                <a:ext cx="713015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dirty="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1, 2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 bwMode="auto">
              <a:xfrm>
                <a:off x="1186037" y="5420688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2358965" y="5429632"/>
              <a:ext cx="1044000" cy="430887"/>
              <a:chOff x="2285680" y="5387512"/>
              <a:chExt cx="1044000" cy="430887"/>
            </a:xfrm>
          </p:grpSpPr>
          <p:sp>
            <p:nvSpPr>
              <p:cNvPr id="79" name="矩形 78"/>
              <p:cNvSpPr/>
              <p:nvPr/>
            </p:nvSpPr>
            <p:spPr bwMode="auto">
              <a:xfrm>
                <a:off x="2470455" y="5387512"/>
                <a:ext cx="713015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dirty="0">
                    <a:solidFill>
                      <a:schemeClr val="tx2"/>
                    </a:solidFill>
                    <a:latin typeface="Times New Roman" pitchFamily="18" charset="0"/>
                    <a:ea typeface="宋体" pitchFamily="2" charset="-122"/>
                  </a:rPr>
                  <a:t>1, 3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 bwMode="auto">
              <a:xfrm>
                <a:off x="2285680" y="5387512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3490230" y="5429632"/>
              <a:ext cx="1044000" cy="430887"/>
              <a:chOff x="3570136" y="5377004"/>
              <a:chExt cx="1044000" cy="430887"/>
            </a:xfrm>
          </p:grpSpPr>
          <p:sp>
            <p:nvSpPr>
              <p:cNvPr id="77" name="矩形 76"/>
              <p:cNvSpPr/>
              <p:nvPr/>
            </p:nvSpPr>
            <p:spPr bwMode="auto">
              <a:xfrm>
                <a:off x="3838368" y="5377004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1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 bwMode="auto">
              <a:xfrm>
                <a:off x="3570136" y="5384409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4621495" y="5429632"/>
              <a:ext cx="1044000" cy="430887"/>
              <a:chOff x="5300944" y="5421563"/>
              <a:chExt cx="1044000" cy="430887"/>
            </a:xfrm>
          </p:grpSpPr>
          <p:sp>
            <p:nvSpPr>
              <p:cNvPr id="75" name="矩形 74"/>
              <p:cNvSpPr/>
              <p:nvPr/>
            </p:nvSpPr>
            <p:spPr bwMode="auto">
              <a:xfrm>
                <a:off x="5552621" y="5421563"/>
                <a:ext cx="503352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2, 3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 bwMode="auto">
              <a:xfrm>
                <a:off x="5300944" y="5433807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5752760" y="5429632"/>
              <a:ext cx="1044000" cy="430887"/>
              <a:chOff x="6605498" y="5419702"/>
              <a:chExt cx="1044000" cy="430887"/>
            </a:xfrm>
          </p:grpSpPr>
          <p:sp>
            <p:nvSpPr>
              <p:cNvPr id="73" name="矩形 72"/>
              <p:cNvSpPr/>
              <p:nvPr/>
            </p:nvSpPr>
            <p:spPr bwMode="auto">
              <a:xfrm>
                <a:off x="6917841" y="5419702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2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6605498" y="5431946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397614" y="4514805"/>
              <a:ext cx="1044000" cy="430887"/>
              <a:chOff x="6905991" y="3777318"/>
              <a:chExt cx="1044000" cy="430887"/>
            </a:xfrm>
          </p:grpSpPr>
          <p:sp>
            <p:nvSpPr>
              <p:cNvPr id="71" name="矩形 70"/>
              <p:cNvSpPr/>
              <p:nvPr/>
            </p:nvSpPr>
            <p:spPr bwMode="auto">
              <a:xfrm>
                <a:off x="7196278" y="3777318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 bwMode="auto">
              <a:xfrm>
                <a:off x="6905991" y="3789561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884025" y="5429632"/>
              <a:ext cx="1044000" cy="430887"/>
              <a:chOff x="6905991" y="3777318"/>
              <a:chExt cx="1044000" cy="430887"/>
            </a:xfrm>
          </p:grpSpPr>
          <p:sp>
            <p:nvSpPr>
              <p:cNvPr id="69" name="矩形 68"/>
              <p:cNvSpPr/>
              <p:nvPr/>
            </p:nvSpPr>
            <p:spPr bwMode="auto">
              <a:xfrm>
                <a:off x="7196278" y="3777318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3</a:t>
                </a: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 bwMode="auto">
              <a:xfrm>
                <a:off x="6905991" y="3789561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015290" y="5429632"/>
              <a:ext cx="1044000" cy="430887"/>
              <a:chOff x="6905991" y="3777318"/>
              <a:chExt cx="1044000" cy="430887"/>
            </a:xfrm>
          </p:grpSpPr>
          <p:sp>
            <p:nvSpPr>
              <p:cNvPr id="67" name="矩形 66"/>
              <p:cNvSpPr/>
              <p:nvPr/>
            </p:nvSpPr>
            <p:spPr bwMode="auto">
              <a:xfrm>
                <a:off x="7196278" y="3777318"/>
                <a:ext cx="442686" cy="430887"/>
              </a:xfrm>
              <a:prstGeom prst="rect">
                <a:avLst/>
              </a:prstGeom>
              <a:solidFill>
                <a:schemeClr val="bg2"/>
              </a:solidFill>
              <a:ln w="28575" cap="sq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0" tIns="0" rIns="0" bIns="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 bwMode="auto">
              <a:xfrm>
                <a:off x="6905991" y="3789561"/>
                <a:ext cx="1044000" cy="406400"/>
              </a:xfrm>
              <a:prstGeom prst="rect">
                <a:avLst/>
              </a:prstGeom>
              <a:noFill/>
              <a:ln w="28575" cap="sq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cxnSp>
          <p:nvCxnSpPr>
            <p:cNvPr id="53" name="直接连接符 52"/>
            <p:cNvCxnSpPr>
              <a:endCxn id="91" idx="0"/>
            </p:cNvCxnSpPr>
            <p:nvPr/>
          </p:nvCxnSpPr>
          <p:spPr bwMode="auto">
            <a:xfrm flipH="1">
              <a:off x="2321153" y="3423469"/>
              <a:ext cx="2300342" cy="341605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直接连接符 53"/>
            <p:cNvCxnSpPr>
              <a:stCxn id="38" idx="2"/>
              <a:endCxn id="93" idx="0"/>
            </p:cNvCxnSpPr>
            <p:nvPr/>
          </p:nvCxnSpPr>
          <p:spPr bwMode="auto">
            <a:xfrm>
              <a:off x="4621495" y="3401899"/>
              <a:ext cx="2206873" cy="37058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直接连接符 54"/>
            <p:cNvCxnSpPr>
              <a:stCxn id="91" idx="2"/>
              <a:endCxn id="88" idx="0"/>
            </p:cNvCxnSpPr>
            <p:nvPr/>
          </p:nvCxnSpPr>
          <p:spPr bwMode="auto">
            <a:xfrm flipH="1">
              <a:off x="1234693" y="4195961"/>
              <a:ext cx="1086460" cy="35638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直接连接符 55"/>
            <p:cNvCxnSpPr>
              <a:stCxn id="91" idx="2"/>
              <a:endCxn id="85" idx="0"/>
            </p:cNvCxnSpPr>
            <p:nvPr/>
          </p:nvCxnSpPr>
          <p:spPr bwMode="auto">
            <a:xfrm>
              <a:off x="2321153" y="4195961"/>
              <a:ext cx="1070513" cy="36863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直接连接符 56"/>
            <p:cNvCxnSpPr>
              <a:stCxn id="94" idx="2"/>
              <a:endCxn id="89" idx="0"/>
            </p:cNvCxnSpPr>
            <p:nvPr/>
          </p:nvCxnSpPr>
          <p:spPr bwMode="auto">
            <a:xfrm flipH="1">
              <a:off x="5806424" y="4191122"/>
              <a:ext cx="1032314" cy="343542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直接连接符 57"/>
            <p:cNvCxnSpPr>
              <a:stCxn id="93" idx="2"/>
              <a:endCxn id="71" idx="0"/>
            </p:cNvCxnSpPr>
            <p:nvPr/>
          </p:nvCxnSpPr>
          <p:spPr bwMode="auto">
            <a:xfrm>
              <a:off x="6828368" y="4203366"/>
              <a:ext cx="1080876" cy="311439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>
              <a:stCxn id="87" idx="2"/>
              <a:endCxn id="83" idx="0"/>
            </p:cNvCxnSpPr>
            <p:nvPr/>
          </p:nvCxnSpPr>
          <p:spPr bwMode="auto">
            <a:xfrm flipH="1">
              <a:off x="633325" y="4983236"/>
              <a:ext cx="620651" cy="4463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>
              <a:stCxn id="87" idx="2"/>
              <a:endCxn id="81" idx="0"/>
            </p:cNvCxnSpPr>
            <p:nvPr/>
          </p:nvCxnSpPr>
          <p:spPr bwMode="auto">
            <a:xfrm>
              <a:off x="1253976" y="4983236"/>
              <a:ext cx="515007" cy="44639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>
              <a:stCxn id="86" idx="2"/>
              <a:endCxn id="79" idx="0"/>
            </p:cNvCxnSpPr>
            <p:nvPr/>
          </p:nvCxnSpPr>
          <p:spPr bwMode="auto">
            <a:xfrm flipH="1">
              <a:off x="2900248" y="4978396"/>
              <a:ext cx="523843" cy="45123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>
              <a:stCxn id="86" idx="2"/>
              <a:endCxn id="77" idx="0"/>
            </p:cNvCxnSpPr>
            <p:nvPr/>
          </p:nvCxnSpPr>
          <p:spPr bwMode="auto">
            <a:xfrm>
              <a:off x="3424091" y="4978396"/>
              <a:ext cx="555714" cy="451236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>
              <a:stCxn id="90" idx="2"/>
              <a:endCxn id="76" idx="0"/>
            </p:cNvCxnSpPr>
            <p:nvPr/>
          </p:nvCxnSpPr>
          <p:spPr bwMode="auto">
            <a:xfrm flipH="1">
              <a:off x="5143495" y="4953308"/>
              <a:ext cx="651243" cy="48856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>
              <a:stCxn id="90" idx="2"/>
              <a:endCxn id="74" idx="0"/>
            </p:cNvCxnSpPr>
            <p:nvPr/>
          </p:nvCxnSpPr>
          <p:spPr bwMode="auto">
            <a:xfrm>
              <a:off x="5794738" y="4953308"/>
              <a:ext cx="480022" cy="48856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>
              <a:stCxn id="71" idx="2"/>
              <a:endCxn id="70" idx="0"/>
            </p:cNvCxnSpPr>
            <p:nvPr/>
          </p:nvCxnSpPr>
          <p:spPr bwMode="auto">
            <a:xfrm flipH="1">
              <a:off x="7406025" y="4945692"/>
              <a:ext cx="503219" cy="49618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>
              <a:stCxn id="71" idx="2"/>
              <a:endCxn id="68" idx="0"/>
            </p:cNvCxnSpPr>
            <p:nvPr/>
          </p:nvCxnSpPr>
          <p:spPr bwMode="auto">
            <a:xfrm>
              <a:off x="7909244" y="4945692"/>
              <a:ext cx="628046" cy="49618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5" name="矩形 34"/>
          <p:cNvSpPr/>
          <p:nvPr/>
        </p:nvSpPr>
        <p:spPr bwMode="auto">
          <a:xfrm>
            <a:off x="32334" y="3031037"/>
            <a:ext cx="9111666" cy="3024932"/>
          </a:xfrm>
          <a:prstGeom prst="rect">
            <a:avLst/>
          </a:prstGeom>
          <a:solidFill>
            <a:schemeClr val="bg1"/>
          </a:solidFill>
          <a:ln w="28575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952918" y="3197683"/>
            <a:ext cx="4767144" cy="2343507"/>
            <a:chOff x="1927" y="2387"/>
            <a:chExt cx="3493" cy="1678"/>
          </a:xfrm>
          <a:solidFill>
            <a:schemeClr val="accent1"/>
          </a:solidFill>
        </p:grpSpPr>
        <p:sp>
          <p:nvSpPr>
            <p:cNvPr id="6" name="Oval 51"/>
            <p:cNvSpPr>
              <a:spLocks noChangeAspect="1"/>
            </p:cNvSpPr>
            <p:nvPr/>
          </p:nvSpPr>
          <p:spPr bwMode="auto">
            <a:xfrm>
              <a:off x="3446" y="2387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7" name="Oval 51"/>
            <p:cNvSpPr>
              <a:spLocks noChangeAspect="1"/>
            </p:cNvSpPr>
            <p:nvPr/>
          </p:nvSpPr>
          <p:spPr bwMode="auto">
            <a:xfrm>
              <a:off x="2568" y="27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Oval 51"/>
            <p:cNvSpPr>
              <a:spLocks noChangeAspect="1"/>
            </p:cNvSpPr>
            <p:nvPr/>
          </p:nvSpPr>
          <p:spPr bwMode="auto">
            <a:xfrm>
              <a:off x="4362" y="27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2137" y="321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2998" y="3218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11" name="AutoShape 15"/>
            <p:cNvCxnSpPr>
              <a:cxnSpLocks noChangeShapeType="1"/>
              <a:stCxn id="6" idx="3"/>
              <a:endCxn id="7" idx="7"/>
            </p:cNvCxnSpPr>
            <p:nvPr/>
          </p:nvCxnSpPr>
          <p:spPr bwMode="auto">
            <a:xfrm flipH="1">
              <a:off x="2897" y="2716"/>
              <a:ext cx="606" cy="113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2" name="AutoShape 16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3775" y="2716"/>
              <a:ext cx="644" cy="11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3" name="AutoShape 17"/>
            <p:cNvCxnSpPr>
              <a:cxnSpLocks noChangeShapeType="1"/>
              <a:stCxn id="7" idx="3"/>
              <a:endCxn id="9" idx="0"/>
            </p:cNvCxnSpPr>
            <p:nvPr/>
          </p:nvCxnSpPr>
          <p:spPr bwMode="auto">
            <a:xfrm flipH="1">
              <a:off x="2330" y="3102"/>
              <a:ext cx="295" cy="11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4" name="AutoShape 18"/>
            <p:cNvCxnSpPr>
              <a:cxnSpLocks noChangeShapeType="1"/>
              <a:stCxn id="7" idx="5"/>
              <a:endCxn id="10" idx="0"/>
            </p:cNvCxnSpPr>
            <p:nvPr/>
          </p:nvCxnSpPr>
          <p:spPr bwMode="auto">
            <a:xfrm>
              <a:off x="2897" y="3102"/>
              <a:ext cx="294" cy="11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5" name="Oval 51"/>
            <p:cNvSpPr>
              <a:spLocks noChangeAspect="1"/>
            </p:cNvSpPr>
            <p:nvPr/>
          </p:nvSpPr>
          <p:spPr bwMode="auto">
            <a:xfrm>
              <a:off x="192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111 </a:t>
              </a:r>
            </a:p>
          </p:txBody>
        </p:sp>
        <p:sp>
          <p:nvSpPr>
            <p:cNvPr id="16" name="Oval 51"/>
            <p:cNvSpPr>
              <a:spLocks noChangeAspect="1"/>
            </p:cNvSpPr>
            <p:nvPr/>
          </p:nvSpPr>
          <p:spPr bwMode="auto">
            <a:xfrm>
              <a:off x="2359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110 </a:t>
              </a:r>
            </a:p>
          </p:txBody>
        </p:sp>
        <p:cxnSp>
          <p:nvCxnSpPr>
            <p:cNvPr id="17" name="AutoShape 17"/>
            <p:cNvCxnSpPr>
              <a:cxnSpLocks noChangeShapeType="1"/>
              <a:stCxn id="9" idx="3"/>
            </p:cNvCxnSpPr>
            <p:nvPr/>
          </p:nvCxnSpPr>
          <p:spPr bwMode="auto">
            <a:xfrm flipH="1">
              <a:off x="2120" y="3548"/>
              <a:ext cx="74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9" idx="5"/>
            </p:cNvCxnSpPr>
            <p:nvPr/>
          </p:nvCxnSpPr>
          <p:spPr bwMode="auto">
            <a:xfrm>
              <a:off x="2466" y="3548"/>
              <a:ext cx="86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51"/>
            <p:cNvSpPr>
              <a:spLocks noChangeAspect="1"/>
            </p:cNvSpPr>
            <p:nvPr/>
          </p:nvSpPr>
          <p:spPr bwMode="auto">
            <a:xfrm>
              <a:off x="278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20" name="Oval 51"/>
            <p:cNvSpPr>
              <a:spLocks noChangeAspect="1"/>
            </p:cNvSpPr>
            <p:nvPr/>
          </p:nvSpPr>
          <p:spPr bwMode="auto">
            <a:xfrm>
              <a:off x="3223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100</a:t>
              </a:r>
            </a:p>
          </p:txBody>
        </p:sp>
        <p:cxnSp>
          <p:nvCxnSpPr>
            <p:cNvPr id="21" name="AutoShape 17"/>
            <p:cNvCxnSpPr>
              <a:cxnSpLocks noChangeShapeType="1"/>
              <a:stCxn id="10" idx="3"/>
            </p:cNvCxnSpPr>
            <p:nvPr/>
          </p:nvCxnSpPr>
          <p:spPr bwMode="auto">
            <a:xfrm flipH="1">
              <a:off x="2980" y="3547"/>
              <a:ext cx="75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" name="AutoShape 18"/>
            <p:cNvCxnSpPr>
              <a:cxnSpLocks noChangeShapeType="1"/>
              <a:stCxn id="10" idx="5"/>
            </p:cNvCxnSpPr>
            <p:nvPr/>
          </p:nvCxnSpPr>
          <p:spPr bwMode="auto">
            <a:xfrm>
              <a:off x="3327" y="3547"/>
              <a:ext cx="89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3" name="Oval 51"/>
            <p:cNvSpPr>
              <a:spLocks noChangeAspect="1"/>
            </p:cNvSpPr>
            <p:nvPr/>
          </p:nvSpPr>
          <p:spPr bwMode="auto">
            <a:xfrm>
              <a:off x="3945" y="3226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24" name="Oval 51"/>
            <p:cNvSpPr>
              <a:spLocks noChangeAspect="1"/>
            </p:cNvSpPr>
            <p:nvPr/>
          </p:nvSpPr>
          <p:spPr bwMode="auto">
            <a:xfrm>
              <a:off x="4807" y="3225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00</a:t>
              </a:r>
            </a:p>
          </p:txBody>
        </p:sp>
        <p:cxnSp>
          <p:nvCxnSpPr>
            <p:cNvPr id="25" name="AutoShape 17"/>
            <p:cNvCxnSpPr>
              <a:cxnSpLocks noChangeShapeType="1"/>
              <a:stCxn id="8" idx="3"/>
            </p:cNvCxnSpPr>
            <p:nvPr/>
          </p:nvCxnSpPr>
          <p:spPr bwMode="auto">
            <a:xfrm flipH="1">
              <a:off x="4138" y="3101"/>
              <a:ext cx="28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AutoShape 18"/>
            <p:cNvCxnSpPr>
              <a:cxnSpLocks noChangeShapeType="1"/>
              <a:stCxn id="8" idx="5"/>
            </p:cNvCxnSpPr>
            <p:nvPr/>
          </p:nvCxnSpPr>
          <p:spPr bwMode="auto">
            <a:xfrm>
              <a:off x="4691" y="3101"/>
              <a:ext cx="30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Oval 51"/>
            <p:cNvSpPr>
              <a:spLocks noChangeAspect="1"/>
            </p:cNvSpPr>
            <p:nvPr/>
          </p:nvSpPr>
          <p:spPr bwMode="auto">
            <a:xfrm>
              <a:off x="3738" y="3680"/>
              <a:ext cx="390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011 </a:t>
              </a:r>
            </a:p>
          </p:txBody>
        </p:sp>
        <p:sp>
          <p:nvSpPr>
            <p:cNvPr id="28" name="Oval 51"/>
            <p:cNvSpPr>
              <a:spLocks noChangeAspect="1"/>
            </p:cNvSpPr>
            <p:nvPr/>
          </p:nvSpPr>
          <p:spPr bwMode="auto">
            <a:xfrm>
              <a:off x="4170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010 </a:t>
              </a:r>
            </a:p>
          </p:txBody>
        </p:sp>
        <p:cxnSp>
          <p:nvCxnSpPr>
            <p:cNvPr id="29" name="AutoShape 17"/>
            <p:cNvCxnSpPr>
              <a:cxnSpLocks noChangeShapeType="1"/>
            </p:cNvCxnSpPr>
            <p:nvPr/>
          </p:nvCxnSpPr>
          <p:spPr bwMode="auto">
            <a:xfrm flipH="1">
              <a:off x="3931" y="3555"/>
              <a:ext cx="7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" name="AutoShape 18"/>
            <p:cNvCxnSpPr>
              <a:cxnSpLocks noChangeShapeType="1"/>
            </p:cNvCxnSpPr>
            <p:nvPr/>
          </p:nvCxnSpPr>
          <p:spPr bwMode="auto">
            <a:xfrm>
              <a:off x="4274" y="3555"/>
              <a:ext cx="8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1" name="Oval 51"/>
            <p:cNvSpPr>
              <a:spLocks noChangeAspect="1"/>
            </p:cNvSpPr>
            <p:nvPr/>
          </p:nvSpPr>
          <p:spPr bwMode="auto">
            <a:xfrm>
              <a:off x="459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32" name="Oval 51"/>
            <p:cNvSpPr>
              <a:spLocks noChangeAspect="1"/>
            </p:cNvSpPr>
            <p:nvPr/>
          </p:nvSpPr>
          <p:spPr bwMode="auto">
            <a:xfrm>
              <a:off x="5034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000</a:t>
              </a:r>
            </a:p>
          </p:txBody>
        </p:sp>
        <p:cxnSp>
          <p:nvCxnSpPr>
            <p:cNvPr id="33" name="AutoShape 17"/>
            <p:cNvCxnSpPr>
              <a:cxnSpLocks noChangeShapeType="1"/>
            </p:cNvCxnSpPr>
            <p:nvPr/>
          </p:nvCxnSpPr>
          <p:spPr bwMode="auto">
            <a:xfrm flipH="1">
              <a:off x="4791" y="3554"/>
              <a:ext cx="73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" name="AutoShape 18"/>
            <p:cNvCxnSpPr>
              <a:cxnSpLocks noChangeShapeType="1"/>
            </p:cNvCxnSpPr>
            <p:nvPr/>
          </p:nvCxnSpPr>
          <p:spPr bwMode="auto">
            <a:xfrm>
              <a:off x="5136" y="3554"/>
              <a:ext cx="9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05891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x[ ] </a:t>
            </a:r>
            <a:r>
              <a:rPr lang="zh-CN" altLang="en-US" dirty="0"/>
              <a:t>表示棋局，例</a:t>
            </a:r>
            <a:r>
              <a:rPr lang="en-US" altLang="zh-CN" dirty="0"/>
              <a:t>x = (1, 0, 1)</a:t>
            </a:r>
            <a:r>
              <a:rPr lang="zh-CN" altLang="en-US" dirty="0"/>
              <a:t>表示集合</a:t>
            </a:r>
            <a:r>
              <a:rPr lang="en-US" altLang="zh-CN" dirty="0"/>
              <a:t>{1, 3}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78543" y="1829997"/>
            <a:ext cx="8117114" cy="3416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t,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n){</a:t>
            </a:r>
          </a:p>
          <a:p>
            <a:r>
              <a:rPr lang="en-US" altLang="zh-CN" sz="2400" b="1" dirty="0"/>
              <a:t>	if (t &gt; n ) Output(x);//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：输出当前解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叶子节点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sz="2400" b="1" dirty="0"/>
              <a:t>	else{</a:t>
            </a:r>
          </a:p>
          <a:p>
            <a:r>
              <a:rPr lang="en-US" altLang="zh-CN" sz="2400" b="1" dirty="0"/>
              <a:t>		x[t] =1;//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2.1</a:t>
            </a:r>
            <a:r>
              <a:rPr lang="zh-CN" altLang="en-US" sz="2400" b="1" dirty="0">
                <a:solidFill>
                  <a:srgbClr val="FF0000"/>
                </a:solidFill>
              </a:rPr>
              <a:t>：“取”第</a:t>
            </a:r>
            <a:r>
              <a:rPr lang="en-US" altLang="zh-CN" sz="2400" b="1" dirty="0">
                <a:solidFill>
                  <a:srgbClr val="FF0000"/>
                </a:solidFill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</a:rPr>
              <a:t>个元素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2.2</a:t>
            </a:r>
            <a:r>
              <a:rPr lang="zh-CN" altLang="en-US" sz="2400" b="1" dirty="0">
                <a:solidFill>
                  <a:srgbClr val="FF0000"/>
                </a:solidFill>
              </a:rPr>
              <a:t>：搜索左子树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	x[t] =0;//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3.1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b="1" dirty="0"/>
              <a:t>“舍”第</a:t>
            </a:r>
            <a:r>
              <a:rPr lang="en-US" altLang="zh-CN" sz="2400" b="1" dirty="0"/>
              <a:t>t</a:t>
            </a:r>
            <a:r>
              <a:rPr lang="zh-CN" altLang="en-US" sz="2400" b="1" dirty="0"/>
              <a:t>个元素</a:t>
            </a:r>
            <a:endParaRPr lang="en-US" altLang="zh-CN" sz="2400" b="1" dirty="0"/>
          </a:p>
          <a:p>
            <a:r>
              <a:rPr lang="en-US" altLang="zh-CN" sz="2400" b="1" dirty="0"/>
              <a:t>		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r>
              <a:rPr lang="en-US" altLang="zh-CN" sz="2400" b="1" dirty="0"/>
              <a:t>( t+1, n);//</a:t>
            </a:r>
            <a:r>
              <a:rPr lang="zh-CN" altLang="en-US" sz="2400" b="1" dirty="0">
                <a:solidFill>
                  <a:srgbClr val="FF0000"/>
                </a:solidFill>
              </a:rPr>
              <a:t>步骤</a:t>
            </a:r>
            <a:r>
              <a:rPr lang="en-US" altLang="zh-CN" sz="2400" b="1" dirty="0">
                <a:solidFill>
                  <a:srgbClr val="FF0000"/>
                </a:solidFill>
              </a:rPr>
              <a:t>3.2</a:t>
            </a:r>
            <a:r>
              <a:rPr lang="zh-CN" altLang="en-US" sz="2400" b="1" dirty="0">
                <a:solidFill>
                  <a:srgbClr val="FF0000"/>
                </a:solidFill>
              </a:rPr>
              <a:t>：搜索右子树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en-US" altLang="zh-CN" sz="2400" b="1" dirty="0"/>
              <a:t>	}//else</a:t>
            </a:r>
          </a:p>
          <a:p>
            <a:r>
              <a:rPr lang="en-US" altLang="zh-CN" sz="2400" b="1" dirty="0"/>
              <a:t>}//</a:t>
            </a:r>
            <a:r>
              <a:rPr lang="en-US" altLang="zh-CN" sz="2400" b="1" dirty="0">
                <a:solidFill>
                  <a:srgbClr val="FF0000"/>
                </a:solidFill>
              </a:rPr>
              <a:t>backtrack</a:t>
            </a:r>
            <a:endParaRPr lang="zh-CN" altLang="en-US" sz="2400" b="1" dirty="0"/>
          </a:p>
        </p:txBody>
      </p:sp>
      <p:sp>
        <p:nvSpPr>
          <p:cNvPr id="8" name="矩形 7"/>
          <p:cNvSpPr/>
          <p:nvPr/>
        </p:nvSpPr>
        <p:spPr>
          <a:xfrm>
            <a:off x="678543" y="5408149"/>
            <a:ext cx="7895771" cy="46166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backtrack( 1, 3);</a:t>
            </a:r>
            <a:endParaRPr lang="zh-CN" altLang="en-US" dirty="0"/>
          </a:p>
        </p:txBody>
      </p:sp>
      <p:sp>
        <p:nvSpPr>
          <p:cNvPr id="39" name="矩形 38"/>
          <p:cNvSpPr/>
          <p:nvPr/>
        </p:nvSpPr>
        <p:spPr bwMode="auto">
          <a:xfrm>
            <a:off x="3888813" y="4439490"/>
            <a:ext cx="4970344" cy="2484000"/>
          </a:xfrm>
          <a:prstGeom prst="rect">
            <a:avLst/>
          </a:prstGeom>
          <a:solidFill>
            <a:schemeClr val="bg1"/>
          </a:solidFill>
          <a:ln w="28575" cap="sq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幂集问题</a:t>
            </a:r>
            <a:r>
              <a:rPr lang="en-US" altLang="zh-CN" dirty="0"/>
              <a:t>-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393939"/>
              </a:solidFill>
            </a:endParaRPr>
          </a:p>
        </p:txBody>
      </p: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4028513" y="4439490"/>
            <a:ext cx="4767144" cy="2343507"/>
            <a:chOff x="1927" y="2387"/>
            <a:chExt cx="3493" cy="1678"/>
          </a:xfrm>
          <a:solidFill>
            <a:schemeClr val="accent1"/>
          </a:solidFill>
        </p:grpSpPr>
        <p:sp>
          <p:nvSpPr>
            <p:cNvPr id="10" name="Oval 51"/>
            <p:cNvSpPr>
              <a:spLocks noChangeAspect="1"/>
            </p:cNvSpPr>
            <p:nvPr/>
          </p:nvSpPr>
          <p:spPr bwMode="auto">
            <a:xfrm>
              <a:off x="3446" y="2387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  <a:sym typeface="Symbol" pitchFamily="18" charset="2"/>
                </a:rPr>
                <a:t></a:t>
              </a:r>
            </a:p>
          </p:txBody>
        </p: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2568" y="27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2" name="Oval 51"/>
            <p:cNvSpPr>
              <a:spLocks noChangeAspect="1"/>
            </p:cNvSpPr>
            <p:nvPr/>
          </p:nvSpPr>
          <p:spPr bwMode="auto">
            <a:xfrm>
              <a:off x="4362" y="27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3" name="Oval 51"/>
            <p:cNvSpPr>
              <a:spLocks noChangeAspect="1"/>
            </p:cNvSpPr>
            <p:nvPr/>
          </p:nvSpPr>
          <p:spPr bwMode="auto">
            <a:xfrm>
              <a:off x="2137" y="321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4" name="Oval 51"/>
            <p:cNvSpPr>
              <a:spLocks noChangeAspect="1"/>
            </p:cNvSpPr>
            <p:nvPr/>
          </p:nvSpPr>
          <p:spPr bwMode="auto">
            <a:xfrm>
              <a:off x="2998" y="3218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10</a:t>
              </a:r>
            </a:p>
          </p:txBody>
        </p:sp>
        <p:cxnSp>
          <p:nvCxnSpPr>
            <p:cNvPr id="15" name="AutoShape 15"/>
            <p:cNvCxnSpPr>
              <a:cxnSpLocks noChangeShapeType="1"/>
              <a:stCxn id="10" idx="3"/>
              <a:endCxn id="11" idx="7"/>
            </p:cNvCxnSpPr>
            <p:nvPr/>
          </p:nvCxnSpPr>
          <p:spPr bwMode="auto">
            <a:xfrm flipH="1">
              <a:off x="2897" y="2716"/>
              <a:ext cx="606" cy="113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6" name="AutoShape 16"/>
            <p:cNvCxnSpPr>
              <a:cxnSpLocks noChangeShapeType="1"/>
              <a:stCxn id="10" idx="5"/>
              <a:endCxn id="12" idx="1"/>
            </p:cNvCxnSpPr>
            <p:nvPr/>
          </p:nvCxnSpPr>
          <p:spPr bwMode="auto">
            <a:xfrm>
              <a:off x="3775" y="2716"/>
              <a:ext cx="644" cy="112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7" name="AutoShape 17"/>
            <p:cNvCxnSpPr>
              <a:cxnSpLocks noChangeShapeType="1"/>
              <a:stCxn id="11" idx="3"/>
              <a:endCxn id="13" idx="0"/>
            </p:cNvCxnSpPr>
            <p:nvPr/>
          </p:nvCxnSpPr>
          <p:spPr bwMode="auto">
            <a:xfrm flipH="1">
              <a:off x="2330" y="3102"/>
              <a:ext cx="295" cy="117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18" name="AutoShape 18"/>
            <p:cNvCxnSpPr>
              <a:cxnSpLocks noChangeShapeType="1"/>
              <a:stCxn id="11" idx="5"/>
              <a:endCxn id="14" idx="0"/>
            </p:cNvCxnSpPr>
            <p:nvPr/>
          </p:nvCxnSpPr>
          <p:spPr bwMode="auto">
            <a:xfrm>
              <a:off x="2897" y="3102"/>
              <a:ext cx="294" cy="11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19" name="Oval 51"/>
            <p:cNvSpPr>
              <a:spLocks noChangeAspect="1"/>
            </p:cNvSpPr>
            <p:nvPr/>
          </p:nvSpPr>
          <p:spPr bwMode="auto">
            <a:xfrm>
              <a:off x="192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111 </a:t>
              </a:r>
            </a:p>
          </p:txBody>
        </p:sp>
        <p:sp>
          <p:nvSpPr>
            <p:cNvPr id="20" name="Oval 51"/>
            <p:cNvSpPr>
              <a:spLocks noChangeAspect="1"/>
            </p:cNvSpPr>
            <p:nvPr/>
          </p:nvSpPr>
          <p:spPr bwMode="auto">
            <a:xfrm>
              <a:off x="2359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110 </a:t>
              </a:r>
            </a:p>
          </p:txBody>
        </p:sp>
        <p:cxnSp>
          <p:nvCxnSpPr>
            <p:cNvPr id="21" name="AutoShape 17"/>
            <p:cNvCxnSpPr>
              <a:cxnSpLocks noChangeShapeType="1"/>
              <a:stCxn id="13" idx="3"/>
            </p:cNvCxnSpPr>
            <p:nvPr/>
          </p:nvCxnSpPr>
          <p:spPr bwMode="auto">
            <a:xfrm flipH="1">
              <a:off x="2120" y="3548"/>
              <a:ext cx="74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2" name="AutoShape 18"/>
            <p:cNvCxnSpPr>
              <a:cxnSpLocks noChangeShapeType="1"/>
              <a:stCxn id="13" idx="5"/>
            </p:cNvCxnSpPr>
            <p:nvPr/>
          </p:nvCxnSpPr>
          <p:spPr bwMode="auto">
            <a:xfrm>
              <a:off x="2466" y="3548"/>
              <a:ext cx="86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3" name="Oval 51"/>
            <p:cNvSpPr>
              <a:spLocks noChangeAspect="1"/>
            </p:cNvSpPr>
            <p:nvPr/>
          </p:nvSpPr>
          <p:spPr bwMode="auto">
            <a:xfrm>
              <a:off x="2787" y="3673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101</a:t>
              </a:r>
            </a:p>
          </p:txBody>
        </p:sp>
        <p:sp>
          <p:nvSpPr>
            <p:cNvPr id="24" name="Oval 51"/>
            <p:cNvSpPr>
              <a:spLocks noChangeAspect="1"/>
            </p:cNvSpPr>
            <p:nvPr/>
          </p:nvSpPr>
          <p:spPr bwMode="auto">
            <a:xfrm>
              <a:off x="3223" y="3672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100</a:t>
              </a:r>
            </a:p>
          </p:txBody>
        </p:sp>
        <p:cxnSp>
          <p:nvCxnSpPr>
            <p:cNvPr id="25" name="AutoShape 17"/>
            <p:cNvCxnSpPr>
              <a:cxnSpLocks noChangeShapeType="1"/>
              <a:stCxn id="14" idx="3"/>
            </p:cNvCxnSpPr>
            <p:nvPr/>
          </p:nvCxnSpPr>
          <p:spPr bwMode="auto">
            <a:xfrm flipH="1">
              <a:off x="2980" y="3547"/>
              <a:ext cx="75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26" name="AutoShape 18"/>
            <p:cNvCxnSpPr>
              <a:cxnSpLocks noChangeShapeType="1"/>
              <a:stCxn id="14" idx="5"/>
            </p:cNvCxnSpPr>
            <p:nvPr/>
          </p:nvCxnSpPr>
          <p:spPr bwMode="auto">
            <a:xfrm>
              <a:off x="3327" y="3547"/>
              <a:ext cx="89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27" name="Oval 51"/>
            <p:cNvSpPr>
              <a:spLocks noChangeAspect="1"/>
            </p:cNvSpPr>
            <p:nvPr/>
          </p:nvSpPr>
          <p:spPr bwMode="auto">
            <a:xfrm>
              <a:off x="3945" y="3226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01</a:t>
              </a:r>
            </a:p>
          </p:txBody>
        </p:sp>
        <p:sp>
          <p:nvSpPr>
            <p:cNvPr id="28" name="Oval 51"/>
            <p:cNvSpPr>
              <a:spLocks noChangeAspect="1"/>
            </p:cNvSpPr>
            <p:nvPr/>
          </p:nvSpPr>
          <p:spPr bwMode="auto">
            <a:xfrm>
              <a:off x="4807" y="3225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00</a:t>
              </a:r>
            </a:p>
          </p:txBody>
        </p:sp>
        <p:cxnSp>
          <p:nvCxnSpPr>
            <p:cNvPr id="29" name="AutoShape 17"/>
            <p:cNvCxnSpPr>
              <a:cxnSpLocks noChangeShapeType="1"/>
              <a:stCxn id="12" idx="3"/>
            </p:cNvCxnSpPr>
            <p:nvPr/>
          </p:nvCxnSpPr>
          <p:spPr bwMode="auto">
            <a:xfrm flipH="1">
              <a:off x="4138" y="3101"/>
              <a:ext cx="28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0" name="AutoShape 18"/>
            <p:cNvCxnSpPr>
              <a:cxnSpLocks noChangeShapeType="1"/>
              <a:stCxn id="12" idx="5"/>
            </p:cNvCxnSpPr>
            <p:nvPr/>
          </p:nvCxnSpPr>
          <p:spPr bwMode="auto">
            <a:xfrm>
              <a:off x="4691" y="3101"/>
              <a:ext cx="30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1" name="Oval 51"/>
            <p:cNvSpPr>
              <a:spLocks noChangeAspect="1"/>
            </p:cNvSpPr>
            <p:nvPr/>
          </p:nvSpPr>
          <p:spPr bwMode="auto">
            <a:xfrm>
              <a:off x="3738" y="3680"/>
              <a:ext cx="390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011 </a:t>
              </a:r>
            </a:p>
          </p:txBody>
        </p:sp>
        <p:sp>
          <p:nvSpPr>
            <p:cNvPr id="32" name="Oval 51"/>
            <p:cNvSpPr>
              <a:spLocks noChangeAspect="1"/>
            </p:cNvSpPr>
            <p:nvPr/>
          </p:nvSpPr>
          <p:spPr bwMode="auto">
            <a:xfrm>
              <a:off x="4170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kumimoji="0" lang="en-US" altLang="zh-CN" sz="2400" dirty="0">
                  <a:solidFill>
                    <a:srgbClr val="000000"/>
                  </a:solidFill>
                </a:rPr>
                <a:t> 010 </a:t>
              </a:r>
            </a:p>
          </p:txBody>
        </p:sp>
        <p:cxnSp>
          <p:nvCxnSpPr>
            <p:cNvPr id="33" name="AutoShape 17"/>
            <p:cNvCxnSpPr>
              <a:cxnSpLocks noChangeShapeType="1"/>
            </p:cNvCxnSpPr>
            <p:nvPr/>
          </p:nvCxnSpPr>
          <p:spPr bwMode="auto">
            <a:xfrm flipH="1">
              <a:off x="3931" y="3555"/>
              <a:ext cx="7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4" name="AutoShape 18"/>
            <p:cNvCxnSpPr>
              <a:cxnSpLocks noChangeShapeType="1"/>
            </p:cNvCxnSpPr>
            <p:nvPr/>
          </p:nvCxnSpPr>
          <p:spPr bwMode="auto">
            <a:xfrm>
              <a:off x="4274" y="3555"/>
              <a:ext cx="89" cy="124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35" name="Oval 51"/>
            <p:cNvSpPr>
              <a:spLocks noChangeAspect="1"/>
            </p:cNvSpPr>
            <p:nvPr/>
          </p:nvSpPr>
          <p:spPr bwMode="auto">
            <a:xfrm>
              <a:off x="4598" y="3680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001</a:t>
              </a:r>
            </a:p>
          </p:txBody>
        </p:sp>
        <p:sp>
          <p:nvSpPr>
            <p:cNvPr id="36" name="Oval 51"/>
            <p:cNvSpPr>
              <a:spLocks noChangeAspect="1"/>
            </p:cNvSpPr>
            <p:nvPr/>
          </p:nvSpPr>
          <p:spPr bwMode="auto">
            <a:xfrm>
              <a:off x="5034" y="3679"/>
              <a:ext cx="386" cy="385"/>
            </a:xfrm>
            <a:prstGeom prst="ellipse">
              <a:avLst/>
            </a:prstGeom>
            <a:grpFill/>
            <a:ln w="9525" algn="ctr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 anchor="ctr" anchorCtr="1"/>
            <a:lstStyle>
              <a:lvl1pPr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lnSpc>
                  <a:spcPct val="120000"/>
                </a:lnSpc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2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kumimoji="0" lang="en-US" altLang="zh-CN" sz="2400">
                  <a:solidFill>
                    <a:srgbClr val="000000"/>
                  </a:solidFill>
                </a:rPr>
                <a:t>000</a:t>
              </a:r>
            </a:p>
          </p:txBody>
        </p:sp>
        <p:cxnSp>
          <p:nvCxnSpPr>
            <p:cNvPr id="37" name="AutoShape 17"/>
            <p:cNvCxnSpPr>
              <a:cxnSpLocks noChangeShapeType="1"/>
            </p:cNvCxnSpPr>
            <p:nvPr/>
          </p:nvCxnSpPr>
          <p:spPr bwMode="auto">
            <a:xfrm flipH="1">
              <a:off x="4791" y="3554"/>
              <a:ext cx="73" cy="126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38" name="AutoShape 18"/>
            <p:cNvCxnSpPr>
              <a:cxnSpLocks noChangeShapeType="1"/>
            </p:cNvCxnSpPr>
            <p:nvPr/>
          </p:nvCxnSpPr>
          <p:spPr bwMode="auto">
            <a:xfrm>
              <a:off x="5136" y="3554"/>
              <a:ext cx="91" cy="125"/>
            </a:xfrm>
            <a:prstGeom prst="straightConnector1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8250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393939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154001" y="232229"/>
            <a:ext cx="1016000" cy="1016000"/>
            <a:chOff x="1727200" y="2481943"/>
            <a:chExt cx="1016000" cy="1016000"/>
          </a:xfrm>
        </p:grpSpPr>
        <p:sp>
          <p:nvSpPr>
            <p:cNvPr id="5" name="矩形 4"/>
            <p:cNvSpPr/>
            <p:nvPr/>
          </p:nvSpPr>
          <p:spPr bwMode="auto">
            <a:xfrm>
              <a:off x="1727200" y="2481943"/>
              <a:ext cx="1016000" cy="1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" name="直接连接符 6"/>
            <p:cNvCxnSpPr>
              <a:stCxn id="5" idx="1"/>
              <a:endCxn id="5" idx="3"/>
            </p:cNvCxnSpPr>
            <p:nvPr/>
          </p:nvCxnSpPr>
          <p:spPr bwMode="auto">
            <a:xfrm>
              <a:off x="1727200" y="2989943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直接连接符 8"/>
            <p:cNvCxnSpPr>
              <a:stCxn id="5" idx="0"/>
              <a:endCxn id="5" idx="2"/>
            </p:cNvCxnSpPr>
            <p:nvPr/>
          </p:nvCxnSpPr>
          <p:spPr bwMode="auto">
            <a:xfrm>
              <a:off x="2235200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2496457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002972" y="2481943"/>
              <a:ext cx="0" cy="10160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1727200" y="2743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727200" y="3251200"/>
              <a:ext cx="1016000" cy="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5" name="组合 284"/>
          <p:cNvGrpSpPr/>
          <p:nvPr/>
        </p:nvGrpSpPr>
        <p:grpSpPr>
          <a:xfrm>
            <a:off x="2468142" y="1248229"/>
            <a:ext cx="6550375" cy="1450520"/>
            <a:chOff x="2468142" y="1248229"/>
            <a:chExt cx="6550375" cy="1450520"/>
          </a:xfrm>
        </p:grpSpPr>
        <p:grpSp>
          <p:nvGrpSpPr>
            <p:cNvPr id="23" name="组合 22"/>
            <p:cNvGrpSpPr/>
            <p:nvPr/>
          </p:nvGrpSpPr>
          <p:grpSpPr>
            <a:xfrm>
              <a:off x="2468142" y="1670956"/>
              <a:ext cx="1016000" cy="1016000"/>
              <a:chOff x="1727200" y="2481943"/>
              <a:chExt cx="1016000" cy="1016000"/>
            </a:xfrm>
          </p:grpSpPr>
          <p:sp>
            <p:nvSpPr>
              <p:cNvPr id="24" name="矩形 23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5" name="直接连接符 24"/>
              <p:cNvCxnSpPr>
                <a:stCxn id="24" idx="1"/>
                <a:endCxn id="24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>
                <a:stCxn id="24" idx="0"/>
                <a:endCxn id="24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1" name="组合 30"/>
            <p:cNvGrpSpPr/>
            <p:nvPr/>
          </p:nvGrpSpPr>
          <p:grpSpPr>
            <a:xfrm>
              <a:off x="5170001" y="1670956"/>
              <a:ext cx="1016000" cy="1016000"/>
              <a:chOff x="1727200" y="2481943"/>
              <a:chExt cx="1016000" cy="1016000"/>
            </a:xfrm>
          </p:grpSpPr>
          <p:sp>
            <p:nvSpPr>
              <p:cNvPr id="32" name="矩形 31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33" name="直接连接符 32"/>
              <p:cNvCxnSpPr>
                <a:stCxn id="32" idx="1"/>
                <a:endCxn id="32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4" name="直接连接符 33"/>
              <p:cNvCxnSpPr>
                <a:stCxn id="32" idx="0"/>
                <a:endCxn id="32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5" name="直接连接符 34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直接连接符 35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直接连接符 36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直接连接符 37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9" name="组合 38"/>
            <p:cNvGrpSpPr/>
            <p:nvPr/>
          </p:nvGrpSpPr>
          <p:grpSpPr>
            <a:xfrm>
              <a:off x="6694000" y="1670956"/>
              <a:ext cx="1016000" cy="1016000"/>
              <a:chOff x="1727200" y="2481943"/>
              <a:chExt cx="1016000" cy="1016000"/>
            </a:xfrm>
          </p:grpSpPr>
          <p:sp>
            <p:nvSpPr>
              <p:cNvPr id="40" name="矩形 39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41" name="直接连接符 40"/>
              <p:cNvCxnSpPr>
                <a:stCxn id="40" idx="1"/>
                <a:endCxn id="40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直接连接符 41"/>
              <p:cNvCxnSpPr>
                <a:stCxn id="40" idx="0"/>
                <a:endCxn id="40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3" name="直接连接符 42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4" name="直接连接符 43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直接连接符 45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7" name="组合 46"/>
            <p:cNvGrpSpPr/>
            <p:nvPr/>
          </p:nvGrpSpPr>
          <p:grpSpPr>
            <a:xfrm>
              <a:off x="8002517" y="1682749"/>
              <a:ext cx="1016000" cy="1016000"/>
              <a:chOff x="1727200" y="2481943"/>
              <a:chExt cx="1016000" cy="1016000"/>
            </a:xfrm>
          </p:grpSpPr>
          <p:sp>
            <p:nvSpPr>
              <p:cNvPr id="48" name="矩形 4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49" name="直接连接符 48"/>
              <p:cNvCxnSpPr>
                <a:stCxn id="48" idx="1"/>
                <a:endCxn id="4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直接连接符 49"/>
              <p:cNvCxnSpPr>
                <a:stCxn id="48" idx="0"/>
                <a:endCxn id="4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连接符 5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" name="椭圆 21"/>
            <p:cNvSpPr/>
            <p:nvPr/>
          </p:nvSpPr>
          <p:spPr bwMode="auto">
            <a:xfrm>
              <a:off x="2497887" y="1730827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5458116" y="170031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6" name="椭圆 55"/>
            <p:cNvSpPr/>
            <p:nvPr/>
          </p:nvSpPr>
          <p:spPr bwMode="auto">
            <a:xfrm>
              <a:off x="7228114" y="170031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/>
            <p:cNvSpPr/>
            <p:nvPr/>
          </p:nvSpPr>
          <p:spPr bwMode="auto">
            <a:xfrm>
              <a:off x="8800934" y="170992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44" name="直接连接符 243"/>
            <p:cNvCxnSpPr/>
            <p:nvPr/>
          </p:nvCxnSpPr>
          <p:spPr bwMode="auto">
            <a:xfrm flipH="1">
              <a:off x="2857917" y="1248229"/>
              <a:ext cx="1804084" cy="42272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6" name="直接连接符 245"/>
            <p:cNvCxnSpPr>
              <a:stCxn id="5" idx="2"/>
              <a:endCxn id="32" idx="0"/>
            </p:cNvCxnSpPr>
            <p:nvPr/>
          </p:nvCxnSpPr>
          <p:spPr bwMode="auto">
            <a:xfrm>
              <a:off x="4662001" y="1248229"/>
              <a:ext cx="1016000" cy="42272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8" name="直接连接符 247"/>
            <p:cNvCxnSpPr>
              <a:endCxn id="40" idx="0"/>
            </p:cNvCxnSpPr>
            <p:nvPr/>
          </p:nvCxnSpPr>
          <p:spPr bwMode="auto">
            <a:xfrm>
              <a:off x="4691030" y="1262743"/>
              <a:ext cx="2510970" cy="40821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0" name="直接连接符 249"/>
            <p:cNvCxnSpPr>
              <a:stCxn id="5" idx="2"/>
              <a:endCxn id="48" idx="0"/>
            </p:cNvCxnSpPr>
            <p:nvPr/>
          </p:nvCxnSpPr>
          <p:spPr bwMode="auto">
            <a:xfrm>
              <a:off x="4662001" y="1248229"/>
              <a:ext cx="3848516" cy="43452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6" name="组合 285"/>
          <p:cNvGrpSpPr/>
          <p:nvPr/>
        </p:nvGrpSpPr>
        <p:grpSpPr>
          <a:xfrm>
            <a:off x="63203" y="2686956"/>
            <a:ext cx="4452257" cy="1316267"/>
            <a:chOff x="63203" y="2686956"/>
            <a:chExt cx="4452257" cy="1316267"/>
          </a:xfrm>
        </p:grpSpPr>
        <p:grpSp>
          <p:nvGrpSpPr>
            <p:cNvPr id="58" name="组合 57"/>
            <p:cNvGrpSpPr/>
            <p:nvPr/>
          </p:nvGrpSpPr>
          <p:grpSpPr>
            <a:xfrm>
              <a:off x="63203" y="2987223"/>
              <a:ext cx="1016000" cy="1016000"/>
              <a:chOff x="1727200" y="2481943"/>
              <a:chExt cx="1016000" cy="1016000"/>
            </a:xfrm>
          </p:grpSpPr>
          <p:sp>
            <p:nvSpPr>
              <p:cNvPr id="59" name="矩形 58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60" name="直接连接符 59"/>
              <p:cNvCxnSpPr>
                <a:stCxn id="59" idx="1"/>
                <a:endCxn id="59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1" name="直接连接符 60"/>
              <p:cNvCxnSpPr>
                <a:stCxn id="59" idx="0"/>
                <a:endCxn id="59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直接连接符 64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6" name="椭圆 65"/>
            <p:cNvSpPr/>
            <p:nvPr/>
          </p:nvSpPr>
          <p:spPr bwMode="auto">
            <a:xfrm>
              <a:off x="92948" y="304709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7" name="组合 66"/>
            <p:cNvGrpSpPr/>
            <p:nvPr/>
          </p:nvGrpSpPr>
          <p:grpSpPr>
            <a:xfrm>
              <a:off x="1267890" y="2987223"/>
              <a:ext cx="1016000" cy="1016000"/>
              <a:chOff x="1727200" y="2481943"/>
              <a:chExt cx="1016000" cy="1016000"/>
            </a:xfrm>
          </p:grpSpPr>
          <p:sp>
            <p:nvSpPr>
              <p:cNvPr id="68" name="矩形 6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69" name="直接连接符 68"/>
              <p:cNvCxnSpPr>
                <a:stCxn id="68" idx="1"/>
                <a:endCxn id="6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直接连接符 69"/>
              <p:cNvCxnSpPr>
                <a:stCxn id="68" idx="0"/>
                <a:endCxn id="6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直接连接符 7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直接连接符 7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4" name="直接连接符 7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75" name="椭圆 74"/>
            <p:cNvSpPr/>
            <p:nvPr/>
          </p:nvSpPr>
          <p:spPr bwMode="auto">
            <a:xfrm>
              <a:off x="1297635" y="304709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2349917" y="2987223"/>
              <a:ext cx="1016000" cy="1016000"/>
              <a:chOff x="1727200" y="2481943"/>
              <a:chExt cx="1016000" cy="1016000"/>
            </a:xfrm>
          </p:grpSpPr>
          <p:sp>
            <p:nvSpPr>
              <p:cNvPr id="77" name="矩形 76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78" name="直接连接符 77"/>
              <p:cNvCxnSpPr>
                <a:stCxn id="77" idx="1"/>
                <a:endCxn id="77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9" name="直接连接符 78"/>
              <p:cNvCxnSpPr>
                <a:stCxn id="77" idx="0"/>
                <a:endCxn id="77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0" name="直接连接符 79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1" name="直接连接符 80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直接连接符 82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84" name="椭圆 83"/>
            <p:cNvSpPr/>
            <p:nvPr/>
          </p:nvSpPr>
          <p:spPr bwMode="auto">
            <a:xfrm>
              <a:off x="2379662" y="304709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499460" y="2987223"/>
              <a:ext cx="1016000" cy="1016000"/>
              <a:chOff x="1727200" y="2481943"/>
              <a:chExt cx="1016000" cy="1016000"/>
            </a:xfrm>
          </p:grpSpPr>
          <p:sp>
            <p:nvSpPr>
              <p:cNvPr id="86" name="矩形 85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87" name="直接连接符 86"/>
              <p:cNvCxnSpPr>
                <a:stCxn id="86" idx="1"/>
                <a:endCxn id="86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直接连接符 87"/>
              <p:cNvCxnSpPr>
                <a:stCxn id="86" idx="0"/>
                <a:endCxn id="86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直接连接符 88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直接连接符 90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直接连接符 91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93" name="椭圆 92"/>
            <p:cNvSpPr/>
            <p:nvPr/>
          </p:nvSpPr>
          <p:spPr bwMode="auto">
            <a:xfrm>
              <a:off x="3529205" y="304709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5" name="椭圆 174"/>
            <p:cNvSpPr/>
            <p:nvPr/>
          </p:nvSpPr>
          <p:spPr bwMode="auto">
            <a:xfrm>
              <a:off x="93720" y="327459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6" name="椭圆 175"/>
            <p:cNvSpPr/>
            <p:nvPr/>
          </p:nvSpPr>
          <p:spPr bwMode="auto">
            <a:xfrm>
              <a:off x="1559572" y="328910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7" name="椭圆 176"/>
            <p:cNvSpPr/>
            <p:nvPr/>
          </p:nvSpPr>
          <p:spPr bwMode="auto">
            <a:xfrm>
              <a:off x="2879720" y="327459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8" name="椭圆 177"/>
            <p:cNvSpPr/>
            <p:nvPr/>
          </p:nvSpPr>
          <p:spPr bwMode="auto">
            <a:xfrm>
              <a:off x="4273478" y="327459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52" name="直接连接符 251"/>
            <p:cNvCxnSpPr>
              <a:stCxn id="24" idx="2"/>
              <a:endCxn id="59" idx="0"/>
            </p:cNvCxnSpPr>
            <p:nvPr/>
          </p:nvCxnSpPr>
          <p:spPr bwMode="auto">
            <a:xfrm flipH="1">
              <a:off x="571203" y="2686956"/>
              <a:ext cx="2404939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4" name="直接连接符 253"/>
            <p:cNvCxnSpPr>
              <a:stCxn id="24" idx="2"/>
              <a:endCxn id="68" idx="0"/>
            </p:cNvCxnSpPr>
            <p:nvPr/>
          </p:nvCxnSpPr>
          <p:spPr bwMode="auto">
            <a:xfrm flipH="1">
              <a:off x="1775890" y="2686956"/>
              <a:ext cx="1200252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6" name="直接连接符 255"/>
            <p:cNvCxnSpPr>
              <a:stCxn id="24" idx="2"/>
              <a:endCxn id="77" idx="0"/>
            </p:cNvCxnSpPr>
            <p:nvPr/>
          </p:nvCxnSpPr>
          <p:spPr bwMode="auto">
            <a:xfrm flipH="1">
              <a:off x="2857917" y="2686956"/>
              <a:ext cx="118225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8" name="直接连接符 257"/>
            <p:cNvCxnSpPr>
              <a:stCxn id="24" idx="2"/>
              <a:endCxn id="86" idx="0"/>
            </p:cNvCxnSpPr>
            <p:nvPr/>
          </p:nvCxnSpPr>
          <p:spPr bwMode="auto">
            <a:xfrm>
              <a:off x="2976142" y="2686956"/>
              <a:ext cx="1031318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7" name="组合 286"/>
          <p:cNvGrpSpPr/>
          <p:nvPr/>
        </p:nvGrpSpPr>
        <p:grpSpPr>
          <a:xfrm>
            <a:off x="4707805" y="2686956"/>
            <a:ext cx="4437742" cy="1328968"/>
            <a:chOff x="4707805" y="2686956"/>
            <a:chExt cx="4437742" cy="1328968"/>
          </a:xfrm>
        </p:grpSpPr>
        <p:grpSp>
          <p:nvGrpSpPr>
            <p:cNvPr id="103" name="组合 102"/>
            <p:cNvGrpSpPr/>
            <p:nvPr/>
          </p:nvGrpSpPr>
          <p:grpSpPr>
            <a:xfrm>
              <a:off x="4707805" y="2999924"/>
              <a:ext cx="1016000" cy="1016000"/>
              <a:chOff x="1727200" y="2481943"/>
              <a:chExt cx="1016000" cy="1016000"/>
            </a:xfrm>
          </p:grpSpPr>
          <p:sp>
            <p:nvSpPr>
              <p:cNvPr id="104" name="矩形 103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05" name="直接连接符 104"/>
              <p:cNvCxnSpPr>
                <a:stCxn id="104" idx="1"/>
                <a:endCxn id="104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直接连接符 105"/>
              <p:cNvCxnSpPr>
                <a:stCxn id="104" idx="0"/>
                <a:endCxn id="104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直接连接符 106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直接连接符 107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直接连接符 108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0" name="直接连接符 109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11" name="椭圆 110"/>
            <p:cNvSpPr/>
            <p:nvPr/>
          </p:nvSpPr>
          <p:spPr bwMode="auto">
            <a:xfrm>
              <a:off x="4995920" y="3029282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866777" y="2990848"/>
              <a:ext cx="1016000" cy="1016000"/>
              <a:chOff x="1727200" y="2481943"/>
              <a:chExt cx="1016000" cy="1016000"/>
            </a:xfrm>
          </p:grpSpPr>
          <p:sp>
            <p:nvSpPr>
              <p:cNvPr id="113" name="矩形 112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14" name="直接连接符 113"/>
              <p:cNvCxnSpPr>
                <a:stCxn id="113" idx="1"/>
                <a:endCxn id="113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5" name="直接连接符 114"/>
              <p:cNvCxnSpPr>
                <a:stCxn id="113" idx="0"/>
                <a:endCxn id="113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直接连接符 115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8" name="直接连接符 117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0" name="椭圆 119"/>
            <p:cNvSpPr/>
            <p:nvPr/>
          </p:nvSpPr>
          <p:spPr bwMode="auto">
            <a:xfrm>
              <a:off x="6154892" y="302020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21" name="组合 120"/>
            <p:cNvGrpSpPr/>
            <p:nvPr/>
          </p:nvGrpSpPr>
          <p:grpSpPr>
            <a:xfrm>
              <a:off x="6986696" y="2987223"/>
              <a:ext cx="1016000" cy="1016000"/>
              <a:chOff x="1727200" y="2481943"/>
              <a:chExt cx="1016000" cy="1016000"/>
            </a:xfrm>
          </p:grpSpPr>
          <p:sp>
            <p:nvSpPr>
              <p:cNvPr id="122" name="矩形 121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23" name="直接连接符 122"/>
              <p:cNvCxnSpPr>
                <a:stCxn id="122" idx="1"/>
                <a:endCxn id="122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4" name="直接连接符 123"/>
              <p:cNvCxnSpPr>
                <a:stCxn id="122" idx="0"/>
                <a:endCxn id="122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6" name="直接连接符 125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7" name="直接连接符 126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8" name="直接连接符 127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29" name="椭圆 128"/>
            <p:cNvSpPr/>
            <p:nvPr/>
          </p:nvSpPr>
          <p:spPr bwMode="auto">
            <a:xfrm>
              <a:off x="7283257" y="301803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30" name="组合 129"/>
            <p:cNvGrpSpPr/>
            <p:nvPr/>
          </p:nvGrpSpPr>
          <p:grpSpPr>
            <a:xfrm>
              <a:off x="8129547" y="2987223"/>
              <a:ext cx="1016000" cy="1016000"/>
              <a:chOff x="1727200" y="2481943"/>
              <a:chExt cx="1016000" cy="1016000"/>
            </a:xfrm>
          </p:grpSpPr>
          <p:sp>
            <p:nvSpPr>
              <p:cNvPr id="131" name="矩形 130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32" name="直接连接符 131"/>
              <p:cNvCxnSpPr>
                <a:stCxn id="131" idx="1"/>
                <a:endCxn id="131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3" name="直接连接符 132"/>
              <p:cNvCxnSpPr>
                <a:stCxn id="131" idx="0"/>
                <a:endCxn id="131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4" name="直接连接符 133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5" name="直接连接符 134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6" name="直接连接符 135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7" name="直接连接符 136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38" name="椭圆 137"/>
            <p:cNvSpPr/>
            <p:nvPr/>
          </p:nvSpPr>
          <p:spPr bwMode="auto">
            <a:xfrm>
              <a:off x="8417662" y="3016581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79" name="椭圆 178"/>
            <p:cNvSpPr/>
            <p:nvPr/>
          </p:nvSpPr>
          <p:spPr bwMode="auto">
            <a:xfrm>
              <a:off x="4753192" y="328857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0" name="椭圆 179"/>
            <p:cNvSpPr/>
            <p:nvPr/>
          </p:nvSpPr>
          <p:spPr bwMode="auto">
            <a:xfrm>
              <a:off x="6162892" y="328857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1" name="椭圆 180"/>
            <p:cNvSpPr/>
            <p:nvPr/>
          </p:nvSpPr>
          <p:spPr bwMode="auto">
            <a:xfrm>
              <a:off x="7514388" y="327459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2" name="椭圆 181"/>
            <p:cNvSpPr/>
            <p:nvPr/>
          </p:nvSpPr>
          <p:spPr bwMode="auto">
            <a:xfrm>
              <a:off x="8900353" y="3274595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0" name="直接连接符 259"/>
            <p:cNvCxnSpPr>
              <a:stCxn id="32" idx="2"/>
              <a:endCxn id="104" idx="0"/>
            </p:cNvCxnSpPr>
            <p:nvPr/>
          </p:nvCxnSpPr>
          <p:spPr bwMode="auto">
            <a:xfrm flipH="1">
              <a:off x="5215805" y="2686956"/>
              <a:ext cx="462196" cy="31296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2" name="直接连接符 261"/>
            <p:cNvCxnSpPr>
              <a:stCxn id="32" idx="2"/>
              <a:endCxn id="113" idx="0"/>
            </p:cNvCxnSpPr>
            <p:nvPr/>
          </p:nvCxnSpPr>
          <p:spPr bwMode="auto">
            <a:xfrm>
              <a:off x="5678001" y="2686956"/>
              <a:ext cx="696776" cy="303892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4" name="直接连接符 263"/>
            <p:cNvCxnSpPr>
              <a:stCxn id="32" idx="2"/>
              <a:endCxn id="122" idx="0"/>
            </p:cNvCxnSpPr>
            <p:nvPr/>
          </p:nvCxnSpPr>
          <p:spPr bwMode="auto">
            <a:xfrm>
              <a:off x="5678001" y="2686956"/>
              <a:ext cx="1816695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6" name="直接连接符 265"/>
            <p:cNvCxnSpPr>
              <a:stCxn id="32" idx="2"/>
              <a:endCxn id="131" idx="0"/>
            </p:cNvCxnSpPr>
            <p:nvPr/>
          </p:nvCxnSpPr>
          <p:spPr bwMode="auto">
            <a:xfrm>
              <a:off x="5678001" y="2686956"/>
              <a:ext cx="2959546" cy="30026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8" name="组合 287"/>
          <p:cNvGrpSpPr/>
          <p:nvPr/>
        </p:nvGrpSpPr>
        <p:grpSpPr>
          <a:xfrm>
            <a:off x="4614581" y="4003223"/>
            <a:ext cx="4502129" cy="1368873"/>
            <a:chOff x="4614581" y="4003223"/>
            <a:chExt cx="4502129" cy="1368873"/>
          </a:xfrm>
        </p:grpSpPr>
        <p:grpSp>
          <p:nvGrpSpPr>
            <p:cNvPr id="139" name="组合 138"/>
            <p:cNvGrpSpPr/>
            <p:nvPr/>
          </p:nvGrpSpPr>
          <p:grpSpPr>
            <a:xfrm>
              <a:off x="4614581" y="4344880"/>
              <a:ext cx="1016000" cy="1016000"/>
              <a:chOff x="1727200" y="2481943"/>
              <a:chExt cx="1016000" cy="1016000"/>
            </a:xfrm>
          </p:grpSpPr>
          <p:sp>
            <p:nvSpPr>
              <p:cNvPr id="140" name="矩形 139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41" name="直接连接符 140"/>
              <p:cNvCxnSpPr>
                <a:stCxn id="140" idx="1"/>
                <a:endCxn id="140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2" name="直接连接符 141"/>
              <p:cNvCxnSpPr>
                <a:stCxn id="140" idx="0"/>
                <a:endCxn id="140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3" name="直接连接符 142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4" name="直接连接符 143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5" name="直接连接符 144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6" name="直接连接符 145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7" name="椭圆 146"/>
            <p:cNvSpPr/>
            <p:nvPr/>
          </p:nvSpPr>
          <p:spPr bwMode="auto">
            <a:xfrm>
              <a:off x="4902696" y="4374238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5787885" y="4356096"/>
              <a:ext cx="1016000" cy="1016000"/>
              <a:chOff x="1727200" y="2481943"/>
              <a:chExt cx="1016000" cy="1016000"/>
            </a:xfrm>
          </p:grpSpPr>
          <p:sp>
            <p:nvSpPr>
              <p:cNvPr id="149" name="矩形 148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50" name="直接连接符 149"/>
              <p:cNvCxnSpPr>
                <a:stCxn id="149" idx="1"/>
                <a:endCxn id="149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1" name="直接连接符 150"/>
              <p:cNvCxnSpPr>
                <a:stCxn id="149" idx="0"/>
                <a:endCxn id="149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3" name="直接连接符 152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5" name="直接连接符 154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56" name="椭圆 155"/>
            <p:cNvSpPr/>
            <p:nvPr/>
          </p:nvSpPr>
          <p:spPr bwMode="auto">
            <a:xfrm>
              <a:off x="6076000" y="438545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57" name="组合 156"/>
            <p:cNvGrpSpPr/>
            <p:nvPr/>
          </p:nvGrpSpPr>
          <p:grpSpPr>
            <a:xfrm>
              <a:off x="6959229" y="4350316"/>
              <a:ext cx="1016000" cy="1016000"/>
              <a:chOff x="1727200" y="2481943"/>
              <a:chExt cx="1016000" cy="1016000"/>
            </a:xfrm>
          </p:grpSpPr>
          <p:sp>
            <p:nvSpPr>
              <p:cNvPr id="158" name="矩形 15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59" name="直接连接符 158"/>
              <p:cNvCxnSpPr>
                <a:stCxn id="158" idx="1"/>
                <a:endCxn id="15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0" name="直接连接符 159"/>
              <p:cNvCxnSpPr>
                <a:stCxn id="158" idx="0"/>
                <a:endCxn id="15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1" name="直接连接符 16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2" name="直接连接符 16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3" name="直接连接符 16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4" name="直接连接符 16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65" name="椭圆 164"/>
            <p:cNvSpPr/>
            <p:nvPr/>
          </p:nvSpPr>
          <p:spPr bwMode="auto">
            <a:xfrm>
              <a:off x="7247344" y="4379674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>
              <a:off x="8100710" y="4354623"/>
              <a:ext cx="1016000" cy="1016000"/>
              <a:chOff x="1727200" y="2481943"/>
              <a:chExt cx="1016000" cy="1016000"/>
            </a:xfrm>
          </p:grpSpPr>
          <p:sp>
            <p:nvSpPr>
              <p:cNvPr id="167" name="矩形 166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68" name="直接连接符 167"/>
              <p:cNvCxnSpPr>
                <a:stCxn id="167" idx="1"/>
                <a:endCxn id="167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9" name="直接连接符 168"/>
              <p:cNvCxnSpPr>
                <a:stCxn id="167" idx="0"/>
                <a:endCxn id="167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0" name="直接连接符 169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1" name="直接连接符 170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2" name="直接连接符 171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3" name="直接连接符 172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74" name="椭圆 173"/>
            <p:cNvSpPr/>
            <p:nvPr/>
          </p:nvSpPr>
          <p:spPr bwMode="auto">
            <a:xfrm>
              <a:off x="8388825" y="4383981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3" name="椭圆 182"/>
            <p:cNvSpPr/>
            <p:nvPr/>
          </p:nvSpPr>
          <p:spPr bwMode="auto">
            <a:xfrm>
              <a:off x="8890934" y="4653311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4" name="椭圆 183"/>
            <p:cNvSpPr/>
            <p:nvPr/>
          </p:nvSpPr>
          <p:spPr bwMode="auto">
            <a:xfrm>
              <a:off x="7755953" y="46399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5" name="椭圆 184"/>
            <p:cNvSpPr/>
            <p:nvPr/>
          </p:nvSpPr>
          <p:spPr bwMode="auto">
            <a:xfrm>
              <a:off x="6579956" y="46399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86" name="椭圆 185"/>
            <p:cNvSpPr/>
            <p:nvPr/>
          </p:nvSpPr>
          <p:spPr bwMode="auto">
            <a:xfrm>
              <a:off x="5419320" y="4625329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7" name="椭圆 226"/>
            <p:cNvSpPr/>
            <p:nvPr/>
          </p:nvSpPr>
          <p:spPr bwMode="auto">
            <a:xfrm>
              <a:off x="4674792" y="4872600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8" name="椭圆 227"/>
            <p:cNvSpPr/>
            <p:nvPr/>
          </p:nvSpPr>
          <p:spPr bwMode="auto">
            <a:xfrm>
              <a:off x="6096276" y="489875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9" name="椭圆 228"/>
            <p:cNvSpPr/>
            <p:nvPr/>
          </p:nvSpPr>
          <p:spPr bwMode="auto">
            <a:xfrm>
              <a:off x="7503737" y="4898759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30" name="椭圆 229"/>
            <p:cNvSpPr/>
            <p:nvPr/>
          </p:nvSpPr>
          <p:spPr bwMode="auto">
            <a:xfrm>
              <a:off x="8896575" y="4914322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68" name="直接连接符 267"/>
            <p:cNvCxnSpPr>
              <a:stCxn id="131" idx="2"/>
              <a:endCxn id="140" idx="0"/>
            </p:cNvCxnSpPr>
            <p:nvPr/>
          </p:nvCxnSpPr>
          <p:spPr bwMode="auto">
            <a:xfrm flipH="1">
              <a:off x="5122581" y="4003223"/>
              <a:ext cx="3514966" cy="34165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0" name="直接连接符 269"/>
            <p:cNvCxnSpPr>
              <a:stCxn id="131" idx="2"/>
              <a:endCxn id="149" idx="0"/>
            </p:cNvCxnSpPr>
            <p:nvPr/>
          </p:nvCxnSpPr>
          <p:spPr bwMode="auto">
            <a:xfrm flipH="1">
              <a:off x="6295885" y="4003223"/>
              <a:ext cx="2341662" cy="35287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2" name="直接连接符 271"/>
            <p:cNvCxnSpPr>
              <a:stCxn id="131" idx="2"/>
              <a:endCxn id="158" idx="0"/>
            </p:cNvCxnSpPr>
            <p:nvPr/>
          </p:nvCxnSpPr>
          <p:spPr bwMode="auto">
            <a:xfrm flipH="1">
              <a:off x="7467229" y="4003223"/>
              <a:ext cx="1170318" cy="347093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5" name="直接连接符 274"/>
            <p:cNvCxnSpPr>
              <a:stCxn id="131" idx="2"/>
              <a:endCxn id="167" idx="0"/>
            </p:cNvCxnSpPr>
            <p:nvPr/>
          </p:nvCxnSpPr>
          <p:spPr bwMode="auto">
            <a:xfrm flipH="1">
              <a:off x="8608710" y="4003223"/>
              <a:ext cx="28837" cy="3514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84" name="文本框 283"/>
          <p:cNvSpPr txBox="1"/>
          <p:nvPr/>
        </p:nvSpPr>
        <p:spPr>
          <a:xfrm>
            <a:off x="592738" y="4847926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kern="0" dirty="0">
                <a:solidFill>
                  <a:srgbClr val="6600CC"/>
                </a:solidFill>
                <a:cs typeface="+mj-cs"/>
              </a:rPr>
              <a:t>4</a:t>
            </a:r>
            <a:r>
              <a:rPr kumimoji="1" lang="zh-CN" altLang="en-US" sz="2400" b="1" kern="0" dirty="0">
                <a:solidFill>
                  <a:srgbClr val="6600CC"/>
                </a:solidFill>
                <a:cs typeface="+mj-cs"/>
              </a:rPr>
              <a:t>皇后问题的状态树</a:t>
            </a:r>
            <a:endParaRPr lang="zh-CN" altLang="en-US" sz="2400" dirty="0"/>
          </a:p>
        </p:txBody>
      </p:sp>
      <p:grpSp>
        <p:nvGrpSpPr>
          <p:cNvPr id="297" name="组合 296"/>
          <p:cNvGrpSpPr/>
          <p:nvPr/>
        </p:nvGrpSpPr>
        <p:grpSpPr>
          <a:xfrm>
            <a:off x="4614581" y="5360880"/>
            <a:ext cx="4532225" cy="1302277"/>
            <a:chOff x="4614581" y="5360880"/>
            <a:chExt cx="4532225" cy="1302277"/>
          </a:xfrm>
        </p:grpSpPr>
        <p:grpSp>
          <p:nvGrpSpPr>
            <p:cNvPr id="187" name="组合 186"/>
            <p:cNvGrpSpPr/>
            <p:nvPr/>
          </p:nvGrpSpPr>
          <p:grpSpPr>
            <a:xfrm>
              <a:off x="4614581" y="5604139"/>
              <a:ext cx="1016000" cy="1016000"/>
              <a:chOff x="1727200" y="2481943"/>
              <a:chExt cx="1016000" cy="1016000"/>
            </a:xfrm>
          </p:grpSpPr>
          <p:sp>
            <p:nvSpPr>
              <p:cNvPr id="188" name="矩形 18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89" name="直接连接符 188"/>
              <p:cNvCxnSpPr>
                <a:stCxn id="188" idx="1"/>
                <a:endCxn id="18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直接连接符 189"/>
              <p:cNvCxnSpPr>
                <a:stCxn id="188" idx="0"/>
                <a:endCxn id="18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直接连接符 19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直接连接符 19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直接连接符 19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4" name="直接连接符 19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5" name="椭圆 194"/>
            <p:cNvSpPr/>
            <p:nvPr/>
          </p:nvSpPr>
          <p:spPr bwMode="auto">
            <a:xfrm>
              <a:off x="4902696" y="563349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96" name="椭圆 195"/>
            <p:cNvSpPr/>
            <p:nvPr/>
          </p:nvSpPr>
          <p:spPr bwMode="auto">
            <a:xfrm>
              <a:off x="5404805" y="590282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97" name="组合 196"/>
            <p:cNvGrpSpPr/>
            <p:nvPr/>
          </p:nvGrpSpPr>
          <p:grpSpPr>
            <a:xfrm>
              <a:off x="5834892" y="5618838"/>
              <a:ext cx="1016000" cy="1016000"/>
              <a:chOff x="1727200" y="2481943"/>
              <a:chExt cx="1016000" cy="1016000"/>
            </a:xfrm>
          </p:grpSpPr>
          <p:sp>
            <p:nvSpPr>
              <p:cNvPr id="198" name="矩形 19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199" name="直接连接符 198"/>
              <p:cNvCxnSpPr>
                <a:stCxn id="198" idx="1"/>
                <a:endCxn id="19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0" name="直接连接符 199"/>
              <p:cNvCxnSpPr>
                <a:stCxn id="198" idx="0"/>
                <a:endCxn id="19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直接连接符 20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3" name="直接连接符 20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05" name="椭圆 204"/>
            <p:cNvSpPr/>
            <p:nvPr/>
          </p:nvSpPr>
          <p:spPr bwMode="auto">
            <a:xfrm>
              <a:off x="6123007" y="564819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06" name="椭圆 205"/>
            <p:cNvSpPr/>
            <p:nvPr/>
          </p:nvSpPr>
          <p:spPr bwMode="auto">
            <a:xfrm>
              <a:off x="6625116" y="591752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07" name="组合 206"/>
            <p:cNvGrpSpPr/>
            <p:nvPr/>
          </p:nvGrpSpPr>
          <p:grpSpPr>
            <a:xfrm>
              <a:off x="6955257" y="5633164"/>
              <a:ext cx="1016000" cy="1016000"/>
              <a:chOff x="1727200" y="2481943"/>
              <a:chExt cx="1016000" cy="1016000"/>
            </a:xfrm>
          </p:grpSpPr>
          <p:sp>
            <p:nvSpPr>
              <p:cNvPr id="208" name="矩形 20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09" name="直接连接符 208"/>
              <p:cNvCxnSpPr>
                <a:stCxn id="208" idx="1"/>
                <a:endCxn id="20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0" name="直接连接符 209"/>
              <p:cNvCxnSpPr>
                <a:stCxn id="208" idx="0"/>
                <a:endCxn id="20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1" name="直接连接符 21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2" name="直接连接符 21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3" name="直接连接符 21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4" name="直接连接符 21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15" name="椭圆 214"/>
            <p:cNvSpPr/>
            <p:nvPr/>
          </p:nvSpPr>
          <p:spPr bwMode="auto">
            <a:xfrm>
              <a:off x="7243372" y="5662522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16" name="椭圆 215"/>
            <p:cNvSpPr/>
            <p:nvPr/>
          </p:nvSpPr>
          <p:spPr bwMode="auto">
            <a:xfrm>
              <a:off x="7745481" y="5931852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217" name="组合 216"/>
            <p:cNvGrpSpPr/>
            <p:nvPr/>
          </p:nvGrpSpPr>
          <p:grpSpPr>
            <a:xfrm>
              <a:off x="8130806" y="5647157"/>
              <a:ext cx="1016000" cy="1016000"/>
              <a:chOff x="1727200" y="2481943"/>
              <a:chExt cx="1016000" cy="1016000"/>
            </a:xfrm>
          </p:grpSpPr>
          <p:sp>
            <p:nvSpPr>
              <p:cNvPr id="218" name="矩形 217"/>
              <p:cNvSpPr/>
              <p:nvPr/>
            </p:nvSpPr>
            <p:spPr bwMode="auto">
              <a:xfrm>
                <a:off x="1727200" y="2481943"/>
                <a:ext cx="1016000" cy="1016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cxnSp>
            <p:nvCxnSpPr>
              <p:cNvPr id="219" name="直接连接符 218"/>
              <p:cNvCxnSpPr>
                <a:stCxn id="218" idx="1"/>
                <a:endCxn id="218" idx="3"/>
              </p:cNvCxnSpPr>
              <p:nvPr/>
            </p:nvCxnSpPr>
            <p:spPr bwMode="auto">
              <a:xfrm>
                <a:off x="1727200" y="2989943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0" name="直接连接符 219"/>
              <p:cNvCxnSpPr>
                <a:stCxn id="218" idx="0"/>
                <a:endCxn id="218" idx="2"/>
              </p:cNvCxnSpPr>
              <p:nvPr/>
            </p:nvCxnSpPr>
            <p:spPr bwMode="auto">
              <a:xfrm>
                <a:off x="2235200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1" name="直接连接符 220"/>
              <p:cNvCxnSpPr/>
              <p:nvPr/>
            </p:nvCxnSpPr>
            <p:spPr bwMode="auto">
              <a:xfrm>
                <a:off x="2496457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2" name="直接连接符 221"/>
              <p:cNvCxnSpPr/>
              <p:nvPr/>
            </p:nvCxnSpPr>
            <p:spPr bwMode="auto">
              <a:xfrm>
                <a:off x="2002972" y="2481943"/>
                <a:ext cx="0" cy="101600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3" name="直接连接符 222"/>
              <p:cNvCxnSpPr/>
              <p:nvPr/>
            </p:nvCxnSpPr>
            <p:spPr bwMode="auto">
              <a:xfrm>
                <a:off x="1727200" y="2743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4" name="直接连接符 223"/>
              <p:cNvCxnSpPr/>
              <p:nvPr/>
            </p:nvCxnSpPr>
            <p:spPr bwMode="auto">
              <a:xfrm>
                <a:off x="1727200" y="3251200"/>
                <a:ext cx="1016000" cy="0"/>
              </a:xfrm>
              <a:prstGeom prst="line">
                <a:avLst/>
              </a:prstGeom>
              <a:solidFill>
                <a:schemeClr val="accent1"/>
              </a:solidFill>
              <a:ln w="28575" cap="sq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225" name="椭圆 224"/>
            <p:cNvSpPr/>
            <p:nvPr/>
          </p:nvSpPr>
          <p:spPr bwMode="auto">
            <a:xfrm>
              <a:off x="8418921" y="567651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26" name="椭圆 225"/>
            <p:cNvSpPr/>
            <p:nvPr/>
          </p:nvSpPr>
          <p:spPr bwMode="auto">
            <a:xfrm>
              <a:off x="8921030" y="594584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6" name="椭圆 275"/>
            <p:cNvSpPr/>
            <p:nvPr/>
          </p:nvSpPr>
          <p:spPr bwMode="auto">
            <a:xfrm>
              <a:off x="4646025" y="6120115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7" name="椭圆 276"/>
            <p:cNvSpPr/>
            <p:nvPr/>
          </p:nvSpPr>
          <p:spPr bwMode="auto">
            <a:xfrm>
              <a:off x="5879930" y="6149859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8" name="椭圆 277"/>
            <p:cNvSpPr/>
            <p:nvPr/>
          </p:nvSpPr>
          <p:spPr bwMode="auto">
            <a:xfrm>
              <a:off x="6971249" y="6177828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79" name="椭圆 278"/>
            <p:cNvSpPr/>
            <p:nvPr/>
          </p:nvSpPr>
          <p:spPr bwMode="auto">
            <a:xfrm>
              <a:off x="8175611" y="6209239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0" name="椭圆 279"/>
            <p:cNvSpPr/>
            <p:nvPr/>
          </p:nvSpPr>
          <p:spPr bwMode="auto">
            <a:xfrm>
              <a:off x="4663269" y="6396314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1" name="椭圆 280"/>
            <p:cNvSpPr/>
            <p:nvPr/>
          </p:nvSpPr>
          <p:spPr bwMode="auto">
            <a:xfrm>
              <a:off x="6113781" y="6422473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2" name="椭圆 281"/>
            <p:cNvSpPr/>
            <p:nvPr/>
          </p:nvSpPr>
          <p:spPr bwMode="auto">
            <a:xfrm>
              <a:off x="7492214" y="6422473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283" name="椭圆 282"/>
            <p:cNvSpPr/>
            <p:nvPr/>
          </p:nvSpPr>
          <p:spPr bwMode="auto">
            <a:xfrm>
              <a:off x="8928517" y="6436226"/>
              <a:ext cx="180000" cy="180000"/>
            </a:xfrm>
            <a:prstGeom prst="ellipse">
              <a:avLst/>
            </a:prstGeom>
            <a:solidFill>
              <a:schemeClr val="tx2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0" name="直接连接符 289"/>
            <p:cNvCxnSpPr>
              <a:stCxn id="140" idx="2"/>
              <a:endCxn id="188" idx="0"/>
            </p:cNvCxnSpPr>
            <p:nvPr/>
          </p:nvCxnSpPr>
          <p:spPr bwMode="auto">
            <a:xfrm>
              <a:off x="5122581" y="5360880"/>
              <a:ext cx="0" cy="243259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2" name="直接连接符 291"/>
            <p:cNvCxnSpPr>
              <a:stCxn id="140" idx="2"/>
              <a:endCxn id="198" idx="0"/>
            </p:cNvCxnSpPr>
            <p:nvPr/>
          </p:nvCxnSpPr>
          <p:spPr bwMode="auto">
            <a:xfrm>
              <a:off x="5122581" y="5360880"/>
              <a:ext cx="1220311" cy="257958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4" name="直接连接符 293"/>
            <p:cNvCxnSpPr>
              <a:stCxn id="140" idx="2"/>
              <a:endCxn id="208" idx="0"/>
            </p:cNvCxnSpPr>
            <p:nvPr/>
          </p:nvCxnSpPr>
          <p:spPr bwMode="auto">
            <a:xfrm>
              <a:off x="5122581" y="5360880"/>
              <a:ext cx="2340676" cy="272284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6" name="直接连接符 295"/>
            <p:cNvCxnSpPr>
              <a:stCxn id="140" idx="2"/>
              <a:endCxn id="218" idx="0"/>
            </p:cNvCxnSpPr>
            <p:nvPr/>
          </p:nvCxnSpPr>
          <p:spPr bwMode="auto">
            <a:xfrm>
              <a:off x="5122581" y="5360880"/>
              <a:ext cx="3516225" cy="286277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8" name="椭圆 297"/>
          <p:cNvSpPr/>
          <p:nvPr/>
        </p:nvSpPr>
        <p:spPr bwMode="auto">
          <a:xfrm>
            <a:off x="6803885" y="5370623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9" name="椭圆 298"/>
          <p:cNvSpPr/>
          <p:nvPr/>
        </p:nvSpPr>
        <p:spPr bwMode="auto">
          <a:xfrm>
            <a:off x="-205445" y="2731377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0" name="椭圆 299"/>
          <p:cNvSpPr/>
          <p:nvPr/>
        </p:nvSpPr>
        <p:spPr bwMode="auto">
          <a:xfrm>
            <a:off x="1042835" y="2746827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1" name="椭圆 300"/>
          <p:cNvSpPr/>
          <p:nvPr/>
        </p:nvSpPr>
        <p:spPr bwMode="auto">
          <a:xfrm>
            <a:off x="5628145" y="2718143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2" name="椭圆 301"/>
          <p:cNvSpPr/>
          <p:nvPr/>
        </p:nvSpPr>
        <p:spPr bwMode="auto">
          <a:xfrm>
            <a:off x="7907536" y="4140045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1" name="椭圆 250"/>
          <p:cNvSpPr/>
          <p:nvPr/>
        </p:nvSpPr>
        <p:spPr bwMode="auto">
          <a:xfrm>
            <a:off x="5643416" y="4082764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3" name="椭圆 252"/>
          <p:cNvSpPr/>
          <p:nvPr/>
        </p:nvSpPr>
        <p:spPr bwMode="auto">
          <a:xfrm>
            <a:off x="4451739" y="2762273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6775038" y="2689455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57" name="椭圆 256"/>
          <p:cNvSpPr/>
          <p:nvPr/>
        </p:nvSpPr>
        <p:spPr bwMode="auto">
          <a:xfrm>
            <a:off x="6628190" y="4082764"/>
            <a:ext cx="1474404" cy="1474404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34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  <p:bldP spid="300" grpId="0" animBg="1"/>
      <p:bldP spid="301" grpId="0" animBg="1"/>
      <p:bldP spid="302" grpId="0" animBg="1"/>
      <p:bldP spid="251" grpId="0" animBg="1"/>
      <p:bldP spid="253" grpId="0" animBg="1"/>
      <p:bldP spid="255" grpId="0" animBg="1"/>
      <p:bldP spid="2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皇后问题</a:t>
            </a:r>
            <a:r>
              <a:rPr lang="en-US" altLang="zh-CN" dirty="0"/>
              <a:t>-</a:t>
            </a:r>
            <a:r>
              <a:rPr lang="zh-CN" altLang="en-US" dirty="0"/>
              <a:t>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求解过程：先根遍历状态树</a:t>
            </a:r>
            <a:endParaRPr lang="en-US" altLang="zh-CN" dirty="0"/>
          </a:p>
          <a:p>
            <a:r>
              <a:rPr lang="zh-CN" altLang="en-US" dirty="0"/>
              <a:t>访问当前节点操作：</a:t>
            </a:r>
            <a:endParaRPr lang="en-US" altLang="zh-CN" dirty="0"/>
          </a:p>
          <a:p>
            <a:pPr lvl="1"/>
            <a:r>
              <a:rPr lang="zh-CN" altLang="en-US" dirty="0"/>
              <a:t>判断是否得到一个完整的布局（已摆了</a:t>
            </a:r>
            <a:r>
              <a:rPr lang="en-US" altLang="zh-CN" dirty="0"/>
              <a:t>4</a:t>
            </a:r>
            <a:r>
              <a:rPr lang="zh-CN" altLang="en-US" dirty="0"/>
              <a:t>个棋子）</a:t>
            </a:r>
            <a:endParaRPr lang="en-US" altLang="zh-CN" dirty="0"/>
          </a:p>
          <a:p>
            <a:pPr lvl="1"/>
            <a:r>
              <a:rPr lang="zh-CN" altLang="en-US" dirty="0"/>
              <a:t>若是则输出该布局</a:t>
            </a:r>
            <a:endParaRPr lang="en-US" altLang="zh-CN" dirty="0"/>
          </a:p>
          <a:p>
            <a:pPr lvl="1"/>
            <a:r>
              <a:rPr lang="zh-CN" altLang="en-US" dirty="0"/>
              <a:t>否则依次先根遍历各棵子树</a:t>
            </a:r>
          </a:p>
          <a:p>
            <a:pPr lvl="2"/>
            <a:r>
              <a:rPr lang="zh-CN" altLang="en-US" dirty="0">
                <a:solidFill>
                  <a:srgbClr val="000000"/>
                </a:solidFill>
              </a:rPr>
              <a:t>判断子树根节点布局是否合法</a:t>
            </a:r>
            <a:endParaRPr lang="en-US" altLang="zh-CN" dirty="0">
              <a:solidFill>
                <a:srgbClr val="000000"/>
              </a:solidFill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</a:rPr>
              <a:t>若合法则遍历该子树</a:t>
            </a:r>
            <a:endParaRPr lang="en-US" altLang="zh-CN" dirty="0">
              <a:solidFill>
                <a:srgbClr val="000000"/>
              </a:solidFill>
            </a:endParaRPr>
          </a:p>
          <a:p>
            <a:pPr lvl="2"/>
            <a:r>
              <a:rPr lang="zh-CN" altLang="en-US" dirty="0">
                <a:solidFill>
                  <a:srgbClr val="000000"/>
                </a:solidFill>
              </a:rPr>
              <a:t>否则剪枝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FDE78-BF40-4F0E-A1BC-BC7A5638AE81}" type="slidenum">
              <a:rPr lang="en-US" altLang="zh-CN" smtClean="0">
                <a:solidFill>
                  <a:srgbClr val="393939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3939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975657"/>
      </p:ext>
    </p:extLst>
  </p:cSld>
  <p:clrMapOvr>
    <a:masterClrMapping/>
  </p:clrMapOvr>
</p:sld>
</file>

<file path=ppt/theme/theme1.xml><?xml version="1.0" encoding="utf-8"?>
<a:theme xmlns:a="http://schemas.openxmlformats.org/drawingml/2006/main" name="bit-white">
  <a:themeElements>
    <a:clrScheme name="bit-white 2">
      <a:dk1>
        <a:srgbClr val="393939"/>
      </a:dk1>
      <a:lt1>
        <a:srgbClr val="FFFFFF"/>
      </a:lt1>
      <a:dk2>
        <a:srgbClr val="6600CC"/>
      </a:dk2>
      <a:lt2>
        <a:srgbClr val="CCCCFF"/>
      </a:lt2>
      <a:accent1>
        <a:srgbClr val="F9D87E"/>
      </a:accent1>
      <a:accent2>
        <a:srgbClr val="FFCCCC"/>
      </a:accent2>
      <a:accent3>
        <a:srgbClr val="FFFFFF"/>
      </a:accent3>
      <a:accent4>
        <a:srgbClr val="2F2F2F"/>
      </a:accent4>
      <a:accent5>
        <a:srgbClr val="FBE9C0"/>
      </a:accent5>
      <a:accent6>
        <a:srgbClr val="E7B9B9"/>
      </a:accent6>
      <a:hlink>
        <a:srgbClr val="FFCCFF"/>
      </a:hlink>
      <a:folHlink>
        <a:srgbClr val="99CCFF"/>
      </a:folHlink>
    </a:clrScheme>
    <a:fontScheme name="bit-white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sq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it-whi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whi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t-whi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t-whi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whi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t-whi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13993</TotalTime>
  <Words>5759</Words>
  <Application>Microsoft Office PowerPoint</Application>
  <PresentationFormat>全屏显示(4:3)</PresentationFormat>
  <Paragraphs>1060</Paragraphs>
  <Slides>52</Slides>
  <Notes>0</Notes>
  <HiddenSlides>9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 Unicode MS</vt:lpstr>
      <vt:lpstr>黑体</vt:lpstr>
      <vt:lpstr>楷体_GB2312</vt:lpstr>
      <vt:lpstr>Arial</vt:lpstr>
      <vt:lpstr>Arial Black</vt:lpstr>
      <vt:lpstr>Cambria Math</vt:lpstr>
      <vt:lpstr>Symbol</vt:lpstr>
      <vt:lpstr>Times New Roman</vt:lpstr>
      <vt:lpstr>Wingdings</vt:lpstr>
      <vt:lpstr>bit-white</vt:lpstr>
      <vt:lpstr>Image</vt:lpstr>
      <vt:lpstr>文档</vt:lpstr>
      <vt:lpstr>公式</vt:lpstr>
      <vt:lpstr>6.9 树的遍历与回溯法</vt:lpstr>
      <vt:lpstr>Contents</vt:lpstr>
      <vt:lpstr>1. 树的遍历与回溯法</vt:lpstr>
      <vt:lpstr>幂集问题</vt:lpstr>
      <vt:lpstr>幂集问题-算法</vt:lpstr>
      <vt:lpstr>幂集问题</vt:lpstr>
      <vt:lpstr>幂集问题-算法</vt:lpstr>
      <vt:lpstr>n皇后问题</vt:lpstr>
      <vt:lpstr>n皇后问题-分析</vt:lpstr>
      <vt:lpstr>n皇后问题-算法</vt:lpstr>
      <vt:lpstr>PowerPoint 演示文稿</vt:lpstr>
      <vt:lpstr>n皇后问题-算法</vt:lpstr>
      <vt:lpstr>n皇后问题</vt:lpstr>
      <vt:lpstr>n皇后问题</vt:lpstr>
      <vt:lpstr>4、回溯算法的基本思想</vt:lpstr>
      <vt:lpstr>递归回溯</vt:lpstr>
      <vt:lpstr>递归回溯</vt:lpstr>
      <vt:lpstr>迭代回溯</vt:lpstr>
      <vt:lpstr>装载问题</vt:lpstr>
      <vt:lpstr>装载问题—分析</vt:lpstr>
      <vt:lpstr>装载问题-算法</vt:lpstr>
      <vt:lpstr>装载问题-算法</vt:lpstr>
      <vt:lpstr>5、最大团问题 </vt:lpstr>
      <vt:lpstr>最大团问题 问题分析</vt:lpstr>
      <vt:lpstr>最大团问题-算法</vt:lpstr>
      <vt:lpstr>最大团问题-算法</vt:lpstr>
      <vt:lpstr>最大团问题-算法</vt:lpstr>
      <vt:lpstr>最大团问题-算法</vt:lpstr>
      <vt:lpstr>最大团问题-算法</vt:lpstr>
      <vt:lpstr>最大团问题-算法</vt:lpstr>
      <vt:lpstr>最大团问题-复杂度分析</vt:lpstr>
      <vt:lpstr>6. 符号三角形</vt:lpstr>
      <vt:lpstr>符号三角形-状态树</vt:lpstr>
      <vt:lpstr>符号三角形-算法</vt:lpstr>
      <vt:lpstr>符号三角形-算法</vt:lpstr>
      <vt:lpstr>符号三角形-算法</vt:lpstr>
      <vt:lpstr>符号三角形-复杂度分析</vt:lpstr>
      <vt:lpstr>旅行商问题(TSP)</vt:lpstr>
      <vt:lpstr>旅行商问题(TSP)</vt:lpstr>
      <vt:lpstr>旅行商问题(TSP)</vt:lpstr>
      <vt:lpstr>TSP-算法</vt:lpstr>
      <vt:lpstr>TSP-算法复杂度</vt:lpstr>
      <vt:lpstr>图的m着色问题</vt:lpstr>
      <vt:lpstr>图的m着色问题</vt:lpstr>
      <vt:lpstr>图的m着色问题算法</vt:lpstr>
      <vt:lpstr>复杂度分析</vt:lpstr>
      <vt:lpstr>回溯法的效率分析</vt:lpstr>
      <vt:lpstr>回溯法的效率举例-n皇后问题</vt:lpstr>
      <vt:lpstr>回溯法的效率举例-n皇后问题</vt:lpstr>
      <vt:lpstr>回溯法的效率举例-n皇后问题</vt:lpstr>
      <vt:lpstr>END</vt:lpstr>
      <vt:lpstr>思考题：运动员最佳配对问题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回溯法</dc:title>
  <dc:creator>gloria</dc:creator>
  <cp:lastModifiedBy>webuser</cp:lastModifiedBy>
  <cp:revision>160</cp:revision>
  <dcterms:created xsi:type="dcterms:W3CDTF">2020-09-15T06:56:17Z</dcterms:created>
  <dcterms:modified xsi:type="dcterms:W3CDTF">2023-10-17T05:08:52Z</dcterms:modified>
</cp:coreProperties>
</file>